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33" r:id="rId2"/>
  </p:sldMasterIdLst>
  <p:notesMasterIdLst>
    <p:notesMasterId r:id="rId38"/>
  </p:notesMasterIdLst>
  <p:sldIdLst>
    <p:sldId id="301" r:id="rId3"/>
    <p:sldId id="310" r:id="rId4"/>
    <p:sldId id="256" r:id="rId5"/>
    <p:sldId id="257" r:id="rId6"/>
    <p:sldId id="315" r:id="rId7"/>
    <p:sldId id="316" r:id="rId8"/>
    <p:sldId id="317" r:id="rId9"/>
    <p:sldId id="318" r:id="rId10"/>
    <p:sldId id="319" r:id="rId11"/>
    <p:sldId id="320" r:id="rId12"/>
    <p:sldId id="321" r:id="rId13"/>
    <p:sldId id="322" r:id="rId14"/>
    <p:sldId id="323" r:id="rId15"/>
    <p:sldId id="324" r:id="rId16"/>
    <p:sldId id="325" r:id="rId17"/>
    <p:sldId id="261" r:id="rId18"/>
    <p:sldId id="306" r:id="rId19"/>
    <p:sldId id="302" r:id="rId20"/>
    <p:sldId id="303" r:id="rId21"/>
    <p:sldId id="304" r:id="rId22"/>
    <p:sldId id="305" r:id="rId23"/>
    <p:sldId id="308" r:id="rId24"/>
    <p:sldId id="307" r:id="rId25"/>
    <p:sldId id="332" r:id="rId26"/>
    <p:sldId id="312" r:id="rId27"/>
    <p:sldId id="309" r:id="rId28"/>
    <p:sldId id="326" r:id="rId29"/>
    <p:sldId id="328" r:id="rId30"/>
    <p:sldId id="331" r:id="rId31"/>
    <p:sldId id="330" r:id="rId32"/>
    <p:sldId id="329" r:id="rId33"/>
    <p:sldId id="314" r:id="rId34"/>
    <p:sldId id="311" r:id="rId35"/>
    <p:sldId id="327" r:id="rId36"/>
    <p:sldId id="333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3488C2-9269-45EC-8CC5-524B64973410}" v="240" dt="2026-01-28T22:45:36.9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presProps" Target="pres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microsoft.com/office/2015/10/relationships/revisionInfo" Target="revisionInfo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3F9AE-86BE-4B4F-B29B-0A3D43AC3851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ACD187-4FA9-4629-AC8D-91A10005A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050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09EDFB-6D99-577D-FAEF-D7B20B609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68DF23-D3E6-8D89-1FA9-E100ED302C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124CA9-BB01-548F-287E-6856FFDEC4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1BBC54-2689-538C-96B8-E229D0165C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2393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0385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2EA03-53A0-8286-067A-CBFEDBB295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4B97BB-CED0-6428-4DCF-11A0C36AA3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C7B5CC-B5FE-1E08-A3D1-AC5AF8F936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6FCC99-CDC0-A940-010A-0B861E94DF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0132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6264C8-2E17-F451-5AB0-A2562F05D5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032963-4E8D-F8E6-6709-B583CD3BC8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C16B0E-1E74-1F55-3C5C-5B09C9E189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828ABE-EA9F-FFF3-D32D-CD5CEB43EC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1120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525C93-9F37-3146-7A74-5AA033908C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87FBA7-3233-9F34-2CFC-94FDB63EF9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E21D54-EADE-345C-11FE-4B9A086D75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CA1417-7ACE-C788-8EE9-37EA15384D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5181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494E45-D37B-AD10-7B2F-1A88D7E079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088A2C-1A3C-AEE2-D317-652253B3A4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BF89FE-B47C-9A11-97D1-F3F39E62A3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35507E-7ECC-31FD-A44B-2EEAB754D1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104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04C5D-E828-0129-FE7E-3D5372BF5E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797AC4-493B-DB98-7FC0-FD3DC86344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FD2037-DE5D-BA83-A6A1-3871A51A35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92D65C-7BA4-A79D-EAEA-07065013CD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3795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2563B-2D0D-08EF-ED5B-BB3DDBAAD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265EAB-F038-B0EE-D78F-C2B1065738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407D3F-BE46-B47E-F8DE-AA6C415109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C2A468-BD77-CB93-AAAC-58E5F65C72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2487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1057A4-6C97-C4FE-9922-FA3C25281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9D0BA7-9852-59DC-A929-2D514D89DA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03632F-B873-A756-2B6F-ED5A05F004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52E75D-FFC5-3C4F-7532-94FB9A6F91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5187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C654EC-EC43-2922-6342-B32286CAC8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2CA9AD-751B-72FF-BAA0-2EF1BFA1C2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F776DE-CF2F-263E-B237-3849C51CA6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E8793B-7E29-0CD6-C5E6-1C5C9F6670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7296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B23148-5537-5929-53A4-54F3EF646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680ABE-92B7-4DD6-771D-C665ADE102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CD1EEB-D2E0-D1C5-C463-CFB82EF195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25EBA5-4F6B-A5E0-D736-D3200990A0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1288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ACEF8C-298D-D913-2FF6-45179648A9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AE2B63-7A37-662C-C9EE-B460096570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730AFC-BF1F-0D46-91A4-7E5E753C1E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8E7BEF-6CFC-2C23-8285-F23738E4AD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0878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9D1BAF-1E87-D458-7F6F-1CEE85C485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6FA377-76E0-CC58-EEFB-CB7CEDB390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F98E0F-027B-A922-05B4-F4013B9951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FC155D-8EB5-E3F2-F284-22771CA68E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8185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C9D318-8E81-34C7-8567-0BA5335A69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486989-914E-78A7-39E8-A692584C5F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49FF88-0DBA-A201-0083-B9E6010042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47239D-3A3D-ADDB-EE2B-E9CEDA19F3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4562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AA24A2-8EA9-C241-F768-089DFDB615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78E780-241E-D12B-BE6F-E4DCC9E51B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60BDF6-5516-B6FB-7848-95E60F803A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5FE5FD-AF78-9FAA-3B3D-2EAA478F86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1376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07CAEB-5915-5A60-729B-C856FC4612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A6961D-47F7-F9A2-46F5-09AAC86D1E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741A38-F1B4-64C2-71E8-9BAE26A07E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308170-A16D-336C-90E9-4B43850399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1593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7E91BD-3D99-9C8A-0A1E-5F625A4619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DA8453-F4D9-3DA3-53C7-F3A026F4F0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04AAF4-A69D-2FD5-E684-69B1491816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C831D1-F86D-C4E8-02D5-E35A5857CD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24394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CFF227-2891-D028-0322-1C71DF103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D36362-43BA-53DB-26F0-7CBFD0CF2D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8C788E-3C6C-DD9B-4DF8-0E0CB569E3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7E19F9-3293-4DD5-0090-52378D7129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71629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3F2224-EA8E-69F9-55A7-9BF91535F3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64B862-12F1-B86A-6B1B-B4C7C022A4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898C18-CFCE-BF08-2094-13168DBB5F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A42F54-3149-84C0-D4E9-FCAEE49310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5847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E1F460-2AC4-91E7-B1AF-68C1BE0B7D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D30738-CF52-58FD-CD1E-E3AE13983E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07AE7D-1AAC-513B-336E-B85132A27B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EC0CE6-35B9-21B2-22A0-3666F37C51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5127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CFC35F-CBA3-81A5-46EE-F8F17E0BD5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2D1200-E140-20BB-D95F-DDC7CBAB86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0D552C-0A5F-1080-CF0D-CBE669B5A1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2E757D-835F-2CDA-CAC4-C6B01020DF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5715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86A574-0C52-9EE6-1E6E-725AC216DD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4E5173-6A75-EFDB-8A43-10B451E933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81EED4-3782-45B1-382B-E9CF8F123E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DB87B7-C32C-467E-6E29-D7CBDF598E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ACD187-4FA9-4629-AC8D-91A10005AB6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446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DB459-86FF-3AD4-B592-F96056F5CB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639101-16E0-C4B1-8CD9-C39FD7F9EA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8735F8-CB82-2E5B-B2E3-B7D07908B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C115D-DF6A-93CE-9CFC-D5C134BEF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998E8-AA97-BAE7-ECD8-8A7F96CF9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794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B3A38-32F0-14EA-9CE6-4E5F67915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B2B16-6AC7-BF4B-934C-AE0D49A399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E61BE1-3A86-6492-45A5-2BFD352A6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F0570-F63E-C0DB-CDAD-6AE5EDAE0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D102C-79DF-B33A-615F-E321D0983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12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E6E28-5A28-C452-50C9-4F29CD2AD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EE0FF-3736-7F1C-3835-6D4DACB8C6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F8669-0766-6BC5-6AE1-14009385D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40ED5-67AD-06AF-C631-AA42FC59E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1E7A31-F34F-2486-6C4F-3F20759A8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471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9116A-26F3-966B-1846-AAD6DCFB7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18434-F777-79B9-AE68-C603D4C80C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7E56E4-6E34-0013-46DF-882C744BDE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0719D7-1442-0E61-18E4-AF4502D00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6E372-F95E-12C9-2688-9B17D0CBE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0B11C0-6626-3CAC-878C-CE9581F42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96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529C5-B655-430D-C687-BB638BF6F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521409-62DC-0B6F-FA63-417DDF022F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49AF8D-6B7F-8813-43D2-BD56620591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4BB5DD-53E5-524F-5FC2-804F558756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1CB497-AD4C-208C-E5A6-769EEBCDE4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F5F614-4A7F-CE68-5AAC-9497845D1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BE56C2-2F06-7ADF-742C-1DF519C91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66F217-9128-1608-31E3-61C939314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014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7F81A-1B9A-F0DB-C190-FA61423E4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44283E-0C48-6689-B668-94F6FEFA6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EB0878-29B9-3446-BD96-39C42927F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98BBB5-5915-EA2C-5D0B-B61CC9C23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63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73022A-50E4-CF6C-01FF-5F8CC309A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0538B4-50D4-0B48-4D16-4CCCD7B4F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4BFCFB-D054-A9A9-61DA-50EBD0A9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261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4F21F-0D08-F1B9-F300-4020989EB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AB0B0-6015-B259-46D4-6B140ECAF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DA4313-DC4F-F44C-973C-6461DCB5EC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90F6D7-82B0-35F7-1DF3-C7E11C26C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17A5BD-D2FB-0039-D175-7A4B6E5F9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530A15-6DFD-D91E-F0EB-63B08E2A2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091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4F729-1525-BBF2-4648-A7B719902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A7C741-5FCB-479B-5F95-5B69EAC191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D534EC-748A-FBF8-52B3-9FA992C81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9A2E5F-C6F3-614B-7A76-E65C3E429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A379D-7F57-2767-6605-240561505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846CD9-A9FB-F5D6-E214-5158F2AEE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491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3BA7F-72B0-5F09-F5BC-BE31283DC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68BA10-3A6C-81DC-DA70-8B488A1032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8DD18B-0A02-B1BB-0EA6-CF66D73CA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3845C1-09C6-79C8-26A1-7D9AA9E04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F77CAF-B458-BCA8-EA48-C88F6FE1A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858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3A5607-F180-301F-633A-3859D5F61F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BFF112-4253-9536-2921-94354F8190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07F68-66A0-7553-1E30-50BD7C7C0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91B313-C980-BD02-1A72-A69D39FB0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C70CC-ACAE-E187-B8BF-003FF9D83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152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8025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7247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5250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8427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423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6688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4263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9415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3493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9150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98950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16526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098871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3072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9023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680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379A96-032D-1AA3-EC5D-0FFBC2197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25D511-FDF7-6540-7FA6-7F1632D181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294958-0B96-7415-5A36-3D5FE23581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91241-3966-3891-2590-D13F95F288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C5061-4D97-0B82-87B5-EB94829656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229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F6D71C-3126-4CB3-A317-9EF926194325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696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18" Type="http://schemas.openxmlformats.org/officeDocument/2006/relationships/image" Target="../media/image9.png"/><Relationship Id="rId3" Type="http://schemas.openxmlformats.org/officeDocument/2006/relationships/image" Target="../media/image1.png"/><Relationship Id="rId21" Type="http://schemas.microsoft.com/office/2017/06/relationships/model3d" Target="../media/model3d2.glb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17" Type="http://schemas.microsoft.com/office/2017/06/relationships/model3d" Target="../media/model3d1.glb"/><Relationship Id="rId25" Type="http://schemas.openxmlformats.org/officeDocument/2006/relationships/hyperlink" Target="https://www.verbotonale-phonetique.com/phonetique-generale-corrective-fle-3/1485182271-300px/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gambarnyaaldriana.blogspot.com/2014/11/tiptoe_21.html" TargetMode="External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24" Type="http://schemas.openxmlformats.org/officeDocument/2006/relationships/image" Target="../media/image14.pn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23" Type="http://schemas.openxmlformats.org/officeDocument/2006/relationships/image" Target="../media/image13.png"/><Relationship Id="rId10" Type="http://schemas.openxmlformats.org/officeDocument/2006/relationships/image" Target="../media/image5.png"/><Relationship Id="rId19" Type="http://schemas.openxmlformats.org/officeDocument/2006/relationships/image" Target="../media/image10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Relationship Id="rId22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image" Target="../media/image15.jpeg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lemonscottage.blogspot.com/2020/05/little-saturday-nine.html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4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clearbyte.org/?p=2069&amp;lang=sv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6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svgsilh.com/image/309511.html" TargetMode="External"/><Relationship Id="rId4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8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svgsilh.com/image/310223.html" TargetMode="External"/><Relationship Id="rId4" Type="http://schemas.openxmlformats.org/officeDocument/2006/relationships/image" Target="../media/image6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10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game-icons.net/1x1/lorc/stomp.html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12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gambarnyaaldriana.blogspot.com/2014/11/tiptoe_21.html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hyperlink" Target="https://svgsilh.com/image/310223.html" TargetMode="External"/><Relationship Id="rId3" Type="http://schemas.openxmlformats.org/officeDocument/2006/relationships/hyperlink" Target="https://gambarnyaaldriana.blogspot.com/2014/11/tiptoe_21.html" TargetMode="External"/><Relationship Id="rId7" Type="http://schemas.openxmlformats.org/officeDocument/2006/relationships/hyperlink" Target="https://lemonscottage.blogspot.com/2020/05/little-saturday-nine.html" TargetMode="External"/><Relationship Id="rId12" Type="http://schemas.openxmlformats.org/officeDocument/2006/relationships/image" Target="../media/image6.sv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g"/><Relationship Id="rId11" Type="http://schemas.openxmlformats.org/officeDocument/2006/relationships/image" Target="../media/image5.png"/><Relationship Id="rId5" Type="http://schemas.openxmlformats.org/officeDocument/2006/relationships/hyperlink" Target="https://www.clearbyte.org/?p=2069&amp;lang=sv" TargetMode="External"/><Relationship Id="rId15" Type="http://schemas.openxmlformats.org/officeDocument/2006/relationships/hyperlink" Target="https://game-icons.net/1x1/lorc/stomp.html" TargetMode="External"/><Relationship Id="rId10" Type="http://schemas.openxmlformats.org/officeDocument/2006/relationships/hyperlink" Target="https://svgsilh.com/image/309511.html" TargetMode="External"/><Relationship Id="rId4" Type="http://schemas.openxmlformats.org/officeDocument/2006/relationships/image" Target="../media/image1.png"/><Relationship Id="rId9" Type="http://schemas.openxmlformats.org/officeDocument/2006/relationships/image" Target="../media/image4.svg"/><Relationship Id="rId1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14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15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16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17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18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19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20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21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hyperlink" Target="https://svgsilh.com/image/310223.html" TargetMode="External"/><Relationship Id="rId2" Type="http://schemas.openxmlformats.org/officeDocument/2006/relationships/notesSlide" Target="../notesSlides/notesSlide22.xml"/><Relationship Id="rId16" Type="http://schemas.openxmlformats.org/officeDocument/2006/relationships/hyperlink" Target="https://gambarnyaaldriana.blogspot.com/2014/11/tiptoe_21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lemonscottage.blogspot.com/2020/05/little-saturday-nine.html" TargetMode="External"/><Relationship Id="rId11" Type="http://schemas.openxmlformats.org/officeDocument/2006/relationships/image" Target="../media/image6.svg"/><Relationship Id="rId5" Type="http://schemas.openxmlformats.org/officeDocument/2006/relationships/image" Target="../media/image2.jpg"/><Relationship Id="rId15" Type="http://schemas.openxmlformats.org/officeDocument/2006/relationships/image" Target="../media/image8.png"/><Relationship Id="rId10" Type="http://schemas.openxmlformats.org/officeDocument/2006/relationships/image" Target="../media/image5.png"/><Relationship Id="rId4" Type="http://schemas.openxmlformats.org/officeDocument/2006/relationships/hyperlink" Target="https://www.clearbyte.org/?p=2069&amp;lang=sv" TargetMode="External"/><Relationship Id="rId9" Type="http://schemas.openxmlformats.org/officeDocument/2006/relationships/hyperlink" Target="https://svgsilh.com/image/309511.html" TargetMode="External"/><Relationship Id="rId14" Type="http://schemas.openxmlformats.org/officeDocument/2006/relationships/hyperlink" Target="https://game-icons.net/1x1/lorc/stomp.html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jpeg"/><Relationship Id="rId4" Type="http://schemas.openxmlformats.org/officeDocument/2006/relationships/image" Target="../media/image22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0.png"/><Relationship Id="rId4" Type="http://schemas.openxmlformats.org/officeDocument/2006/relationships/image" Target="../media/image17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classic.blooket.com/697a76dadf508ea0532d7822/host" TargetMode="External"/><Relationship Id="rId5" Type="http://schemas.openxmlformats.org/officeDocument/2006/relationships/image" Target="../media/image20.png"/><Relationship Id="rId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  <a:endParaRPr lang="cy-GB" b="0" dirty="0"/>
                    </a:p>
                    <a:p>
                      <a:r>
                        <a:rPr lang="cy-GB" b="0" dirty="0"/>
                        <a:t>Rydw i eisiau ymarfer gorchmynion.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450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Enw:		 Jonathan Moore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Teitl y wers: 	 Symudiadau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Nod y wers:	 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Disgrifio sut rydych chi’n symud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Blwyddyn:	 3/4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5653793"/>
              </p:ext>
            </p:extLst>
          </p:nvPr>
        </p:nvGraphicFramePr>
        <p:xfrm>
          <a:off x="6851177" y="1064788"/>
          <a:ext cx="5131274" cy="5394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941101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/>
                        <a:t>1 Drilio </a:t>
                      </a:r>
                      <a:r>
                        <a:rPr lang="cy-GB" b="0" dirty="0"/>
                        <a:t>geirfa newydd</a:t>
                      </a:r>
                      <a:r>
                        <a:rPr lang="cy-GB" dirty="0"/>
                        <a:t> – ailadroddwch ar ôl fi </a:t>
                      </a:r>
                    </a:p>
                    <a:p>
                      <a:endParaRPr lang="cy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2 Drilio - Patrwm newydd (ti) – siaradwch gyda’ch gilydd - gêm ‘</a:t>
                      </a:r>
                      <a:r>
                        <a:rPr lang="cy-GB" dirty="0" err="1"/>
                        <a:t>charades</a:t>
                      </a:r>
                      <a:r>
                        <a:rPr lang="cy-GB" dirty="0"/>
                        <a:t>’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3 Patrwm newydd (</a:t>
                      </a:r>
                      <a:r>
                        <a:rPr lang="cy-GB" dirty="0" err="1"/>
                        <a:t>e’n</a:t>
                      </a:r>
                      <a:r>
                        <a:rPr lang="cy-GB" dirty="0"/>
                        <a:t>/hi’n) – Ymarfer Patrymau ac asesu, siaradwch gyda phartner, ysgrifennwch ar eich byrddau gwyn – tasg ysgrifennu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4 Cwis </a:t>
                      </a:r>
                      <a:r>
                        <a:rPr lang="cy-GB" dirty="0" err="1"/>
                        <a:t>Blooket</a:t>
                      </a:r>
                      <a:r>
                        <a:rPr lang="cy-GB" dirty="0"/>
                        <a:t> – darllen a meddwl </a:t>
                      </a:r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38763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Yn araf, yn </a:t>
                      </a:r>
                      <a:r>
                        <a:rPr lang="cy-GB" b="1" u="sng" dirty="0"/>
                        <a:t>g</a:t>
                      </a:r>
                      <a:r>
                        <a:rPr lang="cy-GB" b="0" dirty="0"/>
                        <a:t>yflym, yn uchel, yn isel, yn </a:t>
                      </a:r>
                      <a:r>
                        <a:rPr lang="cy-GB" b="1" u="sng" dirty="0"/>
                        <a:t>d</a:t>
                      </a:r>
                      <a:r>
                        <a:rPr lang="cy-GB" b="0" dirty="0"/>
                        <a:t>rwm, yn ysgafn.</a:t>
                      </a:r>
                      <a:endParaRPr lang="cy-GB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Sut wyt ti’n symud?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Rydw i’n ______ yn _______.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Sut mae </a:t>
                      </a:r>
                      <a:r>
                        <a:rPr lang="cy-GB" b="0" dirty="0" err="1"/>
                        <a:t>e’n</a:t>
                      </a:r>
                      <a:r>
                        <a:rPr lang="cy-GB" b="0" dirty="0"/>
                        <a:t>/hi’n symud?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Mae </a:t>
                      </a:r>
                      <a:r>
                        <a:rPr lang="cy-GB" b="0" dirty="0" err="1"/>
                        <a:t>e’n</a:t>
                      </a:r>
                      <a:r>
                        <a:rPr lang="cy-GB" b="0" dirty="0"/>
                        <a:t>/hi’n _______ yn ________.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6398736"/>
              </p:ext>
            </p:extLst>
          </p:nvPr>
        </p:nvGraphicFramePr>
        <p:xfrm>
          <a:off x="400477" y="1526395"/>
          <a:ext cx="5695523" cy="512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dirty="0"/>
                        <a:t>Gofyn ac ateb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Sut wyt ti’n symud?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Rydw i’n </a:t>
                      </a:r>
                      <a:r>
                        <a:rPr lang="cy-GB" b="0" u="sng" dirty="0"/>
                        <a:t>rhedeg</a:t>
                      </a:r>
                      <a:r>
                        <a:rPr lang="cy-GB" b="0" dirty="0"/>
                        <a:t> yn </a:t>
                      </a:r>
                      <a:r>
                        <a:rPr lang="cy-GB" b="1" u="sng" dirty="0"/>
                        <a:t>g</a:t>
                      </a:r>
                      <a:r>
                        <a:rPr lang="cy-GB" b="0" u="sng" dirty="0"/>
                        <a:t>yflym</a:t>
                      </a:r>
                      <a:r>
                        <a:rPr lang="cy-GB" b="0" dirty="0"/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Sut mae </a:t>
                      </a:r>
                      <a:r>
                        <a:rPr lang="cy-GB" b="0" dirty="0" err="1"/>
                        <a:t>e’n</a:t>
                      </a:r>
                      <a:r>
                        <a:rPr lang="cy-GB" b="0" dirty="0"/>
                        <a:t>/hi’n symud?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Mae </a:t>
                      </a:r>
                      <a:r>
                        <a:rPr lang="cy-GB" b="0" dirty="0" err="1"/>
                        <a:t>e’n</a:t>
                      </a:r>
                      <a:r>
                        <a:rPr lang="cy-GB" b="0" dirty="0"/>
                        <a:t>/hi’n </a:t>
                      </a:r>
                      <a:r>
                        <a:rPr lang="cy-GB" b="0" u="sng" dirty="0"/>
                        <a:t>cerdded</a:t>
                      </a:r>
                      <a:r>
                        <a:rPr lang="cy-GB" b="0" dirty="0"/>
                        <a:t> yn ysgafn. 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Cropian, rhedeg, cerdded, neidio, loncian, hercian, rholian.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Cropiwch, rhedwch, cerddwch, neidiwch, lonciwch, herciwch, rholiwch.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Sut, mae, symud, ti, e, hi.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Newydd: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Sut wyt ti’n symud?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Rydw i’n ______ yn _______.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Sut mae </a:t>
                      </a:r>
                      <a:r>
                        <a:rPr lang="cy-GB" b="0" dirty="0" err="1"/>
                        <a:t>e’n</a:t>
                      </a:r>
                      <a:r>
                        <a:rPr lang="cy-GB" b="0" dirty="0"/>
                        <a:t>/hi’n symud?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Mae </a:t>
                      </a:r>
                      <a:r>
                        <a:rPr lang="cy-GB" b="0" dirty="0" err="1"/>
                        <a:t>e’n</a:t>
                      </a:r>
                      <a:r>
                        <a:rPr lang="cy-GB" b="0" dirty="0"/>
                        <a:t>/hi’n _______ yn ________.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E48346-D5B2-B018-3321-52538BD5B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998419E2-8883-1AA3-1429-A5603A8D9098}"/>
              </a:ext>
            </a:extLst>
          </p:cNvPr>
          <p:cNvSpPr/>
          <p:nvPr/>
        </p:nvSpPr>
        <p:spPr>
          <a:xfrm>
            <a:off x="1199119" y="3414907"/>
            <a:ext cx="5697958" cy="337802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05A5C5-7112-8A08-BE4A-F8EC18ACF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0034" y="184152"/>
            <a:ext cx="6743680" cy="1369120"/>
          </a:xfrm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Sut </a:t>
            </a:r>
            <a:r>
              <a:rPr lang="en-GB" b="1" dirty="0" err="1">
                <a:latin typeface="Comic Sans MS" panose="030F0702030302020204" pitchFamily="66" charset="0"/>
              </a:rPr>
              <a:t>wyt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ti’n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symud</a:t>
            </a:r>
            <a:r>
              <a:rPr lang="en-GB" b="1" dirty="0">
                <a:latin typeface="Comic Sans MS" panose="030F0702030302020204" pitchFamily="66" charset="0"/>
              </a:rPr>
              <a:t>?</a:t>
            </a:r>
            <a:br>
              <a:rPr lang="en-GB" b="1" dirty="0">
                <a:latin typeface="Comic Sans MS" panose="030F0702030302020204" pitchFamily="66" charset="0"/>
              </a:rPr>
            </a:br>
            <a:r>
              <a:rPr lang="en-GB" b="1" dirty="0" err="1">
                <a:latin typeface="Comic Sans MS" panose="030F0702030302020204" pitchFamily="66" charset="0"/>
              </a:rPr>
              <a:t>Rydw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i’n</a:t>
            </a:r>
            <a:r>
              <a:rPr lang="en-GB" b="1" dirty="0">
                <a:latin typeface="Comic Sans MS" panose="030F0702030302020204" pitchFamily="66" charset="0"/>
              </a:rPr>
              <a:t> _____ </a:t>
            </a:r>
            <a:r>
              <a:rPr lang="en-GB" b="1" dirty="0" err="1">
                <a:latin typeface="Comic Sans MS" panose="030F0702030302020204" pitchFamily="66" charset="0"/>
              </a:rPr>
              <a:t>yn</a:t>
            </a:r>
            <a:r>
              <a:rPr lang="en-GB" b="1" dirty="0">
                <a:latin typeface="Comic Sans MS" panose="030F0702030302020204" pitchFamily="66" charset="0"/>
              </a:rPr>
              <a:t> _____.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5841D38-D867-F00D-32FE-6A81E7BEFD86}"/>
              </a:ext>
            </a:extLst>
          </p:cNvPr>
          <p:cNvGrpSpPr/>
          <p:nvPr/>
        </p:nvGrpSpPr>
        <p:grpSpPr>
          <a:xfrm>
            <a:off x="7329092" y="3205908"/>
            <a:ext cx="4862908" cy="3652092"/>
            <a:chOff x="1926771" y="1277962"/>
            <a:chExt cx="8664908" cy="5580038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E243B2BC-0091-B9E3-544D-A7A2C4EEF320}"/>
                </a:ext>
              </a:extLst>
            </p:cNvPr>
            <p:cNvSpPr txBox="1"/>
            <p:nvPr/>
          </p:nvSpPr>
          <p:spPr>
            <a:xfrm>
              <a:off x="1926771" y="1350533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araf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AA40D461-5525-A576-CB3E-3B035433E55B}"/>
                </a:ext>
              </a:extLst>
            </p:cNvPr>
            <p:cNvSpPr txBox="1"/>
            <p:nvPr/>
          </p:nvSpPr>
          <p:spPr>
            <a:xfrm>
              <a:off x="1926771" y="2261352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g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yflym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7DD6D36-822C-F6E8-8E98-7600761B9D92}"/>
                </a:ext>
              </a:extLst>
            </p:cNvPr>
            <p:cNvSpPr txBox="1"/>
            <p:nvPr/>
          </p:nvSpPr>
          <p:spPr>
            <a:xfrm>
              <a:off x="1926771" y="4867556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lang="en-GB" sz="3200" b="1" dirty="0" err="1">
                  <a:solidFill>
                    <a:srgbClr val="FF0000"/>
                  </a:solidFill>
                  <a:latin typeface="Comic Sans MS" panose="030F0702030302020204" pitchFamily="66" charset="0"/>
                </a:rPr>
                <a:t>d</a:t>
              </a:r>
              <a:r>
                <a:rPr lang="en-GB" sz="3200" b="1" dirty="0" err="1">
                  <a:solidFill>
                    <a:prstClr val="white"/>
                  </a:solidFill>
                  <a:latin typeface="Comic Sans MS" panose="030F0702030302020204" pitchFamily="66" charset="0"/>
                </a:rPr>
                <a:t>rwm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D8737A4-46FB-08CF-F109-5DDACCB101F2}"/>
                </a:ext>
              </a:extLst>
            </p:cNvPr>
            <p:cNvSpPr txBox="1"/>
            <p:nvPr/>
          </p:nvSpPr>
          <p:spPr>
            <a:xfrm>
              <a:off x="1926771" y="5763738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lang="en-GB" sz="3200" b="1" dirty="0" err="1">
                  <a:solidFill>
                    <a:prstClr val="white"/>
                  </a:solidFill>
                  <a:latin typeface="Comic Sans MS" panose="030F0702030302020204" pitchFamily="66" charset="0"/>
                </a:rPr>
                <a:t>ysgafn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4EA3196A-D63D-1F58-C261-F543F230441D}"/>
                </a:ext>
              </a:extLst>
            </p:cNvPr>
            <p:cNvSpPr txBox="1"/>
            <p:nvPr/>
          </p:nvSpPr>
          <p:spPr>
            <a:xfrm>
              <a:off x="1926771" y="3978881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isel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DB1CF6B-27AF-63E8-2045-986D56756E9B}"/>
                </a:ext>
              </a:extLst>
            </p:cNvPr>
            <p:cNvSpPr txBox="1"/>
            <p:nvPr/>
          </p:nvSpPr>
          <p:spPr>
            <a:xfrm>
              <a:off x="1926771" y="3105395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lang="en-GB" sz="3200" b="1" dirty="0" err="1">
                  <a:solidFill>
                    <a:prstClr val="white"/>
                  </a:solidFill>
                  <a:latin typeface="Comic Sans MS" panose="030F0702030302020204" pitchFamily="66" charset="0"/>
                </a:rPr>
                <a:t>uchel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74C743FC-5B20-6BA5-D7F4-DD518D3FDF3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4"/>
                </a:ext>
              </a:extLst>
            </a:blip>
            <a:stretch>
              <a:fillRect/>
            </a:stretch>
          </p:blipFill>
          <p:spPr>
            <a:xfrm>
              <a:off x="9430080" y="2119974"/>
              <a:ext cx="1124863" cy="1124863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087CA41-38D9-CEF8-F73F-C4158E9B69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tretch>
              <a:fillRect/>
            </a:stretch>
          </p:blipFill>
          <p:spPr>
            <a:xfrm flipH="1">
              <a:off x="9532762" y="1277962"/>
              <a:ext cx="919498" cy="914581"/>
            </a:xfrm>
            <a:prstGeom prst="rect">
              <a:avLst/>
            </a:prstGeom>
          </p:spPr>
        </p:pic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FE813913-86D1-F023-3D24-A9E30AF6160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9701090" y="2981778"/>
              <a:ext cx="751170" cy="983318"/>
            </a:xfrm>
            <a:prstGeom prst="rect">
              <a:avLst/>
            </a:prstGeom>
          </p:spPr>
        </p:pic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ED85B66D-527D-7BFA-72E9-B6A68A73B4E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  <a:ext uri="{837473B0-CC2E-450A-ABE3-18F120FF3D39}">
                  <a1611:picAttrSrcUrl xmlns:a1611="http://schemas.microsoft.com/office/drawing/2016/11/main" r:id="rId12"/>
                </a:ext>
              </a:extLst>
            </a:blip>
            <a:stretch>
              <a:fillRect/>
            </a:stretch>
          </p:blipFill>
          <p:spPr>
            <a:xfrm>
              <a:off x="9701090" y="3965096"/>
              <a:ext cx="890589" cy="1002133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412E6146-CF71-F737-C1A0-C959C24F8D06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4"/>
                </a:ext>
              </a:extLst>
            </a:blip>
            <a:stretch>
              <a:fillRect/>
            </a:stretch>
          </p:blipFill>
          <p:spPr>
            <a:xfrm>
              <a:off x="9532762" y="4867556"/>
              <a:ext cx="924905" cy="92490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37EF6AE-DC35-EBE4-2FEF-638CC9472CE0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6"/>
                </a:ext>
              </a:extLst>
            </a:blip>
            <a:srcRect l="45790" t="67715" r="22966" b="4266"/>
            <a:stretch>
              <a:fillRect/>
            </a:stretch>
          </p:blipFill>
          <p:spPr>
            <a:xfrm>
              <a:off x="9530666" y="5792461"/>
              <a:ext cx="1022180" cy="1065539"/>
            </a:xfrm>
            <a:prstGeom prst="rect">
              <a:avLst/>
            </a:prstGeom>
          </p:spPr>
        </p:pic>
      </p:grpSp>
      <p:sp>
        <p:nvSpPr>
          <p:cNvPr id="17" name="Title 1">
            <a:extLst>
              <a:ext uri="{FF2B5EF4-FFF2-40B4-BE49-F238E27FC236}">
                <a16:creationId xmlns:a16="http://schemas.microsoft.com/office/drawing/2014/main" id="{DFC5155B-B9B6-35BC-71C2-CF5F875E0936}"/>
              </a:ext>
            </a:extLst>
          </p:cNvPr>
          <p:cNvSpPr txBox="1">
            <a:spLocks/>
          </p:cNvSpPr>
          <p:nvPr/>
        </p:nvSpPr>
        <p:spPr>
          <a:xfrm>
            <a:off x="2250034" y="1717950"/>
            <a:ext cx="7486741" cy="1400906"/>
          </a:xfrm>
          <a:prstGeom prst="rect">
            <a:avLst/>
          </a:prstGeom>
          <a:ln w="76200">
            <a:solidFill>
              <a:srgbClr val="0070C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Sut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/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hi’n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symud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?</a:t>
            </a:r>
            <a:b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</a:b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Mae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/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hi’n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_____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_____.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8BBADCF-BA7B-849C-37AC-2D60FD2637B9}"/>
              </a:ext>
            </a:extLst>
          </p:cNvPr>
          <p:cNvSpPr txBox="1"/>
          <p:nvPr/>
        </p:nvSpPr>
        <p:spPr>
          <a:xfrm>
            <a:off x="1763548" y="3934138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cropian</a:t>
            </a:r>
            <a:endParaRPr lang="en-GB" sz="32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0AF8C4E-0E8F-03A4-075A-D93CC91ED929}"/>
              </a:ext>
            </a:extLst>
          </p:cNvPr>
          <p:cNvSpPr txBox="1"/>
          <p:nvPr/>
        </p:nvSpPr>
        <p:spPr>
          <a:xfrm>
            <a:off x="2930487" y="4719953"/>
            <a:ext cx="21234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cerdded</a:t>
            </a:r>
            <a:endParaRPr lang="en-GB" sz="32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C0DB685-FF83-83EB-F43A-C617EFCFA122}"/>
              </a:ext>
            </a:extLst>
          </p:cNvPr>
          <p:cNvSpPr txBox="1"/>
          <p:nvPr/>
        </p:nvSpPr>
        <p:spPr>
          <a:xfrm>
            <a:off x="1554140" y="5345588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rholian</a:t>
            </a:r>
            <a:endParaRPr lang="en-GB" sz="3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D422F4C-2E0D-DDEC-CA31-B19133D7BEF1}"/>
              </a:ext>
            </a:extLst>
          </p:cNvPr>
          <p:cNvSpPr txBox="1"/>
          <p:nvPr/>
        </p:nvSpPr>
        <p:spPr>
          <a:xfrm>
            <a:off x="4644128" y="5534387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loncian</a:t>
            </a:r>
            <a:endParaRPr lang="en-GB" sz="3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3C30315-AECF-A08F-C56C-67AA531979CB}"/>
              </a:ext>
            </a:extLst>
          </p:cNvPr>
          <p:cNvSpPr txBox="1"/>
          <p:nvPr/>
        </p:nvSpPr>
        <p:spPr>
          <a:xfrm>
            <a:off x="4644128" y="3849529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rhedeg</a:t>
            </a:r>
            <a:endParaRPr lang="en-GB" sz="32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99EFAA7-499A-4C8F-39E9-BB7AF309487C}"/>
              </a:ext>
            </a:extLst>
          </p:cNvPr>
          <p:cNvSpPr txBox="1"/>
          <p:nvPr/>
        </p:nvSpPr>
        <p:spPr>
          <a:xfrm>
            <a:off x="5274996" y="4636546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neidio</a:t>
            </a:r>
            <a:endParaRPr lang="en-GB" sz="32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83D9B7B-EAB2-1E22-084F-461BAE789C29}"/>
              </a:ext>
            </a:extLst>
          </p:cNvPr>
          <p:cNvSpPr txBox="1"/>
          <p:nvPr/>
        </p:nvSpPr>
        <p:spPr>
          <a:xfrm>
            <a:off x="2741294" y="5959118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hercian</a:t>
            </a:r>
            <a:endParaRPr lang="en-GB" sz="3200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8" name="3D Model 17" descr="1">
                <a:extLst>
                  <a:ext uri="{FF2B5EF4-FFF2-40B4-BE49-F238E27FC236}">
                    <a16:creationId xmlns:a16="http://schemas.microsoft.com/office/drawing/2014/main" id="{5298BD2C-6884-2392-2D18-7E9F9DDC2E2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718439374"/>
                  </p:ext>
                </p:extLst>
              </p:nvPr>
            </p:nvGraphicFramePr>
            <p:xfrm>
              <a:off x="3671464" y="3547517"/>
              <a:ext cx="753268" cy="753489"/>
            </p:xfrm>
            <a:graphic>
              <a:graphicData uri="http://schemas.microsoft.com/office/drawing/2017/model3d">
                <am3d:model3d r:embed="rId17">
                  <am3d:spPr>
                    <a:xfrm>
                      <a:off x="0" y="0"/>
                      <a:ext cx="753268" cy="753489"/>
                    </a:xfrm>
                    <a:prstGeom prst="rect">
                      <a:avLst/>
                    </a:prstGeom>
                  </am3d:spPr>
                  <am3d:camera>
                    <am3d:pos x="0" y="0" z="7988302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915056" d="1000000"/>
                    <am3d:preTrans dx="0" dy="-17468291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18"/>
                  </am3d:raster>
                  <am3d:objViewport viewportSz="110528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8" name="3D Model 17" descr="1">
                <a:extLst>
                  <a:ext uri="{FF2B5EF4-FFF2-40B4-BE49-F238E27FC236}">
                    <a16:creationId xmlns:a16="http://schemas.microsoft.com/office/drawing/2014/main" id="{5298BD2C-6884-2392-2D18-7E9F9DDC2E2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671464" y="3547517"/>
                <a:ext cx="753268" cy="75348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8" name="3D Model 27" descr="1">
                <a:extLst>
                  <a:ext uri="{FF2B5EF4-FFF2-40B4-BE49-F238E27FC236}">
                    <a16:creationId xmlns:a16="http://schemas.microsoft.com/office/drawing/2014/main" id="{D43F7D09-8555-57F8-4914-7F8AE5CAD2C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204861592"/>
                  </p:ext>
                </p:extLst>
              </p:nvPr>
            </p:nvGraphicFramePr>
            <p:xfrm>
              <a:off x="4789418" y="768093"/>
              <a:ext cx="485578" cy="485720"/>
            </p:xfrm>
            <a:graphic>
              <a:graphicData uri="http://schemas.microsoft.com/office/drawing/2017/model3d">
                <am3d:model3d r:embed="rId17">
                  <am3d:spPr>
                    <a:xfrm>
                      <a:off x="0" y="0"/>
                      <a:ext cx="485578" cy="485720"/>
                    </a:xfrm>
                    <a:prstGeom prst="rect">
                      <a:avLst/>
                    </a:prstGeom>
                  </am3d:spPr>
                  <am3d:camera>
                    <am3d:pos x="0" y="0" z="7988302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915056" d="1000000"/>
                    <am3d:preTrans dx="0" dy="-17468291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19"/>
                  </am3d:raster>
                  <am3d:objViewport viewportSz="71249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8" name="3D Model 27" descr="1">
                <a:extLst>
                  <a:ext uri="{FF2B5EF4-FFF2-40B4-BE49-F238E27FC236}">
                    <a16:creationId xmlns:a16="http://schemas.microsoft.com/office/drawing/2014/main" id="{D43F7D09-8555-57F8-4914-7F8AE5CAD2C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4789418" y="768093"/>
                <a:ext cx="485578" cy="48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9" name="3D Model 28" descr="1">
                <a:extLst>
                  <a:ext uri="{FF2B5EF4-FFF2-40B4-BE49-F238E27FC236}">
                    <a16:creationId xmlns:a16="http://schemas.microsoft.com/office/drawing/2014/main" id="{7CCA1AB9-DD09-05F4-ABA2-BDB1A245D48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214294750"/>
                  </p:ext>
                </p:extLst>
              </p:nvPr>
            </p:nvGraphicFramePr>
            <p:xfrm>
              <a:off x="5677186" y="2303255"/>
              <a:ext cx="446062" cy="446191"/>
            </p:xfrm>
            <a:graphic>
              <a:graphicData uri="http://schemas.microsoft.com/office/drawing/2017/model3d">
                <am3d:model3d r:embed="rId17">
                  <am3d:spPr>
                    <a:xfrm>
                      <a:off x="0" y="0"/>
                      <a:ext cx="446062" cy="446191"/>
                    </a:xfrm>
                    <a:prstGeom prst="rect">
                      <a:avLst/>
                    </a:prstGeom>
                  </am3d:spPr>
                  <am3d:camera>
                    <am3d:pos x="0" y="0" z="7988302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915056" d="1000000"/>
                    <am3d:preTrans dx="0" dy="-17468291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20"/>
                  </am3d:raster>
                  <am3d:objViewport viewportSz="65451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9" name="3D Model 28" descr="1">
                <a:extLst>
                  <a:ext uri="{FF2B5EF4-FFF2-40B4-BE49-F238E27FC236}">
                    <a16:creationId xmlns:a16="http://schemas.microsoft.com/office/drawing/2014/main" id="{7CCA1AB9-DD09-05F4-ABA2-BDB1A245D48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677186" y="2303255"/>
                <a:ext cx="446062" cy="44619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0" name="3D Model 29" descr="2">
                <a:extLst>
                  <a:ext uri="{FF2B5EF4-FFF2-40B4-BE49-F238E27FC236}">
                    <a16:creationId xmlns:a16="http://schemas.microsoft.com/office/drawing/2014/main" id="{E90900B9-74BA-80F2-32C4-8057D1E57F4D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3591620864"/>
                  </p:ext>
                </p:extLst>
              </p:nvPr>
            </p:nvGraphicFramePr>
            <p:xfrm>
              <a:off x="7452214" y="3312191"/>
              <a:ext cx="739900" cy="757077"/>
            </p:xfrm>
            <a:graphic>
              <a:graphicData uri="http://schemas.microsoft.com/office/drawing/2017/model3d">
                <am3d:model3d r:embed="rId21">
                  <am3d:spPr>
                    <a:xfrm>
                      <a:off x="0" y="0"/>
                      <a:ext cx="739900" cy="757077"/>
                    </a:xfrm>
                    <a:prstGeom prst="rect">
                      <a:avLst/>
                    </a:prstGeom>
                  </am3d:spPr>
                  <am3d:camera>
                    <am3d:pos x="0" y="0" z="7988302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915056" d="1000000"/>
                    <am3d:preTrans dx="0" dy="-17468291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22"/>
                  </am3d:raster>
                  <am3d:objViewport viewportSz="108566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0" name="3D Model 29" descr="2">
                <a:extLst>
                  <a:ext uri="{FF2B5EF4-FFF2-40B4-BE49-F238E27FC236}">
                    <a16:creationId xmlns:a16="http://schemas.microsoft.com/office/drawing/2014/main" id="{E90900B9-74BA-80F2-32C4-8057D1E57F4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7452214" y="3312191"/>
                <a:ext cx="739900" cy="75707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1" name="3D Model 30" descr="2">
                <a:extLst>
                  <a:ext uri="{FF2B5EF4-FFF2-40B4-BE49-F238E27FC236}">
                    <a16:creationId xmlns:a16="http://schemas.microsoft.com/office/drawing/2014/main" id="{19EDBDED-C872-970C-86EB-79B821823616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711719308"/>
                  </p:ext>
                </p:extLst>
              </p:nvPr>
            </p:nvGraphicFramePr>
            <p:xfrm>
              <a:off x="8012583" y="2253611"/>
              <a:ext cx="535331" cy="516205"/>
            </p:xfrm>
            <a:graphic>
              <a:graphicData uri="http://schemas.microsoft.com/office/drawing/2017/model3d">
                <am3d:model3d r:embed="rId21">
                  <am3d:spPr>
                    <a:xfrm>
                      <a:off x="0" y="0"/>
                      <a:ext cx="535331" cy="516205"/>
                    </a:xfrm>
                    <a:prstGeom prst="rect">
                      <a:avLst/>
                    </a:prstGeom>
                  </am3d:spPr>
                  <am3d:camera>
                    <am3d:pos x="0" y="0" z="7988302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915056" d="1000000"/>
                    <am3d:preTrans dx="0" dy="-17468291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23"/>
                  </am3d:raster>
                  <am3d:objViewport viewportSz="75721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1" name="3D Model 30" descr="2">
                <a:extLst>
                  <a:ext uri="{FF2B5EF4-FFF2-40B4-BE49-F238E27FC236}">
                    <a16:creationId xmlns:a16="http://schemas.microsoft.com/office/drawing/2014/main" id="{19EDBDED-C872-970C-86EB-79B82182361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8012583" y="2253611"/>
                <a:ext cx="535331" cy="51620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2" name="3D Model 31" descr="2">
                <a:extLst>
                  <a:ext uri="{FF2B5EF4-FFF2-40B4-BE49-F238E27FC236}">
                    <a16:creationId xmlns:a16="http://schemas.microsoft.com/office/drawing/2014/main" id="{C7350512-51CE-44F9-7D02-821982E278CA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3138179063"/>
                  </p:ext>
                </p:extLst>
              </p:nvPr>
            </p:nvGraphicFramePr>
            <p:xfrm>
              <a:off x="7136547" y="754713"/>
              <a:ext cx="535331" cy="516205"/>
            </p:xfrm>
            <a:graphic>
              <a:graphicData uri="http://schemas.microsoft.com/office/drawing/2017/model3d">
                <am3d:model3d r:embed="rId21">
                  <am3d:spPr>
                    <a:xfrm>
                      <a:off x="0" y="0"/>
                      <a:ext cx="535331" cy="516205"/>
                    </a:xfrm>
                    <a:prstGeom prst="rect">
                      <a:avLst/>
                    </a:prstGeom>
                  </am3d:spPr>
                  <am3d:camera>
                    <am3d:pos x="0" y="0" z="7988302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915056" d="1000000"/>
                    <am3d:preTrans dx="0" dy="-17468291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23"/>
                  </am3d:raster>
                  <am3d:objViewport viewportSz="75721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2" name="3D Model 31" descr="2">
                <a:extLst>
                  <a:ext uri="{FF2B5EF4-FFF2-40B4-BE49-F238E27FC236}">
                    <a16:creationId xmlns:a16="http://schemas.microsoft.com/office/drawing/2014/main" id="{C7350512-51CE-44F9-7D02-821982E278C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7136547" y="754713"/>
                <a:ext cx="535331" cy="516205"/>
              </a:xfrm>
              <a:prstGeom prst="rect">
                <a:avLst/>
              </a:prstGeom>
            </p:spPr>
          </p:pic>
        </mc:Fallback>
      </mc:AlternateContent>
      <p:sp>
        <p:nvSpPr>
          <p:cNvPr id="33" name="TextBox 32">
            <a:extLst>
              <a:ext uri="{FF2B5EF4-FFF2-40B4-BE49-F238E27FC236}">
                <a16:creationId xmlns:a16="http://schemas.microsoft.com/office/drawing/2014/main" id="{A10752C3-2BEF-FBCC-1344-D924984D6C61}"/>
              </a:ext>
            </a:extLst>
          </p:cNvPr>
          <p:cNvSpPr txBox="1"/>
          <p:nvPr/>
        </p:nvSpPr>
        <p:spPr>
          <a:xfrm>
            <a:off x="10410940" y="99152"/>
            <a:ext cx="15864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ighlight>
                  <a:srgbClr val="FFFF00"/>
                </a:highlight>
                <a:latin typeface="Comic Sans MS" panose="030F0702030302020204" pitchFamily="66" charset="0"/>
              </a:rPr>
              <a:t>Mat Iaith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4D05D809-9DBA-BAC4-922C-027960C67B65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5"/>
              </a:ext>
            </a:extLst>
          </a:blip>
          <a:stretch>
            <a:fillRect/>
          </a:stretch>
        </p:blipFill>
        <p:spPr>
          <a:xfrm>
            <a:off x="360699" y="1467012"/>
            <a:ext cx="1610967" cy="1500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9038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DB445F-31CF-570A-4E49-D64C544045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000"/>
          <a:stretch>
            <a:fillRect/>
          </a:stretch>
        </p:blipFill>
        <p:spPr>
          <a:xfrm>
            <a:off x="21" y="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5E2E7F-7EF0-3E73-7F31-AA4F728DD8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383" y="-44064"/>
            <a:ext cx="9617725" cy="2128349"/>
          </a:xfrm>
        </p:spPr>
        <p:txBody>
          <a:bodyPr anchor="t">
            <a:normAutofit/>
          </a:bodyPr>
          <a:lstStyle/>
          <a:p>
            <a:r>
              <a:rPr lang="en-GB" sz="8800" b="1" u="sng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Symudiadau</a:t>
            </a:r>
            <a:endParaRPr lang="en-GB" sz="8800" b="1" u="sng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58A32E-49CC-287B-4043-07DD1A6D77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696597"/>
            <a:ext cx="4381634" cy="923661"/>
          </a:xfrm>
          <a:solidFill>
            <a:srgbClr val="7030A0"/>
          </a:solidFill>
          <a:ln w="38100">
            <a:solidFill>
              <a:srgbClr val="FFFF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b">
            <a:normAutofit fontScale="92500"/>
          </a:bodyPr>
          <a:lstStyle/>
          <a:p>
            <a:r>
              <a:rPr lang="en-GB" sz="2400" b="1" dirty="0"/>
              <a:t>Nod y </a:t>
            </a:r>
            <a:r>
              <a:rPr lang="en-GB" sz="2400" b="1" dirty="0" err="1"/>
              <a:t>wers</a:t>
            </a:r>
            <a:r>
              <a:rPr lang="en-GB" sz="2400" b="1" dirty="0"/>
              <a:t> </a:t>
            </a:r>
            <a:r>
              <a:rPr lang="en-GB" sz="2400" b="1" dirty="0" err="1"/>
              <a:t>heddiw</a:t>
            </a:r>
            <a:r>
              <a:rPr lang="en-GB" sz="2400" b="1" dirty="0"/>
              <a:t>:</a:t>
            </a:r>
          </a:p>
          <a:p>
            <a:r>
              <a:rPr lang="en-GB" sz="2400" dirty="0" err="1"/>
              <a:t>Disgrifio</a:t>
            </a:r>
            <a:r>
              <a:rPr lang="en-GB" sz="2400" dirty="0"/>
              <a:t>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rydych</a:t>
            </a:r>
            <a:r>
              <a:rPr lang="en-GB" sz="2400" dirty="0"/>
              <a:t> </a:t>
            </a:r>
            <a:r>
              <a:rPr lang="en-GB" sz="2400" dirty="0" err="1"/>
              <a:t>chi’n</a:t>
            </a:r>
            <a:r>
              <a:rPr lang="en-GB" sz="2400" dirty="0"/>
              <a:t> </a:t>
            </a:r>
            <a:r>
              <a:rPr lang="en-GB" sz="2400" dirty="0" err="1"/>
              <a:t>symud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90F497-6D0B-FAB7-77C7-322E86AC5D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215014" y="2476327"/>
            <a:ext cx="1600615" cy="13469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38D16C-B698-5C20-99DF-2978188CD6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6744856" y="3858792"/>
            <a:ext cx="1308392" cy="1095151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83A62351-E440-A5AC-95A1-2A29FA580CD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315881" y="2840270"/>
            <a:ext cx="1068871" cy="1177459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2A97F4E8-2562-0816-848F-061EAC068E0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8855367" y="3887159"/>
            <a:ext cx="1267256" cy="11999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E7D60A-0C1A-3B7A-76DA-7C68F4475D8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7802475" y="5300677"/>
            <a:ext cx="1316086" cy="11075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0DBB3E1-0BF3-1D61-F363-BDB434677E7B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815629" y="5198591"/>
            <a:ext cx="1454503" cy="1275913"/>
          </a:xfrm>
          <a:prstGeom prst="rect">
            <a:avLst/>
          </a:prstGeom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CA19B63B-6D91-BA87-5442-E595BB89E1F7}"/>
              </a:ext>
            </a:extLst>
          </p:cNvPr>
          <p:cNvSpPr txBox="1">
            <a:spLocks/>
          </p:cNvSpPr>
          <p:nvPr/>
        </p:nvSpPr>
        <p:spPr>
          <a:xfrm>
            <a:off x="7892" y="2751242"/>
            <a:ext cx="4381634" cy="4044948"/>
          </a:xfrm>
          <a:prstGeom prst="rect">
            <a:avLst/>
          </a:prstGeom>
          <a:solidFill>
            <a:srgbClr val="7030A0"/>
          </a:solidFill>
          <a:ln w="28575">
            <a:solidFill>
              <a:srgbClr val="FFFF00"/>
            </a:solidFill>
          </a:ln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chemeClr val="tx1"/>
                </a:solidFill>
              </a:rPr>
              <a:t>Cam 1:</a:t>
            </a:r>
          </a:p>
          <a:p>
            <a:r>
              <a:rPr lang="en-GB" sz="2400" dirty="0" err="1">
                <a:solidFill>
                  <a:schemeClr val="tx1"/>
                </a:solidFill>
              </a:rPr>
              <a:t>Geirfa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newydd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Cam 2: </a:t>
            </a:r>
          </a:p>
          <a:p>
            <a:r>
              <a:rPr lang="en-GB" sz="2400" dirty="0" err="1">
                <a:solidFill>
                  <a:schemeClr val="tx1"/>
                </a:solidFill>
              </a:rPr>
              <a:t>Patrwm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newydd</a:t>
            </a:r>
            <a:r>
              <a:rPr lang="en-GB" sz="2400" dirty="0">
                <a:solidFill>
                  <a:schemeClr val="tx1"/>
                </a:solidFill>
              </a:rPr>
              <a:t> (</a:t>
            </a:r>
            <a:r>
              <a:rPr lang="en-GB" sz="2400" dirty="0" err="1">
                <a:solidFill>
                  <a:schemeClr val="tx1"/>
                </a:solidFill>
              </a:rPr>
              <a:t>ti</a:t>
            </a:r>
            <a:r>
              <a:rPr lang="en-GB" sz="2400" dirty="0">
                <a:solidFill>
                  <a:schemeClr val="tx1"/>
                </a:solidFill>
              </a:rPr>
              <a:t>)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Cam 3:</a:t>
            </a:r>
          </a:p>
          <a:p>
            <a:r>
              <a:rPr lang="en-GB" sz="2400" dirty="0" err="1">
                <a:solidFill>
                  <a:schemeClr val="tx1"/>
                </a:solidFill>
              </a:rPr>
              <a:t>Patrwm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newydd</a:t>
            </a:r>
            <a:r>
              <a:rPr lang="en-GB" sz="2400" dirty="0">
                <a:solidFill>
                  <a:schemeClr val="tx1"/>
                </a:solidFill>
              </a:rPr>
              <a:t> (</a:t>
            </a:r>
            <a:r>
              <a:rPr lang="en-GB" sz="2400" dirty="0" err="1">
                <a:solidFill>
                  <a:schemeClr val="tx1"/>
                </a:solidFill>
              </a:rPr>
              <a:t>e’n</a:t>
            </a:r>
            <a:r>
              <a:rPr lang="en-GB" sz="2400" dirty="0">
                <a:solidFill>
                  <a:schemeClr val="tx1"/>
                </a:solidFill>
              </a:rPr>
              <a:t>/</a:t>
            </a:r>
            <a:r>
              <a:rPr lang="en-GB" sz="2400" dirty="0" err="1">
                <a:solidFill>
                  <a:schemeClr val="tx1"/>
                </a:solidFill>
              </a:rPr>
              <a:t>hi’n</a:t>
            </a:r>
            <a:r>
              <a:rPr lang="en-GB" sz="2400" dirty="0">
                <a:solidFill>
                  <a:schemeClr val="tx1"/>
                </a:solidFill>
              </a:rPr>
              <a:t>)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Cam 4:</a:t>
            </a:r>
          </a:p>
          <a:p>
            <a:r>
              <a:rPr lang="en-GB" sz="2400" dirty="0" err="1">
                <a:solidFill>
                  <a:schemeClr val="tx1"/>
                </a:solidFill>
              </a:rPr>
              <a:t>Cwis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Blooket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1959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728C4C-8E32-F8FF-2F46-A10318A0ACE1}"/>
              </a:ext>
            </a:extLst>
          </p:cNvPr>
          <p:cNvSpPr txBox="1"/>
          <p:nvPr/>
        </p:nvSpPr>
        <p:spPr>
          <a:xfrm>
            <a:off x="1926771" y="1350533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9D87B1-9038-9099-08C5-CC95CEE19D36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59ACC3-0DBB-2A09-AF03-367FBD82A670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2EA9E4-6229-0A3C-DEAF-74E449D4905C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91B8BB-9682-39D7-9B29-342BF5508682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1F6015-BE23-8662-5DEE-0C5003F998F1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CC5B03-1F1A-2619-90B9-B21AD8EAE2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0080" y="2119974"/>
            <a:ext cx="1124863" cy="1124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A316335-65CC-ABB7-297A-97BC3B3AC9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9532762" y="1277962"/>
            <a:ext cx="919498" cy="914581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F052E257-7B7A-91FB-23CE-ABF79BA614E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01090" y="2981778"/>
            <a:ext cx="751170" cy="9833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A8B296ED-AE6C-44A4-9C22-D64F5E01B12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701090" y="3965096"/>
            <a:ext cx="890589" cy="10021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FAE227C-4AF1-D77C-CAB4-DAA316E1B67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532762" y="4867556"/>
            <a:ext cx="924905" cy="9249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269DD73-090C-C243-5BE2-145BE46D97B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530666" y="5792461"/>
            <a:ext cx="1022180" cy="1065539"/>
          </a:xfrm>
          <a:prstGeom prst="rect">
            <a:avLst/>
          </a:prstGeom>
        </p:spPr>
      </p:pic>
      <p:sp>
        <p:nvSpPr>
          <p:cNvPr id="19" name="Title 18">
            <a:extLst>
              <a:ext uri="{FF2B5EF4-FFF2-40B4-BE49-F238E27FC236}">
                <a16:creationId xmlns:a16="http://schemas.microsoft.com/office/drawing/2014/main" id="{1E27C2D5-F9F8-1775-54D4-669E4EF3F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934" y="0"/>
            <a:ext cx="8911687" cy="1280890"/>
          </a:xfrm>
        </p:spPr>
        <p:txBody>
          <a:bodyPr/>
          <a:lstStyle/>
          <a:p>
            <a:r>
              <a:rPr lang="en-GB" dirty="0"/>
              <a:t>CAM 1</a:t>
            </a:r>
          </a:p>
        </p:txBody>
      </p:sp>
    </p:spTree>
    <p:extLst>
      <p:ext uri="{BB962C8B-B14F-4D97-AF65-F5344CB8AC3E}">
        <p14:creationId xmlns:p14="http://schemas.microsoft.com/office/powerpoint/2010/main" val="15425816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73F5F4-5AAC-2C77-4548-9F8F60B6D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D6FA5F0-29DE-6254-6C5E-003F1A6579CB}"/>
              </a:ext>
            </a:extLst>
          </p:cNvPr>
          <p:cNvSpPr txBox="1"/>
          <p:nvPr/>
        </p:nvSpPr>
        <p:spPr>
          <a:xfrm>
            <a:off x="2038120" y="1350533"/>
            <a:ext cx="7269166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C06FACE-8192-0723-2169-A139B5F3E3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flipH="1">
            <a:off x="4021157" y="2745954"/>
            <a:ext cx="3330766" cy="3312955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820011FD-7007-DF8D-BB9B-17BA8E266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2593" y="98842"/>
            <a:ext cx="8911687" cy="128089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38998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8CFE85-54F8-3A46-35D8-002FCFBE2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A8B3FA1-D928-FC5A-72F2-BF4FD9A44C4F}"/>
              </a:ext>
            </a:extLst>
          </p:cNvPr>
          <p:cNvSpPr txBox="1"/>
          <p:nvPr/>
        </p:nvSpPr>
        <p:spPr>
          <a:xfrm>
            <a:off x="1926771" y="1350533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A67E94-1B00-2E36-C7D7-D131004813B5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FA9435-A78F-9DE4-8A93-D1BAA94AC2DB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0AF6C2-7DAA-8316-EBB7-10582861620A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79048A-4D4C-EB81-47C6-3683716D0BF5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5DBDBA-3239-C218-D094-4250D09D074B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4BABD0-A9D9-B2E8-E80F-8635A0D94C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0080" y="2119974"/>
            <a:ext cx="1124863" cy="1124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7F87CA0-4308-790C-A5FA-187AC51D5D5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9532762" y="1277962"/>
            <a:ext cx="919498" cy="914581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E84E7221-D434-E763-B256-98A2FB41A30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01090" y="2981778"/>
            <a:ext cx="751170" cy="9833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C28F59E7-E96A-EBBF-F8CC-ACCE8D74E54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701090" y="3965096"/>
            <a:ext cx="890589" cy="10021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7F680E8-3C89-5C1B-7411-A9277857385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532762" y="4867556"/>
            <a:ext cx="924905" cy="9249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1383E6-2AF3-2FBF-F3CA-C819E95F2D4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530666" y="5792461"/>
            <a:ext cx="1022180" cy="1065539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3D6700AB-764D-F2A3-F1EF-4EFA5522F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0573" y="69643"/>
            <a:ext cx="8911687" cy="128089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87577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2FD25C-01C9-B2D1-C00E-A547F6C30E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05DF98F-8A51-B7FB-50D6-9A9AD53DE15D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D798178-ACCE-62BE-BDEB-D63D1F0E41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111822" y="3167205"/>
            <a:ext cx="3247446" cy="3247446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3CFDCDD4-A245-A91F-0545-9E64352DA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7231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93133A-EE2D-7CA3-C00A-BF6166B30D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34D2167-3C97-6256-77E6-39BB18445859}"/>
              </a:ext>
            </a:extLst>
          </p:cNvPr>
          <p:cNvSpPr txBox="1"/>
          <p:nvPr/>
        </p:nvSpPr>
        <p:spPr>
          <a:xfrm>
            <a:off x="1926771" y="1350533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CD739B-DA58-6645-A723-5C4C04F5F23C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0B25F6-A87B-A7B5-F0B5-49E66BE78815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F33EFB-2B0F-14CA-89A9-5A8A58B99695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0547A1-C3A6-AD9E-D70C-656834F337CE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EBE1E4-76B2-DEF7-F6BA-6632C518E65D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D23A3B3-CFDC-F86E-C6D9-5C926037CD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0080" y="2119974"/>
            <a:ext cx="1124863" cy="1124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8BAB50A-CEE3-430C-AC21-9AE30DE19B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9532762" y="1277962"/>
            <a:ext cx="919498" cy="914581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983EB0D7-86F7-427B-C358-EC54BA80C8E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01090" y="2981778"/>
            <a:ext cx="751170" cy="9833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837B4AE9-E1A7-9879-517E-F4CD6C4359B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701090" y="3965096"/>
            <a:ext cx="890589" cy="10021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225588C-F867-0AF3-E3EE-1A8561137E1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532762" y="4867556"/>
            <a:ext cx="924905" cy="9249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6129CD8-865A-0CAB-D3CB-8672FFE793F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530666" y="5792461"/>
            <a:ext cx="1022180" cy="1065539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B774E68B-808C-8720-E64E-2AB5F265C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4936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FA1B03-C7BD-D34B-DEAA-0CCE9F4D04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050654C-024E-A6E2-0C92-DE9CF91A92DC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08EFE626-58CE-EFD1-7AFB-62982BE992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442762" y="1277065"/>
            <a:ext cx="3381158" cy="44261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9326DC1-61F6-792D-01EC-3E61E3019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8088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4719B4-5C5C-3AF3-C52A-5FAB4BBAD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CE30F08-0EEA-F30C-51DD-ACF3283CD7F6}"/>
              </a:ext>
            </a:extLst>
          </p:cNvPr>
          <p:cNvSpPr txBox="1"/>
          <p:nvPr/>
        </p:nvSpPr>
        <p:spPr>
          <a:xfrm>
            <a:off x="1926771" y="1350533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FB91BE-F04F-C7C4-4A1B-8D1C5912CAB4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C7B963-6D25-DAF9-1D12-1D87ACC961D2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D221B4-87DB-C190-D1B2-D1CEDFC831F2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208E88-6C7D-DD3D-D5BE-AF0054C12D1B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FF44E4-8018-013F-A02F-8FABF9D89A75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B795F37-0C3A-95BB-1581-69629AD0C3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0080" y="2119974"/>
            <a:ext cx="1124863" cy="1124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CD31FCE-D96B-2A8E-73A8-FEB5B44F66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9532762" y="1277962"/>
            <a:ext cx="919498" cy="914581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01954A80-C449-631E-4EAB-F57E5FCB9E4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01090" y="2981778"/>
            <a:ext cx="751170" cy="9833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DD0DCD2-9E2A-D8C0-9546-9F422E7AB26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701090" y="3965096"/>
            <a:ext cx="890589" cy="10021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E197782-B967-B44C-41DA-B8F7B3045D8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532762" y="4867556"/>
            <a:ext cx="924905" cy="9249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58C8FBB-14B8-7214-BE74-748B93463BBA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530666" y="5792461"/>
            <a:ext cx="1022180" cy="1065539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CE844B0-84D4-436C-D3B9-B381266B6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21807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6BEA7C-7455-186E-C4A3-07CB34BE5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CBFF86E-E1CB-C909-20CF-29F5CB769DB4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0C40C2F6-FAFC-E314-F66C-9AA05B8F68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910111" y="3291133"/>
            <a:ext cx="3056142" cy="3438916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1A6CA4A-EE2E-DD00-DEE3-3031A4582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1117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66ECFB-A36E-2475-90C6-B3E1884C62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F69287B-7F38-CD9B-936B-D53DB625A56B}"/>
              </a:ext>
            </a:extLst>
          </p:cNvPr>
          <p:cNvSpPr txBox="1"/>
          <p:nvPr/>
        </p:nvSpPr>
        <p:spPr>
          <a:xfrm>
            <a:off x="1926771" y="1350533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BDE4C0-2B77-C32C-53A9-93C9B2BD86B9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4B94A1-6DEA-CF4B-588B-1E6097310B4E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097118-ACD0-3395-118F-619D1ACEC80E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4B0DC5-169B-2D3E-0570-2D48F1AC25B4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623C9E-8B71-0E69-8554-6360DA4E4C88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B84F535-A355-74F3-F4C8-775DD5AD6A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0080" y="2119974"/>
            <a:ext cx="1124863" cy="1124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E744A76-695A-BA2C-DCCF-A33A3FCE57D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9532762" y="1277962"/>
            <a:ext cx="919498" cy="914581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338CF140-F02C-890B-2FE5-316259378E5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01090" y="2981778"/>
            <a:ext cx="751170" cy="9833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8C7491D0-0352-DF77-2596-EA375B6CCD4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701090" y="3965096"/>
            <a:ext cx="890589" cy="10021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1C78E20-495A-A89B-C587-866034C6FB3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532762" y="4867556"/>
            <a:ext cx="924905" cy="9249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501A99E-2487-BFD9-C49F-4AA3211B886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530666" y="5792461"/>
            <a:ext cx="1022180" cy="1065539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689A9B8-B085-B5D0-8453-2362C08F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1163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E689BC-0E88-48DD-9167-A569AD8698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3574B97-1F00-229A-07F8-877F5B492783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821BAA-5AD2-2FB6-B1A7-BEA7EE3ECF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118990" y="958467"/>
            <a:ext cx="3754852" cy="3754852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86E65CF-73D2-AE44-D5F6-02E0987F5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53677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E4076F-2E33-8AFD-632F-F17D69B9BA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8B83027-957C-551F-F126-D7CADD63C0FB}"/>
              </a:ext>
            </a:extLst>
          </p:cNvPr>
          <p:cNvSpPr txBox="1"/>
          <p:nvPr/>
        </p:nvSpPr>
        <p:spPr>
          <a:xfrm>
            <a:off x="1926771" y="1350533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8CC0F9-0541-120E-2C79-67BE2A556DC6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01F479-DA82-23B5-491F-FAE91EDB1025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075684-E82C-8D63-9A4A-12943C2E6228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31CC10-BFAD-307C-CAEE-F79659E2466D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D17CEA-0CE3-08D7-07D6-C787462EB111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EF8202D-C240-C1E7-5BD9-092873FD22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0080" y="2119974"/>
            <a:ext cx="1124863" cy="1124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D3AD63F-67B2-C5B3-EF1F-EE7450CC49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9532762" y="1277962"/>
            <a:ext cx="919498" cy="914581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16170546-8C3C-838E-BF5A-18DDDD02D3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01090" y="2981778"/>
            <a:ext cx="751170" cy="9833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A2EDB33A-E091-D0D4-30E5-A14A82C5582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701090" y="3965096"/>
            <a:ext cx="890589" cy="10021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9C45F13-1503-71AD-4A1A-BB01FF6B36B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532762" y="4867556"/>
            <a:ext cx="924905" cy="9249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F48CD14-AEEB-A2FD-4CF9-8E9EDC28C35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530666" y="5792461"/>
            <a:ext cx="1022180" cy="1065539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EA65DA4-ED28-3139-F406-7E95D4B3F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6348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FEDF75-FFF7-9023-0D0E-A6A663A6E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281BCB1-AC21-F17C-6373-73BE9261541D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8F4150D-6DFE-9A13-4259-5463D9BB27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4308671" y="1826389"/>
            <a:ext cx="3363118" cy="3505775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8695D84-30C0-9CB8-FA9C-F9B05C3B5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8183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328D8F-4D1D-C1A1-342D-80EA0C6A0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92579B97-FF9A-309B-E9E7-4C01D275BA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215322" y="255747"/>
            <a:ext cx="1124863" cy="117257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86239BF-8CD7-D7F6-E983-BDC2848B8CD2}"/>
              </a:ext>
            </a:extLst>
          </p:cNvPr>
          <p:cNvSpPr txBox="1"/>
          <p:nvPr/>
        </p:nvSpPr>
        <p:spPr>
          <a:xfrm>
            <a:off x="1376507" y="666137"/>
            <a:ext cx="2601686" cy="584775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5284DF-13AE-3199-801E-7CC9D1FB32B8}"/>
              </a:ext>
            </a:extLst>
          </p:cNvPr>
          <p:cNvSpPr txBox="1"/>
          <p:nvPr/>
        </p:nvSpPr>
        <p:spPr>
          <a:xfrm>
            <a:off x="1365085" y="1513439"/>
            <a:ext cx="2601686" cy="584775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5BD9BB9-4E0A-A6B8-FBAC-5F23477DC727}"/>
              </a:ext>
            </a:extLst>
          </p:cNvPr>
          <p:cNvSpPr txBox="1"/>
          <p:nvPr/>
        </p:nvSpPr>
        <p:spPr>
          <a:xfrm>
            <a:off x="1365085" y="4055345"/>
            <a:ext cx="2601686" cy="584775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32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0DD396D-F564-B316-183C-0F36149EB211}"/>
              </a:ext>
            </a:extLst>
          </p:cNvPr>
          <p:cNvSpPr txBox="1"/>
          <p:nvPr/>
        </p:nvSpPr>
        <p:spPr>
          <a:xfrm>
            <a:off x="1365085" y="4902647"/>
            <a:ext cx="2601686" cy="584775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0B4DFD8-1F8F-1F4E-8710-1D09218D7207}"/>
              </a:ext>
            </a:extLst>
          </p:cNvPr>
          <p:cNvSpPr txBox="1"/>
          <p:nvPr/>
        </p:nvSpPr>
        <p:spPr>
          <a:xfrm>
            <a:off x="1376507" y="3208043"/>
            <a:ext cx="2601686" cy="584775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C48E2A9-27DE-6D15-7DC3-5585709DABA9}"/>
              </a:ext>
            </a:extLst>
          </p:cNvPr>
          <p:cNvSpPr txBox="1"/>
          <p:nvPr/>
        </p:nvSpPr>
        <p:spPr>
          <a:xfrm>
            <a:off x="1376507" y="2360741"/>
            <a:ext cx="2601686" cy="584775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B36FBA-318B-E7C5-3A9E-5B3BD53AF4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636239" y="5417606"/>
            <a:ext cx="1124863" cy="11248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61BE094-F081-4FD2-D429-7C2080A1DDB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 flipH="1">
            <a:off x="9166568" y="4347732"/>
            <a:ext cx="1173617" cy="1167341"/>
          </a:xfrm>
          <a:prstGeom prst="rect">
            <a:avLst/>
          </a:prstGeom>
        </p:spPr>
      </p:pic>
      <p:pic>
        <p:nvPicPr>
          <p:cNvPr id="22" name="Graphic 21">
            <a:extLst>
              <a:ext uri="{FF2B5EF4-FFF2-40B4-BE49-F238E27FC236}">
                <a16:creationId xmlns:a16="http://schemas.microsoft.com/office/drawing/2014/main" id="{365B4D1B-7A78-EC01-93D1-F3C79B26B78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0075745" y="3361388"/>
            <a:ext cx="751170" cy="983318"/>
          </a:xfrm>
          <a:prstGeom prst="rect">
            <a:avLst/>
          </a:prstGeom>
        </p:spPr>
      </p:pic>
      <p:pic>
        <p:nvPicPr>
          <p:cNvPr id="24" name="Graphic 23">
            <a:extLst>
              <a:ext uri="{FF2B5EF4-FFF2-40B4-BE49-F238E27FC236}">
                <a16:creationId xmlns:a16="http://schemas.microsoft.com/office/drawing/2014/main" id="{2F1D95E2-9B0F-39EF-28DA-442FF1306BB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9377792" y="2386962"/>
            <a:ext cx="890589" cy="100213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E9A5061-BA55-B03F-1262-4B56BC4030F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075745" y="1295448"/>
            <a:ext cx="978090" cy="978090"/>
          </a:xfrm>
          <a:prstGeom prst="rect">
            <a:avLst/>
          </a:prstGeom>
        </p:spPr>
      </p:pic>
      <p:sp>
        <p:nvSpPr>
          <p:cNvPr id="31" name="Title 16">
            <a:extLst>
              <a:ext uri="{FF2B5EF4-FFF2-40B4-BE49-F238E27FC236}">
                <a16:creationId xmlns:a16="http://schemas.microsoft.com/office/drawing/2014/main" id="{78A3DC52-010F-8899-4F77-A46260F84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28" y="5841256"/>
            <a:ext cx="8911687" cy="923331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Comic Sans MS" panose="030F0702030302020204" pitchFamily="66" charset="0"/>
              </a:rPr>
              <a:t>Cyfatebwch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lluniau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gyda’r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adferfau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9D87447-8819-3DD9-A0EF-B2AE0DCE781B}"/>
              </a:ext>
            </a:extLst>
          </p:cNvPr>
          <p:cNvSpPr/>
          <p:nvPr/>
        </p:nvSpPr>
        <p:spPr>
          <a:xfrm>
            <a:off x="8984775" y="-104851"/>
            <a:ext cx="46109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1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5422B05-D8AA-C947-CB02-7A559F612F3C}"/>
              </a:ext>
            </a:extLst>
          </p:cNvPr>
          <p:cNvSpPr/>
          <p:nvPr/>
        </p:nvSpPr>
        <p:spPr>
          <a:xfrm>
            <a:off x="11057462" y="945255"/>
            <a:ext cx="46109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2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2DA6C11-CAF4-AE00-D7E3-70691F1A2846}"/>
              </a:ext>
            </a:extLst>
          </p:cNvPr>
          <p:cNvSpPr/>
          <p:nvPr/>
        </p:nvSpPr>
        <p:spPr>
          <a:xfrm>
            <a:off x="8786960" y="2069734"/>
            <a:ext cx="46109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3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30FC0FF-A51B-52A8-E168-0D490D487D2F}"/>
              </a:ext>
            </a:extLst>
          </p:cNvPr>
          <p:cNvSpPr/>
          <p:nvPr/>
        </p:nvSpPr>
        <p:spPr>
          <a:xfrm>
            <a:off x="10735787" y="3220038"/>
            <a:ext cx="46109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4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BA3A69D-0FC2-5B96-D200-3FB508542FD4}"/>
              </a:ext>
            </a:extLst>
          </p:cNvPr>
          <p:cNvSpPr/>
          <p:nvPr/>
        </p:nvSpPr>
        <p:spPr>
          <a:xfrm>
            <a:off x="8778268" y="4320520"/>
            <a:ext cx="46109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5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37BDEC3-F8C6-3405-CC47-DA3537B66F3D}"/>
              </a:ext>
            </a:extLst>
          </p:cNvPr>
          <p:cNvSpPr/>
          <p:nvPr/>
        </p:nvSpPr>
        <p:spPr>
          <a:xfrm>
            <a:off x="10826915" y="5379592"/>
            <a:ext cx="46109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6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180567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28F20-D747-3957-3439-CF27AC31A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8FAAD-2C6E-FE40-1E2A-FFDE0D776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9740" y="440394"/>
            <a:ext cx="8911687" cy="844643"/>
          </a:xfrm>
        </p:spPr>
        <p:txBody>
          <a:bodyPr>
            <a:normAutofit/>
          </a:bodyPr>
          <a:lstStyle/>
          <a:p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Rhedwch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u="sng" dirty="0" err="1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yn</a:t>
            </a:r>
            <a:r>
              <a:rPr lang="en-GB" sz="4800" b="1" u="sng" dirty="0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 </a:t>
            </a:r>
            <a:r>
              <a:rPr lang="en-GB" sz="4800" b="1" u="sng" dirty="0" err="1">
                <a:solidFill>
                  <a:srgbClr val="FF0000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g</a:t>
            </a:r>
            <a:r>
              <a:rPr lang="en-GB" sz="4800" b="1" u="sng" dirty="0" err="1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yflym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1AEF6-CD61-5CA4-AC2B-2C5EDE6404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4D94C2-6ECF-19FB-82ED-C86A16E484DF}"/>
              </a:ext>
            </a:extLst>
          </p:cNvPr>
          <p:cNvSpPr txBox="1"/>
          <p:nvPr/>
        </p:nvSpPr>
        <p:spPr>
          <a:xfrm>
            <a:off x="1926771" y="1350533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2CC8C8-4027-A760-820E-4ADC0976AECB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584218-60C3-A5B7-AEA9-360A99674EE5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CD9F9E-EC20-1450-2DAB-A3E8027A02D3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A38A98-D8D0-171B-5C14-04DB1A173313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9C790E-F5DE-F3EB-8F6D-EF8CB5670244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6D0D98C-44AD-B16F-D859-4E76BC6D62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0080" y="2119974"/>
            <a:ext cx="1124863" cy="1124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ADB4000-210D-3BE4-B2D9-3B52A1E340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9532762" y="1277962"/>
            <a:ext cx="919498" cy="914581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F800BF03-319A-4838-DC6E-597952F0BAF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01090" y="2981778"/>
            <a:ext cx="751170" cy="9833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76A3E63E-345B-1D6A-58C5-362A48912A4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701090" y="3965096"/>
            <a:ext cx="890589" cy="10021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496D9A1-D895-AEDC-ADF1-B1E2A97F81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532762" y="4867556"/>
            <a:ext cx="924905" cy="9249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701E010-5C5C-B1EF-9A0F-9E6EE5C53BF2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530666" y="5792461"/>
            <a:ext cx="1022180" cy="106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7046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4B52D9-EFE7-1E38-0B90-097DAA5BA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AE4F9-8AEE-9C38-0F3C-9A7984C68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9740" y="440394"/>
            <a:ext cx="8911687" cy="844643"/>
          </a:xfrm>
        </p:spPr>
        <p:txBody>
          <a:bodyPr>
            <a:normAutofit/>
          </a:bodyPr>
          <a:lstStyle/>
          <a:p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Cropiwch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u="sng" dirty="0" err="1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yn</a:t>
            </a:r>
            <a:r>
              <a:rPr lang="en-GB" sz="4800" b="1" u="sng" dirty="0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 </a:t>
            </a:r>
            <a:r>
              <a:rPr lang="en-GB" sz="4800" b="1" u="sng" dirty="0" err="1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araf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7968A-C25E-F298-2478-0641EBFA6D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3E565A-B3AC-4015-A991-322061F713F6}"/>
              </a:ext>
            </a:extLst>
          </p:cNvPr>
          <p:cNvSpPr txBox="1"/>
          <p:nvPr/>
        </p:nvSpPr>
        <p:spPr>
          <a:xfrm>
            <a:off x="1926771" y="1350533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D6ECC0-700F-17EE-2318-F9C8C5FC7FE1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76AD43-05BF-53F9-B2B3-9BF1652F1C48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017605-9756-1197-333F-F40DA246491D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C7F9B4-C743-EC9A-D610-5ACD6B52B446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A56FA9-80D4-EF4C-ECB2-B643C8CC6DC0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F5C1FFA-1912-ED8D-8A0B-CE74352DEF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0080" y="2119974"/>
            <a:ext cx="1124863" cy="1124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01D6277-3079-808F-5ABE-5E3D1A0348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9532762" y="1277962"/>
            <a:ext cx="919498" cy="914581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7F0DB6A9-1C18-AE12-A565-96A589881B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01090" y="2981778"/>
            <a:ext cx="751170" cy="9833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474BD97F-7163-2D99-13D4-7E8F0231A8B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701090" y="3965096"/>
            <a:ext cx="890589" cy="10021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8F7B0AA-C305-1F39-E014-05A51190300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532762" y="4867556"/>
            <a:ext cx="924905" cy="9249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5DDA86-1406-AB9D-4481-CB0595907A4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530666" y="5792461"/>
            <a:ext cx="1022180" cy="106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2777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2DF88D-8671-DEE3-2391-27CFEEB674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5368D-2C0C-3B08-649F-DFE69F742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9740" y="440394"/>
            <a:ext cx="8911687" cy="844643"/>
          </a:xfrm>
        </p:spPr>
        <p:txBody>
          <a:bodyPr>
            <a:normAutofit/>
          </a:bodyPr>
          <a:lstStyle/>
          <a:p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Cerddwch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u="sng" dirty="0" err="1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yn</a:t>
            </a:r>
            <a:r>
              <a:rPr lang="en-GB" sz="4800" b="1" u="sng" dirty="0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 </a:t>
            </a:r>
            <a:r>
              <a:rPr lang="en-GB" sz="4800" b="1" u="sng" dirty="0" err="1">
                <a:solidFill>
                  <a:srgbClr val="FF0000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d</a:t>
            </a:r>
            <a:r>
              <a:rPr lang="en-GB" sz="4800" b="1" u="sng" dirty="0" err="1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rwm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A4C07-005C-D404-597F-018AE80425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56646E-C14C-91F1-002E-5FC7C9B80D38}"/>
              </a:ext>
            </a:extLst>
          </p:cNvPr>
          <p:cNvSpPr txBox="1"/>
          <p:nvPr/>
        </p:nvSpPr>
        <p:spPr>
          <a:xfrm>
            <a:off x="1926771" y="1350533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E937B6-B274-51C9-ADBC-A52A2499A116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1889C6-7CE6-EA42-025B-EFA5D9F17067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824258-EF02-1D72-D1E1-DFDAD44C393F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2A8305-810F-3696-6170-2FB3FAFA3168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4C28D1-BC2B-A732-3437-4350127F0906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2C434D9-2F46-DCC4-90F9-A5AE5683DD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0080" y="2119974"/>
            <a:ext cx="1124863" cy="1124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BCBC0EC-05C6-BE61-79B4-65ED556CAC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9532762" y="1277962"/>
            <a:ext cx="919498" cy="914581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B94BC5F4-F0C6-3BF9-8613-D65826E7FC2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01090" y="2981778"/>
            <a:ext cx="751170" cy="9833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F3152920-4991-E70A-5AD5-667E4A8A84C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701090" y="3965096"/>
            <a:ext cx="890589" cy="10021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F80CC7B-D709-5110-3E8D-47C64E2CFC7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532762" y="4867556"/>
            <a:ext cx="924905" cy="9249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BA2B656-714A-07A4-3634-E7DC0A5527E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530666" y="5792461"/>
            <a:ext cx="1022180" cy="106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2451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0E646B-BFCB-E3F3-61E7-9661EF80A9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E7203-20D6-48C6-2FF2-46B8D555E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9740" y="440394"/>
            <a:ext cx="8911687" cy="844643"/>
          </a:xfrm>
        </p:spPr>
        <p:txBody>
          <a:bodyPr>
            <a:normAutofit/>
          </a:bodyPr>
          <a:lstStyle/>
          <a:p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Rholiwch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u="sng" dirty="0" err="1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yn</a:t>
            </a:r>
            <a:r>
              <a:rPr lang="en-GB" sz="4800" b="1" u="sng" dirty="0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 </a:t>
            </a:r>
            <a:r>
              <a:rPr lang="en-GB" sz="4800" b="1" u="sng" dirty="0" err="1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isel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5AB59-AE18-9FBD-03D8-5FA072A350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250FF2-3D06-49AC-1E92-6A83BAC7723B}"/>
              </a:ext>
            </a:extLst>
          </p:cNvPr>
          <p:cNvSpPr txBox="1"/>
          <p:nvPr/>
        </p:nvSpPr>
        <p:spPr>
          <a:xfrm>
            <a:off x="1926771" y="1350533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E46039-11B9-BD78-1C08-A5D866B383D6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A64E67-C859-0FD9-D654-C2974C9D4B00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381D7A-F419-C481-BDEE-85389CA91BC2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1EF338-492E-C05E-BE92-193FAFB923EF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57E601-CB62-C7EE-2DAA-69A36802A3AC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BE72E8B-02D9-FD5C-02CD-E0C19F5497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0080" y="2119974"/>
            <a:ext cx="1124863" cy="1124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7548786-E41E-6E95-00E7-E127EF79C6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9532762" y="1277962"/>
            <a:ext cx="919498" cy="914581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0D61D7A7-42AD-4486-10A4-DF932038F31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01090" y="2981778"/>
            <a:ext cx="751170" cy="9833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2AD45869-30D2-3F88-3783-411D95C63AB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701090" y="3965096"/>
            <a:ext cx="890589" cy="10021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675E867-1515-644A-CD1B-9C018035F15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532762" y="4867556"/>
            <a:ext cx="924905" cy="9249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EB891D1-B3F6-8330-FA28-FC6609FC45D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530666" y="5792461"/>
            <a:ext cx="1022180" cy="106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5853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B35825-AE34-A173-69B6-53A8F33AF9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8EECC-1E4E-9FFD-76D9-E4ADECB7A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9740" y="440394"/>
            <a:ext cx="8911687" cy="844643"/>
          </a:xfrm>
        </p:spPr>
        <p:txBody>
          <a:bodyPr>
            <a:normAutofit/>
          </a:bodyPr>
          <a:lstStyle/>
          <a:p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Lonciwch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u="sng" dirty="0" err="1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yn</a:t>
            </a:r>
            <a:r>
              <a:rPr lang="en-GB" sz="4800" b="1" u="sng" dirty="0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 </a:t>
            </a:r>
            <a:r>
              <a:rPr lang="en-GB" sz="4800" b="1" u="sng" dirty="0" err="1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ysgafn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9BC0A-4823-C738-B1CC-DF857B6C5D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1B13F3-F94C-3BED-CF99-4DB765F37D1E}"/>
              </a:ext>
            </a:extLst>
          </p:cNvPr>
          <p:cNvSpPr txBox="1"/>
          <p:nvPr/>
        </p:nvSpPr>
        <p:spPr>
          <a:xfrm>
            <a:off x="1926771" y="1350533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058E01-722C-69E3-AE56-9EDE6D214F30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993106-B914-AA59-643D-FAE18686A89F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C25B62-2352-BEBE-A802-80A7D9848323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E59154-39D6-D1FF-E59C-1FBDA8776B46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BC3291-A254-1A76-DD81-A6B030D16500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BDC39D6-2BCA-24F0-827C-998D186A3F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0080" y="2119974"/>
            <a:ext cx="1124863" cy="1124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EE5B41B-970D-608B-4ABD-095216C79B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9532762" y="1277962"/>
            <a:ext cx="919498" cy="914581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EAABB0A3-3280-9ABF-31BC-41A5F58044F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01090" y="2981778"/>
            <a:ext cx="751170" cy="9833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DDADB64A-B30F-E84C-17F5-B9EC21BA062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701090" y="3965096"/>
            <a:ext cx="890589" cy="10021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997CB8C-7896-C509-BC0F-DD264F0D56A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532762" y="4867556"/>
            <a:ext cx="924905" cy="9249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4ED3B69-4249-D4DD-059B-9B0557B5388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530666" y="5792461"/>
            <a:ext cx="1022180" cy="106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0619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F0CCB1-82AB-89E3-BA92-1B03C53D04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4094E-03FE-6AB9-EFC0-A9F193600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9740" y="440394"/>
            <a:ext cx="8911687" cy="844643"/>
          </a:xfrm>
        </p:spPr>
        <p:txBody>
          <a:bodyPr>
            <a:normAutofit/>
          </a:bodyPr>
          <a:lstStyle/>
          <a:p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Neidiwch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u="sng" dirty="0" err="1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yn</a:t>
            </a:r>
            <a:r>
              <a:rPr lang="en-GB" sz="4800" b="1" u="sng" dirty="0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 </a:t>
            </a:r>
            <a:r>
              <a:rPr lang="en-GB" sz="4800" b="1" u="sng" dirty="0" err="1">
                <a:solidFill>
                  <a:schemeClr val="tx1"/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  <a:t>uchel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B2796-8B96-439B-C1A1-3B3EDD63C3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664D1D-C990-C36E-B16E-BA13DF372B62}"/>
              </a:ext>
            </a:extLst>
          </p:cNvPr>
          <p:cNvSpPr txBox="1"/>
          <p:nvPr/>
        </p:nvSpPr>
        <p:spPr>
          <a:xfrm>
            <a:off x="1926771" y="1350533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araf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C96617-D6E1-0FA2-13DB-3BD1B418A5E5}"/>
              </a:ext>
            </a:extLst>
          </p:cNvPr>
          <p:cNvSpPr txBox="1"/>
          <p:nvPr/>
        </p:nvSpPr>
        <p:spPr>
          <a:xfrm>
            <a:off x="1926771" y="2261351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omic Sans MS" panose="030F0702030302020204" pitchFamily="66" charset="0"/>
              </a:rPr>
              <a:t>g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yflym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0D3005-F3C6-A018-A38E-86214EFB2C81}"/>
              </a:ext>
            </a:extLst>
          </p:cNvPr>
          <p:cNvSpPr txBox="1"/>
          <p:nvPr/>
        </p:nvSpPr>
        <p:spPr>
          <a:xfrm>
            <a:off x="1926771" y="4867556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rwm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3D07E-A02C-FB9B-E895-A46AAA29144D}"/>
              </a:ext>
            </a:extLst>
          </p:cNvPr>
          <p:cNvSpPr txBox="1"/>
          <p:nvPr/>
        </p:nvSpPr>
        <p:spPr>
          <a:xfrm>
            <a:off x="1926771" y="5763738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ysgafn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1E4177-2F6F-83F9-93D0-A2B0B6007A5B}"/>
              </a:ext>
            </a:extLst>
          </p:cNvPr>
          <p:cNvSpPr txBox="1"/>
          <p:nvPr/>
        </p:nvSpPr>
        <p:spPr>
          <a:xfrm>
            <a:off x="1926771" y="3978882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isel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408890-129F-FD4D-E6E4-AF31E4BC11B0}"/>
              </a:ext>
            </a:extLst>
          </p:cNvPr>
          <p:cNvSpPr txBox="1"/>
          <p:nvPr/>
        </p:nvSpPr>
        <p:spPr>
          <a:xfrm>
            <a:off x="1926771" y="3105395"/>
            <a:ext cx="7380515" cy="769441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yn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prstClr val="white"/>
                </a:solidFill>
                <a:latin typeface="Comic Sans MS" panose="030F0702030302020204" pitchFamily="66" charset="0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84ED3AA-7B6F-7457-6DE8-17018175C9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0080" y="2119974"/>
            <a:ext cx="1124863" cy="1124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41916BA-25CC-AC25-89C0-8962230240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9532762" y="1277962"/>
            <a:ext cx="919498" cy="914581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6FC40C7D-B826-D32D-06F0-267381090F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701090" y="2981778"/>
            <a:ext cx="751170" cy="9833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890635C4-5B7A-4D7D-D754-3D3C490E311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701090" y="3965096"/>
            <a:ext cx="890589" cy="10021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E452D1E-1428-04FA-BD05-03D274E988C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532762" y="4867556"/>
            <a:ext cx="924905" cy="9249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B7CCA00-BFD0-1296-47DF-C661F1BAA56F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45790" t="67715" r="22966" b="4266"/>
          <a:stretch>
            <a:fillRect/>
          </a:stretch>
        </p:blipFill>
        <p:spPr>
          <a:xfrm>
            <a:off x="9530666" y="5792461"/>
            <a:ext cx="1022180" cy="106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2579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B5478A-C333-D3D5-473B-C32BC4CD7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val 26">
            <a:extLst>
              <a:ext uri="{FF2B5EF4-FFF2-40B4-BE49-F238E27FC236}">
                <a16:creationId xmlns:a16="http://schemas.microsoft.com/office/drawing/2014/main" id="{582E956A-1D09-5BB4-7B20-94ED69526DA3}"/>
              </a:ext>
            </a:extLst>
          </p:cNvPr>
          <p:cNvSpPr/>
          <p:nvPr/>
        </p:nvSpPr>
        <p:spPr>
          <a:xfrm>
            <a:off x="1199119" y="3414907"/>
            <a:ext cx="5697958" cy="337802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E09CA6-5568-EF48-E6BE-A00B84F0B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3777" y="505315"/>
            <a:ext cx="8911687" cy="844643"/>
          </a:xfrm>
        </p:spPr>
        <p:txBody>
          <a:bodyPr>
            <a:normAutofit fontScale="90000"/>
          </a:bodyPr>
          <a:lstStyle/>
          <a:p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Sut </a:t>
            </a:r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wyt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ti’n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symud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?</a:t>
            </a:r>
            <a:b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</a:br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Rydw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i’n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_____ </a:t>
            </a:r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_____.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6D967DA-865D-0CDD-67E5-D5BB3BBD512B}"/>
              </a:ext>
            </a:extLst>
          </p:cNvPr>
          <p:cNvGrpSpPr/>
          <p:nvPr/>
        </p:nvGrpSpPr>
        <p:grpSpPr>
          <a:xfrm>
            <a:off x="7329092" y="3205908"/>
            <a:ext cx="4862908" cy="3652092"/>
            <a:chOff x="1926771" y="1277962"/>
            <a:chExt cx="8664908" cy="5580038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896B932-D43D-05DB-B094-1D90F084F273}"/>
                </a:ext>
              </a:extLst>
            </p:cNvPr>
            <p:cNvSpPr txBox="1"/>
            <p:nvPr/>
          </p:nvSpPr>
          <p:spPr>
            <a:xfrm>
              <a:off x="1926771" y="1350533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araf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C31D5EFF-ACAB-ECF7-3163-F49FADA38DFA}"/>
                </a:ext>
              </a:extLst>
            </p:cNvPr>
            <p:cNvSpPr txBox="1"/>
            <p:nvPr/>
          </p:nvSpPr>
          <p:spPr>
            <a:xfrm>
              <a:off x="1926771" y="2261352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g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yflym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64027483-E640-F688-C901-6BE456CF87E9}"/>
                </a:ext>
              </a:extLst>
            </p:cNvPr>
            <p:cNvSpPr txBox="1"/>
            <p:nvPr/>
          </p:nvSpPr>
          <p:spPr>
            <a:xfrm>
              <a:off x="1926771" y="4867556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lang="en-GB" sz="3200" b="1" dirty="0" err="1">
                  <a:solidFill>
                    <a:srgbClr val="FF0000"/>
                  </a:solidFill>
                  <a:latin typeface="Comic Sans MS" panose="030F0702030302020204" pitchFamily="66" charset="0"/>
                </a:rPr>
                <a:t>d</a:t>
              </a:r>
              <a:r>
                <a:rPr lang="en-GB" sz="3200" b="1" dirty="0" err="1">
                  <a:solidFill>
                    <a:prstClr val="white"/>
                  </a:solidFill>
                  <a:latin typeface="Comic Sans MS" panose="030F0702030302020204" pitchFamily="66" charset="0"/>
                </a:rPr>
                <a:t>rwm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4F7271A4-5568-1C72-C0BB-E4423162A6A3}"/>
                </a:ext>
              </a:extLst>
            </p:cNvPr>
            <p:cNvSpPr txBox="1"/>
            <p:nvPr/>
          </p:nvSpPr>
          <p:spPr>
            <a:xfrm>
              <a:off x="1926771" y="5763738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lang="en-GB" sz="3200" b="1" dirty="0" err="1">
                  <a:solidFill>
                    <a:prstClr val="white"/>
                  </a:solidFill>
                  <a:latin typeface="Comic Sans MS" panose="030F0702030302020204" pitchFamily="66" charset="0"/>
                </a:rPr>
                <a:t>ysgafn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1D31B45-2DD9-6D8C-48A0-2A782B09C390}"/>
                </a:ext>
              </a:extLst>
            </p:cNvPr>
            <p:cNvSpPr txBox="1"/>
            <p:nvPr/>
          </p:nvSpPr>
          <p:spPr>
            <a:xfrm>
              <a:off x="1926771" y="3978881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isel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0361136-8AA9-A409-8A55-24517F5899B2}"/>
                </a:ext>
              </a:extLst>
            </p:cNvPr>
            <p:cNvSpPr txBox="1"/>
            <p:nvPr/>
          </p:nvSpPr>
          <p:spPr>
            <a:xfrm>
              <a:off x="1926771" y="3105395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lang="en-GB" sz="3200" b="1" dirty="0" err="1">
                  <a:solidFill>
                    <a:prstClr val="white"/>
                  </a:solidFill>
                  <a:latin typeface="Comic Sans MS" panose="030F0702030302020204" pitchFamily="66" charset="0"/>
                </a:rPr>
                <a:t>uchel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42251BD3-5A6D-E32F-32C8-1E37694ED4F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4"/>
                </a:ext>
              </a:extLst>
            </a:blip>
            <a:stretch>
              <a:fillRect/>
            </a:stretch>
          </p:blipFill>
          <p:spPr>
            <a:xfrm>
              <a:off x="9430080" y="2119974"/>
              <a:ext cx="1124863" cy="1124863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04A626DC-6B0C-A52B-013B-4826579B3F2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tretch>
              <a:fillRect/>
            </a:stretch>
          </p:blipFill>
          <p:spPr>
            <a:xfrm flipH="1">
              <a:off x="9532762" y="1277962"/>
              <a:ext cx="919498" cy="914581"/>
            </a:xfrm>
            <a:prstGeom prst="rect">
              <a:avLst/>
            </a:prstGeom>
          </p:spPr>
        </p:pic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9BA02815-3B30-9FEC-C504-CE3DC5CA178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9701090" y="2981778"/>
              <a:ext cx="751170" cy="983318"/>
            </a:xfrm>
            <a:prstGeom prst="rect">
              <a:avLst/>
            </a:prstGeom>
          </p:spPr>
        </p:pic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7C706E04-31B6-A602-CB34-7EBBBADA90A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  <a:ext uri="{837473B0-CC2E-450A-ABE3-18F120FF3D39}">
                  <a1611:picAttrSrcUrl xmlns:a1611="http://schemas.microsoft.com/office/drawing/2016/11/main" r:id="rId12"/>
                </a:ext>
              </a:extLst>
            </a:blip>
            <a:stretch>
              <a:fillRect/>
            </a:stretch>
          </p:blipFill>
          <p:spPr>
            <a:xfrm>
              <a:off x="9701090" y="3965096"/>
              <a:ext cx="890589" cy="1002133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7E248108-DDCD-032C-2B82-9765F45504E3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4"/>
                </a:ext>
              </a:extLst>
            </a:blip>
            <a:stretch>
              <a:fillRect/>
            </a:stretch>
          </p:blipFill>
          <p:spPr>
            <a:xfrm>
              <a:off x="9532762" y="4867556"/>
              <a:ext cx="924905" cy="92490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B77D242A-A942-E55F-0530-4AFEC353B675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6"/>
                </a:ext>
              </a:extLst>
            </a:blip>
            <a:srcRect l="45790" t="67715" r="22966" b="4266"/>
            <a:stretch>
              <a:fillRect/>
            </a:stretch>
          </p:blipFill>
          <p:spPr>
            <a:xfrm>
              <a:off x="9530666" y="5792461"/>
              <a:ext cx="1022180" cy="1065539"/>
            </a:xfrm>
            <a:prstGeom prst="rect">
              <a:avLst/>
            </a:prstGeom>
          </p:spPr>
        </p:pic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77564CBC-6119-E759-1DB8-031FF7C213B6}"/>
              </a:ext>
            </a:extLst>
          </p:cNvPr>
          <p:cNvSpPr txBox="1"/>
          <p:nvPr/>
        </p:nvSpPr>
        <p:spPr>
          <a:xfrm>
            <a:off x="1763548" y="3934138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cropian</a:t>
            </a:r>
            <a:endParaRPr lang="en-GB" sz="32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2540722-393E-8816-75F2-E32DAD44A6E9}"/>
              </a:ext>
            </a:extLst>
          </p:cNvPr>
          <p:cNvSpPr txBox="1"/>
          <p:nvPr/>
        </p:nvSpPr>
        <p:spPr>
          <a:xfrm>
            <a:off x="2930487" y="4719953"/>
            <a:ext cx="21234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cerdded</a:t>
            </a:r>
            <a:endParaRPr lang="en-GB" sz="32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D09DBF3-D3EC-5A3A-F982-70F282CA8578}"/>
              </a:ext>
            </a:extLst>
          </p:cNvPr>
          <p:cNvSpPr txBox="1"/>
          <p:nvPr/>
        </p:nvSpPr>
        <p:spPr>
          <a:xfrm>
            <a:off x="1554140" y="5345588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rholian</a:t>
            </a:r>
            <a:endParaRPr lang="en-GB" sz="3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B1C3389-8FAE-6E29-6A52-CCDCB3002F96}"/>
              </a:ext>
            </a:extLst>
          </p:cNvPr>
          <p:cNvSpPr txBox="1"/>
          <p:nvPr/>
        </p:nvSpPr>
        <p:spPr>
          <a:xfrm>
            <a:off x="4644128" y="5534387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loncian</a:t>
            </a:r>
            <a:endParaRPr lang="en-GB" sz="3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E95DC22-4BFF-49F3-D716-926C413AF8F7}"/>
              </a:ext>
            </a:extLst>
          </p:cNvPr>
          <p:cNvSpPr txBox="1"/>
          <p:nvPr/>
        </p:nvSpPr>
        <p:spPr>
          <a:xfrm>
            <a:off x="4644128" y="3849529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rhedeg</a:t>
            </a:r>
            <a:endParaRPr lang="en-GB" sz="32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6A2D9CA-76AD-FE92-1F9A-57FAF0DCE84B}"/>
              </a:ext>
            </a:extLst>
          </p:cNvPr>
          <p:cNvSpPr txBox="1"/>
          <p:nvPr/>
        </p:nvSpPr>
        <p:spPr>
          <a:xfrm>
            <a:off x="5274996" y="4636546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neidio</a:t>
            </a:r>
            <a:endParaRPr lang="en-GB" sz="32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6FDD4E9-9090-56F0-CEE3-39BB95D2CE56}"/>
              </a:ext>
            </a:extLst>
          </p:cNvPr>
          <p:cNvSpPr txBox="1"/>
          <p:nvPr/>
        </p:nvSpPr>
        <p:spPr>
          <a:xfrm>
            <a:off x="2741294" y="5959118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hercian</a:t>
            </a:r>
            <a:endParaRPr lang="en-GB" sz="3200" dirty="0"/>
          </a:p>
        </p:txBody>
      </p:sp>
      <p:sp>
        <p:nvSpPr>
          <p:cNvPr id="28" name="Arrow: Up 27">
            <a:extLst>
              <a:ext uri="{FF2B5EF4-FFF2-40B4-BE49-F238E27FC236}">
                <a16:creationId xmlns:a16="http://schemas.microsoft.com/office/drawing/2014/main" id="{1568F0F3-CBFD-BB1A-B7ED-E1CE3B463F8E}"/>
              </a:ext>
            </a:extLst>
          </p:cNvPr>
          <p:cNvSpPr/>
          <p:nvPr/>
        </p:nvSpPr>
        <p:spPr>
          <a:xfrm>
            <a:off x="5053986" y="1916935"/>
            <a:ext cx="465465" cy="1730352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Arrow: Up 28">
            <a:extLst>
              <a:ext uri="{FF2B5EF4-FFF2-40B4-BE49-F238E27FC236}">
                <a16:creationId xmlns:a16="http://schemas.microsoft.com/office/drawing/2014/main" id="{E5C4865E-01E1-7BA1-33BA-AAE6D9C746B7}"/>
              </a:ext>
            </a:extLst>
          </p:cNvPr>
          <p:cNvSpPr/>
          <p:nvPr/>
        </p:nvSpPr>
        <p:spPr>
          <a:xfrm>
            <a:off x="8016918" y="1915741"/>
            <a:ext cx="465465" cy="1512065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Title 18">
            <a:extLst>
              <a:ext uri="{FF2B5EF4-FFF2-40B4-BE49-F238E27FC236}">
                <a16:creationId xmlns:a16="http://schemas.microsoft.com/office/drawing/2014/main" id="{AE3828F0-EF40-E315-FA57-B600952A1ABC}"/>
              </a:ext>
            </a:extLst>
          </p:cNvPr>
          <p:cNvSpPr txBox="1">
            <a:spLocks/>
          </p:cNvSpPr>
          <p:nvPr/>
        </p:nvSpPr>
        <p:spPr>
          <a:xfrm>
            <a:off x="167934" y="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CAM 2</a:t>
            </a:r>
          </a:p>
        </p:txBody>
      </p:sp>
    </p:spTree>
    <p:extLst>
      <p:ext uri="{BB962C8B-B14F-4D97-AF65-F5344CB8AC3E}">
        <p14:creationId xmlns:p14="http://schemas.microsoft.com/office/powerpoint/2010/main" val="10263848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D3015C-8F3A-97EA-1224-72D8DA01A2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val 26">
            <a:extLst>
              <a:ext uri="{FF2B5EF4-FFF2-40B4-BE49-F238E27FC236}">
                <a16:creationId xmlns:a16="http://schemas.microsoft.com/office/drawing/2014/main" id="{DF12F584-F9AC-371E-5592-3291290B9D6F}"/>
              </a:ext>
            </a:extLst>
          </p:cNvPr>
          <p:cNvSpPr/>
          <p:nvPr/>
        </p:nvSpPr>
        <p:spPr>
          <a:xfrm>
            <a:off x="1199119" y="3414907"/>
            <a:ext cx="5697958" cy="337802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A0B973-B060-9DAB-01B3-DB33E3565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3777" y="505315"/>
            <a:ext cx="8911687" cy="844643"/>
          </a:xfrm>
        </p:spPr>
        <p:txBody>
          <a:bodyPr>
            <a:normAutofit fontScale="90000"/>
          </a:bodyPr>
          <a:lstStyle/>
          <a:p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Sut </a:t>
            </a:r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wyt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ti’n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symud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?</a:t>
            </a:r>
            <a:b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</a:br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Rydw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i’n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_____ </a:t>
            </a:r>
            <a:r>
              <a:rPr lang="en-GB" sz="48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4800" b="1" dirty="0">
                <a:solidFill>
                  <a:schemeClr val="tx1"/>
                </a:solidFill>
                <a:latin typeface="Comic Sans MS" panose="030F0702030302020204" pitchFamily="66" charset="0"/>
              </a:rPr>
              <a:t> _____.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791B028-9052-737A-5321-B35260CDBC57}"/>
              </a:ext>
            </a:extLst>
          </p:cNvPr>
          <p:cNvGrpSpPr/>
          <p:nvPr/>
        </p:nvGrpSpPr>
        <p:grpSpPr>
          <a:xfrm>
            <a:off x="7329092" y="3205908"/>
            <a:ext cx="4862908" cy="3652092"/>
            <a:chOff x="1926771" y="1277962"/>
            <a:chExt cx="8664908" cy="5580038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1868FCA-C0A7-7135-269A-04EB1F22D05A}"/>
                </a:ext>
              </a:extLst>
            </p:cNvPr>
            <p:cNvSpPr txBox="1"/>
            <p:nvPr/>
          </p:nvSpPr>
          <p:spPr>
            <a:xfrm>
              <a:off x="1926771" y="1350533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araf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4C98742-0AF3-33B6-AD98-72F5083DECAB}"/>
                </a:ext>
              </a:extLst>
            </p:cNvPr>
            <p:cNvSpPr txBox="1"/>
            <p:nvPr/>
          </p:nvSpPr>
          <p:spPr>
            <a:xfrm>
              <a:off x="1926771" y="2261352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g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yflym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DF6F874-E464-72B0-D729-CFC575E5AEC6}"/>
                </a:ext>
              </a:extLst>
            </p:cNvPr>
            <p:cNvSpPr txBox="1"/>
            <p:nvPr/>
          </p:nvSpPr>
          <p:spPr>
            <a:xfrm>
              <a:off x="1926771" y="4867556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lang="en-GB" sz="3200" b="1" dirty="0" err="1">
                  <a:solidFill>
                    <a:srgbClr val="FF0000"/>
                  </a:solidFill>
                  <a:latin typeface="Comic Sans MS" panose="030F0702030302020204" pitchFamily="66" charset="0"/>
                </a:rPr>
                <a:t>d</a:t>
              </a:r>
              <a:r>
                <a:rPr lang="en-GB" sz="3200" b="1" dirty="0" err="1">
                  <a:solidFill>
                    <a:prstClr val="white"/>
                  </a:solidFill>
                  <a:latin typeface="Comic Sans MS" panose="030F0702030302020204" pitchFamily="66" charset="0"/>
                </a:rPr>
                <a:t>rwm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35A6C93-39D8-5AE5-5270-1F36086CE9FE}"/>
                </a:ext>
              </a:extLst>
            </p:cNvPr>
            <p:cNvSpPr txBox="1"/>
            <p:nvPr/>
          </p:nvSpPr>
          <p:spPr>
            <a:xfrm>
              <a:off x="1926771" y="5763738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lang="en-GB" sz="3200" b="1" dirty="0" err="1">
                  <a:solidFill>
                    <a:prstClr val="white"/>
                  </a:solidFill>
                  <a:latin typeface="Comic Sans MS" panose="030F0702030302020204" pitchFamily="66" charset="0"/>
                </a:rPr>
                <a:t>ysgafn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E331DEA-40EB-2110-1A16-E226AC093A7A}"/>
                </a:ext>
              </a:extLst>
            </p:cNvPr>
            <p:cNvSpPr txBox="1"/>
            <p:nvPr/>
          </p:nvSpPr>
          <p:spPr>
            <a:xfrm>
              <a:off x="1926771" y="3978881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isel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23FB0331-A22A-206A-C83F-EF66EC6B0A54}"/>
                </a:ext>
              </a:extLst>
            </p:cNvPr>
            <p:cNvSpPr txBox="1"/>
            <p:nvPr/>
          </p:nvSpPr>
          <p:spPr>
            <a:xfrm>
              <a:off x="1926771" y="3105395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lang="en-GB" sz="3200" b="1" dirty="0" err="1">
                  <a:solidFill>
                    <a:prstClr val="white"/>
                  </a:solidFill>
                  <a:latin typeface="Comic Sans MS" panose="030F0702030302020204" pitchFamily="66" charset="0"/>
                </a:rPr>
                <a:t>uchel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5EB811F5-A672-DF51-6128-E305B890D4D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4"/>
                </a:ext>
              </a:extLst>
            </a:blip>
            <a:stretch>
              <a:fillRect/>
            </a:stretch>
          </p:blipFill>
          <p:spPr>
            <a:xfrm>
              <a:off x="9430080" y="2119974"/>
              <a:ext cx="1124863" cy="1124863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05B74BA2-A619-D240-878E-B0236CE7AC4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tretch>
              <a:fillRect/>
            </a:stretch>
          </p:blipFill>
          <p:spPr>
            <a:xfrm flipH="1">
              <a:off x="9532762" y="1277962"/>
              <a:ext cx="919498" cy="914581"/>
            </a:xfrm>
            <a:prstGeom prst="rect">
              <a:avLst/>
            </a:prstGeom>
          </p:spPr>
        </p:pic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3101921B-D3BE-8A71-FCD7-6B827DED993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9701090" y="2981778"/>
              <a:ext cx="751170" cy="983318"/>
            </a:xfrm>
            <a:prstGeom prst="rect">
              <a:avLst/>
            </a:prstGeom>
          </p:spPr>
        </p:pic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6F5FB8CE-4133-446A-8EA1-0A88FB367A4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  <a:ext uri="{837473B0-CC2E-450A-ABE3-18F120FF3D39}">
                  <a1611:picAttrSrcUrl xmlns:a1611="http://schemas.microsoft.com/office/drawing/2016/11/main" r:id="rId12"/>
                </a:ext>
              </a:extLst>
            </a:blip>
            <a:stretch>
              <a:fillRect/>
            </a:stretch>
          </p:blipFill>
          <p:spPr>
            <a:xfrm>
              <a:off x="9701090" y="3965096"/>
              <a:ext cx="890589" cy="1002133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D25F23AB-E685-AA1D-90B5-55CBCB2603A7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4"/>
                </a:ext>
              </a:extLst>
            </a:blip>
            <a:stretch>
              <a:fillRect/>
            </a:stretch>
          </p:blipFill>
          <p:spPr>
            <a:xfrm>
              <a:off x="9532762" y="4867556"/>
              <a:ext cx="924905" cy="92490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130E91D4-D187-030F-8056-839F306CA52A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6"/>
                </a:ext>
              </a:extLst>
            </a:blip>
            <a:srcRect l="45790" t="67715" r="22966" b="4266"/>
            <a:stretch>
              <a:fillRect/>
            </a:stretch>
          </p:blipFill>
          <p:spPr>
            <a:xfrm>
              <a:off x="9530666" y="5792461"/>
              <a:ext cx="1022180" cy="1065539"/>
            </a:xfrm>
            <a:prstGeom prst="rect">
              <a:avLst/>
            </a:prstGeom>
          </p:spPr>
        </p:pic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0CEF44E2-3B88-95AA-19B6-D5ED2941974D}"/>
              </a:ext>
            </a:extLst>
          </p:cNvPr>
          <p:cNvSpPr txBox="1"/>
          <p:nvPr/>
        </p:nvSpPr>
        <p:spPr>
          <a:xfrm>
            <a:off x="1763548" y="3934138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cropian</a:t>
            </a:r>
            <a:endParaRPr lang="en-GB" sz="32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EE1C179-3192-0C65-F4A1-A1AD64201FC0}"/>
              </a:ext>
            </a:extLst>
          </p:cNvPr>
          <p:cNvSpPr txBox="1"/>
          <p:nvPr/>
        </p:nvSpPr>
        <p:spPr>
          <a:xfrm>
            <a:off x="2930487" y="4719953"/>
            <a:ext cx="21234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cerdded</a:t>
            </a:r>
            <a:endParaRPr lang="en-GB" sz="32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F8864BE-D16B-90B2-CB66-06DDC7671F2E}"/>
              </a:ext>
            </a:extLst>
          </p:cNvPr>
          <p:cNvSpPr txBox="1"/>
          <p:nvPr/>
        </p:nvSpPr>
        <p:spPr>
          <a:xfrm>
            <a:off x="1554140" y="5345588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rholian</a:t>
            </a:r>
            <a:endParaRPr lang="en-GB" sz="3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7A5AFFA-2EF3-0F2A-9BED-629337106EE3}"/>
              </a:ext>
            </a:extLst>
          </p:cNvPr>
          <p:cNvSpPr txBox="1"/>
          <p:nvPr/>
        </p:nvSpPr>
        <p:spPr>
          <a:xfrm>
            <a:off x="4644128" y="5534387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loncian</a:t>
            </a:r>
            <a:endParaRPr lang="en-GB" sz="3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E4B67E8-8C3B-B003-9F8B-8DC25ACDF8EC}"/>
              </a:ext>
            </a:extLst>
          </p:cNvPr>
          <p:cNvSpPr txBox="1"/>
          <p:nvPr/>
        </p:nvSpPr>
        <p:spPr>
          <a:xfrm>
            <a:off x="4644128" y="3849529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rhedeg</a:t>
            </a:r>
            <a:endParaRPr lang="en-GB" sz="32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7507C78-F320-A531-3F09-918DF8D1F549}"/>
              </a:ext>
            </a:extLst>
          </p:cNvPr>
          <p:cNvSpPr txBox="1"/>
          <p:nvPr/>
        </p:nvSpPr>
        <p:spPr>
          <a:xfrm>
            <a:off x="5274996" y="4636546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neidio</a:t>
            </a:r>
            <a:endParaRPr lang="en-GB" sz="32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D1459B2-0889-49D0-6CEB-6AD2C65EBED6}"/>
              </a:ext>
            </a:extLst>
          </p:cNvPr>
          <p:cNvSpPr txBox="1"/>
          <p:nvPr/>
        </p:nvSpPr>
        <p:spPr>
          <a:xfrm>
            <a:off x="2741294" y="5959118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hercian</a:t>
            </a:r>
            <a:endParaRPr lang="en-GB" sz="3200" dirty="0"/>
          </a:p>
        </p:txBody>
      </p:sp>
      <p:sp>
        <p:nvSpPr>
          <p:cNvPr id="28" name="Arrow: Up 27">
            <a:extLst>
              <a:ext uri="{FF2B5EF4-FFF2-40B4-BE49-F238E27FC236}">
                <a16:creationId xmlns:a16="http://schemas.microsoft.com/office/drawing/2014/main" id="{C3FDCFDE-7E4B-E3A8-7B16-860C1B2752F5}"/>
              </a:ext>
            </a:extLst>
          </p:cNvPr>
          <p:cNvSpPr/>
          <p:nvPr/>
        </p:nvSpPr>
        <p:spPr>
          <a:xfrm>
            <a:off x="5053986" y="1916935"/>
            <a:ext cx="465465" cy="1730352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Arrow: Up 28">
            <a:extLst>
              <a:ext uri="{FF2B5EF4-FFF2-40B4-BE49-F238E27FC236}">
                <a16:creationId xmlns:a16="http://schemas.microsoft.com/office/drawing/2014/main" id="{C39FD217-9C7A-FB2E-5F88-545E5074D7E6}"/>
              </a:ext>
            </a:extLst>
          </p:cNvPr>
          <p:cNvSpPr/>
          <p:nvPr/>
        </p:nvSpPr>
        <p:spPr>
          <a:xfrm>
            <a:off x="8016918" y="1915741"/>
            <a:ext cx="465465" cy="1512065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6D10A50-FF2C-7ACA-FBEA-0F864265FE06}"/>
              </a:ext>
            </a:extLst>
          </p:cNvPr>
          <p:cNvSpPr/>
          <p:nvPr/>
        </p:nvSpPr>
        <p:spPr>
          <a:xfrm>
            <a:off x="8940897" y="13431"/>
            <a:ext cx="3172858" cy="190231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b="1" dirty="0">
                <a:solidFill>
                  <a:schemeClr val="tx1"/>
                </a:solidFill>
              </a:rPr>
              <a:t>gêm</a:t>
            </a:r>
            <a:endParaRPr lang="en-GB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1996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E2431-8A1C-6509-C18C-315F651B1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3883" y="622454"/>
            <a:ext cx="8911687" cy="128089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Comic Sans MS" panose="030F0702030302020204" pitchFamily="66" charset="0"/>
              </a:rPr>
              <a:t>Beth </a:t>
            </a:r>
            <a:r>
              <a:rPr lang="en-GB" sz="4000" dirty="0" err="1">
                <a:latin typeface="Comic Sans MS" panose="030F0702030302020204" pitchFamily="66" charset="0"/>
              </a:rPr>
              <a:t>yw’r</a:t>
            </a:r>
            <a:r>
              <a:rPr lang="en-GB" sz="4000" dirty="0">
                <a:latin typeface="Comic Sans MS" panose="030F0702030302020204" pitchFamily="66" charset="0"/>
              </a:rPr>
              <a:t> gair </a:t>
            </a:r>
            <a:r>
              <a:rPr lang="en-GB" sz="4000" dirty="0" err="1">
                <a:latin typeface="Comic Sans MS" panose="030F0702030302020204" pitchFamily="66" charset="0"/>
              </a:rPr>
              <a:t>sydd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ar</a:t>
            </a:r>
            <a:r>
              <a:rPr lang="en-GB" sz="4000" dirty="0">
                <a:latin typeface="Comic Sans MS" panose="030F0702030302020204" pitchFamily="66" charset="0"/>
              </a:rPr>
              <a:t> goll?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BF4B1-8B95-1437-50B4-A4912DDAB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3883" y="1663547"/>
            <a:ext cx="9937215" cy="5194453"/>
          </a:xfrm>
        </p:spPr>
        <p:txBody>
          <a:bodyPr>
            <a:normAutofit fontScale="85000" lnSpcReduction="20000"/>
          </a:bodyPr>
          <a:lstStyle/>
          <a:p>
            <a:endParaRPr lang="en-GB" b="1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1. </a:t>
            </a:r>
            <a:r>
              <a:rPr lang="en-GB" sz="3200" b="1" dirty="0">
                <a:latin typeface="Comic Sans MS" panose="030F0702030302020204" pitchFamily="66" charset="0"/>
              </a:rPr>
              <a:t>Sut ??? </a:t>
            </a:r>
            <a:r>
              <a:rPr lang="en-GB" sz="3200" b="1" dirty="0" err="1">
                <a:latin typeface="Comic Sans MS" panose="030F0702030302020204" pitchFamily="66" charset="0"/>
              </a:rPr>
              <a:t>ti’n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symud</a:t>
            </a:r>
            <a:r>
              <a:rPr lang="en-GB" sz="3200" b="1" dirty="0">
                <a:latin typeface="Comic Sans MS" panose="030F0702030302020204" pitchFamily="66" charset="0"/>
              </a:rPr>
              <a:t>?</a:t>
            </a:r>
            <a:endParaRPr lang="en-GB" sz="32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_______________________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2. </a:t>
            </a:r>
            <a:r>
              <a:rPr lang="en-GB" sz="3200" b="1" dirty="0">
                <a:latin typeface="Comic Sans MS" panose="030F0702030302020204" pitchFamily="66" charset="0"/>
              </a:rPr>
              <a:t>Sut </a:t>
            </a:r>
            <a:r>
              <a:rPr lang="en-GB" sz="3200" b="1" dirty="0" err="1">
                <a:latin typeface="Comic Sans MS" panose="030F0702030302020204" pitchFamily="66" charset="0"/>
              </a:rPr>
              <a:t>wyt</a:t>
            </a:r>
            <a:r>
              <a:rPr lang="en-GB" sz="3200" b="1" dirty="0">
                <a:latin typeface="Comic Sans MS" panose="030F0702030302020204" pitchFamily="66" charset="0"/>
              </a:rPr>
              <a:t> ??’? </a:t>
            </a:r>
            <a:r>
              <a:rPr lang="en-GB" sz="3200" b="1" dirty="0" err="1">
                <a:latin typeface="Comic Sans MS" panose="030F0702030302020204" pitchFamily="66" charset="0"/>
              </a:rPr>
              <a:t>symud</a:t>
            </a:r>
            <a:r>
              <a:rPr lang="en-GB" sz="3200" b="1" dirty="0">
                <a:latin typeface="Comic Sans MS" panose="030F0702030302020204" pitchFamily="66" charset="0"/>
              </a:rPr>
              <a:t>?</a:t>
            </a:r>
            <a:endParaRPr lang="en-GB" sz="32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_______________________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3. ????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i’n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rhedeg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yn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gyflym</a:t>
            </a:r>
            <a:r>
              <a:rPr lang="en-GB" sz="3200" b="1" dirty="0">
                <a:latin typeface="Comic Sans MS" panose="030F0702030302020204" pitchFamily="66" charset="0"/>
              </a:rPr>
              <a:t>.</a:t>
            </a:r>
            <a:endParaRPr lang="en-GB" sz="32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r>
              <a:rPr lang="en-GB" sz="3200" dirty="0"/>
              <a:t>_____________________________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4. </a:t>
            </a:r>
            <a:r>
              <a:rPr lang="en-GB" sz="3200" b="1" dirty="0" err="1">
                <a:latin typeface="Comic Sans MS" panose="030F0702030302020204" pitchFamily="66" charset="0"/>
              </a:rPr>
              <a:t>Rydw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i’n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cerdded</a:t>
            </a:r>
            <a:r>
              <a:rPr lang="en-GB" sz="3200" b="1" dirty="0">
                <a:latin typeface="Comic Sans MS" panose="030F0702030302020204" pitchFamily="66" charset="0"/>
              </a:rPr>
              <a:t> ?? </a:t>
            </a:r>
            <a:r>
              <a:rPr lang="en-GB" sz="3200" b="1" dirty="0" err="1">
                <a:latin typeface="Comic Sans MS" panose="030F0702030302020204" pitchFamily="66" charset="0"/>
              </a:rPr>
              <a:t>araf</a:t>
            </a:r>
            <a:r>
              <a:rPr lang="en-GB" sz="3200" b="1" dirty="0">
                <a:latin typeface="Comic Sans MS" panose="030F0702030302020204" pitchFamily="66" charset="0"/>
              </a:rPr>
              <a:t>.</a:t>
            </a:r>
            <a:r>
              <a:rPr lang="en-GB" sz="3200" dirty="0"/>
              <a:t> </a:t>
            </a:r>
          </a:p>
          <a:p>
            <a:r>
              <a:rPr lang="en-GB" sz="3200" dirty="0"/>
              <a:t>_____________________________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5. </a:t>
            </a:r>
            <a:r>
              <a:rPr lang="en-GB" sz="3200" b="1" dirty="0" err="1">
                <a:latin typeface="Comic Sans MS" panose="030F0702030302020204" pitchFamily="66" charset="0"/>
              </a:rPr>
              <a:t>Rydw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i’n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hercian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yn</a:t>
            </a:r>
            <a:r>
              <a:rPr lang="en-GB" sz="3200" b="1" dirty="0">
                <a:latin typeface="Comic Sans MS" panose="030F0702030302020204" pitchFamily="66" charset="0"/>
              </a:rPr>
              <a:t> ?????.</a:t>
            </a:r>
            <a:r>
              <a:rPr lang="en-GB" sz="3200" dirty="0"/>
              <a:t> </a:t>
            </a:r>
          </a:p>
          <a:p>
            <a:r>
              <a:rPr lang="en-GB" sz="3200" dirty="0"/>
              <a:t>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4981818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6EAFD0-F461-672D-CDA8-13259FF861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al 18">
            <a:extLst>
              <a:ext uri="{FF2B5EF4-FFF2-40B4-BE49-F238E27FC236}">
                <a16:creationId xmlns:a16="http://schemas.microsoft.com/office/drawing/2014/main" id="{793AEA1C-AC6D-7CDC-66F8-D1FF33AEE46A}"/>
              </a:ext>
            </a:extLst>
          </p:cNvPr>
          <p:cNvSpPr/>
          <p:nvPr/>
        </p:nvSpPr>
        <p:spPr>
          <a:xfrm>
            <a:off x="1199119" y="3414907"/>
            <a:ext cx="5697958" cy="337802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7083E9E-6D03-76CE-A536-AA7D8F3FACAC}"/>
              </a:ext>
            </a:extLst>
          </p:cNvPr>
          <p:cNvGrpSpPr/>
          <p:nvPr/>
        </p:nvGrpSpPr>
        <p:grpSpPr>
          <a:xfrm>
            <a:off x="7329092" y="3205908"/>
            <a:ext cx="4862908" cy="3652092"/>
            <a:chOff x="1926771" y="1277962"/>
            <a:chExt cx="8664908" cy="5580038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3C2194D-E7F8-98D8-E936-F603A9E41FDF}"/>
                </a:ext>
              </a:extLst>
            </p:cNvPr>
            <p:cNvSpPr txBox="1"/>
            <p:nvPr/>
          </p:nvSpPr>
          <p:spPr>
            <a:xfrm>
              <a:off x="1926771" y="1350533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araf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A8E15B1-AE8E-7108-4223-E465EF91B22F}"/>
                </a:ext>
              </a:extLst>
            </p:cNvPr>
            <p:cNvSpPr txBox="1"/>
            <p:nvPr/>
          </p:nvSpPr>
          <p:spPr>
            <a:xfrm>
              <a:off x="1926771" y="2261352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g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yflym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68821A88-AA14-9A7A-BAB4-F02DCBD1EE26}"/>
                </a:ext>
              </a:extLst>
            </p:cNvPr>
            <p:cNvSpPr txBox="1"/>
            <p:nvPr/>
          </p:nvSpPr>
          <p:spPr>
            <a:xfrm>
              <a:off x="1926771" y="4867556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lang="en-GB" sz="3200" b="1" dirty="0" err="1">
                  <a:solidFill>
                    <a:srgbClr val="FF0000"/>
                  </a:solidFill>
                  <a:latin typeface="Comic Sans MS" panose="030F0702030302020204" pitchFamily="66" charset="0"/>
                </a:rPr>
                <a:t>d</a:t>
              </a:r>
              <a:r>
                <a:rPr lang="en-GB" sz="3200" b="1" dirty="0" err="1">
                  <a:solidFill>
                    <a:prstClr val="white"/>
                  </a:solidFill>
                  <a:latin typeface="Comic Sans MS" panose="030F0702030302020204" pitchFamily="66" charset="0"/>
                </a:rPr>
                <a:t>rwm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FBAD160-20A0-4101-E860-03B8ED717416}"/>
                </a:ext>
              </a:extLst>
            </p:cNvPr>
            <p:cNvSpPr txBox="1"/>
            <p:nvPr/>
          </p:nvSpPr>
          <p:spPr>
            <a:xfrm>
              <a:off x="1926771" y="5763738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lang="en-GB" sz="3200" b="1" dirty="0" err="1">
                  <a:solidFill>
                    <a:prstClr val="white"/>
                  </a:solidFill>
                  <a:latin typeface="Comic Sans MS" panose="030F0702030302020204" pitchFamily="66" charset="0"/>
                </a:rPr>
                <a:t>ysgafn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E2A227C-F43E-628B-C533-3FD33D1C7D6A}"/>
                </a:ext>
              </a:extLst>
            </p:cNvPr>
            <p:cNvSpPr txBox="1"/>
            <p:nvPr/>
          </p:nvSpPr>
          <p:spPr>
            <a:xfrm>
              <a:off x="1926771" y="3978881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isel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CE06DFE5-66B7-3531-5C96-05C25A6BC9D1}"/>
                </a:ext>
              </a:extLst>
            </p:cNvPr>
            <p:cNvSpPr txBox="1"/>
            <p:nvPr/>
          </p:nvSpPr>
          <p:spPr>
            <a:xfrm>
              <a:off x="1926771" y="3105395"/>
              <a:ext cx="7380516" cy="893479"/>
            </a:xfrm>
            <a:prstGeom prst="rect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yn</a:t>
              </a: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omic Sans MS" panose="030F0702030302020204" pitchFamily="66" charset="0"/>
                </a:rPr>
                <a:t> </a:t>
              </a:r>
              <a:r>
                <a:rPr lang="en-GB" sz="3200" b="1" dirty="0" err="1">
                  <a:solidFill>
                    <a:prstClr val="white"/>
                  </a:solidFill>
                  <a:latin typeface="Comic Sans MS" panose="030F0702030302020204" pitchFamily="66" charset="0"/>
                </a:rPr>
                <a:t>uchel</a:t>
              </a: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mic Sans MS" panose="030F0702030302020204" pitchFamily="66" charset="0"/>
              </a:endParaRPr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8029F19D-853B-5790-83AA-9A699EA8764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4"/>
                </a:ext>
              </a:extLst>
            </a:blip>
            <a:stretch>
              <a:fillRect/>
            </a:stretch>
          </p:blipFill>
          <p:spPr>
            <a:xfrm>
              <a:off x="9430080" y="2119974"/>
              <a:ext cx="1124863" cy="1124863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81A7CC4-050E-3BFF-C196-5FEAE4FBB6D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tretch>
              <a:fillRect/>
            </a:stretch>
          </p:blipFill>
          <p:spPr>
            <a:xfrm flipH="1">
              <a:off x="9532762" y="1277962"/>
              <a:ext cx="919498" cy="914581"/>
            </a:xfrm>
            <a:prstGeom prst="rect">
              <a:avLst/>
            </a:prstGeom>
          </p:spPr>
        </p:pic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CB99AAEE-71B2-686E-FDC9-7B168158A49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9701090" y="2981778"/>
              <a:ext cx="751170" cy="983318"/>
            </a:xfrm>
            <a:prstGeom prst="rect">
              <a:avLst/>
            </a:prstGeom>
          </p:spPr>
        </p:pic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25940ACD-8A50-1A44-0DA9-80A581C2B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  <a:ext uri="{837473B0-CC2E-450A-ABE3-18F120FF3D39}">
                  <a1611:picAttrSrcUrl xmlns:a1611="http://schemas.microsoft.com/office/drawing/2016/11/main" r:id="rId12"/>
                </a:ext>
              </a:extLst>
            </a:blip>
            <a:stretch>
              <a:fillRect/>
            </a:stretch>
          </p:blipFill>
          <p:spPr>
            <a:xfrm>
              <a:off x="9701090" y="3965096"/>
              <a:ext cx="890589" cy="1002133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EFAC2701-8604-0D93-370E-55509707F157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4"/>
                </a:ext>
              </a:extLst>
            </a:blip>
            <a:stretch>
              <a:fillRect/>
            </a:stretch>
          </p:blipFill>
          <p:spPr>
            <a:xfrm>
              <a:off x="9532762" y="4867556"/>
              <a:ext cx="924905" cy="92490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93D195C-AFBF-4283-92AB-4705CFD93EF2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6"/>
                </a:ext>
              </a:extLst>
            </a:blip>
            <a:srcRect l="45790" t="67715" r="22966" b="4266"/>
            <a:stretch>
              <a:fillRect/>
            </a:stretch>
          </p:blipFill>
          <p:spPr>
            <a:xfrm>
              <a:off x="9530666" y="5792461"/>
              <a:ext cx="1022180" cy="1065539"/>
            </a:xfrm>
            <a:prstGeom prst="rect">
              <a:avLst/>
            </a:prstGeom>
          </p:spPr>
        </p:pic>
      </p:grpSp>
      <p:sp>
        <p:nvSpPr>
          <p:cNvPr id="17" name="Title 1">
            <a:extLst>
              <a:ext uri="{FF2B5EF4-FFF2-40B4-BE49-F238E27FC236}">
                <a16:creationId xmlns:a16="http://schemas.microsoft.com/office/drawing/2014/main" id="{A1685E80-BA54-C2FE-E0F2-1130AE99726E}"/>
              </a:ext>
            </a:extLst>
          </p:cNvPr>
          <p:cNvSpPr txBox="1">
            <a:spLocks/>
          </p:cNvSpPr>
          <p:nvPr/>
        </p:nvSpPr>
        <p:spPr>
          <a:xfrm>
            <a:off x="1763548" y="241890"/>
            <a:ext cx="10761636" cy="177423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400" b="1" dirty="0">
                <a:solidFill>
                  <a:schemeClr val="tx1"/>
                </a:solidFill>
                <a:latin typeface="Comic Sans MS" panose="030F0702030302020204" pitchFamily="66" charset="0"/>
              </a:rPr>
              <a:t>Sut </a:t>
            </a:r>
            <a:r>
              <a:rPr lang="en-GB" sz="4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sz="44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4400" b="1" dirty="0">
                <a:solidFill>
                  <a:schemeClr val="tx1"/>
                </a:solidFill>
                <a:latin typeface="Comic Sans MS" panose="030F0702030302020204" pitchFamily="66" charset="0"/>
              </a:rPr>
              <a:t>/</a:t>
            </a:r>
            <a:r>
              <a:rPr lang="en-GB" sz="4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hi’n</a:t>
            </a:r>
            <a:r>
              <a:rPr lang="en-GB" sz="44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symud</a:t>
            </a:r>
            <a:r>
              <a:rPr lang="en-GB" sz="4400" b="1" dirty="0">
                <a:solidFill>
                  <a:schemeClr val="tx1"/>
                </a:solidFill>
                <a:latin typeface="Comic Sans MS" panose="030F0702030302020204" pitchFamily="66" charset="0"/>
              </a:rPr>
              <a:t>?</a:t>
            </a:r>
            <a:br>
              <a:rPr lang="en-GB" sz="4400" b="1" dirty="0">
                <a:solidFill>
                  <a:schemeClr val="tx1"/>
                </a:solidFill>
                <a:latin typeface="Comic Sans MS" panose="030F0702030302020204" pitchFamily="66" charset="0"/>
              </a:rPr>
            </a:br>
            <a:r>
              <a:rPr lang="en-GB" sz="4400" b="1" dirty="0">
                <a:solidFill>
                  <a:schemeClr val="tx1"/>
                </a:solidFill>
                <a:latin typeface="Comic Sans MS" panose="030F0702030302020204" pitchFamily="66" charset="0"/>
              </a:rPr>
              <a:t>Mae </a:t>
            </a:r>
            <a:r>
              <a:rPr lang="en-GB" sz="4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4400" b="1" dirty="0">
                <a:solidFill>
                  <a:schemeClr val="tx1"/>
                </a:solidFill>
                <a:latin typeface="Comic Sans MS" panose="030F0702030302020204" pitchFamily="66" charset="0"/>
              </a:rPr>
              <a:t>/</a:t>
            </a:r>
            <a:r>
              <a:rPr lang="en-GB" sz="4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hi’n</a:t>
            </a:r>
            <a:r>
              <a:rPr lang="en-GB" sz="4400" b="1" dirty="0">
                <a:solidFill>
                  <a:schemeClr val="tx1"/>
                </a:solidFill>
                <a:latin typeface="Comic Sans MS" panose="030F0702030302020204" pitchFamily="66" charset="0"/>
              </a:rPr>
              <a:t> _____ </a:t>
            </a:r>
            <a:r>
              <a:rPr lang="en-GB" sz="44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4400" b="1" dirty="0">
                <a:solidFill>
                  <a:schemeClr val="tx1"/>
                </a:solidFill>
                <a:latin typeface="Comic Sans MS" panose="030F0702030302020204" pitchFamily="66" charset="0"/>
              </a:rPr>
              <a:t> _____.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A0F713-4886-C3E0-DFBC-EB674D784201}"/>
              </a:ext>
            </a:extLst>
          </p:cNvPr>
          <p:cNvSpPr txBox="1"/>
          <p:nvPr/>
        </p:nvSpPr>
        <p:spPr>
          <a:xfrm>
            <a:off x="1763548" y="3934138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cropian</a:t>
            </a:r>
            <a:endParaRPr lang="en-GB" sz="32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414B458-E5F8-BCA6-3799-42352ADA6FB7}"/>
              </a:ext>
            </a:extLst>
          </p:cNvPr>
          <p:cNvSpPr txBox="1"/>
          <p:nvPr/>
        </p:nvSpPr>
        <p:spPr>
          <a:xfrm>
            <a:off x="2930487" y="4719953"/>
            <a:ext cx="21234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cerdded</a:t>
            </a:r>
            <a:endParaRPr lang="en-GB" sz="32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C9AAB23-8A23-595A-750E-3D32BB3770D9}"/>
              </a:ext>
            </a:extLst>
          </p:cNvPr>
          <p:cNvSpPr txBox="1"/>
          <p:nvPr/>
        </p:nvSpPr>
        <p:spPr>
          <a:xfrm>
            <a:off x="1554140" y="5345588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rholian</a:t>
            </a:r>
            <a:endParaRPr lang="en-GB" sz="3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B9700AE-DD94-98C5-AB19-B9CCEB2AE97F}"/>
              </a:ext>
            </a:extLst>
          </p:cNvPr>
          <p:cNvSpPr txBox="1"/>
          <p:nvPr/>
        </p:nvSpPr>
        <p:spPr>
          <a:xfrm>
            <a:off x="4644128" y="5534387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loncian</a:t>
            </a:r>
            <a:endParaRPr lang="en-GB" sz="3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4B7EC08-3281-71C7-F425-CB548656FAAB}"/>
              </a:ext>
            </a:extLst>
          </p:cNvPr>
          <p:cNvSpPr txBox="1"/>
          <p:nvPr/>
        </p:nvSpPr>
        <p:spPr>
          <a:xfrm>
            <a:off x="4644128" y="3849529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rhedeg</a:t>
            </a:r>
            <a:endParaRPr lang="en-GB" sz="32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C63C9EB-49B9-C7C3-6D00-DEB579AA4CF6}"/>
              </a:ext>
            </a:extLst>
          </p:cNvPr>
          <p:cNvSpPr txBox="1"/>
          <p:nvPr/>
        </p:nvSpPr>
        <p:spPr>
          <a:xfrm>
            <a:off x="5274996" y="4636546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neidio</a:t>
            </a:r>
            <a:endParaRPr lang="en-GB" sz="32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258A904-5054-42D0-E690-CE370317D7AD}"/>
              </a:ext>
            </a:extLst>
          </p:cNvPr>
          <p:cNvSpPr txBox="1"/>
          <p:nvPr/>
        </p:nvSpPr>
        <p:spPr>
          <a:xfrm>
            <a:off x="2741294" y="5959118"/>
            <a:ext cx="19554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hercian</a:t>
            </a:r>
            <a:endParaRPr lang="en-GB" sz="3200" dirty="0"/>
          </a:p>
        </p:txBody>
      </p:sp>
      <p:sp>
        <p:nvSpPr>
          <p:cNvPr id="27" name="Arrow: Up 26">
            <a:extLst>
              <a:ext uri="{FF2B5EF4-FFF2-40B4-BE49-F238E27FC236}">
                <a16:creationId xmlns:a16="http://schemas.microsoft.com/office/drawing/2014/main" id="{FF8B81C3-6716-B89F-9C2C-4ACA6BF2B7CC}"/>
              </a:ext>
            </a:extLst>
          </p:cNvPr>
          <p:cNvSpPr/>
          <p:nvPr/>
        </p:nvSpPr>
        <p:spPr>
          <a:xfrm>
            <a:off x="5621874" y="1745838"/>
            <a:ext cx="516039" cy="2011159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row: Up 27">
            <a:extLst>
              <a:ext uri="{FF2B5EF4-FFF2-40B4-BE49-F238E27FC236}">
                <a16:creationId xmlns:a16="http://schemas.microsoft.com/office/drawing/2014/main" id="{EED662BF-3CEE-8A68-BE18-C17262DF8132}"/>
              </a:ext>
            </a:extLst>
          </p:cNvPr>
          <p:cNvSpPr/>
          <p:nvPr/>
        </p:nvSpPr>
        <p:spPr>
          <a:xfrm>
            <a:off x="8934668" y="1767599"/>
            <a:ext cx="465465" cy="1387364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itle 18">
            <a:extLst>
              <a:ext uri="{FF2B5EF4-FFF2-40B4-BE49-F238E27FC236}">
                <a16:creationId xmlns:a16="http://schemas.microsoft.com/office/drawing/2014/main" id="{2F496D2F-CC02-799A-02CE-D5B9196D8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934" y="0"/>
            <a:ext cx="8911687" cy="1280890"/>
          </a:xfrm>
        </p:spPr>
        <p:txBody>
          <a:bodyPr/>
          <a:lstStyle/>
          <a:p>
            <a:r>
              <a:rPr lang="en-GB" dirty="0"/>
              <a:t>CAM 3</a:t>
            </a:r>
          </a:p>
        </p:txBody>
      </p:sp>
    </p:spTree>
    <p:extLst>
      <p:ext uri="{BB962C8B-B14F-4D97-AF65-F5344CB8AC3E}">
        <p14:creationId xmlns:p14="http://schemas.microsoft.com/office/powerpoint/2010/main" val="39103810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E8E2C4-E013-17B6-2127-EEF58213C1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Park clipart kindergarten playground, Park kindergarten playground ...">
            <a:extLst>
              <a:ext uri="{FF2B5EF4-FFF2-40B4-BE49-F238E27FC236}">
                <a16:creationId xmlns:a16="http://schemas.microsoft.com/office/drawing/2014/main" id="{906F01EB-9200-1670-2A14-C5EA91173C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21" t="50303" r="43259" b="4185"/>
          <a:stretch>
            <a:fillRect/>
          </a:stretch>
        </p:blipFill>
        <p:spPr bwMode="auto">
          <a:xfrm>
            <a:off x="8527053" y="694063"/>
            <a:ext cx="3374350" cy="4674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1AC8E86-B003-69CB-5A0E-D8255535A09F}"/>
              </a:ext>
            </a:extLst>
          </p:cNvPr>
          <p:cNvSpPr txBox="1"/>
          <p:nvPr/>
        </p:nvSpPr>
        <p:spPr>
          <a:xfrm>
            <a:off x="8107033" y="649128"/>
            <a:ext cx="487497" cy="368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Comic Sans MS" panose="030F0702030302020204" pitchFamily="66" charset="0"/>
              </a:rPr>
              <a:t>1.</a:t>
            </a:r>
            <a:endParaRPr lang="en-GB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7FA0B87-43C6-EA16-A7BE-6660D3F98E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83128"/>
            <a:ext cx="8311765" cy="4674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4228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A4668-9B44-A9AE-8E5A-35A8B54F8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Park clipart kindergarten playground, Park kindergarten playground ...">
            <a:extLst>
              <a:ext uri="{FF2B5EF4-FFF2-40B4-BE49-F238E27FC236}">
                <a16:creationId xmlns:a16="http://schemas.microsoft.com/office/drawing/2014/main" id="{DB73B702-BB86-1980-0CF0-85CDA850C3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25" t="23874" r="23655" b="25059"/>
          <a:stretch>
            <a:fillRect/>
          </a:stretch>
        </p:blipFill>
        <p:spPr bwMode="auto">
          <a:xfrm>
            <a:off x="8790078" y="1199551"/>
            <a:ext cx="2973273" cy="462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D25368E-30E0-C34F-6832-5CE76452C289}"/>
              </a:ext>
            </a:extLst>
          </p:cNvPr>
          <p:cNvSpPr txBox="1"/>
          <p:nvPr/>
        </p:nvSpPr>
        <p:spPr>
          <a:xfrm>
            <a:off x="8790078" y="562728"/>
            <a:ext cx="487497" cy="368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2</a:t>
            </a:r>
            <a:r>
              <a:rPr lang="en-GB" sz="1800" b="1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  <a:endParaRPr lang="en-GB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C295BA2-D76A-54C0-7CBD-B9B2839423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83128"/>
            <a:ext cx="8311765" cy="4674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2064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21BCE4-918D-F490-8F7C-5E07BC72AA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5F503CF7-899A-7D74-23D0-A39D555C3F87}"/>
              </a:ext>
            </a:extLst>
          </p:cNvPr>
          <p:cNvSpPr txBox="1"/>
          <p:nvPr/>
        </p:nvSpPr>
        <p:spPr>
          <a:xfrm>
            <a:off x="8878906" y="1153568"/>
            <a:ext cx="487497" cy="368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3</a:t>
            </a:r>
            <a:r>
              <a:rPr lang="en-GB" sz="1800" b="1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  <a:endParaRPr lang="en-GB" dirty="0"/>
          </a:p>
        </p:txBody>
      </p:sp>
      <p:pic>
        <p:nvPicPr>
          <p:cNvPr id="2052" name="Picture 4" descr="On tiptoe clipart 19 free Cliparts | Download images on Clipground 2025">
            <a:extLst>
              <a:ext uri="{FF2B5EF4-FFF2-40B4-BE49-F238E27FC236}">
                <a16:creationId xmlns:a16="http://schemas.microsoft.com/office/drawing/2014/main" id="{7A764012-16C1-D0E6-EB00-A14CECB75A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1828" y="1657081"/>
            <a:ext cx="2529527" cy="4589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B12DA6F-0F30-014D-3390-861803802E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83128"/>
            <a:ext cx="8311765" cy="4674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8579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9D02FA-3EB3-588B-B679-135A54F822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8201492-1EA7-E6E3-1AA2-E4235CFD9F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541" r="62998" b="24523"/>
          <a:stretch>
            <a:fillRect/>
          </a:stretch>
        </p:blipFill>
        <p:spPr>
          <a:xfrm>
            <a:off x="8363176" y="2367607"/>
            <a:ext cx="3605776" cy="225845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38BB4B0-AEEA-A204-DF2A-414B51B7A0CF}"/>
              </a:ext>
            </a:extLst>
          </p:cNvPr>
          <p:cNvSpPr txBox="1"/>
          <p:nvPr/>
        </p:nvSpPr>
        <p:spPr>
          <a:xfrm>
            <a:off x="8673026" y="1698333"/>
            <a:ext cx="487497" cy="368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Comic Sans MS" panose="030F0702030302020204" pitchFamily="66" charset="0"/>
              </a:rPr>
              <a:t>4.</a:t>
            </a:r>
            <a:endParaRPr lang="en-GB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2BF9A09-67F7-8FED-53B7-57EBB6F4B6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83128"/>
            <a:ext cx="8311765" cy="4674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9930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05DA39-F0D8-469F-2C4B-75C93A07AD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A9749A9-EAB2-76DD-53E7-163F006D4A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50" t="70541" r="66183"/>
          <a:stretch>
            <a:fillRect/>
          </a:stretch>
        </p:blipFill>
        <p:spPr>
          <a:xfrm>
            <a:off x="8561938" y="2085962"/>
            <a:ext cx="3508204" cy="270188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9379809-6E2D-95B3-D3E9-1634A48F2E06}"/>
              </a:ext>
            </a:extLst>
          </p:cNvPr>
          <p:cNvSpPr txBox="1"/>
          <p:nvPr/>
        </p:nvSpPr>
        <p:spPr>
          <a:xfrm>
            <a:off x="8773555" y="1546135"/>
            <a:ext cx="487497" cy="368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Comic Sans MS" panose="030F0702030302020204" pitchFamily="66" charset="0"/>
              </a:rPr>
              <a:t>5.</a:t>
            </a:r>
            <a:endParaRPr lang="en-GB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4456B769-B0C9-5C06-E402-C7B7659A66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83128"/>
            <a:ext cx="8311765" cy="4674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7063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020E89C-9CFE-84EE-89B5-738B883320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900" r="-2" b="-2"/>
          <a:stretch>
            <a:fillRect/>
          </a:stretch>
        </p:blipFill>
        <p:spPr>
          <a:xfrm>
            <a:off x="20" y="3272810"/>
            <a:ext cx="5745687" cy="3585182"/>
          </a:xfrm>
          <a:custGeom>
            <a:avLst/>
            <a:gdLst/>
            <a:ahLst/>
            <a:cxnLst/>
            <a:rect l="l" t="t" r="r" b="b"/>
            <a:pathLst>
              <a:path w="5745707" h="3585182">
                <a:moveTo>
                  <a:pt x="2926451" y="215"/>
                </a:moveTo>
                <a:cubicBezTo>
                  <a:pt x="3232053" y="-4312"/>
                  <a:pt x="3536934" y="62841"/>
                  <a:pt x="3854783" y="199329"/>
                </a:cubicBezTo>
                <a:cubicBezTo>
                  <a:pt x="4411062" y="438201"/>
                  <a:pt x="4692860" y="928614"/>
                  <a:pt x="5059364" y="1649431"/>
                </a:cubicBezTo>
                <a:cubicBezTo>
                  <a:pt x="5100306" y="1729970"/>
                  <a:pt x="5141506" y="1809862"/>
                  <a:pt x="5181433" y="1887084"/>
                </a:cubicBezTo>
                <a:cubicBezTo>
                  <a:pt x="5397713" y="2305972"/>
                  <a:pt x="5601931" y="2701628"/>
                  <a:pt x="5693581" y="3075346"/>
                </a:cubicBezTo>
                <a:cubicBezTo>
                  <a:pt x="5726442" y="3209322"/>
                  <a:pt x="5743911" y="3336841"/>
                  <a:pt x="5745707" y="3461881"/>
                </a:cubicBezTo>
                <a:lnTo>
                  <a:pt x="5742296" y="3585182"/>
                </a:lnTo>
                <a:lnTo>
                  <a:pt x="252483" y="3585182"/>
                </a:lnTo>
                <a:lnTo>
                  <a:pt x="41523" y="3585182"/>
                </a:lnTo>
                <a:lnTo>
                  <a:pt x="0" y="3585182"/>
                </a:lnTo>
                <a:lnTo>
                  <a:pt x="0" y="3381173"/>
                </a:lnTo>
                <a:lnTo>
                  <a:pt x="0" y="3325874"/>
                </a:lnTo>
                <a:lnTo>
                  <a:pt x="0" y="2216622"/>
                </a:lnTo>
                <a:lnTo>
                  <a:pt x="41502" y="2023225"/>
                </a:lnTo>
                <a:cubicBezTo>
                  <a:pt x="68783" y="1923742"/>
                  <a:pt x="101601" y="1826103"/>
                  <a:pt x="139935" y="1730491"/>
                </a:cubicBezTo>
                <a:cubicBezTo>
                  <a:pt x="294359" y="1345325"/>
                  <a:pt x="522318" y="1179549"/>
                  <a:pt x="982463" y="870138"/>
                </a:cubicBezTo>
                <a:cubicBezTo>
                  <a:pt x="1093468" y="795528"/>
                  <a:pt x="1208278" y="718309"/>
                  <a:pt x="1329043" y="631051"/>
                </a:cubicBezTo>
                <a:cubicBezTo>
                  <a:pt x="1905771" y="214420"/>
                  <a:pt x="2417113" y="7761"/>
                  <a:pt x="2926451" y="215"/>
                </a:cubicBezTo>
                <a:close/>
              </a:path>
            </a:pathLst>
          </a:custGeom>
        </p:spPr>
      </p:pic>
      <p:pic>
        <p:nvPicPr>
          <p:cNvPr id="1028" name="Picture 4" descr="El arte,el juego, la literatura y la exploracion del medio..: EL JUEGO">
            <a:extLst>
              <a:ext uri="{FF2B5EF4-FFF2-40B4-BE49-F238E27FC236}">
                <a16:creationId xmlns:a16="http://schemas.microsoft.com/office/drawing/2014/main" id="{B2B64B70-1EE5-5251-7E7A-F1E9A5F972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99" r="18359" b="7655"/>
          <a:stretch>
            <a:fillRect/>
          </a:stretch>
        </p:blipFill>
        <p:spPr bwMode="auto">
          <a:xfrm>
            <a:off x="0" y="0"/>
            <a:ext cx="3365241" cy="2646947"/>
          </a:xfrm>
          <a:custGeom>
            <a:avLst/>
            <a:gdLst/>
            <a:ahLst/>
            <a:cxnLst/>
            <a:rect l="l" t="t" r="r" b="b"/>
            <a:pathLst>
              <a:path w="3365261" h="2866416">
                <a:moveTo>
                  <a:pt x="0" y="0"/>
                </a:moveTo>
                <a:lnTo>
                  <a:pt x="3326672" y="0"/>
                </a:lnTo>
                <a:lnTo>
                  <a:pt x="3329674" y="9070"/>
                </a:lnTo>
                <a:cubicBezTo>
                  <a:pt x="3343270" y="65235"/>
                  <a:pt x="3352771" y="124075"/>
                  <a:pt x="3358496" y="186324"/>
                </a:cubicBezTo>
                <a:cubicBezTo>
                  <a:pt x="3382453" y="446775"/>
                  <a:pt x="3338627" y="747125"/>
                  <a:pt x="3292183" y="1065127"/>
                </a:cubicBezTo>
                <a:cubicBezTo>
                  <a:pt x="3283584" y="1123764"/>
                  <a:pt x="3274756" y="1184404"/>
                  <a:pt x="3266242" y="1245398"/>
                </a:cubicBezTo>
                <a:cubicBezTo>
                  <a:pt x="3189979" y="1791308"/>
                  <a:pt x="3117147" y="2170172"/>
                  <a:pt x="2811190" y="2450912"/>
                </a:cubicBezTo>
                <a:cubicBezTo>
                  <a:pt x="2345008" y="2878670"/>
                  <a:pt x="1828692" y="2969399"/>
                  <a:pt x="1084777" y="2754207"/>
                </a:cubicBezTo>
                <a:cubicBezTo>
                  <a:pt x="987414" y="2726031"/>
                  <a:pt x="896129" y="2702923"/>
                  <a:pt x="807878" y="2680610"/>
                </a:cubicBezTo>
                <a:cubicBezTo>
                  <a:pt x="442033" y="2588039"/>
                  <a:pt x="258011" y="2534175"/>
                  <a:pt x="72661" y="2322881"/>
                </a:cubicBezTo>
                <a:lnTo>
                  <a:pt x="0" y="222972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hildren doing various sports in physical education class at school ...">
            <a:extLst>
              <a:ext uri="{FF2B5EF4-FFF2-40B4-BE49-F238E27FC236}">
                <a16:creationId xmlns:a16="http://schemas.microsoft.com/office/drawing/2014/main" id="{7BA66E8F-50E5-CDC1-5A6F-E7317065CD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67" r="16787" b="-1"/>
          <a:stretch>
            <a:fillRect/>
          </a:stretch>
        </p:blipFill>
        <p:spPr bwMode="auto">
          <a:xfrm>
            <a:off x="3821829" y="623466"/>
            <a:ext cx="2687154" cy="2687367"/>
          </a:xfrm>
          <a:custGeom>
            <a:avLst/>
            <a:gdLst/>
            <a:ahLst/>
            <a:cxnLst/>
            <a:rect l="l" t="t" r="r" b="b"/>
            <a:pathLst>
              <a:path w="2687154" h="2687367">
                <a:moveTo>
                  <a:pt x="1454785" y="1063"/>
                </a:moveTo>
                <a:cubicBezTo>
                  <a:pt x="1693423" y="9010"/>
                  <a:pt x="1914118" y="61442"/>
                  <a:pt x="2099467" y="156432"/>
                </a:cubicBezTo>
                <a:cubicBezTo>
                  <a:pt x="2244525" y="230806"/>
                  <a:pt x="2365442" y="329654"/>
                  <a:pt x="2458804" y="450248"/>
                </a:cubicBezTo>
                <a:cubicBezTo>
                  <a:pt x="2558369" y="578936"/>
                  <a:pt x="2626417" y="732204"/>
                  <a:pt x="2660972" y="905889"/>
                </a:cubicBezTo>
                <a:cubicBezTo>
                  <a:pt x="2697613" y="1090060"/>
                  <a:pt x="2695800" y="1283803"/>
                  <a:pt x="2655506" y="1481541"/>
                </a:cubicBezTo>
                <a:cubicBezTo>
                  <a:pt x="2616405" y="1674071"/>
                  <a:pt x="2540272" y="1864400"/>
                  <a:pt x="2435396" y="2032054"/>
                </a:cubicBezTo>
                <a:cubicBezTo>
                  <a:pt x="2328740" y="2202615"/>
                  <a:pt x="2197165" y="2345340"/>
                  <a:pt x="2044455" y="2456196"/>
                </a:cubicBezTo>
                <a:cubicBezTo>
                  <a:pt x="1888342" y="2569490"/>
                  <a:pt x="1716998" y="2643732"/>
                  <a:pt x="1535162" y="2676769"/>
                </a:cubicBezTo>
                <a:cubicBezTo>
                  <a:pt x="1352034" y="2710042"/>
                  <a:pt x="1231880" y="2663095"/>
                  <a:pt x="998745" y="2562316"/>
                </a:cubicBezTo>
                <a:cubicBezTo>
                  <a:pt x="942516" y="2537996"/>
                  <a:pt x="884339" y="2512855"/>
                  <a:pt x="820897" y="2487849"/>
                </a:cubicBezTo>
                <a:cubicBezTo>
                  <a:pt x="336177" y="2296751"/>
                  <a:pt x="94710" y="2040959"/>
                  <a:pt x="13464" y="1632596"/>
                </a:cubicBezTo>
                <a:cubicBezTo>
                  <a:pt x="-39858" y="1364587"/>
                  <a:pt x="70857" y="1140721"/>
                  <a:pt x="245794" y="829771"/>
                </a:cubicBezTo>
                <a:cubicBezTo>
                  <a:pt x="265343" y="795032"/>
                  <a:pt x="284584" y="760348"/>
                  <a:pt x="303156" y="726784"/>
                </a:cubicBezTo>
                <a:cubicBezTo>
                  <a:pt x="403973" y="544832"/>
                  <a:pt x="499217" y="372996"/>
                  <a:pt x="615094" y="249099"/>
                </a:cubicBezTo>
                <a:cubicBezTo>
                  <a:pt x="725868" y="130651"/>
                  <a:pt x="847530" y="64671"/>
                  <a:pt x="1009614" y="35223"/>
                </a:cubicBezTo>
                <a:cubicBezTo>
                  <a:pt x="1161959" y="7543"/>
                  <a:pt x="1311603" y="-3704"/>
                  <a:pt x="1454785" y="106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ark clipart kindergarten playground, Park kindergarten playground ...">
            <a:extLst>
              <a:ext uri="{FF2B5EF4-FFF2-40B4-BE49-F238E27FC236}">
                <a16:creationId xmlns:a16="http://schemas.microsoft.com/office/drawing/2014/main" id="{FE67A390-7035-66AE-D825-60804A28FE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234" b="2"/>
          <a:stretch>
            <a:fillRect/>
          </a:stretch>
        </p:blipFill>
        <p:spPr bwMode="auto">
          <a:xfrm>
            <a:off x="7111608" y="12"/>
            <a:ext cx="4011734" cy="2646947"/>
          </a:xfrm>
          <a:custGeom>
            <a:avLst/>
            <a:gdLst/>
            <a:ahLst/>
            <a:cxnLst/>
            <a:rect l="l" t="t" r="r" b="b"/>
            <a:pathLst>
              <a:path w="4011734" h="2646947">
                <a:moveTo>
                  <a:pt x="169207" y="0"/>
                </a:moveTo>
                <a:lnTo>
                  <a:pt x="3717700" y="0"/>
                </a:lnTo>
                <a:lnTo>
                  <a:pt x="3722961" y="7075"/>
                </a:lnTo>
                <a:cubicBezTo>
                  <a:pt x="3759881" y="62336"/>
                  <a:pt x="3793606" y="118918"/>
                  <a:pt x="3824060" y="176721"/>
                </a:cubicBezTo>
                <a:cubicBezTo>
                  <a:pt x="3948545" y="413080"/>
                  <a:pt x="4011734" y="659312"/>
                  <a:pt x="4011734" y="908578"/>
                </a:cubicBezTo>
                <a:cubicBezTo>
                  <a:pt x="4011734" y="1159615"/>
                  <a:pt x="3910924" y="1306223"/>
                  <a:pt x="3701126" y="1588134"/>
                </a:cubicBezTo>
                <a:cubicBezTo>
                  <a:pt x="3650506" y="1656124"/>
                  <a:pt x="3598163" y="1726474"/>
                  <a:pt x="3544617" y="1803828"/>
                </a:cubicBezTo>
                <a:cubicBezTo>
                  <a:pt x="3135436" y="2394813"/>
                  <a:pt x="2696213" y="2646947"/>
                  <a:pt x="2076029" y="2646947"/>
                </a:cubicBezTo>
                <a:cubicBezTo>
                  <a:pt x="1669002" y="2646947"/>
                  <a:pt x="1370360" y="2441546"/>
                  <a:pt x="961179" y="2128254"/>
                </a:cubicBezTo>
                <a:cubicBezTo>
                  <a:pt x="915468" y="2093247"/>
                  <a:pt x="869754" y="2058662"/>
                  <a:pt x="825505" y="2025257"/>
                </a:cubicBezTo>
                <a:cubicBezTo>
                  <a:pt x="585662" y="1843981"/>
                  <a:pt x="359162" y="1672742"/>
                  <a:pt x="208421" y="1486825"/>
                </a:cubicBezTo>
                <a:cubicBezTo>
                  <a:pt x="64309" y="1309091"/>
                  <a:pt x="0" y="1130767"/>
                  <a:pt x="0" y="908578"/>
                </a:cubicBezTo>
                <a:cubicBezTo>
                  <a:pt x="0" y="630123"/>
                  <a:pt x="41538" y="365716"/>
                  <a:pt x="120793" y="126877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746B683-4B90-B3EA-18DE-CC9EC46EB507}"/>
              </a:ext>
            </a:extLst>
          </p:cNvPr>
          <p:cNvSpPr txBox="1">
            <a:spLocks/>
          </p:cNvSpPr>
          <p:nvPr/>
        </p:nvSpPr>
        <p:spPr>
          <a:xfrm>
            <a:off x="4594033" y="3552095"/>
            <a:ext cx="7486741" cy="1400906"/>
          </a:xfrm>
          <a:prstGeom prst="rect">
            <a:avLst/>
          </a:prstGeom>
          <a:ln w="76200">
            <a:solidFill>
              <a:srgbClr val="0070C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Sut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/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hi’n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symud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?</a:t>
            </a:r>
            <a:b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</a:b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Mae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/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hi’n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_____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_____.</a:t>
            </a:r>
          </a:p>
        </p:txBody>
      </p:sp>
    </p:spTree>
    <p:extLst>
      <p:ext uri="{BB962C8B-B14F-4D97-AF65-F5344CB8AC3E}">
        <p14:creationId xmlns:p14="http://schemas.microsoft.com/office/powerpoint/2010/main" val="311318305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AA9E3-474B-155B-BB4F-093741FB7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00DC9-AE40-10D1-2E61-9EDC70B915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Children doing various sports in physical education class at school ...">
            <a:extLst>
              <a:ext uri="{FF2B5EF4-FFF2-40B4-BE49-F238E27FC236}">
                <a16:creationId xmlns:a16="http://schemas.microsoft.com/office/drawing/2014/main" id="{7BA66E8F-50E5-CDC1-5A6F-E7317065CD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2075"/>
            <a:ext cx="6096000" cy="299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l arte,el juego, la literatura y la exploracion del medio..: EL JUEGO">
            <a:extLst>
              <a:ext uri="{FF2B5EF4-FFF2-40B4-BE49-F238E27FC236}">
                <a16:creationId xmlns:a16="http://schemas.microsoft.com/office/drawing/2014/main" id="{B2B64B70-1EE5-5251-7E7A-F1E9A5F972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94"/>
          <a:stretch>
            <a:fillRect/>
          </a:stretch>
        </p:blipFill>
        <p:spPr bwMode="auto">
          <a:xfrm>
            <a:off x="0" y="4438880"/>
            <a:ext cx="6534150" cy="241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ark clipart kindergarten playground, Park kindergarten playground ...">
            <a:extLst>
              <a:ext uri="{FF2B5EF4-FFF2-40B4-BE49-F238E27FC236}">
                <a16:creationId xmlns:a16="http://schemas.microsoft.com/office/drawing/2014/main" id="{FE67A390-7035-66AE-D825-60804A28FE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0" y="0"/>
            <a:ext cx="5619750" cy="321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20E89C-9CFE-84EE-89B5-738B883320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4188" y="3286494"/>
            <a:ext cx="5537812" cy="3571505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2525C15-326B-2C45-9E62-0533B50EF206}"/>
              </a:ext>
            </a:extLst>
          </p:cNvPr>
          <p:cNvSpPr txBox="1">
            <a:spLocks/>
          </p:cNvSpPr>
          <p:nvPr/>
        </p:nvSpPr>
        <p:spPr>
          <a:xfrm>
            <a:off x="0" y="3089277"/>
            <a:ext cx="7486741" cy="1400906"/>
          </a:xfrm>
          <a:prstGeom prst="rect">
            <a:avLst/>
          </a:prstGeom>
          <a:ln w="76200">
            <a:solidFill>
              <a:srgbClr val="0070C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Sut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/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hi’n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symud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?</a:t>
            </a:r>
            <a:b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</a:b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Mae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/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hi’n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_____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_____.</a:t>
            </a:r>
          </a:p>
        </p:txBody>
      </p:sp>
    </p:spTree>
    <p:extLst>
      <p:ext uri="{BB962C8B-B14F-4D97-AF65-F5344CB8AC3E}">
        <p14:creationId xmlns:p14="http://schemas.microsoft.com/office/powerpoint/2010/main" val="10868537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1233AE-3203-5370-9D56-0D07FD85F3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935F8-4BB9-7722-C0EB-495D1F15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51" y="46821"/>
            <a:ext cx="11688897" cy="633468"/>
          </a:xfrm>
        </p:spPr>
        <p:txBody>
          <a:bodyPr>
            <a:no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- </a:t>
            </a:r>
            <a:r>
              <a:rPr lang="en-GB" sz="2000" dirty="0" err="1">
                <a:latin typeface="Comic Sans MS" panose="030F0702030302020204" pitchFamily="66" charset="0"/>
              </a:rPr>
              <a:t>Gyntaf</a:t>
            </a:r>
            <a:r>
              <a:rPr lang="en-GB" sz="2000" dirty="0">
                <a:latin typeface="Comic Sans MS" panose="030F0702030302020204" pitchFamily="66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</a:rPr>
              <a:t>rhowch</a:t>
            </a:r>
            <a:r>
              <a:rPr lang="en-GB" sz="2000" dirty="0">
                <a:latin typeface="Comic Sans MS" panose="030F0702030302020204" pitchFamily="66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</a:rPr>
              <a:t>geiriau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</a:rPr>
              <a:t>drefn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gywir</a:t>
            </a:r>
            <a:br>
              <a:rPr lang="en-GB" sz="2000" dirty="0">
                <a:latin typeface="Comic Sans MS" panose="030F0702030302020204" pitchFamily="66" charset="0"/>
              </a:rPr>
            </a:br>
            <a:r>
              <a:rPr lang="en-GB" sz="2000" dirty="0">
                <a:latin typeface="Comic Sans MS" panose="030F0702030302020204" pitchFamily="66" charset="0"/>
              </a:rPr>
              <a:t>- Nesaf, </a:t>
            </a:r>
            <a:r>
              <a:rPr lang="en-GB" sz="2000" dirty="0" err="1">
                <a:latin typeface="Comic Sans MS" panose="030F0702030302020204" pitchFamily="66" charset="0"/>
              </a:rPr>
              <a:t>edrychwch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ar</a:t>
            </a:r>
            <a:r>
              <a:rPr lang="en-GB" sz="2000" dirty="0">
                <a:latin typeface="Comic Sans MS" panose="030F0702030302020204" pitchFamily="66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</a:rPr>
              <a:t>lluniau</a:t>
            </a:r>
            <a:r>
              <a:rPr lang="en-GB" sz="2000" dirty="0">
                <a:latin typeface="Comic Sans MS" panose="030F0702030302020204" pitchFamily="66" charset="0"/>
              </a:rPr>
              <a:t> ac </a:t>
            </a:r>
            <a:r>
              <a:rPr lang="en-GB" sz="2000" dirty="0" err="1">
                <a:latin typeface="Comic Sans MS" panose="030F0702030302020204" pitchFamily="66" charset="0"/>
              </a:rPr>
              <a:t>ysgrifennwch</a:t>
            </a:r>
            <a:r>
              <a:rPr lang="en-GB" sz="2000" dirty="0">
                <a:latin typeface="Comic Sans MS" panose="030F0702030302020204" pitchFamily="66" charset="0"/>
              </a:rPr>
              <a:t> yr </a:t>
            </a:r>
            <a:r>
              <a:rPr lang="en-GB" sz="2000" dirty="0" err="1">
                <a:latin typeface="Comic Sans MS" panose="030F0702030302020204" pitchFamily="66" charset="0"/>
              </a:rPr>
              <a:t>ateb</a:t>
            </a:r>
            <a:endParaRPr lang="en-GB" sz="2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21D64-71F8-F897-FA13-9705F59CB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3883" y="793215"/>
            <a:ext cx="9937215" cy="6064786"/>
          </a:xfrm>
        </p:spPr>
        <p:txBody>
          <a:bodyPr>
            <a:normAutofit lnSpcReduction="10000"/>
          </a:bodyPr>
          <a:lstStyle/>
          <a:p>
            <a:endParaRPr lang="en-GB" b="1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1.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Sut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symud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  ?</a:t>
            </a:r>
          </a:p>
          <a:p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_______________________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2.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symud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Sut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hi’n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  ?</a:t>
            </a:r>
          </a:p>
          <a:p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_______________________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3. Sut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hi’n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symud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  ?</a:t>
            </a:r>
          </a:p>
          <a:p>
            <a:r>
              <a:rPr lang="en-GB" sz="3200" dirty="0"/>
              <a:t>_____________________________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4.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hi’n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symud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Sut   ?</a:t>
            </a:r>
            <a:r>
              <a:rPr lang="en-GB" sz="3200" dirty="0"/>
              <a:t> </a:t>
            </a:r>
          </a:p>
          <a:p>
            <a:r>
              <a:rPr lang="en-GB" sz="3200" dirty="0"/>
              <a:t>_____________________________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5. Sut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symud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   ?</a:t>
            </a:r>
          </a:p>
          <a:p>
            <a:r>
              <a:rPr lang="en-GB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_______________________</a:t>
            </a:r>
            <a:endParaRPr lang="en-GB" sz="3200" dirty="0"/>
          </a:p>
        </p:txBody>
      </p:sp>
      <p:pic>
        <p:nvPicPr>
          <p:cNvPr id="4" name="Picture 6" descr="Park clipart kindergarten playground, Park kindergarten playground ...">
            <a:extLst>
              <a:ext uri="{FF2B5EF4-FFF2-40B4-BE49-F238E27FC236}">
                <a16:creationId xmlns:a16="http://schemas.microsoft.com/office/drawing/2014/main" id="{122E29CC-BC05-7020-F07C-7FD90D0C5D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25" t="23874" r="23655" b="25059"/>
          <a:stretch>
            <a:fillRect/>
          </a:stretch>
        </p:blipFill>
        <p:spPr bwMode="auto">
          <a:xfrm>
            <a:off x="9656282" y="1673276"/>
            <a:ext cx="1057621" cy="1644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Park clipart kindergarten playground, Park kindergarten playground ...">
            <a:extLst>
              <a:ext uri="{FF2B5EF4-FFF2-40B4-BE49-F238E27FC236}">
                <a16:creationId xmlns:a16="http://schemas.microsoft.com/office/drawing/2014/main" id="{A6EAE6CC-DF54-0850-BFA5-712D2B0E22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21" t="50303" r="43259" b="4185"/>
          <a:stretch>
            <a:fillRect/>
          </a:stretch>
        </p:blipFill>
        <p:spPr bwMode="auto">
          <a:xfrm>
            <a:off x="8527053" y="694063"/>
            <a:ext cx="1057621" cy="1465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A86C5A-8983-17DB-8AE6-39E16BD12B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150" t="70541" r="66183"/>
          <a:stretch>
            <a:fillRect/>
          </a:stretch>
        </p:blipFill>
        <p:spPr>
          <a:xfrm>
            <a:off x="10308117" y="5726017"/>
            <a:ext cx="1366089" cy="10521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194B77-994B-14E8-C51D-F6BFBA958B9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9541" r="62998" b="24523"/>
          <a:stretch>
            <a:fillRect/>
          </a:stretch>
        </p:blipFill>
        <p:spPr>
          <a:xfrm>
            <a:off x="8527053" y="4362680"/>
            <a:ext cx="2049135" cy="12834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B39330-1DF3-E7F5-F2F4-2084F79132DF}"/>
              </a:ext>
            </a:extLst>
          </p:cNvPr>
          <p:cNvSpPr txBox="1"/>
          <p:nvPr/>
        </p:nvSpPr>
        <p:spPr>
          <a:xfrm>
            <a:off x="8107033" y="649128"/>
            <a:ext cx="487497" cy="368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Comic Sans MS" panose="030F0702030302020204" pitchFamily="66" charset="0"/>
              </a:rPr>
              <a:t>1.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8C56E63-15F1-4844-734C-88011F5A8318}"/>
              </a:ext>
            </a:extLst>
          </p:cNvPr>
          <p:cNvSpPr txBox="1"/>
          <p:nvPr/>
        </p:nvSpPr>
        <p:spPr>
          <a:xfrm>
            <a:off x="9307871" y="2204241"/>
            <a:ext cx="487497" cy="368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2</a:t>
            </a:r>
            <a:r>
              <a:rPr lang="en-GB" sz="1800" b="1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4FA98D-B986-5CEA-7BEC-D0F7960DCB24}"/>
              </a:ext>
            </a:extLst>
          </p:cNvPr>
          <p:cNvSpPr txBox="1"/>
          <p:nvPr/>
        </p:nvSpPr>
        <p:spPr>
          <a:xfrm>
            <a:off x="10575503" y="3555245"/>
            <a:ext cx="487497" cy="368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3</a:t>
            </a:r>
            <a:r>
              <a:rPr lang="en-GB" sz="1800" b="1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  <a:endParaRPr lang="en-GB" dirty="0"/>
          </a:p>
        </p:txBody>
      </p:sp>
      <p:pic>
        <p:nvPicPr>
          <p:cNvPr id="2052" name="Picture 4" descr="On tiptoe clipart 19 free Cliparts | Download images on Clipground 2025">
            <a:extLst>
              <a:ext uri="{FF2B5EF4-FFF2-40B4-BE49-F238E27FC236}">
                <a16:creationId xmlns:a16="http://schemas.microsoft.com/office/drawing/2014/main" id="{49D886D8-2614-14E3-AFDC-989AB4DD43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4599" y="2969046"/>
            <a:ext cx="944200" cy="171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12679E8-E6E9-F6C3-25EA-F44F9188CF90}"/>
              </a:ext>
            </a:extLst>
          </p:cNvPr>
          <p:cNvSpPr txBox="1"/>
          <p:nvPr/>
        </p:nvSpPr>
        <p:spPr>
          <a:xfrm>
            <a:off x="8177957" y="4636366"/>
            <a:ext cx="487497" cy="368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Comic Sans MS" panose="030F0702030302020204" pitchFamily="66" charset="0"/>
              </a:rPr>
              <a:t>4.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B4AECAB-765F-8518-1BBA-DB2353BCD287}"/>
              </a:ext>
            </a:extLst>
          </p:cNvPr>
          <p:cNvSpPr txBox="1"/>
          <p:nvPr/>
        </p:nvSpPr>
        <p:spPr>
          <a:xfrm>
            <a:off x="9941343" y="5842713"/>
            <a:ext cx="487497" cy="368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Comic Sans MS" panose="030F0702030302020204" pitchFamily="66" charset="0"/>
              </a:rPr>
              <a:t>5.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8186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8A298D-EB8B-844F-D13F-D27A97961E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F4F91-AFCE-B1A0-CB85-0F2E19CBC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23A80-6DCB-2FC2-BAC3-6BF165E2EE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Children doing various sports in physical education class at school ...">
            <a:extLst>
              <a:ext uri="{FF2B5EF4-FFF2-40B4-BE49-F238E27FC236}">
                <a16:creationId xmlns:a16="http://schemas.microsoft.com/office/drawing/2014/main" id="{AE89547C-892C-3EE2-664E-9723B25612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2075"/>
            <a:ext cx="6096000" cy="299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l arte,el juego, la literatura y la exploracion del medio..: EL JUEGO">
            <a:extLst>
              <a:ext uri="{FF2B5EF4-FFF2-40B4-BE49-F238E27FC236}">
                <a16:creationId xmlns:a16="http://schemas.microsoft.com/office/drawing/2014/main" id="{EB4E3F70-7079-2A74-09C0-A57BA49787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94"/>
          <a:stretch>
            <a:fillRect/>
          </a:stretch>
        </p:blipFill>
        <p:spPr bwMode="auto">
          <a:xfrm>
            <a:off x="0" y="4438880"/>
            <a:ext cx="6534150" cy="241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ark clipart kindergarten playground, Park kindergarten playground ...">
            <a:extLst>
              <a:ext uri="{FF2B5EF4-FFF2-40B4-BE49-F238E27FC236}">
                <a16:creationId xmlns:a16="http://schemas.microsoft.com/office/drawing/2014/main" id="{1CC71B0A-3154-9EF9-E907-AC2164CA42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0" y="0"/>
            <a:ext cx="5619750" cy="321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4D877AB-4DD3-1E96-6962-96147540EE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4188" y="3286494"/>
            <a:ext cx="5537812" cy="357150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AB8EB72-6AF5-F406-A044-2DF5982C3981}"/>
              </a:ext>
            </a:extLst>
          </p:cNvPr>
          <p:cNvSpPr txBox="1">
            <a:spLocks/>
          </p:cNvSpPr>
          <p:nvPr/>
        </p:nvSpPr>
        <p:spPr>
          <a:xfrm>
            <a:off x="0" y="3089277"/>
            <a:ext cx="7486741" cy="1400906"/>
          </a:xfrm>
          <a:prstGeom prst="rect">
            <a:avLst/>
          </a:prstGeom>
          <a:ln w="76200">
            <a:solidFill>
              <a:srgbClr val="0070C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Rhif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Cwis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Blooket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- 621781</a:t>
            </a:r>
          </a:p>
          <a:p>
            <a:r>
              <a:rPr lang="en-GB" dirty="0">
                <a:hlinkClick r:id="rId6"/>
              </a:rPr>
              <a:t>Host Lobby | </a:t>
            </a:r>
            <a:r>
              <a:rPr lang="en-GB" dirty="0" err="1">
                <a:hlinkClick r:id="rId6"/>
              </a:rPr>
              <a:t>Blooket</a:t>
            </a:r>
            <a:r>
              <a:rPr lang="en-GB" b="1" dirty="0">
                <a:solidFill>
                  <a:schemeClr val="tx1"/>
                </a:solidFill>
                <a:latin typeface="Comic Sans MS" panose="030F0702030302020204" pitchFamily="66" charset="0"/>
              </a:rPr>
              <a:t>  </a:t>
            </a:r>
          </a:p>
        </p:txBody>
      </p:sp>
      <p:sp>
        <p:nvSpPr>
          <p:cNvPr id="6" name="Title 18">
            <a:extLst>
              <a:ext uri="{FF2B5EF4-FFF2-40B4-BE49-F238E27FC236}">
                <a16:creationId xmlns:a16="http://schemas.microsoft.com/office/drawing/2014/main" id="{20DCC4C1-31DB-7A2D-BAD1-959779BCDF5F}"/>
              </a:ext>
            </a:extLst>
          </p:cNvPr>
          <p:cNvSpPr txBox="1">
            <a:spLocks/>
          </p:cNvSpPr>
          <p:nvPr/>
        </p:nvSpPr>
        <p:spPr>
          <a:xfrm>
            <a:off x="167934" y="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CAM 4</a:t>
            </a:r>
          </a:p>
        </p:txBody>
      </p:sp>
    </p:spTree>
    <p:extLst>
      <p:ext uri="{BB962C8B-B14F-4D97-AF65-F5344CB8AC3E}">
        <p14:creationId xmlns:p14="http://schemas.microsoft.com/office/powerpoint/2010/main" val="2880487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3781</TotalTime>
  <Words>832</Words>
  <Application>Microsoft Office PowerPoint</Application>
  <PresentationFormat>Widescreen</PresentationFormat>
  <Paragraphs>267</Paragraphs>
  <Slides>35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Aptos</vt:lpstr>
      <vt:lpstr>Aptos Display</vt:lpstr>
      <vt:lpstr>Arial</vt:lpstr>
      <vt:lpstr>Century Gothic</vt:lpstr>
      <vt:lpstr>Comic Sans MS</vt:lpstr>
      <vt:lpstr>Wingdings 3</vt:lpstr>
      <vt:lpstr>Office Theme</vt:lpstr>
      <vt:lpstr>Wisp</vt:lpstr>
      <vt:lpstr>PowerPoint Presentation</vt:lpstr>
      <vt:lpstr>Sut wyt ti’n symud? Rydw i’n _____ yn _____.</vt:lpstr>
      <vt:lpstr>Symudiadau</vt:lpstr>
      <vt:lpstr>CAM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Cyfatebwch y lluniau gyda’r adferfau</vt:lpstr>
      <vt:lpstr>Rhedwch yn gyflym.</vt:lpstr>
      <vt:lpstr>Cropiwch yn araf.</vt:lpstr>
      <vt:lpstr>Cerddwch yn drwm.</vt:lpstr>
      <vt:lpstr>Rholiwch yn isel.</vt:lpstr>
      <vt:lpstr>Lonciwch yn ysgafn.</vt:lpstr>
      <vt:lpstr>Neidiwch yn uchel.</vt:lpstr>
      <vt:lpstr>Sut wyt ti’n symud? Rydw i’n _____ yn _____.</vt:lpstr>
      <vt:lpstr>Sut wyt ti’n symud? Rydw i’n _____ yn _____.</vt:lpstr>
      <vt:lpstr>Beth yw’r gair sydd ar goll?</vt:lpstr>
      <vt:lpstr>CAM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- Gyntaf, rhowch y geiriau yn y drefn gywir - Nesaf, edrychwch ar y lluniau ac ysgrifennwch yr ateb</vt:lpstr>
      <vt:lpstr>PowerPoint Presentation</vt:lpstr>
    </vt:vector>
  </TitlesOfParts>
  <Company>Carmarthenshire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MOORE (Llandeilo Primary School)</dc:creator>
  <cp:lastModifiedBy>J MOORE (Llandeilo Primary School)</cp:lastModifiedBy>
  <cp:revision>21</cp:revision>
  <dcterms:created xsi:type="dcterms:W3CDTF">2026-01-25T11:40:16Z</dcterms:created>
  <dcterms:modified xsi:type="dcterms:W3CDTF">2026-01-28T23:49:08Z</dcterms:modified>
</cp:coreProperties>
</file>