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93" d="100"/>
          <a:sy n="93" d="100"/>
        </p:scale>
        <p:origin x="53" y="1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11/22/2019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11/22/2019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11/22/2019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11/22/2019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11/22/2019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ublication/305413314_Financial_Statement_and_Competitiveness" TargetMode="External"/><Relationship Id="rId2" Type="http://schemas.openxmlformats.org/officeDocument/2006/relationships/hyperlink" Target="https://www.investopedia.com/terms/c/corporatefinance.as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99285" y="362465"/>
            <a:ext cx="8481327" cy="914400"/>
          </a:xfrm>
        </p:spPr>
        <p:txBody>
          <a:bodyPr/>
          <a:lstStyle/>
          <a:p>
            <a:r>
              <a:rPr lang="en-US" dirty="0" smtClean="0"/>
              <a:t>      Ffion limited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293939" y="5312840"/>
            <a:ext cx="8825658" cy="861420"/>
          </a:xfrm>
        </p:spPr>
        <p:txBody>
          <a:bodyPr/>
          <a:lstStyle/>
          <a:p>
            <a:r>
              <a:rPr lang="en-US" dirty="0" smtClean="0"/>
              <a:t>Genny Angelozzi </a:t>
            </a:r>
          </a:p>
          <a:p>
            <a:r>
              <a:rPr lang="en-US" dirty="0" smtClean="0"/>
              <a:t>1815066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5621" y="1598140"/>
            <a:ext cx="6466703" cy="3601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3244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            Financial </a:t>
            </a:r>
            <a:r>
              <a:rPr lang="en-US" dirty="0"/>
              <a:t>A</a:t>
            </a:r>
            <a:r>
              <a:rPr lang="en-US" dirty="0" smtClean="0"/>
              <a:t>nalysis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0364573"/>
              </p:ext>
            </p:extLst>
          </p:nvPr>
        </p:nvGraphicFramePr>
        <p:xfrm>
          <a:off x="1919415" y="1754659"/>
          <a:ext cx="6796216" cy="37437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65154">
                  <a:extLst>
                    <a:ext uri="{9D8B030D-6E8A-4147-A177-3AD203B41FA5}">
                      <a16:colId xmlns:a16="http://schemas.microsoft.com/office/drawing/2014/main" val="3205373474"/>
                    </a:ext>
                  </a:extLst>
                </a:gridCol>
                <a:gridCol w="2265154">
                  <a:extLst>
                    <a:ext uri="{9D8B030D-6E8A-4147-A177-3AD203B41FA5}">
                      <a16:colId xmlns:a16="http://schemas.microsoft.com/office/drawing/2014/main" val="2545273221"/>
                    </a:ext>
                  </a:extLst>
                </a:gridCol>
                <a:gridCol w="2265908">
                  <a:extLst>
                    <a:ext uri="{9D8B030D-6E8A-4147-A177-3AD203B41FA5}">
                      <a16:colId xmlns:a16="http://schemas.microsoft.com/office/drawing/2014/main" val="3238967076"/>
                    </a:ext>
                  </a:extLst>
                </a:gridCol>
              </a:tblGrid>
              <a:tr h="24678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RATIO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2017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2018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55209459"/>
                  </a:ext>
                </a:extLst>
              </a:tr>
              <a:tr h="2469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GROSS PROFIT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2100/9000X100=23,3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1850/9500X100=19.47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45878722"/>
                  </a:ext>
                </a:extLst>
              </a:tr>
              <a:tr h="2469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NET PROFIT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623/9000X100=6.92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307/9500X100=3.23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47348242"/>
                  </a:ext>
                </a:extLst>
              </a:tr>
              <a:tr h="2469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ROCE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623+10/2684X100=23.58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307+9/3014X100=10.48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34690777"/>
                  </a:ext>
                </a:extLst>
              </a:tr>
              <a:tr h="50716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TOTAL ASSETS TURNOVER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9000/2684=3.35 TIMES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9500/3014=3.15 TIMES</a:t>
                      </a:r>
                      <a:endParaRPr lang="en-GB" sz="11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15808125"/>
                  </a:ext>
                </a:extLst>
              </a:tr>
              <a:tr h="5070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WORKING CAPITAL TURNOVER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9000/984=9.15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9500/1264=7.52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32185926"/>
                  </a:ext>
                </a:extLst>
              </a:tr>
              <a:tr h="2469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CURRENT RATIO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1839/855=2.15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2152/888=2.43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60993131"/>
                  </a:ext>
                </a:extLst>
              </a:tr>
              <a:tr h="2469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QUICK RATIO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1839-700/855=1.33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2152-750/888=1.58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59726974"/>
                  </a:ext>
                </a:extLst>
              </a:tr>
              <a:tr h="2469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DEBTOR DAYS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649X365/9000=26.32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870X365/9500=33.43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89419512"/>
                  </a:ext>
                </a:extLst>
              </a:tr>
              <a:tr h="2469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CREDITOR DAYS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660X365/6500=37.06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690X365/7700=32.71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30891066"/>
                  </a:ext>
                </a:extLst>
              </a:tr>
              <a:tr h="50716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DEBT RATIO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855+150/1839+1700=0.28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888+150/2152+1750=0.27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65693674"/>
                  </a:ext>
                </a:extLst>
              </a:tr>
              <a:tr h="2469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INTEREST COVER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623+10/10=63.3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307+9/9=35.1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279942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16631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Financial analysis trends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Profitability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Gross profit margin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Net profit margin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ROCE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Total assets </a:t>
            </a:r>
            <a:r>
              <a:rPr lang="en-US" dirty="0" smtClean="0"/>
              <a:t>turnover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Working capital turnover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liquidity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16"/>
          </p:nvPr>
        </p:nvSpPr>
        <p:spPr/>
        <p:txBody>
          <a:bodyPr/>
          <a:lstStyle/>
          <a:p>
            <a:endParaRPr lang="en-US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Current </a:t>
            </a:r>
            <a:r>
              <a:rPr lang="en-US" dirty="0" smtClean="0"/>
              <a:t>ratio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Quick </a:t>
            </a:r>
            <a:r>
              <a:rPr lang="en-US" dirty="0" smtClean="0"/>
              <a:t>ratio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Debtor days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 smtClean="0"/>
              <a:t>gearing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17"/>
          </p:nvPr>
        </p:nvSpPr>
        <p:spPr/>
        <p:txBody>
          <a:bodyPr/>
          <a:lstStyle/>
          <a:p>
            <a:endParaRPr lang="en-US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Debt </a:t>
            </a:r>
            <a:r>
              <a:rPr lang="en-US" dirty="0" smtClean="0"/>
              <a:t>ratio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Interest cover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49619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Benefits and limitation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benefits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Forecasting</a:t>
            </a:r>
          </a:p>
          <a:p>
            <a:r>
              <a:rPr lang="en-US" dirty="0" smtClean="0"/>
              <a:t> </a:t>
            </a:r>
            <a:r>
              <a:rPr lang="en-US" dirty="0"/>
              <a:t>S</a:t>
            </a:r>
            <a:r>
              <a:rPr lang="en-US" dirty="0" smtClean="0"/>
              <a:t>implify </a:t>
            </a:r>
            <a:r>
              <a:rPr lang="en-US" dirty="0"/>
              <a:t>the financial statement and </a:t>
            </a:r>
            <a:r>
              <a:rPr lang="en-US" dirty="0" smtClean="0"/>
              <a:t>with </a:t>
            </a:r>
            <a:r>
              <a:rPr lang="en-US" dirty="0"/>
              <a:t>just few numbers show the information on critical profitability and </a:t>
            </a:r>
            <a:r>
              <a:rPr lang="en-US" dirty="0" smtClean="0"/>
              <a:t>financial</a:t>
            </a:r>
          </a:p>
          <a:p>
            <a:r>
              <a:rPr lang="en-US" dirty="0"/>
              <a:t>the possibility to compare two different companies of different size.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limitations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/>
              <a:t>is not useful when is done between two companies from different industries.</a:t>
            </a:r>
            <a:endParaRPr lang="en-GB" dirty="0"/>
          </a:p>
          <a:p>
            <a:r>
              <a:rPr lang="en-US" dirty="0"/>
              <a:t>shows the information about the past, however the users are interested on the information on the present and future</a:t>
            </a:r>
            <a:r>
              <a:rPr lang="en-US" dirty="0" smtClean="0"/>
              <a:t>.</a:t>
            </a:r>
          </a:p>
          <a:p>
            <a:r>
              <a:rPr lang="en-US" dirty="0"/>
              <a:t>the calculation methodology of different ratios is not standardized.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09599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                    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5016" y="1787612"/>
            <a:ext cx="9044837" cy="4460788"/>
          </a:xfrm>
        </p:spPr>
        <p:txBody>
          <a:bodyPr/>
          <a:lstStyle/>
          <a:p>
            <a:r>
              <a:rPr lang="en-US" dirty="0"/>
              <a:t>For the years 2017 and 2018 a decrease in profits it is visible in the calculation</a:t>
            </a:r>
            <a:r>
              <a:rPr lang="en-US" dirty="0" smtClean="0"/>
              <a:t>.</a:t>
            </a:r>
          </a:p>
          <a:p>
            <a:r>
              <a:rPr lang="en-US" dirty="0"/>
              <a:t>The liquidity ratios </a:t>
            </a:r>
            <a:r>
              <a:rPr lang="en-US" dirty="0" smtClean="0"/>
              <a:t>helps the company to </a:t>
            </a:r>
            <a:r>
              <a:rPr lang="en-US" dirty="0" smtClean="0"/>
              <a:t>understand </a:t>
            </a:r>
            <a:r>
              <a:rPr lang="en-US" dirty="0"/>
              <a:t>that </a:t>
            </a:r>
            <a:r>
              <a:rPr lang="en-US" dirty="0" err="1"/>
              <a:t>Fion</a:t>
            </a:r>
            <a:r>
              <a:rPr lang="en-US" dirty="0"/>
              <a:t> Limited can cover the costs of the debts.</a:t>
            </a:r>
            <a:endParaRPr lang="en-GB" dirty="0"/>
          </a:p>
          <a:p>
            <a:r>
              <a:rPr lang="en-US" dirty="0"/>
              <a:t>The gearing ratios are contradictory</a:t>
            </a:r>
            <a:r>
              <a:rPr lang="en-US" dirty="0" smtClean="0"/>
              <a:t>.</a:t>
            </a:r>
          </a:p>
          <a:p>
            <a:r>
              <a:rPr lang="en-US" dirty="0"/>
              <a:t>They need selectivity, the company need to use those that are done for take advantage from the goals that the company want to achieve.</a:t>
            </a:r>
            <a:endParaRPr lang="en-GB" dirty="0"/>
          </a:p>
          <a:p>
            <a:r>
              <a:rPr lang="en-US" dirty="0"/>
              <a:t>In conclusion ratios can just show issues, but they can not solve problems. </a:t>
            </a:r>
            <a:endParaRPr lang="en-GB" dirty="0"/>
          </a:p>
          <a:p>
            <a:r>
              <a:rPr lang="en-US" dirty="0"/>
              <a:t>Just the management analysis of the issue can help to discover the causes that are provoking the issues and how settle them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20832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                     References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27437" y="2052918"/>
            <a:ext cx="8822415" cy="4108985"/>
          </a:xfrm>
        </p:spPr>
        <p:txBody>
          <a:bodyPr>
            <a:normAutofit fontScale="70000" lnSpcReduction="20000"/>
          </a:bodyPr>
          <a:lstStyle/>
          <a:p>
            <a:r>
              <a:rPr lang="en-GB" dirty="0" err="1"/>
              <a:t>AccountingTools</a:t>
            </a:r>
            <a:r>
              <a:rPr lang="en-GB" dirty="0"/>
              <a:t>. (2019). </a:t>
            </a:r>
            <a:r>
              <a:rPr lang="en-GB" i="1" dirty="0"/>
              <a:t>CPE Courses — </a:t>
            </a:r>
            <a:r>
              <a:rPr lang="en-GB" i="1" dirty="0" err="1"/>
              <a:t>AccountingTools</a:t>
            </a:r>
            <a:r>
              <a:rPr lang="en-GB" dirty="0"/>
              <a:t>. </a:t>
            </a:r>
          </a:p>
          <a:p>
            <a:r>
              <a:rPr lang="en-GB" dirty="0"/>
              <a:t>The Economic Times. (2019). </a:t>
            </a:r>
            <a:r>
              <a:rPr lang="en-GB" i="1" dirty="0"/>
              <a:t>Internal Benchmarking</a:t>
            </a:r>
            <a:r>
              <a:rPr lang="en-GB" dirty="0"/>
              <a:t>. [online] Available at: https://economictimes.indiatimes.com/i/internal-benchmarking/articleshow/51808912.cms </a:t>
            </a:r>
          </a:p>
          <a:p>
            <a:r>
              <a:rPr lang="en-GB" dirty="0"/>
              <a:t>Investopedia. (2019). </a:t>
            </a:r>
            <a:r>
              <a:rPr lang="en-GB" i="1" dirty="0"/>
              <a:t>Understanding Corporate Finance</a:t>
            </a:r>
            <a:r>
              <a:rPr lang="en-GB" dirty="0"/>
              <a:t>. [online] Available at: </a:t>
            </a:r>
            <a:r>
              <a:rPr lang="en-GB" u="sng" dirty="0">
                <a:hlinkClick r:id="rId2"/>
              </a:rPr>
              <a:t>https://www.investopedia.com/terms/c/corporatefinance.asp</a:t>
            </a:r>
            <a:endParaRPr lang="en-GB" dirty="0"/>
          </a:p>
          <a:p>
            <a:r>
              <a:rPr lang="en-GB" dirty="0"/>
              <a:t>Dergipark.org.tr. (2019). [online] Available at: https://dergipark.org.tr/tr/download/article-file/364556</a:t>
            </a:r>
          </a:p>
          <a:p>
            <a:r>
              <a:rPr lang="en-GB" dirty="0"/>
              <a:t>University of Salford, M. (2019). </a:t>
            </a:r>
            <a:r>
              <a:rPr lang="en-GB" i="1" dirty="0"/>
              <a:t>A comparative study on financial performance of hotel industry in Pakistan (</a:t>
            </a:r>
            <a:r>
              <a:rPr lang="en-GB" i="1" dirty="0" err="1"/>
              <a:t>Sarena</a:t>
            </a:r>
            <a:r>
              <a:rPr lang="en-GB" i="1" dirty="0"/>
              <a:t> Hotel &amp; Marriott Hotel) - University of Salford Institutional Repository</a:t>
            </a:r>
            <a:r>
              <a:rPr lang="en-GB" dirty="0"/>
              <a:t>. </a:t>
            </a:r>
          </a:p>
          <a:p>
            <a:r>
              <a:rPr lang="en-GB" dirty="0"/>
              <a:t>Xplaind.com. (2019). </a:t>
            </a:r>
            <a:r>
              <a:rPr lang="en-GB" i="1" dirty="0"/>
              <a:t>Advantages and Limitations of Ratio Analysis</a:t>
            </a:r>
            <a:r>
              <a:rPr lang="en-GB" dirty="0"/>
              <a:t>. [online] Available at: https://xplaind.com/425487/advantages-limitations [Accessed 22 Nov. 2019].</a:t>
            </a:r>
          </a:p>
          <a:p>
            <a:r>
              <a:rPr lang="en-GB" dirty="0"/>
              <a:t>Anon, (2019). [online] Available at: </a:t>
            </a:r>
            <a:r>
              <a:rPr lang="en-GB" u="sng" dirty="0">
                <a:hlinkClick r:id="rId3"/>
              </a:rPr>
              <a:t>https://www.researchgate.net/publication/305413314_Financial_Statement_and_Competitiveness</a:t>
            </a:r>
            <a:endParaRPr lang="en-GB" dirty="0"/>
          </a:p>
          <a:p>
            <a:r>
              <a:rPr lang="en-GB" dirty="0"/>
              <a:t>Site.iugaza.edu.ps. (2019). [online] Available at: http://site.iugaza.edu.ps/romari/files/Hospitality-Management-Accounting.pdf [Accessed 22 Nov. 2019].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13872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70</TotalTime>
  <Words>281</Words>
  <Application>Microsoft Office PowerPoint</Application>
  <PresentationFormat>Widescreen</PresentationFormat>
  <Paragraphs>83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Century Gothic</vt:lpstr>
      <vt:lpstr>Times New Roman</vt:lpstr>
      <vt:lpstr>Wingdings 3</vt:lpstr>
      <vt:lpstr>Ion</vt:lpstr>
      <vt:lpstr>      Ffion limited</vt:lpstr>
      <vt:lpstr>            Financial Analysis</vt:lpstr>
      <vt:lpstr>Financial analysis trends</vt:lpstr>
      <vt:lpstr>Benefits and limitation</vt:lpstr>
      <vt:lpstr>                    Conclusion</vt:lpstr>
      <vt:lpstr>                    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Genny Angelozzi</dc:creator>
  <cp:lastModifiedBy>Genny Angelozzi</cp:lastModifiedBy>
  <cp:revision>21</cp:revision>
  <dcterms:created xsi:type="dcterms:W3CDTF">2019-11-22T18:07:14Z</dcterms:created>
  <dcterms:modified xsi:type="dcterms:W3CDTF">2019-11-22T23:43:49Z</dcterms:modified>
</cp:coreProperties>
</file>