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4" r:id="rId1"/>
  </p:sldMasterIdLst>
  <p:sldIdLst>
    <p:sldId id="256" r:id="rId2"/>
  </p:sldIdLst>
  <p:sldSz cx="13716000" cy="86868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018729-C768-6783-76A7-0058B38B5294}" v="226" dt="2023-12-09T18:42:50.867"/>
    <p1510:client id="{A12B6AF9-4666-49AB-A390-82BE78770302}" v="10" dt="2023-12-10T19:00:49.6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14500" y="1421660"/>
            <a:ext cx="10287000" cy="3024293"/>
          </a:xfrm>
        </p:spPr>
        <p:txBody>
          <a:bodyPr anchor="b"/>
          <a:lstStyle>
            <a:lvl1pPr algn="ctr">
              <a:defRPr sz="9473"/>
            </a:lvl1pPr>
          </a:lstStyle>
          <a:p>
            <a:r>
              <a:rPr lang="en-US" dirty="0"/>
              <a:t>Click to edit Master title style</a:t>
            </a:r>
          </a:p>
        </p:txBody>
      </p:sp>
      <p:sp>
        <p:nvSpPr>
          <p:cNvPr id="3" name="Subtitle 2"/>
          <p:cNvSpPr>
            <a:spLocks noGrp="1"/>
          </p:cNvSpPr>
          <p:nvPr>
            <p:ph type="subTitle" idx="1"/>
          </p:nvPr>
        </p:nvSpPr>
        <p:spPr>
          <a:xfrm>
            <a:off x="1714500" y="4562581"/>
            <a:ext cx="10287000" cy="2097299"/>
          </a:xfrm>
        </p:spPr>
        <p:txBody>
          <a:bodyPr/>
          <a:lstStyle>
            <a:lvl1pPr marL="0" indent="0" algn="ctr">
              <a:buNone/>
              <a:defRPr sz="3789"/>
            </a:lvl1pPr>
            <a:lvl2pPr marL="721873" indent="0" algn="ctr">
              <a:buNone/>
              <a:defRPr sz="3158"/>
            </a:lvl2pPr>
            <a:lvl3pPr marL="1443746" indent="0" algn="ctr">
              <a:buNone/>
              <a:defRPr sz="2842"/>
            </a:lvl3pPr>
            <a:lvl4pPr marL="2165619" indent="0" algn="ctr">
              <a:buNone/>
              <a:defRPr sz="2526"/>
            </a:lvl4pPr>
            <a:lvl5pPr marL="2887492" indent="0" algn="ctr">
              <a:buNone/>
              <a:defRPr sz="2526"/>
            </a:lvl5pPr>
            <a:lvl6pPr marL="3609365" indent="0" algn="ctr">
              <a:buNone/>
              <a:defRPr sz="2526"/>
            </a:lvl6pPr>
            <a:lvl7pPr marL="4331238" indent="0" algn="ctr">
              <a:buNone/>
              <a:defRPr sz="2526"/>
            </a:lvl7pPr>
            <a:lvl8pPr marL="5053112" indent="0" algn="ctr">
              <a:buNone/>
              <a:defRPr sz="2526"/>
            </a:lvl8pPr>
            <a:lvl9pPr marL="5774985" indent="0" algn="ctr">
              <a:buNone/>
              <a:defRPr sz="2526"/>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919060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663610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35831" y="2165669"/>
            <a:ext cx="11830050" cy="3613467"/>
          </a:xfrm>
        </p:spPr>
        <p:txBody>
          <a:bodyPr anchor="b"/>
          <a:lstStyle>
            <a:lvl1pPr>
              <a:defRPr sz="9473"/>
            </a:lvl1pPr>
          </a:lstStyle>
          <a:p>
            <a:r>
              <a:rPr lang="en-US" dirty="0"/>
              <a:t>Click to edit Master title style</a:t>
            </a:r>
          </a:p>
        </p:txBody>
      </p:sp>
      <p:sp>
        <p:nvSpPr>
          <p:cNvPr id="3" name="Text Placeholder 2"/>
          <p:cNvSpPr>
            <a:spLocks noGrp="1"/>
          </p:cNvSpPr>
          <p:nvPr>
            <p:ph type="body" idx="1"/>
          </p:nvPr>
        </p:nvSpPr>
        <p:spPr>
          <a:xfrm>
            <a:off x="935831" y="5813320"/>
            <a:ext cx="11830050" cy="1900237"/>
          </a:xfrm>
        </p:spPr>
        <p:txBody>
          <a:bodyPr/>
          <a:lstStyle>
            <a:lvl1pPr marL="0" indent="0">
              <a:buNone/>
              <a:defRPr sz="3789">
                <a:solidFill>
                  <a:schemeClr val="tx1">
                    <a:tint val="75000"/>
                  </a:schemeClr>
                </a:solidFill>
              </a:defRPr>
            </a:lvl1pPr>
            <a:lvl2pPr marL="721873" indent="0">
              <a:buNone/>
              <a:defRPr sz="3158">
                <a:solidFill>
                  <a:schemeClr val="tx1">
                    <a:tint val="75000"/>
                  </a:schemeClr>
                </a:solidFill>
              </a:defRPr>
            </a:lvl2pPr>
            <a:lvl3pPr marL="1443746" indent="0">
              <a:buNone/>
              <a:defRPr sz="2842">
                <a:solidFill>
                  <a:schemeClr val="tx1">
                    <a:tint val="75000"/>
                  </a:schemeClr>
                </a:solidFill>
              </a:defRPr>
            </a:lvl3pPr>
            <a:lvl4pPr marL="2165619" indent="0">
              <a:buNone/>
              <a:defRPr sz="2526">
                <a:solidFill>
                  <a:schemeClr val="tx1">
                    <a:tint val="75000"/>
                  </a:schemeClr>
                </a:solidFill>
              </a:defRPr>
            </a:lvl4pPr>
            <a:lvl5pPr marL="2887492" indent="0">
              <a:buNone/>
              <a:defRPr sz="2526">
                <a:solidFill>
                  <a:schemeClr val="tx1">
                    <a:tint val="75000"/>
                  </a:schemeClr>
                </a:solidFill>
              </a:defRPr>
            </a:lvl5pPr>
            <a:lvl6pPr marL="3609365" indent="0">
              <a:buNone/>
              <a:defRPr sz="2526">
                <a:solidFill>
                  <a:schemeClr val="tx1">
                    <a:tint val="75000"/>
                  </a:schemeClr>
                </a:solidFill>
              </a:defRPr>
            </a:lvl6pPr>
            <a:lvl7pPr marL="4331238" indent="0">
              <a:buNone/>
              <a:defRPr sz="2526">
                <a:solidFill>
                  <a:schemeClr val="tx1">
                    <a:tint val="75000"/>
                  </a:schemeClr>
                </a:solidFill>
              </a:defRPr>
            </a:lvl7pPr>
            <a:lvl8pPr marL="5053112" indent="0">
              <a:buNone/>
              <a:defRPr sz="2526">
                <a:solidFill>
                  <a:schemeClr val="tx1">
                    <a:tint val="75000"/>
                  </a:schemeClr>
                </a:solidFill>
              </a:defRPr>
            </a:lvl8pPr>
            <a:lvl9pPr marL="5774985" indent="0">
              <a:buNone/>
              <a:defRPr sz="2526">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89065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942975" y="2312458"/>
            <a:ext cx="5829300" cy="5511695"/>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943725" y="2312458"/>
            <a:ext cx="5829300" cy="5511695"/>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12/10/2023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901453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44762" y="462493"/>
            <a:ext cx="11830050" cy="1679046"/>
          </a:xfrm>
        </p:spPr>
        <p:txBody>
          <a:bodyPr/>
          <a:lstStyle/>
          <a:p>
            <a:r>
              <a:rPr lang="en-US" dirty="0"/>
              <a:t>Click to edit Master title style</a:t>
            </a:r>
          </a:p>
        </p:txBody>
      </p:sp>
      <p:sp>
        <p:nvSpPr>
          <p:cNvPr id="3" name="Text Placeholder 2"/>
          <p:cNvSpPr>
            <a:spLocks noGrp="1"/>
          </p:cNvSpPr>
          <p:nvPr>
            <p:ph type="body" idx="1"/>
          </p:nvPr>
        </p:nvSpPr>
        <p:spPr>
          <a:xfrm>
            <a:off x="944762" y="2129473"/>
            <a:ext cx="5802510" cy="1043622"/>
          </a:xfrm>
        </p:spPr>
        <p:txBody>
          <a:bodyPr anchor="b"/>
          <a:lstStyle>
            <a:lvl1pPr marL="0" indent="0">
              <a:buNone/>
              <a:defRPr sz="3789" b="1"/>
            </a:lvl1pPr>
            <a:lvl2pPr marL="721873" indent="0">
              <a:buNone/>
              <a:defRPr sz="3158" b="1"/>
            </a:lvl2pPr>
            <a:lvl3pPr marL="1443746" indent="0">
              <a:buNone/>
              <a:defRPr sz="2842" b="1"/>
            </a:lvl3pPr>
            <a:lvl4pPr marL="2165619" indent="0">
              <a:buNone/>
              <a:defRPr sz="2526" b="1"/>
            </a:lvl4pPr>
            <a:lvl5pPr marL="2887492" indent="0">
              <a:buNone/>
              <a:defRPr sz="2526" b="1"/>
            </a:lvl5pPr>
            <a:lvl6pPr marL="3609365" indent="0">
              <a:buNone/>
              <a:defRPr sz="2526" b="1"/>
            </a:lvl6pPr>
            <a:lvl7pPr marL="4331238" indent="0">
              <a:buNone/>
              <a:defRPr sz="2526" b="1"/>
            </a:lvl7pPr>
            <a:lvl8pPr marL="5053112" indent="0">
              <a:buNone/>
              <a:defRPr sz="2526" b="1"/>
            </a:lvl8pPr>
            <a:lvl9pPr marL="5774985" indent="0">
              <a:buNone/>
              <a:defRPr sz="2526" b="1"/>
            </a:lvl9pPr>
          </a:lstStyle>
          <a:p>
            <a:pPr lvl="0"/>
            <a:r>
              <a:rPr lang="en-US" dirty="0"/>
              <a:t>Click to edit Master text styles</a:t>
            </a:r>
          </a:p>
        </p:txBody>
      </p:sp>
      <p:sp>
        <p:nvSpPr>
          <p:cNvPr id="4" name="Content Placeholder 3"/>
          <p:cNvSpPr>
            <a:spLocks noGrp="1"/>
          </p:cNvSpPr>
          <p:nvPr>
            <p:ph sz="half" idx="2"/>
          </p:nvPr>
        </p:nvSpPr>
        <p:spPr>
          <a:xfrm>
            <a:off x="944762" y="3173095"/>
            <a:ext cx="5802510" cy="4667145"/>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943725" y="2129473"/>
            <a:ext cx="5831087" cy="1043622"/>
          </a:xfrm>
        </p:spPr>
        <p:txBody>
          <a:bodyPr anchor="b"/>
          <a:lstStyle>
            <a:lvl1pPr marL="0" indent="0">
              <a:buNone/>
              <a:defRPr sz="3789" b="1"/>
            </a:lvl1pPr>
            <a:lvl2pPr marL="721873" indent="0">
              <a:buNone/>
              <a:defRPr sz="3158" b="1"/>
            </a:lvl2pPr>
            <a:lvl3pPr marL="1443746" indent="0">
              <a:buNone/>
              <a:defRPr sz="2842" b="1"/>
            </a:lvl3pPr>
            <a:lvl4pPr marL="2165619" indent="0">
              <a:buNone/>
              <a:defRPr sz="2526" b="1"/>
            </a:lvl4pPr>
            <a:lvl5pPr marL="2887492" indent="0">
              <a:buNone/>
              <a:defRPr sz="2526" b="1"/>
            </a:lvl5pPr>
            <a:lvl6pPr marL="3609365" indent="0">
              <a:buNone/>
              <a:defRPr sz="2526" b="1"/>
            </a:lvl6pPr>
            <a:lvl7pPr marL="4331238" indent="0">
              <a:buNone/>
              <a:defRPr sz="2526" b="1"/>
            </a:lvl7pPr>
            <a:lvl8pPr marL="5053112" indent="0">
              <a:buNone/>
              <a:defRPr sz="2526" b="1"/>
            </a:lvl8pPr>
            <a:lvl9pPr marL="5774985" indent="0">
              <a:buNone/>
              <a:defRPr sz="2526" b="1"/>
            </a:lvl9pPr>
          </a:lstStyle>
          <a:p>
            <a:pPr lvl="0"/>
            <a:r>
              <a:rPr lang="en-US" dirty="0"/>
              <a:t>Click to edit Master text styles</a:t>
            </a:r>
          </a:p>
        </p:txBody>
      </p:sp>
      <p:sp>
        <p:nvSpPr>
          <p:cNvPr id="6" name="Content Placeholder 5"/>
          <p:cNvSpPr>
            <a:spLocks noGrp="1"/>
          </p:cNvSpPr>
          <p:nvPr>
            <p:ph sz="quarter" idx="4"/>
          </p:nvPr>
        </p:nvSpPr>
        <p:spPr>
          <a:xfrm>
            <a:off x="6943725" y="3173095"/>
            <a:ext cx="5831087" cy="4667145"/>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12/10/2023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516922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12/10/2023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346508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12/10/2023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00847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44762" y="579120"/>
            <a:ext cx="4423767" cy="2026920"/>
          </a:xfrm>
        </p:spPr>
        <p:txBody>
          <a:bodyPr anchor="b"/>
          <a:lstStyle>
            <a:lvl1pPr>
              <a:defRPr sz="5052"/>
            </a:lvl1pPr>
          </a:lstStyle>
          <a:p>
            <a:r>
              <a:rPr lang="en-US" dirty="0"/>
              <a:t>Click to edit Master title style</a:t>
            </a:r>
          </a:p>
        </p:txBody>
      </p:sp>
      <p:sp>
        <p:nvSpPr>
          <p:cNvPr id="3" name="Content Placeholder 2"/>
          <p:cNvSpPr>
            <a:spLocks noGrp="1"/>
          </p:cNvSpPr>
          <p:nvPr>
            <p:ph idx="1"/>
          </p:nvPr>
        </p:nvSpPr>
        <p:spPr>
          <a:xfrm>
            <a:off x="5831087" y="1250739"/>
            <a:ext cx="6943725" cy="6173258"/>
          </a:xfrm>
        </p:spPr>
        <p:txBody>
          <a:bodyPr/>
          <a:lstStyle>
            <a:lvl1pPr>
              <a:defRPr sz="5052"/>
            </a:lvl1pPr>
            <a:lvl2pPr>
              <a:defRPr sz="4421"/>
            </a:lvl2pPr>
            <a:lvl3pPr>
              <a:defRPr sz="3789"/>
            </a:lvl3pPr>
            <a:lvl4pPr>
              <a:defRPr sz="3158"/>
            </a:lvl4pPr>
            <a:lvl5pPr>
              <a:defRPr sz="3158"/>
            </a:lvl5pPr>
            <a:lvl6pPr>
              <a:defRPr sz="3158"/>
            </a:lvl6pPr>
            <a:lvl7pPr>
              <a:defRPr sz="3158"/>
            </a:lvl7pPr>
            <a:lvl8pPr>
              <a:defRPr sz="3158"/>
            </a:lvl8pPr>
            <a:lvl9pPr>
              <a:defRPr sz="3158"/>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944762" y="2606040"/>
            <a:ext cx="4423767" cy="4828011"/>
          </a:xfrm>
        </p:spPr>
        <p:txBody>
          <a:bodyPr/>
          <a:lstStyle>
            <a:lvl1pPr marL="0" indent="0">
              <a:buNone/>
              <a:defRPr sz="2526"/>
            </a:lvl1pPr>
            <a:lvl2pPr marL="721873" indent="0">
              <a:buNone/>
              <a:defRPr sz="2210"/>
            </a:lvl2pPr>
            <a:lvl3pPr marL="1443746" indent="0">
              <a:buNone/>
              <a:defRPr sz="1895"/>
            </a:lvl3pPr>
            <a:lvl4pPr marL="2165619" indent="0">
              <a:buNone/>
              <a:defRPr sz="1579"/>
            </a:lvl4pPr>
            <a:lvl5pPr marL="2887492" indent="0">
              <a:buNone/>
              <a:defRPr sz="1579"/>
            </a:lvl5pPr>
            <a:lvl6pPr marL="3609365" indent="0">
              <a:buNone/>
              <a:defRPr sz="1579"/>
            </a:lvl6pPr>
            <a:lvl7pPr marL="4331238" indent="0">
              <a:buNone/>
              <a:defRPr sz="1579"/>
            </a:lvl7pPr>
            <a:lvl8pPr marL="5053112" indent="0">
              <a:buNone/>
              <a:defRPr sz="1579"/>
            </a:lvl8pPr>
            <a:lvl9pPr marL="5774985" indent="0">
              <a:buNone/>
              <a:defRPr sz="1579"/>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569818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44762" y="579120"/>
            <a:ext cx="4423767" cy="2026920"/>
          </a:xfrm>
        </p:spPr>
        <p:txBody>
          <a:bodyPr anchor="b"/>
          <a:lstStyle>
            <a:lvl1pPr>
              <a:defRPr sz="5052"/>
            </a:lvl1pPr>
          </a:lstStyle>
          <a:p>
            <a:r>
              <a:rPr lang="en-US" dirty="0"/>
              <a:t>Click to edit Master title style</a:t>
            </a:r>
          </a:p>
        </p:txBody>
      </p:sp>
      <p:sp>
        <p:nvSpPr>
          <p:cNvPr id="3" name="Picture Placeholder 2"/>
          <p:cNvSpPr>
            <a:spLocks noGrp="1" noChangeAspect="1"/>
          </p:cNvSpPr>
          <p:nvPr>
            <p:ph type="pic" idx="1"/>
          </p:nvPr>
        </p:nvSpPr>
        <p:spPr>
          <a:xfrm>
            <a:off x="5831087" y="1250739"/>
            <a:ext cx="6943725" cy="6173258"/>
          </a:xfrm>
        </p:spPr>
        <p:txBody>
          <a:bodyPr anchor="t"/>
          <a:lstStyle>
            <a:lvl1pPr marL="0" indent="0">
              <a:buNone/>
              <a:defRPr sz="5052"/>
            </a:lvl1pPr>
            <a:lvl2pPr marL="721873" indent="0">
              <a:buNone/>
              <a:defRPr sz="4421"/>
            </a:lvl2pPr>
            <a:lvl3pPr marL="1443746" indent="0">
              <a:buNone/>
              <a:defRPr sz="3789"/>
            </a:lvl3pPr>
            <a:lvl4pPr marL="2165619" indent="0">
              <a:buNone/>
              <a:defRPr sz="3158"/>
            </a:lvl4pPr>
            <a:lvl5pPr marL="2887492" indent="0">
              <a:buNone/>
              <a:defRPr sz="3158"/>
            </a:lvl5pPr>
            <a:lvl6pPr marL="3609365" indent="0">
              <a:buNone/>
              <a:defRPr sz="3158"/>
            </a:lvl6pPr>
            <a:lvl7pPr marL="4331238" indent="0">
              <a:buNone/>
              <a:defRPr sz="3158"/>
            </a:lvl7pPr>
            <a:lvl8pPr marL="5053112" indent="0">
              <a:buNone/>
              <a:defRPr sz="3158"/>
            </a:lvl8pPr>
            <a:lvl9pPr marL="5774985" indent="0">
              <a:buNone/>
              <a:defRPr sz="3158"/>
            </a:lvl9pPr>
          </a:lstStyle>
          <a:p>
            <a:endParaRPr lang="en-US" dirty="0"/>
          </a:p>
        </p:txBody>
      </p:sp>
      <p:sp>
        <p:nvSpPr>
          <p:cNvPr id="4" name="Text Placeholder 3"/>
          <p:cNvSpPr>
            <a:spLocks noGrp="1"/>
          </p:cNvSpPr>
          <p:nvPr>
            <p:ph type="body" sz="half" idx="2"/>
          </p:nvPr>
        </p:nvSpPr>
        <p:spPr>
          <a:xfrm>
            <a:off x="944762" y="2606040"/>
            <a:ext cx="4423767" cy="4828011"/>
          </a:xfrm>
        </p:spPr>
        <p:txBody>
          <a:bodyPr/>
          <a:lstStyle>
            <a:lvl1pPr marL="0" indent="0">
              <a:buNone/>
              <a:defRPr sz="2526"/>
            </a:lvl1pPr>
            <a:lvl2pPr marL="721873" indent="0">
              <a:buNone/>
              <a:defRPr sz="2210"/>
            </a:lvl2pPr>
            <a:lvl3pPr marL="1443746" indent="0">
              <a:buNone/>
              <a:defRPr sz="1895"/>
            </a:lvl3pPr>
            <a:lvl4pPr marL="2165619" indent="0">
              <a:buNone/>
              <a:defRPr sz="1579"/>
            </a:lvl4pPr>
            <a:lvl5pPr marL="2887492" indent="0">
              <a:buNone/>
              <a:defRPr sz="1579"/>
            </a:lvl5pPr>
            <a:lvl6pPr marL="3609365" indent="0">
              <a:buNone/>
              <a:defRPr sz="1579"/>
            </a:lvl6pPr>
            <a:lvl7pPr marL="4331238" indent="0">
              <a:buNone/>
              <a:defRPr sz="1579"/>
            </a:lvl7pPr>
            <a:lvl8pPr marL="5053112" indent="0">
              <a:buNone/>
              <a:defRPr sz="1579"/>
            </a:lvl8pPr>
            <a:lvl9pPr marL="5774985" indent="0">
              <a:buNone/>
              <a:defRPr sz="1579"/>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097861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301535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15512" y="462492"/>
            <a:ext cx="2957513" cy="736166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942975" y="462492"/>
            <a:ext cx="8701088" cy="736166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128044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42975" y="462493"/>
            <a:ext cx="11830050" cy="167904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942975" y="2312458"/>
            <a:ext cx="11830050" cy="551169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42975" y="8051377"/>
            <a:ext cx="3086100" cy="462492"/>
          </a:xfrm>
          <a:prstGeom prst="rect">
            <a:avLst/>
          </a:prstGeom>
        </p:spPr>
        <p:txBody>
          <a:bodyPr vert="horz" lIns="91440" tIns="45720" rIns="91440" bIns="45720" rtlCol="0" anchor="ctr"/>
          <a:lstStyle>
            <a:lvl1pPr algn="l">
              <a:defRPr sz="1895">
                <a:solidFill>
                  <a:schemeClr val="tx1">
                    <a:tint val="75000"/>
                  </a:schemeClr>
                </a:solidFill>
              </a:defRPr>
            </a:lvl1pPr>
          </a:lstStyle>
          <a:p>
            <a:fld id="{C764DE79-268F-4C1A-8933-263129D2AF90}" type="datetimeFigureOut">
              <a:rPr lang="en-US" dirty="0"/>
              <a:t>12/10/2023</a:t>
            </a:fld>
            <a:endParaRPr lang="en-US" dirty="0"/>
          </a:p>
        </p:txBody>
      </p:sp>
      <p:sp>
        <p:nvSpPr>
          <p:cNvPr id="5" name="Footer Placeholder 4"/>
          <p:cNvSpPr>
            <a:spLocks noGrp="1"/>
          </p:cNvSpPr>
          <p:nvPr>
            <p:ph type="ftr" sz="quarter" idx="3"/>
          </p:nvPr>
        </p:nvSpPr>
        <p:spPr>
          <a:xfrm>
            <a:off x="4543425" y="8051377"/>
            <a:ext cx="4629150" cy="462492"/>
          </a:xfrm>
          <a:prstGeom prst="rect">
            <a:avLst/>
          </a:prstGeom>
        </p:spPr>
        <p:txBody>
          <a:bodyPr vert="horz" lIns="91440" tIns="45720" rIns="91440" bIns="45720" rtlCol="0" anchor="ctr"/>
          <a:lstStyle>
            <a:lvl1pPr algn="ctr">
              <a:defRPr sz="1895">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9686925" y="8051377"/>
            <a:ext cx="3086100" cy="462492"/>
          </a:xfrm>
          <a:prstGeom prst="rect">
            <a:avLst/>
          </a:prstGeom>
        </p:spPr>
        <p:txBody>
          <a:bodyPr vert="horz" lIns="91440" tIns="45720" rIns="91440" bIns="45720" rtlCol="0" anchor="ctr"/>
          <a:lstStyle>
            <a:lvl1pPr algn="r">
              <a:defRPr sz="1895">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105674803"/>
      </p:ext>
    </p:extLst>
  </p:cSld>
  <p:clrMap bg1="lt1" tx1="dk1" bg2="lt2" tx2="dk2" accent1="accent1" accent2="accent2" accent3="accent3" accent4="accent4" accent5="accent5" accent6="accent6" hlink="hlink" folHlink="folHlink"/>
  <p:sldLayoutIdLst>
    <p:sldLayoutId id="2147483845" r:id="rId1"/>
    <p:sldLayoutId id="2147483846" r:id="rId2"/>
    <p:sldLayoutId id="2147483847" r:id="rId3"/>
    <p:sldLayoutId id="2147483848" r:id="rId4"/>
    <p:sldLayoutId id="2147483849" r:id="rId5"/>
    <p:sldLayoutId id="2147483850" r:id="rId6"/>
    <p:sldLayoutId id="2147483851" r:id="rId7"/>
    <p:sldLayoutId id="2147483852" r:id="rId8"/>
    <p:sldLayoutId id="2147483853" r:id="rId9"/>
    <p:sldLayoutId id="2147483854" r:id="rId10"/>
    <p:sldLayoutId id="214748385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A938BC4-B476-516E-15C7-EAD320F7AF0A}"/>
              </a:ext>
            </a:extLst>
          </p:cNvPr>
          <p:cNvSpPr txBox="1"/>
          <p:nvPr/>
        </p:nvSpPr>
        <p:spPr>
          <a:xfrm>
            <a:off x="4435902" y="548935"/>
            <a:ext cx="5151911"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900" dirty="0">
                <a:latin typeface="Berlin Sans FB"/>
                <a:cs typeface="Calibri"/>
              </a:rPr>
              <a:t>What are the benefits of connectedness to nature for adolescents' mental health and well-being?</a:t>
            </a:r>
            <a:endParaRPr lang="en-US" sz="1900">
              <a:latin typeface="Berlin Sans FB"/>
            </a:endParaRPr>
          </a:p>
        </p:txBody>
      </p:sp>
      <p:sp>
        <p:nvSpPr>
          <p:cNvPr id="5" name="TextBox 4">
            <a:extLst>
              <a:ext uri="{FF2B5EF4-FFF2-40B4-BE49-F238E27FC236}">
                <a16:creationId xmlns:a16="http://schemas.microsoft.com/office/drawing/2014/main" id="{9251E924-1F83-833F-2848-289611D088BA}"/>
              </a:ext>
            </a:extLst>
          </p:cNvPr>
          <p:cNvSpPr txBox="1"/>
          <p:nvPr/>
        </p:nvSpPr>
        <p:spPr>
          <a:xfrm>
            <a:off x="301378" y="1542350"/>
            <a:ext cx="3276058" cy="7094250"/>
          </a:xfrm>
          <a:prstGeom prst="rect">
            <a:avLst/>
          </a:prstGeom>
          <a:solidFill>
            <a:schemeClr val="accent6">
              <a:lumMod val="40000"/>
              <a:lumOff val="60000"/>
            </a:schemeClr>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dirty="0">
                <a:cs typeface="Calibri"/>
              </a:rPr>
              <a:t>Introduction/background</a:t>
            </a:r>
          </a:p>
          <a:p>
            <a:r>
              <a:rPr lang="en-US" sz="1200" dirty="0">
                <a:ea typeface="+mn-lt"/>
                <a:cs typeface="+mn-lt"/>
              </a:rPr>
              <a:t>Contacting nature involves using all five of your senses, whether it is by taking in the scent of flower pollen, listening to birds sing, or simply finding a way to divert our attention in the great outdoors (Darach,2021). Studies have demonstrated significant associations between being in touch with nature and an individual's psychological and social well-being (</a:t>
            </a:r>
            <a:r>
              <a:rPr lang="en-US" sz="1200" dirty="0" err="1">
                <a:ea typeface="+mn-lt"/>
                <a:cs typeface="+mn-lt"/>
              </a:rPr>
              <a:t>Nejade</a:t>
            </a:r>
            <a:r>
              <a:rPr lang="en-US" sz="1200" dirty="0">
                <a:ea typeface="+mn-lt"/>
                <a:cs typeface="+mn-lt"/>
              </a:rPr>
              <a:t> et al.,2021). Importantly, the stronger a person’s connection to nature, the more likely they are to spend time in nature, and experience more of the benefits of exposure to it.</a:t>
            </a:r>
          </a:p>
          <a:p>
            <a:r>
              <a:rPr lang="en-US" sz="1200" dirty="0">
                <a:ea typeface="+mn-lt"/>
                <a:cs typeface="+mn-lt"/>
              </a:rPr>
              <a:t> Adolescence is a crucial time for cognitive, physical, emotional, and social changes; as such, there is a higher chance of stress and emotional suffering in this age group throughout this era, therefore there has an increase in promotion of nature connectedness activities due to its mental benefits.</a:t>
            </a:r>
            <a:endParaRPr lang="en-US" sz="1200">
              <a:solidFill>
                <a:schemeClr val="tx1"/>
              </a:solidFill>
              <a:cs typeface="Calibri"/>
            </a:endParaRPr>
          </a:p>
          <a:p>
            <a:r>
              <a:rPr lang="en-US" b="1" dirty="0">
                <a:cs typeface="Calibri"/>
              </a:rPr>
              <a:t>What are the benefits?</a:t>
            </a:r>
          </a:p>
          <a:p>
            <a:r>
              <a:rPr lang="en-US" sz="1200" dirty="0">
                <a:ea typeface="+mn-lt"/>
                <a:cs typeface="+mn-lt"/>
              </a:rPr>
              <a:t>There are many benefits of planting food or flowers, exercising outside, or spending time with animals, including reduced levels of stress, anxiety, and depression as well as improved cognitive function and attention span (Mind,2021). It has been demonstrated that a connection to nature is linked to increased emotions of self-determination, personal development, and life purpose. In this sense, spending time in nature might help us strengthen our emotional intelligence and nurture the two distinct aspects of happiness—calm and joy (</a:t>
            </a:r>
            <a:r>
              <a:rPr lang="en-US" sz="1200" dirty="0" err="1">
                <a:ea typeface="+mn-lt"/>
                <a:cs typeface="+mn-lt"/>
              </a:rPr>
              <a:t>Nejade</a:t>
            </a:r>
            <a:r>
              <a:rPr lang="en-US" sz="1200" dirty="0">
                <a:ea typeface="+mn-lt"/>
                <a:cs typeface="+mn-lt"/>
              </a:rPr>
              <a:t> et al.,2022). People who spend time in nature develop more pro-environmental attitudes and resulting positive </a:t>
            </a:r>
            <a:r>
              <a:rPr lang="en-US" sz="1200" dirty="0" err="1">
                <a:ea typeface="+mn-lt"/>
                <a:cs typeface="+mn-lt"/>
              </a:rPr>
              <a:t>behaviours</a:t>
            </a:r>
            <a:r>
              <a:rPr lang="en-US" sz="1200" dirty="0">
                <a:ea typeface="+mn-lt"/>
                <a:cs typeface="+mn-lt"/>
              </a:rPr>
              <a:t> </a:t>
            </a:r>
            <a:r>
              <a:rPr lang="en-US" sz="1100" dirty="0">
                <a:ea typeface="+mn-lt"/>
                <a:cs typeface="+mn-lt"/>
              </a:rPr>
              <a:t>(Mental Health Foundation, 2021).</a:t>
            </a:r>
            <a:endParaRPr lang="en-US" sz="1200" dirty="0">
              <a:ea typeface="+mn-lt"/>
              <a:cs typeface="+mn-lt"/>
            </a:endParaRPr>
          </a:p>
        </p:txBody>
      </p:sp>
      <p:sp>
        <p:nvSpPr>
          <p:cNvPr id="6" name="TextBox 5">
            <a:extLst>
              <a:ext uri="{FF2B5EF4-FFF2-40B4-BE49-F238E27FC236}">
                <a16:creationId xmlns:a16="http://schemas.microsoft.com/office/drawing/2014/main" id="{E514A8DB-CCBD-05E2-B3C5-886DF6B7EF95}"/>
              </a:ext>
            </a:extLst>
          </p:cNvPr>
          <p:cNvSpPr txBox="1"/>
          <p:nvPr/>
        </p:nvSpPr>
        <p:spPr>
          <a:xfrm>
            <a:off x="3740642" y="1577806"/>
            <a:ext cx="3226525" cy="3570208"/>
          </a:xfrm>
          <a:prstGeom prst="rect">
            <a:avLst/>
          </a:prstGeom>
          <a:solidFill>
            <a:schemeClr val="accent3">
              <a:lumMod val="20000"/>
              <a:lumOff val="80000"/>
            </a:schemeClr>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cs typeface="Calibri"/>
              </a:rPr>
              <a:t>How is it beneficial?</a:t>
            </a:r>
          </a:p>
          <a:p>
            <a:r>
              <a:rPr lang="en-US" sz="1200" dirty="0">
                <a:cs typeface="Calibri"/>
              </a:rPr>
              <a:t>nature is associated with healthier blood pressure, brain activity, sleep, cognitive performance, physical activity levels, and a lower risk of cardiovascular disease (Jimenez et al., 2021).</a:t>
            </a:r>
            <a:endParaRPr lang="en-US" sz="1200" dirty="0"/>
          </a:p>
          <a:p>
            <a:r>
              <a:rPr lang="en-US" sz="1200" dirty="0">
                <a:cs typeface="Calibri"/>
              </a:rPr>
              <a:t>In addition, brief encounters with nature can improve our general health, reduce aggression, promote creativity, and increase involvement in society. Numerous studies have demonstrated that engaging in exercise outside can enhance these advantages even further by simultaneously clearing your thoughts and your lungs (Wood et al., 2021). A study evaluated the relationship between outdoor time and regular sleep patterns. The findings demonstrated that participants slept longer at night </a:t>
            </a:r>
            <a:r>
              <a:rPr lang="en-US" sz="1400">
                <a:cs typeface="Calibri"/>
              </a:rPr>
              <a:t>the </a:t>
            </a:r>
            <a:r>
              <a:rPr lang="en-US" sz="1200">
                <a:cs typeface="Calibri"/>
              </a:rPr>
              <a:t>more time they spent outside (Wood et al., 2021</a:t>
            </a:r>
            <a:r>
              <a:rPr lang="en-US" sz="1400">
                <a:cs typeface="Calibri"/>
              </a:rPr>
              <a:t>).</a:t>
            </a:r>
            <a:endParaRPr lang="en-US" sz="1200" dirty="0">
              <a:cs typeface="Calibri"/>
            </a:endParaRPr>
          </a:p>
        </p:txBody>
      </p:sp>
      <p:sp>
        <p:nvSpPr>
          <p:cNvPr id="7" name="TextBox 6">
            <a:extLst>
              <a:ext uri="{FF2B5EF4-FFF2-40B4-BE49-F238E27FC236}">
                <a16:creationId xmlns:a16="http://schemas.microsoft.com/office/drawing/2014/main" id="{FA4B7918-6E5D-BF7B-04F9-E01609161D00}"/>
              </a:ext>
            </a:extLst>
          </p:cNvPr>
          <p:cNvSpPr txBox="1"/>
          <p:nvPr/>
        </p:nvSpPr>
        <p:spPr>
          <a:xfrm>
            <a:off x="7108993" y="1577806"/>
            <a:ext cx="3332894" cy="7109639"/>
          </a:xfrm>
          <a:prstGeom prst="rect">
            <a:avLst/>
          </a:prstGeom>
          <a:solidFill>
            <a:schemeClr val="accent6">
              <a:lumMod val="40000"/>
              <a:lumOff val="60000"/>
            </a:schemeClr>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cs typeface="Calibri"/>
              </a:rPr>
              <a:t>Eco-therapy </a:t>
            </a:r>
          </a:p>
          <a:p>
            <a:r>
              <a:rPr lang="en-US" sz="1200" dirty="0">
                <a:solidFill>
                  <a:schemeClr val="tx1"/>
                </a:solidFill>
                <a:cs typeface="Calibri"/>
              </a:rPr>
              <a:t>Studies on ecotherapy, a formal form of therapy that involves participating in outdoor activities in nature, have demonstrated its potential for reducing mild to moderate depression. Simply planned activities like hiking in a forest or strolling along the coastline can be a part of ecotherapy(White,2020).</a:t>
            </a:r>
          </a:p>
          <a:p>
            <a:endParaRPr lang="en-US" sz="1200" dirty="0">
              <a:solidFill>
                <a:schemeClr val="tx1"/>
              </a:solidFill>
              <a:cs typeface="Calibri"/>
            </a:endParaRPr>
          </a:p>
          <a:p>
            <a:r>
              <a:rPr lang="en-US" sz="1200" dirty="0">
                <a:solidFill>
                  <a:schemeClr val="tx1"/>
                </a:solidFill>
                <a:cs typeface="Calibri"/>
              </a:rPr>
              <a:t>If you suffer from seasonal affective disorder (SAD), a type of depression that affects people throughout certain seasons or times of the year, being outside in natural light can be beneficial. Engaging in forest bathing activities can help in elevating mood and serotonin levels (Darach, 2023).</a:t>
            </a:r>
          </a:p>
          <a:p>
            <a:endParaRPr lang="en-US" b="1" dirty="0">
              <a:cs typeface="Calibri"/>
            </a:endParaRPr>
          </a:p>
          <a:p>
            <a:endParaRPr lang="en-US" b="1" dirty="0">
              <a:cs typeface="Calibri"/>
            </a:endParaRPr>
          </a:p>
          <a:p>
            <a:r>
              <a:rPr lang="en-US" b="1" dirty="0">
                <a:cs typeface="Calibri"/>
              </a:rPr>
              <a:t>      Evidence</a:t>
            </a:r>
          </a:p>
          <a:p>
            <a:endParaRPr lang="en-US" sz="1200" dirty="0">
              <a:solidFill>
                <a:schemeClr val="tx1"/>
              </a:solidFill>
              <a:cs typeface="Calibri"/>
            </a:endParaRPr>
          </a:p>
          <a:p>
            <a:r>
              <a:rPr lang="en-US" sz="1200" dirty="0">
                <a:solidFill>
                  <a:schemeClr val="tx1"/>
                </a:solidFill>
                <a:cs typeface="Calibri"/>
              </a:rPr>
              <a:t>A study that looked at the connections between nature-based therapy, mental health, and people's sense of connection to nature was conducted to support ecotherapy. Every nature-based therapy session takes place in the garden, tucked away among the chestnut trees, with participants seated in a circle around logs. </a:t>
            </a:r>
            <a:r>
              <a:rPr lang="en-US" sz="1200" dirty="0">
                <a:solidFill>
                  <a:srgbClr val="212121"/>
                </a:solidFill>
                <a:cs typeface="Calibri"/>
              </a:rPr>
              <a:t>The group's patients' individual issues are matched with a self-written poem by the certified nature-based therapist. </a:t>
            </a:r>
            <a:r>
              <a:rPr lang="en-US" sz="1200" dirty="0">
                <a:solidFill>
                  <a:schemeClr val="tx1"/>
                </a:solidFill>
                <a:cs typeface="Calibri"/>
              </a:rPr>
              <a:t> Every participant reported that the nature-based therapy was beneficial and that their interactions with others had improved. </a:t>
            </a:r>
            <a:r>
              <a:rPr lang="en-US" sz="1200" dirty="0">
                <a:solidFill>
                  <a:srgbClr val="212121"/>
                </a:solidFill>
                <a:cs typeface="Calibri"/>
              </a:rPr>
              <a:t>Patients described that they felt safe in the garden because of the environment and the therapist and researcher who was setting up the place</a:t>
            </a:r>
            <a:r>
              <a:rPr lang="en-US" sz="1200" dirty="0">
                <a:solidFill>
                  <a:schemeClr val="tx1"/>
                </a:solidFill>
                <a:cs typeface="Calibri"/>
              </a:rPr>
              <a:t> (</a:t>
            </a:r>
            <a:r>
              <a:rPr lang="en-US" sz="1200" dirty="0" err="1">
                <a:solidFill>
                  <a:schemeClr val="tx1"/>
                </a:solidFill>
                <a:cs typeface="Calibri"/>
              </a:rPr>
              <a:t>Joschko</a:t>
            </a:r>
            <a:r>
              <a:rPr lang="en-US" sz="1200" dirty="0">
                <a:solidFill>
                  <a:schemeClr val="tx1"/>
                </a:solidFill>
                <a:cs typeface="Calibri"/>
              </a:rPr>
              <a:t> et al., 2023)</a:t>
            </a:r>
            <a:endParaRPr lang="en-US" sz="1200">
              <a:solidFill>
                <a:schemeClr val="tx1"/>
              </a:solidFill>
              <a:cs typeface="Calibri"/>
            </a:endParaRPr>
          </a:p>
        </p:txBody>
      </p:sp>
      <p:sp>
        <p:nvSpPr>
          <p:cNvPr id="8" name="TextBox 7">
            <a:extLst>
              <a:ext uri="{FF2B5EF4-FFF2-40B4-BE49-F238E27FC236}">
                <a16:creationId xmlns:a16="http://schemas.microsoft.com/office/drawing/2014/main" id="{6E9FFEC6-3FB3-F5B7-EE16-5C83276E5B46}"/>
              </a:ext>
            </a:extLst>
          </p:cNvPr>
          <p:cNvSpPr txBox="1"/>
          <p:nvPr/>
        </p:nvSpPr>
        <p:spPr>
          <a:xfrm>
            <a:off x="10530528" y="1577806"/>
            <a:ext cx="3031515" cy="3416320"/>
          </a:xfrm>
          <a:prstGeom prst="rect">
            <a:avLst/>
          </a:prstGeom>
          <a:solidFill>
            <a:schemeClr val="accent3">
              <a:lumMod val="20000"/>
              <a:lumOff val="80000"/>
            </a:schemeClr>
          </a:solidFill>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dirty="0">
                <a:cs typeface="Calibri"/>
              </a:rPr>
              <a:t>Promoting Nature connectedness</a:t>
            </a:r>
          </a:p>
          <a:p>
            <a:r>
              <a:rPr lang="en-US" sz="1200" dirty="0">
                <a:solidFill>
                  <a:schemeClr val="tx1"/>
                </a:solidFill>
                <a:cs typeface="Calibri"/>
              </a:rPr>
              <a:t>There are many activities and ideas to do in nature to engage and connect to nature. Coed </a:t>
            </a:r>
            <a:r>
              <a:rPr lang="en-US" sz="1200" err="1">
                <a:solidFill>
                  <a:schemeClr val="tx1"/>
                </a:solidFill>
                <a:cs typeface="Calibri"/>
              </a:rPr>
              <a:t>Lleol</a:t>
            </a:r>
            <a:r>
              <a:rPr lang="en-US" sz="1200" dirty="0">
                <a:solidFill>
                  <a:schemeClr val="tx1"/>
                </a:solidFill>
                <a:cs typeface="Calibri"/>
              </a:rPr>
              <a:t> or small woods Wales was established in 2002 to improve the health and wellbeing of people across Wales through woodland and nature-based activities (Coed </a:t>
            </a:r>
            <a:r>
              <a:rPr lang="en-US" sz="1200" err="1">
                <a:solidFill>
                  <a:schemeClr val="tx1"/>
                </a:solidFill>
                <a:cs typeface="Calibri"/>
              </a:rPr>
              <a:t>Lleol</a:t>
            </a:r>
            <a:r>
              <a:rPr lang="en-US" sz="1200" dirty="0">
                <a:solidFill>
                  <a:schemeClr val="tx1"/>
                </a:solidFill>
                <a:cs typeface="Calibri"/>
              </a:rPr>
              <a:t>, n.d.). Outdoors activities include star gazing, exercising outdoors by going for a jog around the park or yoga in the garden or joining a local walking or rambling club to meet other people that you will have things in common with. Even if outdoors isn’t your thing, you can simply bring nature indoors by growing plants on your windowsills or listening to or watching nature videos (Mind,2021)</a:t>
            </a:r>
            <a:r>
              <a:rPr lang="en-US" sz="1200" dirty="0">
                <a:cs typeface="Calibri"/>
              </a:rPr>
              <a:t>. </a:t>
            </a:r>
          </a:p>
        </p:txBody>
      </p:sp>
      <p:sp>
        <p:nvSpPr>
          <p:cNvPr id="9" name="TextBox 8">
            <a:extLst>
              <a:ext uri="{FF2B5EF4-FFF2-40B4-BE49-F238E27FC236}">
                <a16:creationId xmlns:a16="http://schemas.microsoft.com/office/drawing/2014/main" id="{B9D35025-573D-B7AF-9D49-4E87674CF843}"/>
              </a:ext>
            </a:extLst>
          </p:cNvPr>
          <p:cNvSpPr txBox="1"/>
          <p:nvPr/>
        </p:nvSpPr>
        <p:spPr>
          <a:xfrm>
            <a:off x="3690852" y="5227568"/>
            <a:ext cx="3276058" cy="3477875"/>
          </a:xfrm>
          <a:prstGeom prst="rect">
            <a:avLst/>
          </a:prstGeom>
          <a:solidFill>
            <a:schemeClr val="accent3">
              <a:lumMod val="20000"/>
              <a:lumOff val="80000"/>
            </a:schemeClr>
          </a:solidFill>
          <a:ln>
            <a:solidFill>
              <a:schemeClr val="tx1"/>
            </a:solidFill>
          </a:ln>
        </p:spPr>
        <p:style>
          <a:lnRef idx="2">
            <a:schemeClr val="accent3"/>
          </a:lnRef>
          <a:fillRef idx="1">
            <a:schemeClr val="lt1"/>
          </a:fillRef>
          <a:effectRef idx="0">
            <a:schemeClr val="accent3"/>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600" b="1">
                <a:cs typeface="Calibri"/>
              </a:rPr>
              <a:t>Evidence</a:t>
            </a:r>
          </a:p>
          <a:p>
            <a:r>
              <a:rPr lang="en-US" sz="1100" dirty="0">
                <a:cs typeface="Calibri"/>
              </a:rPr>
              <a:t>V</a:t>
            </a:r>
            <a:r>
              <a:rPr lang="en-US" sz="1200" dirty="0">
                <a:cs typeface="Calibri"/>
              </a:rPr>
              <a:t>an Hedger et al. (2018) study examined </a:t>
            </a:r>
            <a:r>
              <a:rPr lang="en-US" sz="1200" dirty="0">
                <a:solidFill>
                  <a:srgbClr val="222222"/>
                </a:solidFill>
                <a:cs typeface="Calibri"/>
              </a:rPr>
              <a:t>whether nature sounds benefited an individual’s performance on a cognitive task. </a:t>
            </a:r>
            <a:r>
              <a:rPr lang="en-US" sz="1200" dirty="0">
                <a:cs typeface="Calibri"/>
              </a:rPr>
              <a:t>Participants who completed the test after listening to nature sounds such as waves crashing or birds chirping performed better on cognitive tasks than those who listened to urban sounds (Van Hedger et al., 2018).</a:t>
            </a:r>
            <a:endParaRPr lang="en-US" sz="1200">
              <a:solidFill>
                <a:schemeClr val="tx1"/>
              </a:solidFill>
              <a:cs typeface="Calibri"/>
            </a:endParaRPr>
          </a:p>
          <a:p>
            <a:r>
              <a:rPr lang="en-US" sz="1200" dirty="0">
                <a:solidFill>
                  <a:schemeClr val="tx1"/>
                </a:solidFill>
                <a:cs typeface="Calibri"/>
              </a:rPr>
              <a:t>Capaldi et al (2014) conducted a meta-analysis, to investigate the connection between happiness and being connected to nature.  Happiness and one's connection to nature seem to be positively and significantly correlated. There is also a high tendency for elder women to have a greater connection with nature and exhibit more pro-environmental attitudes, </a:t>
            </a:r>
            <a:r>
              <a:rPr lang="en-US" sz="1200" dirty="0" err="1">
                <a:solidFill>
                  <a:schemeClr val="tx1"/>
                </a:solidFill>
                <a:cs typeface="Calibri"/>
              </a:rPr>
              <a:t>behaviours</a:t>
            </a:r>
            <a:r>
              <a:rPr lang="en-US" sz="1200" dirty="0">
                <a:solidFill>
                  <a:schemeClr val="tx1"/>
                </a:solidFill>
                <a:cs typeface="Calibri"/>
              </a:rPr>
              <a:t>, and concerns (Capaldi et al., 2014).</a:t>
            </a:r>
            <a:endParaRPr lang="en-US" sz="1200" dirty="0">
              <a:solidFill>
                <a:schemeClr val="tx1"/>
              </a:solidFill>
            </a:endParaRPr>
          </a:p>
        </p:txBody>
      </p:sp>
      <p:sp>
        <p:nvSpPr>
          <p:cNvPr id="10" name="TextBox 9">
            <a:extLst>
              <a:ext uri="{FF2B5EF4-FFF2-40B4-BE49-F238E27FC236}">
                <a16:creationId xmlns:a16="http://schemas.microsoft.com/office/drawing/2014/main" id="{C444F92E-6771-413C-14FC-6097EBF623C4}"/>
              </a:ext>
            </a:extLst>
          </p:cNvPr>
          <p:cNvSpPr txBox="1"/>
          <p:nvPr/>
        </p:nvSpPr>
        <p:spPr>
          <a:xfrm>
            <a:off x="10568079" y="5227568"/>
            <a:ext cx="3033280" cy="3323987"/>
          </a:xfrm>
          <a:prstGeom prst="rect">
            <a:avLst/>
          </a:prstGeom>
          <a:solidFill>
            <a:schemeClr val="accent3">
              <a:lumMod val="20000"/>
              <a:lumOff val="8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dirty="0">
                <a:cs typeface="Calibri"/>
              </a:rPr>
              <a:t>Conclusion</a:t>
            </a:r>
          </a:p>
          <a:p>
            <a:r>
              <a:rPr lang="en-US" sz="1200" dirty="0">
                <a:cs typeface="Calibri"/>
              </a:rPr>
              <a:t>To conclude, from researching about connectedness to nature it is clear to see the benefits on an individual's mental health and well-being. Nature helps to lower anxiety and depression by providing our bodies with vitamin D and enhancing the production of serotonin in our brains. Individuals should be encouraged to join forest schools or participate in activities outdoors whether you have mental health issues or not, it has a positive effect on everyone's body and mind, and you will feel better from building your relationship with nature. </a:t>
            </a:r>
          </a:p>
          <a:p>
            <a:endParaRPr lang="en-US" dirty="0">
              <a:cs typeface="Calibri"/>
            </a:endParaRPr>
          </a:p>
          <a:p>
            <a:endParaRPr lang="en-US" dirty="0">
              <a:cs typeface="Calibri"/>
            </a:endParaRPr>
          </a:p>
        </p:txBody>
      </p:sp>
      <p:pic>
        <p:nvPicPr>
          <p:cNvPr id="13" name="Picture 12" descr="A screen shot of a computer&#10;&#10;Description automatically generated">
            <a:extLst>
              <a:ext uri="{FF2B5EF4-FFF2-40B4-BE49-F238E27FC236}">
                <a16:creationId xmlns:a16="http://schemas.microsoft.com/office/drawing/2014/main" id="{4066082B-77AE-FD9B-5921-07058B370A54}"/>
              </a:ext>
            </a:extLst>
          </p:cNvPr>
          <p:cNvPicPr>
            <a:picLocks noChangeAspect="1"/>
          </p:cNvPicPr>
          <p:nvPr/>
        </p:nvPicPr>
        <p:blipFill>
          <a:blip r:embed="rId2"/>
          <a:stretch>
            <a:fillRect/>
          </a:stretch>
        </p:blipFill>
        <p:spPr>
          <a:xfrm>
            <a:off x="8770137" y="4525348"/>
            <a:ext cx="820459" cy="952680"/>
          </a:xfrm>
          <a:prstGeom prst="rect">
            <a:avLst/>
          </a:prstGeom>
        </p:spPr>
      </p:pic>
      <p:pic>
        <p:nvPicPr>
          <p:cNvPr id="15" name="Picture 14" descr="A group of people walking on a tree branch&#10;&#10;Description automatically generated">
            <a:extLst>
              <a:ext uri="{FF2B5EF4-FFF2-40B4-BE49-F238E27FC236}">
                <a16:creationId xmlns:a16="http://schemas.microsoft.com/office/drawing/2014/main" id="{B54EFE35-6536-D50E-90DD-0BC07F2BC25A}"/>
              </a:ext>
            </a:extLst>
          </p:cNvPr>
          <p:cNvPicPr>
            <a:picLocks noChangeAspect="1"/>
          </p:cNvPicPr>
          <p:nvPr/>
        </p:nvPicPr>
        <p:blipFill>
          <a:blip r:embed="rId3"/>
          <a:stretch>
            <a:fillRect/>
          </a:stretch>
        </p:blipFill>
        <p:spPr>
          <a:xfrm>
            <a:off x="680" y="3975"/>
            <a:ext cx="3571406" cy="1398976"/>
          </a:xfrm>
          <a:prstGeom prst="rect">
            <a:avLst/>
          </a:prstGeom>
        </p:spPr>
      </p:pic>
      <p:pic>
        <p:nvPicPr>
          <p:cNvPr id="16" name="Picture 15" descr="A couple of people riding bicycles in a park&#10;&#10;Description automatically generated">
            <a:extLst>
              <a:ext uri="{FF2B5EF4-FFF2-40B4-BE49-F238E27FC236}">
                <a16:creationId xmlns:a16="http://schemas.microsoft.com/office/drawing/2014/main" id="{8DE2B5C6-BDBA-D884-DBAC-27E2E3F24AC0}"/>
              </a:ext>
            </a:extLst>
          </p:cNvPr>
          <p:cNvPicPr>
            <a:picLocks noChangeAspect="1"/>
          </p:cNvPicPr>
          <p:nvPr/>
        </p:nvPicPr>
        <p:blipFill>
          <a:blip r:embed="rId4"/>
          <a:stretch>
            <a:fillRect/>
          </a:stretch>
        </p:blipFill>
        <p:spPr>
          <a:xfrm>
            <a:off x="10436205" y="9383"/>
            <a:ext cx="3274356" cy="1491420"/>
          </a:xfrm>
          <a:prstGeom prst="rect">
            <a:avLst/>
          </a:prstGeom>
        </p:spPr>
      </p:pic>
      <p:pic>
        <p:nvPicPr>
          <p:cNvPr id="2" name="Picture 1" descr="A silhouette of a person&amp;#39;s head with a brain&#10;&#10;Description automatically generated">
            <a:extLst>
              <a:ext uri="{FF2B5EF4-FFF2-40B4-BE49-F238E27FC236}">
                <a16:creationId xmlns:a16="http://schemas.microsoft.com/office/drawing/2014/main" id="{E1E852E9-EC20-0B6D-147F-28DE4713D321}"/>
              </a:ext>
            </a:extLst>
          </p:cNvPr>
          <p:cNvPicPr>
            <a:picLocks noChangeAspect="1"/>
          </p:cNvPicPr>
          <p:nvPr/>
        </p:nvPicPr>
        <p:blipFill>
          <a:blip r:embed="rId5"/>
          <a:stretch>
            <a:fillRect/>
          </a:stretch>
        </p:blipFill>
        <p:spPr>
          <a:xfrm>
            <a:off x="11443595" y="7885630"/>
            <a:ext cx="1207916" cy="672993"/>
          </a:xfrm>
          <a:prstGeom prst="rect">
            <a:avLst/>
          </a:prstGeom>
        </p:spPr>
      </p:pic>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Custom</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351</cp:revision>
  <dcterms:created xsi:type="dcterms:W3CDTF">2023-11-16T09:38:17Z</dcterms:created>
  <dcterms:modified xsi:type="dcterms:W3CDTF">2023-12-10T19:08:55Z</dcterms:modified>
</cp:coreProperties>
</file>