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579" r:id="rId2"/>
    <p:sldId id="580" r:id="rId3"/>
    <p:sldId id="581" r:id="rId4"/>
    <p:sldId id="582" r:id="rId5"/>
    <p:sldId id="583" r:id="rId6"/>
    <p:sldId id="584" r:id="rId7"/>
    <p:sldId id="585" r:id="rId8"/>
    <p:sldId id="586" r:id="rId9"/>
    <p:sldId id="384" r:id="rId10"/>
    <p:sldId id="385" r:id="rId11"/>
    <p:sldId id="587" r:id="rId12"/>
    <p:sldId id="588" r:id="rId13"/>
    <p:sldId id="589" r:id="rId14"/>
    <p:sldId id="386" r:id="rId15"/>
    <p:sldId id="578" r:id="rId16"/>
    <p:sldId id="590" r:id="rId17"/>
    <p:sldId id="59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iying Jiao" userId="dad89eff-c5db-47ef-b2c9-fb1a784356ef" providerId="ADAL" clId="{19110BB1-8C97-480C-80DA-BF92213E29C6}"/>
    <pc:docChg chg="undo custSel modSld">
      <pc:chgData name="Yiying Jiao" userId="dad89eff-c5db-47ef-b2c9-fb1a784356ef" providerId="ADAL" clId="{19110BB1-8C97-480C-80DA-BF92213E29C6}" dt="2026-10-21T08:17:16.154" v="18" actId="20577"/>
      <pc:docMkLst>
        <pc:docMk/>
      </pc:docMkLst>
      <pc:sldChg chg="modSp mod">
        <pc:chgData name="Yiying Jiao" userId="dad89eff-c5db-47ef-b2c9-fb1a784356ef" providerId="ADAL" clId="{19110BB1-8C97-480C-80DA-BF92213E29C6}" dt="2026-10-21T08:16:49.153" v="12" actId="20577"/>
        <pc:sldMkLst>
          <pc:docMk/>
          <pc:sldMk cId="1756650091" sldId="580"/>
        </pc:sldMkLst>
        <pc:spChg chg="mod">
          <ac:chgData name="Yiying Jiao" userId="dad89eff-c5db-47ef-b2c9-fb1a784356ef" providerId="ADAL" clId="{19110BB1-8C97-480C-80DA-BF92213E29C6}" dt="2026-10-21T08:16:49.153" v="12" actId="20577"/>
          <ac:spMkLst>
            <pc:docMk/>
            <pc:sldMk cId="1756650091" sldId="580"/>
            <ac:spMk id="2" creationId="{C4A79F8A-D298-B0CA-E99E-84C704709C6F}"/>
          </ac:spMkLst>
        </pc:spChg>
      </pc:sldChg>
      <pc:sldChg chg="modSp mod">
        <pc:chgData name="Yiying Jiao" userId="dad89eff-c5db-47ef-b2c9-fb1a784356ef" providerId="ADAL" clId="{19110BB1-8C97-480C-80DA-BF92213E29C6}" dt="2026-10-21T08:16:38.099" v="9" actId="20577"/>
        <pc:sldMkLst>
          <pc:docMk/>
          <pc:sldMk cId="823499039" sldId="581"/>
        </pc:sldMkLst>
        <pc:spChg chg="mod">
          <ac:chgData name="Yiying Jiao" userId="dad89eff-c5db-47ef-b2c9-fb1a784356ef" providerId="ADAL" clId="{19110BB1-8C97-480C-80DA-BF92213E29C6}" dt="2026-10-21T08:16:38.099" v="9" actId="20577"/>
          <ac:spMkLst>
            <pc:docMk/>
            <pc:sldMk cId="823499039" sldId="581"/>
            <ac:spMk id="2" creationId="{050E9FEF-F8E0-C2E9-1507-16FD14FC3CAD}"/>
          </ac:spMkLst>
        </pc:spChg>
      </pc:sldChg>
      <pc:sldChg chg="modSp mod">
        <pc:chgData name="Yiying Jiao" userId="dad89eff-c5db-47ef-b2c9-fb1a784356ef" providerId="ADAL" clId="{19110BB1-8C97-480C-80DA-BF92213E29C6}" dt="2026-10-21T08:16:42.692" v="10" actId="20577"/>
        <pc:sldMkLst>
          <pc:docMk/>
          <pc:sldMk cId="2636293474" sldId="582"/>
        </pc:sldMkLst>
        <pc:spChg chg="mod">
          <ac:chgData name="Yiying Jiao" userId="dad89eff-c5db-47ef-b2c9-fb1a784356ef" providerId="ADAL" clId="{19110BB1-8C97-480C-80DA-BF92213E29C6}" dt="2026-10-21T08:16:42.692" v="10" actId="20577"/>
          <ac:spMkLst>
            <pc:docMk/>
            <pc:sldMk cId="2636293474" sldId="582"/>
            <ac:spMk id="2" creationId="{EC36C001-0A15-0F13-61BD-7F3691B12E2D}"/>
          </ac:spMkLst>
        </pc:spChg>
      </pc:sldChg>
      <pc:sldChg chg="modSp mod">
        <pc:chgData name="Yiying Jiao" userId="dad89eff-c5db-47ef-b2c9-fb1a784356ef" providerId="ADAL" clId="{19110BB1-8C97-480C-80DA-BF92213E29C6}" dt="2026-10-21T08:16:46.789" v="11" actId="20577"/>
        <pc:sldMkLst>
          <pc:docMk/>
          <pc:sldMk cId="3932840642" sldId="583"/>
        </pc:sldMkLst>
        <pc:spChg chg="mod">
          <ac:chgData name="Yiying Jiao" userId="dad89eff-c5db-47ef-b2c9-fb1a784356ef" providerId="ADAL" clId="{19110BB1-8C97-480C-80DA-BF92213E29C6}" dt="2026-10-21T08:16:46.789" v="11" actId="20577"/>
          <ac:spMkLst>
            <pc:docMk/>
            <pc:sldMk cId="3932840642" sldId="583"/>
            <ac:spMk id="2" creationId="{1A35E776-0F98-B6F2-BC05-5ADE1AE084B7}"/>
          </ac:spMkLst>
        </pc:spChg>
      </pc:sldChg>
      <pc:sldChg chg="modSp mod">
        <pc:chgData name="Yiying Jiao" userId="dad89eff-c5db-47ef-b2c9-fb1a784356ef" providerId="ADAL" clId="{19110BB1-8C97-480C-80DA-BF92213E29C6}" dt="2026-10-21T08:16:53.971" v="13" actId="20577"/>
        <pc:sldMkLst>
          <pc:docMk/>
          <pc:sldMk cId="1415373477" sldId="584"/>
        </pc:sldMkLst>
        <pc:spChg chg="mod">
          <ac:chgData name="Yiying Jiao" userId="dad89eff-c5db-47ef-b2c9-fb1a784356ef" providerId="ADAL" clId="{19110BB1-8C97-480C-80DA-BF92213E29C6}" dt="2026-10-21T08:16:53.971" v="13" actId="20577"/>
          <ac:spMkLst>
            <pc:docMk/>
            <pc:sldMk cId="1415373477" sldId="584"/>
            <ac:spMk id="2" creationId="{9E2C7925-3C3C-7748-74DA-6FCD122A85B4}"/>
          </ac:spMkLst>
        </pc:spChg>
      </pc:sldChg>
      <pc:sldChg chg="modSp mod">
        <pc:chgData name="Yiying Jiao" userId="dad89eff-c5db-47ef-b2c9-fb1a784356ef" providerId="ADAL" clId="{19110BB1-8C97-480C-80DA-BF92213E29C6}" dt="2026-10-21T08:16:58.253" v="14" actId="20577"/>
        <pc:sldMkLst>
          <pc:docMk/>
          <pc:sldMk cId="1649082428" sldId="585"/>
        </pc:sldMkLst>
        <pc:spChg chg="mod">
          <ac:chgData name="Yiying Jiao" userId="dad89eff-c5db-47ef-b2c9-fb1a784356ef" providerId="ADAL" clId="{19110BB1-8C97-480C-80DA-BF92213E29C6}" dt="2026-10-21T08:16:58.253" v="14" actId="20577"/>
          <ac:spMkLst>
            <pc:docMk/>
            <pc:sldMk cId="1649082428" sldId="585"/>
            <ac:spMk id="2" creationId="{6CC68E22-4F44-640B-DF98-988E970E3C5C}"/>
          </ac:spMkLst>
        </pc:spChg>
      </pc:sldChg>
      <pc:sldChg chg="modSp mod">
        <pc:chgData name="Yiying Jiao" userId="dad89eff-c5db-47ef-b2c9-fb1a784356ef" providerId="ADAL" clId="{19110BB1-8C97-480C-80DA-BF92213E29C6}" dt="2026-10-21T08:17:02.573" v="15" actId="20577"/>
        <pc:sldMkLst>
          <pc:docMk/>
          <pc:sldMk cId="3959386194" sldId="586"/>
        </pc:sldMkLst>
        <pc:spChg chg="mod">
          <ac:chgData name="Yiying Jiao" userId="dad89eff-c5db-47ef-b2c9-fb1a784356ef" providerId="ADAL" clId="{19110BB1-8C97-480C-80DA-BF92213E29C6}" dt="2026-10-21T08:17:02.573" v="15" actId="20577"/>
          <ac:spMkLst>
            <pc:docMk/>
            <pc:sldMk cId="3959386194" sldId="586"/>
            <ac:spMk id="2" creationId="{8BD78E00-9983-454C-7C04-0C1B1388BA7B}"/>
          </ac:spMkLst>
        </pc:spChg>
      </pc:sldChg>
      <pc:sldChg chg="modSp mod">
        <pc:chgData name="Yiying Jiao" userId="dad89eff-c5db-47ef-b2c9-fb1a784356ef" providerId="ADAL" clId="{19110BB1-8C97-480C-80DA-BF92213E29C6}" dt="2026-10-21T08:17:08.894" v="16" actId="20577"/>
        <pc:sldMkLst>
          <pc:docMk/>
          <pc:sldMk cId="1339297978" sldId="587"/>
        </pc:sldMkLst>
        <pc:spChg chg="mod">
          <ac:chgData name="Yiying Jiao" userId="dad89eff-c5db-47ef-b2c9-fb1a784356ef" providerId="ADAL" clId="{19110BB1-8C97-480C-80DA-BF92213E29C6}" dt="2026-10-21T08:17:08.894" v="16" actId="20577"/>
          <ac:spMkLst>
            <pc:docMk/>
            <pc:sldMk cId="1339297978" sldId="587"/>
            <ac:spMk id="2" creationId="{1D72E9B0-AD04-A654-B900-474CDAC25CC2}"/>
          </ac:spMkLst>
        </pc:spChg>
      </pc:sldChg>
      <pc:sldChg chg="modSp mod">
        <pc:chgData name="Yiying Jiao" userId="dad89eff-c5db-47ef-b2c9-fb1a784356ef" providerId="ADAL" clId="{19110BB1-8C97-480C-80DA-BF92213E29C6}" dt="2026-10-21T08:17:13.479" v="17" actId="20577"/>
        <pc:sldMkLst>
          <pc:docMk/>
          <pc:sldMk cId="2141812597" sldId="588"/>
        </pc:sldMkLst>
        <pc:spChg chg="mod">
          <ac:chgData name="Yiying Jiao" userId="dad89eff-c5db-47ef-b2c9-fb1a784356ef" providerId="ADAL" clId="{19110BB1-8C97-480C-80DA-BF92213E29C6}" dt="2026-10-21T08:17:13.479" v="17" actId="20577"/>
          <ac:spMkLst>
            <pc:docMk/>
            <pc:sldMk cId="2141812597" sldId="588"/>
            <ac:spMk id="2" creationId="{E42D6BAC-D4C8-949E-9000-856C56A6A625}"/>
          </ac:spMkLst>
        </pc:spChg>
      </pc:sldChg>
      <pc:sldChg chg="modSp mod">
        <pc:chgData name="Yiying Jiao" userId="dad89eff-c5db-47ef-b2c9-fb1a784356ef" providerId="ADAL" clId="{19110BB1-8C97-480C-80DA-BF92213E29C6}" dt="2026-10-21T08:17:16.154" v="18" actId="20577"/>
        <pc:sldMkLst>
          <pc:docMk/>
          <pc:sldMk cId="477856317" sldId="589"/>
        </pc:sldMkLst>
        <pc:spChg chg="mod">
          <ac:chgData name="Yiying Jiao" userId="dad89eff-c5db-47ef-b2c9-fb1a784356ef" providerId="ADAL" clId="{19110BB1-8C97-480C-80DA-BF92213E29C6}" dt="2026-10-21T08:17:16.154" v="18" actId="20577"/>
          <ac:spMkLst>
            <pc:docMk/>
            <pc:sldMk cId="477856317" sldId="589"/>
            <ac:spMk id="2" creationId="{2C98750F-B5F2-B7DF-F3C8-F1A986BDB015}"/>
          </ac:spMkLst>
        </pc:spChg>
      </pc:sldChg>
      <pc:sldChg chg="modSp mod">
        <pc:chgData name="Yiying Jiao" userId="dad89eff-c5db-47ef-b2c9-fb1a784356ef" providerId="ADAL" clId="{19110BB1-8C97-480C-80DA-BF92213E29C6}" dt="2026-10-21T08:15:22.271" v="2" actId="20577"/>
        <pc:sldMkLst>
          <pc:docMk/>
          <pc:sldMk cId="2920877838" sldId="590"/>
        </pc:sldMkLst>
        <pc:spChg chg="mod">
          <ac:chgData name="Yiying Jiao" userId="dad89eff-c5db-47ef-b2c9-fb1a784356ef" providerId="ADAL" clId="{19110BB1-8C97-480C-80DA-BF92213E29C6}" dt="2026-10-21T08:15:22.271" v="2" actId="20577"/>
          <ac:spMkLst>
            <pc:docMk/>
            <pc:sldMk cId="2920877838" sldId="590"/>
            <ac:spMk id="3" creationId="{75ED85DC-5CC6-357D-23A0-4C8560AA4B56}"/>
          </ac:spMkLst>
        </pc:spChg>
      </pc:sldChg>
    </pc:docChg>
  </pc:docChgLst>
</pc:chgInfo>
</file>

<file path=ppt/diagrams/_rels/data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D98B80-27EB-40D7-8B8D-A14662EE3F4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43F710B-E737-4903-8B7B-02D7FFEF7255}">
      <dgm:prSet/>
      <dgm:spPr/>
      <dgm:t>
        <a:bodyPr/>
        <a:lstStyle/>
        <a:p>
          <a:r>
            <a:rPr lang="en-GB" b="1"/>
            <a:t>The Response rates: </a:t>
          </a:r>
          <a:r>
            <a:rPr lang="en-GB"/>
            <a:t>The extent to which a survey is successful in getting replies from those who were originally contacted. </a:t>
          </a:r>
          <a:endParaRPr lang="en-US"/>
        </a:p>
      </dgm:t>
    </dgm:pt>
    <dgm:pt modelId="{5B61F6C1-CAA6-4350-8365-EEDFCE7AE086}" type="parTrans" cxnId="{17DF6CC4-5F67-45C5-B118-B344A6D41264}">
      <dgm:prSet/>
      <dgm:spPr/>
      <dgm:t>
        <a:bodyPr/>
        <a:lstStyle/>
        <a:p>
          <a:endParaRPr lang="en-US"/>
        </a:p>
      </dgm:t>
    </dgm:pt>
    <dgm:pt modelId="{AECE1FF5-BAEA-4FAE-8F41-C02E5A231F88}" type="sibTrans" cxnId="{17DF6CC4-5F67-45C5-B118-B344A6D41264}">
      <dgm:prSet/>
      <dgm:spPr/>
      <dgm:t>
        <a:bodyPr/>
        <a:lstStyle/>
        <a:p>
          <a:endParaRPr lang="en-US"/>
        </a:p>
      </dgm:t>
    </dgm:pt>
    <dgm:pt modelId="{2641E17C-7771-44DE-8CD4-4C924904CE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Consider the way you contact your potential participants and how would it affect the response rate (a large postal survey may have lower response rate than a class survey handed out by the module tutor).</a:t>
          </a:r>
          <a:endParaRPr lang="en-US" dirty="0"/>
        </a:p>
      </dgm:t>
    </dgm:pt>
    <dgm:pt modelId="{96171A7B-37FC-454F-BDF4-B06878C39F54}" type="parTrans" cxnId="{5E5634F5-799B-4851-85FF-566F1B779198}">
      <dgm:prSet/>
      <dgm:spPr/>
      <dgm:t>
        <a:bodyPr/>
        <a:lstStyle/>
        <a:p>
          <a:endParaRPr lang="en-US"/>
        </a:p>
      </dgm:t>
    </dgm:pt>
    <dgm:pt modelId="{E22D0F99-B786-4D48-A67D-962D135F5CDD}" type="sibTrans" cxnId="{5E5634F5-799B-4851-85FF-566F1B779198}">
      <dgm:prSet/>
      <dgm:spPr/>
      <dgm:t>
        <a:bodyPr/>
        <a:lstStyle/>
        <a:p>
          <a:endParaRPr lang="en-US"/>
        </a:p>
      </dgm:t>
    </dgm:pt>
    <dgm:pt modelId="{4EAF5C69-9813-425B-98BA-AB24C01344A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Adjust the number of surveys you send out based on the response rates and how many participants you need.</a:t>
          </a:r>
          <a:endParaRPr lang="en-US" dirty="0"/>
        </a:p>
      </dgm:t>
    </dgm:pt>
    <dgm:pt modelId="{51AF61A9-8A40-44D3-BA17-077C14875D3C}" type="parTrans" cxnId="{D88A3611-A895-4DCF-A935-2B3E1F0BE39D}">
      <dgm:prSet/>
      <dgm:spPr/>
      <dgm:t>
        <a:bodyPr/>
        <a:lstStyle/>
        <a:p>
          <a:endParaRPr lang="en-US"/>
        </a:p>
      </dgm:t>
    </dgm:pt>
    <dgm:pt modelId="{446CE29E-5589-4DD6-87F1-A5855D26C08B}" type="sibTrans" cxnId="{D88A3611-A895-4DCF-A935-2B3E1F0BE39D}">
      <dgm:prSet/>
      <dgm:spPr/>
      <dgm:t>
        <a:bodyPr/>
        <a:lstStyle/>
        <a:p>
          <a:endParaRPr lang="en-US"/>
        </a:p>
      </dgm:t>
    </dgm:pt>
    <dgm:pt modelId="{9E3CD802-28D1-41BE-B076-811621C3E83C}">
      <dgm:prSet/>
      <dgm:spPr/>
      <dgm:t>
        <a:bodyPr/>
        <a:lstStyle/>
        <a:p>
          <a:r>
            <a:rPr lang="en-GB"/>
            <a:t>Good practice: Look at the response rates achieved by similar types of survey. Use these as your targets.</a:t>
          </a:r>
          <a:endParaRPr lang="en-US"/>
        </a:p>
      </dgm:t>
    </dgm:pt>
    <dgm:pt modelId="{0C8987CE-4CFC-43B6-95F0-DD75FF06AABB}" type="parTrans" cxnId="{30FCAA54-CAAA-425C-9C6A-CFD83B8F5D87}">
      <dgm:prSet/>
      <dgm:spPr/>
      <dgm:t>
        <a:bodyPr/>
        <a:lstStyle/>
        <a:p>
          <a:endParaRPr lang="en-US"/>
        </a:p>
      </dgm:t>
    </dgm:pt>
    <dgm:pt modelId="{CE6791E1-A288-4F72-860E-F9BD41115844}" type="sibTrans" cxnId="{30FCAA54-CAAA-425C-9C6A-CFD83B8F5D87}">
      <dgm:prSet/>
      <dgm:spPr/>
      <dgm:t>
        <a:bodyPr/>
        <a:lstStyle/>
        <a:p>
          <a:endParaRPr lang="en-US"/>
        </a:p>
      </dgm:t>
    </dgm:pt>
    <dgm:pt modelId="{802A6CEC-3B0C-403C-B367-E53F5D580BA5}" type="pres">
      <dgm:prSet presAssocID="{96D98B80-27EB-40D7-8B8D-A14662EE3F4E}" presName="linear" presStyleCnt="0">
        <dgm:presLayoutVars>
          <dgm:animLvl val="lvl"/>
          <dgm:resizeHandles val="exact"/>
        </dgm:presLayoutVars>
      </dgm:prSet>
      <dgm:spPr/>
    </dgm:pt>
    <dgm:pt modelId="{7E9977C8-6AB6-45B0-A2F1-1CBF866F4DC8}" type="pres">
      <dgm:prSet presAssocID="{543F710B-E737-4903-8B7B-02D7FFEF725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AF1837F-9E1F-4931-AB58-542151C74415}" type="pres">
      <dgm:prSet presAssocID="{543F710B-E737-4903-8B7B-02D7FFEF7255}" presName="childText" presStyleLbl="revTx" presStyleIdx="0" presStyleCnt="1">
        <dgm:presLayoutVars>
          <dgm:bulletEnabled val="1"/>
        </dgm:presLayoutVars>
      </dgm:prSet>
      <dgm:spPr/>
    </dgm:pt>
    <dgm:pt modelId="{859B2352-9712-4788-920E-1CD08940C146}" type="pres">
      <dgm:prSet presAssocID="{9E3CD802-28D1-41BE-B076-811621C3E83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D88A3611-A895-4DCF-A935-2B3E1F0BE39D}" srcId="{543F710B-E737-4903-8B7B-02D7FFEF7255}" destId="{4EAF5C69-9813-425B-98BA-AB24C01344AD}" srcOrd="1" destOrd="0" parTransId="{51AF61A9-8A40-44D3-BA17-077C14875D3C}" sibTransId="{446CE29E-5589-4DD6-87F1-A5855D26C08B}"/>
    <dgm:cxn modelId="{530EB022-9F5E-4244-B894-FC26685DC829}" type="presOf" srcId="{543F710B-E737-4903-8B7B-02D7FFEF7255}" destId="{7E9977C8-6AB6-45B0-A2F1-1CBF866F4DC8}" srcOrd="0" destOrd="0" presId="urn:microsoft.com/office/officeart/2005/8/layout/vList2"/>
    <dgm:cxn modelId="{30FCAA54-CAAA-425C-9C6A-CFD83B8F5D87}" srcId="{96D98B80-27EB-40D7-8B8D-A14662EE3F4E}" destId="{9E3CD802-28D1-41BE-B076-811621C3E83C}" srcOrd="1" destOrd="0" parTransId="{0C8987CE-4CFC-43B6-95F0-DD75FF06AABB}" sibTransId="{CE6791E1-A288-4F72-860E-F9BD41115844}"/>
    <dgm:cxn modelId="{F1108A76-C4B7-402B-A76E-1AA48ED8523B}" type="presOf" srcId="{9E3CD802-28D1-41BE-B076-811621C3E83C}" destId="{859B2352-9712-4788-920E-1CD08940C146}" srcOrd="0" destOrd="0" presId="urn:microsoft.com/office/officeart/2005/8/layout/vList2"/>
    <dgm:cxn modelId="{5AC88BA9-4887-44DB-9F0B-66A19F175FD2}" type="presOf" srcId="{2641E17C-7771-44DE-8CD4-4C924904CE13}" destId="{3AF1837F-9E1F-4931-AB58-542151C74415}" srcOrd="0" destOrd="0" presId="urn:microsoft.com/office/officeart/2005/8/layout/vList2"/>
    <dgm:cxn modelId="{7F9CE7C0-488B-4719-A453-FF81A90563A4}" type="presOf" srcId="{4EAF5C69-9813-425B-98BA-AB24C01344AD}" destId="{3AF1837F-9E1F-4931-AB58-542151C74415}" srcOrd="0" destOrd="1" presId="urn:microsoft.com/office/officeart/2005/8/layout/vList2"/>
    <dgm:cxn modelId="{17DF6CC4-5F67-45C5-B118-B344A6D41264}" srcId="{96D98B80-27EB-40D7-8B8D-A14662EE3F4E}" destId="{543F710B-E737-4903-8B7B-02D7FFEF7255}" srcOrd="0" destOrd="0" parTransId="{5B61F6C1-CAA6-4350-8365-EEDFCE7AE086}" sibTransId="{AECE1FF5-BAEA-4FAE-8F41-C02E5A231F88}"/>
    <dgm:cxn modelId="{C0F6A4EB-EF96-4C61-9B0D-F2F6B8B5F7AF}" type="presOf" srcId="{96D98B80-27EB-40D7-8B8D-A14662EE3F4E}" destId="{802A6CEC-3B0C-403C-B367-E53F5D580BA5}" srcOrd="0" destOrd="0" presId="urn:microsoft.com/office/officeart/2005/8/layout/vList2"/>
    <dgm:cxn modelId="{5E5634F5-799B-4851-85FF-566F1B779198}" srcId="{543F710B-E737-4903-8B7B-02D7FFEF7255}" destId="{2641E17C-7771-44DE-8CD4-4C924904CE13}" srcOrd="0" destOrd="0" parTransId="{96171A7B-37FC-454F-BDF4-B06878C39F54}" sibTransId="{E22D0F99-B786-4D48-A67D-962D135F5CDD}"/>
    <dgm:cxn modelId="{7E05D8F7-A436-4BB7-951B-89DD5BE26E30}" type="presParOf" srcId="{802A6CEC-3B0C-403C-B367-E53F5D580BA5}" destId="{7E9977C8-6AB6-45B0-A2F1-1CBF866F4DC8}" srcOrd="0" destOrd="0" presId="urn:microsoft.com/office/officeart/2005/8/layout/vList2"/>
    <dgm:cxn modelId="{9350DCF9-579A-42C1-BB02-C60A0B994CF0}" type="presParOf" srcId="{802A6CEC-3B0C-403C-B367-E53F5D580BA5}" destId="{3AF1837F-9E1F-4931-AB58-542151C74415}" srcOrd="1" destOrd="0" presId="urn:microsoft.com/office/officeart/2005/8/layout/vList2"/>
    <dgm:cxn modelId="{7237E1B5-1E61-4BD5-A2CB-BFCED5FC2233}" type="presParOf" srcId="{802A6CEC-3B0C-403C-B367-E53F5D580BA5}" destId="{859B2352-9712-4788-920E-1CD08940C146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DFF2DC5-31C1-47BD-ADDB-99013864DD2B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A1D75DB-E72B-49C0-9A52-BED73DF63093}">
      <dgm:prSet/>
      <dgm:spPr/>
      <dgm:t>
        <a:bodyPr/>
        <a:lstStyle/>
        <a:p>
          <a:r>
            <a:rPr lang="en-GB" dirty="0"/>
            <a:t>Low response rate can lead to ‘non-response </a:t>
          </a:r>
          <a:r>
            <a:rPr lang="en-GB" dirty="0" err="1"/>
            <a:t>bias’</a:t>
          </a:r>
          <a:r>
            <a:rPr lang="en-GB" dirty="0"/>
            <a:t> - this occurs when there is a </a:t>
          </a:r>
          <a:r>
            <a:rPr lang="en-GB" u="sng" dirty="0"/>
            <a:t>pattern</a:t>
          </a:r>
          <a:r>
            <a:rPr lang="en-GB" dirty="0"/>
            <a:t> to the responses - those who have not completed the survey tend to be different from those who have.</a:t>
          </a:r>
          <a:endParaRPr lang="en-US" dirty="0"/>
        </a:p>
      </dgm:t>
    </dgm:pt>
    <dgm:pt modelId="{92D0E378-A608-4C0E-BE24-3E6875BD50B0}" type="parTrans" cxnId="{AE76E3D7-E48E-4F20-874F-89E4D9E38B19}">
      <dgm:prSet/>
      <dgm:spPr/>
      <dgm:t>
        <a:bodyPr/>
        <a:lstStyle/>
        <a:p>
          <a:endParaRPr lang="en-US"/>
        </a:p>
      </dgm:t>
    </dgm:pt>
    <dgm:pt modelId="{36320D1C-8B56-4A39-B3F7-0EC744F38090}" type="sibTrans" cxnId="{AE76E3D7-E48E-4F20-874F-89E4D9E38B19}">
      <dgm:prSet/>
      <dgm:spPr/>
      <dgm:t>
        <a:bodyPr/>
        <a:lstStyle/>
        <a:p>
          <a:endParaRPr lang="en-US"/>
        </a:p>
      </dgm:t>
    </dgm:pt>
    <dgm:pt modelId="{1B402E18-700A-4E78-B521-D4435A14055F}">
      <dgm:prSet/>
      <dgm:spPr/>
      <dgm:t>
        <a:bodyPr/>
        <a:lstStyle/>
        <a:p>
          <a:r>
            <a:rPr lang="en-GB" dirty="0"/>
            <a:t>Two sources of non-response bias:</a:t>
          </a:r>
          <a:endParaRPr lang="en-US" dirty="0"/>
        </a:p>
      </dgm:t>
    </dgm:pt>
    <dgm:pt modelId="{1A528500-2BFC-4424-A674-DCFBAFC1626E}" type="parTrans" cxnId="{073AE7F8-5A83-4000-96FA-558BBAF66474}">
      <dgm:prSet/>
      <dgm:spPr/>
      <dgm:t>
        <a:bodyPr/>
        <a:lstStyle/>
        <a:p>
          <a:endParaRPr lang="en-US"/>
        </a:p>
      </dgm:t>
    </dgm:pt>
    <dgm:pt modelId="{74DCE408-F8C9-43C0-B716-C53D74308023}" type="sibTrans" cxnId="{073AE7F8-5A83-4000-96FA-558BBAF66474}">
      <dgm:prSet/>
      <dgm:spPr/>
      <dgm:t>
        <a:bodyPr/>
        <a:lstStyle/>
        <a:p>
          <a:endParaRPr lang="en-US"/>
        </a:p>
      </dgm:t>
    </dgm:pt>
    <dgm:pt modelId="{E957102C-35B5-4850-B781-3D8E9ABC642A}">
      <dgm:prSet/>
      <dgm:spPr/>
      <dgm:t>
        <a:bodyPr/>
        <a:lstStyle/>
        <a:p>
          <a:r>
            <a:rPr lang="en-GB" b="1" dirty="0"/>
            <a:t>Non-contact bias</a:t>
          </a:r>
          <a:r>
            <a:rPr lang="en-GB" dirty="0"/>
            <a:t>: the survey design systematically favours the inclusions of some types of people.</a:t>
          </a:r>
          <a:endParaRPr lang="en-US" dirty="0"/>
        </a:p>
      </dgm:t>
    </dgm:pt>
    <dgm:pt modelId="{9E6F06FB-D566-4D0A-9EB8-5FC761A7FC2D}" type="parTrans" cxnId="{AFB94A55-9FAF-46CA-8653-729D9E45BE2C}">
      <dgm:prSet/>
      <dgm:spPr/>
      <dgm:t>
        <a:bodyPr/>
        <a:lstStyle/>
        <a:p>
          <a:endParaRPr lang="en-US"/>
        </a:p>
      </dgm:t>
    </dgm:pt>
    <dgm:pt modelId="{91D1DCD5-0343-4F5F-B22F-72240BE7A849}" type="sibTrans" cxnId="{AFB94A55-9FAF-46CA-8653-729D9E45BE2C}">
      <dgm:prSet/>
      <dgm:spPr/>
      <dgm:t>
        <a:bodyPr/>
        <a:lstStyle/>
        <a:p>
          <a:endParaRPr lang="en-US"/>
        </a:p>
      </dgm:t>
    </dgm:pt>
    <dgm:pt modelId="{BE12184E-E7DD-459C-A07B-B749887B1D16}">
      <dgm:prSet/>
      <dgm:spPr/>
      <dgm:t>
        <a:bodyPr/>
        <a:lstStyle/>
        <a:p>
          <a:r>
            <a:rPr lang="en-GB" b="1" dirty="0"/>
            <a:t>Non-response refusal</a:t>
          </a:r>
          <a:r>
            <a:rPr lang="en-GB" dirty="0"/>
            <a:t>: the survey design systematically discourage/defers certain people from responding.</a:t>
          </a:r>
          <a:endParaRPr lang="en-US" dirty="0"/>
        </a:p>
      </dgm:t>
    </dgm:pt>
    <dgm:pt modelId="{6B646C63-7272-47EB-841E-1D6242492046}" type="parTrans" cxnId="{F0224B39-B301-4132-8747-5C86D6E95B5A}">
      <dgm:prSet/>
      <dgm:spPr/>
      <dgm:t>
        <a:bodyPr/>
        <a:lstStyle/>
        <a:p>
          <a:endParaRPr lang="en-US"/>
        </a:p>
      </dgm:t>
    </dgm:pt>
    <dgm:pt modelId="{38711344-63D8-4F2D-B053-6364261D5F04}" type="sibTrans" cxnId="{F0224B39-B301-4132-8747-5C86D6E95B5A}">
      <dgm:prSet/>
      <dgm:spPr/>
      <dgm:t>
        <a:bodyPr/>
        <a:lstStyle/>
        <a:p>
          <a:endParaRPr lang="en-US"/>
        </a:p>
      </dgm:t>
    </dgm:pt>
    <dgm:pt modelId="{44A50C9A-68BC-4411-9B2F-A0139C7240D2}" type="pres">
      <dgm:prSet presAssocID="{1DFF2DC5-31C1-47BD-ADDB-99013864DD2B}" presName="Name0" presStyleCnt="0">
        <dgm:presLayoutVars>
          <dgm:dir/>
          <dgm:animLvl val="lvl"/>
          <dgm:resizeHandles val="exact"/>
        </dgm:presLayoutVars>
      </dgm:prSet>
      <dgm:spPr/>
    </dgm:pt>
    <dgm:pt modelId="{0FA0CB3C-68B5-404F-AF90-2FC7FC8AEE31}" type="pres">
      <dgm:prSet presAssocID="{1B402E18-700A-4E78-B521-D4435A14055F}" presName="boxAndChildren" presStyleCnt="0"/>
      <dgm:spPr/>
    </dgm:pt>
    <dgm:pt modelId="{2E2C5F07-612F-49A7-96EC-D3808C629350}" type="pres">
      <dgm:prSet presAssocID="{1B402E18-700A-4E78-B521-D4435A14055F}" presName="parentTextBox" presStyleLbl="node1" presStyleIdx="0" presStyleCnt="2"/>
      <dgm:spPr/>
    </dgm:pt>
    <dgm:pt modelId="{F628AFC3-18E9-49CC-9E91-3C5DB63ED4DE}" type="pres">
      <dgm:prSet presAssocID="{1B402E18-700A-4E78-B521-D4435A14055F}" presName="entireBox" presStyleLbl="node1" presStyleIdx="0" presStyleCnt="2" custScaleY="122842"/>
      <dgm:spPr/>
    </dgm:pt>
    <dgm:pt modelId="{279AA357-E64C-4945-B459-78DE4832795A}" type="pres">
      <dgm:prSet presAssocID="{1B402E18-700A-4E78-B521-D4435A14055F}" presName="descendantBox" presStyleCnt="0"/>
      <dgm:spPr/>
    </dgm:pt>
    <dgm:pt modelId="{54D7E1BE-87B3-4AB2-9053-F6B474A66BB1}" type="pres">
      <dgm:prSet presAssocID="{E957102C-35B5-4850-B781-3D8E9ABC642A}" presName="childTextBox" presStyleLbl="fgAccFollowNode1" presStyleIdx="0" presStyleCnt="2" custScaleY="139598">
        <dgm:presLayoutVars>
          <dgm:bulletEnabled val="1"/>
        </dgm:presLayoutVars>
      </dgm:prSet>
      <dgm:spPr/>
    </dgm:pt>
    <dgm:pt modelId="{22A75A4B-F60B-4485-9808-C00069E9565B}" type="pres">
      <dgm:prSet presAssocID="{BE12184E-E7DD-459C-A07B-B749887B1D16}" presName="childTextBox" presStyleLbl="fgAccFollowNode1" presStyleIdx="1" presStyleCnt="2" custScaleY="139512">
        <dgm:presLayoutVars>
          <dgm:bulletEnabled val="1"/>
        </dgm:presLayoutVars>
      </dgm:prSet>
      <dgm:spPr/>
    </dgm:pt>
    <dgm:pt modelId="{6A17925F-7528-42FB-A735-F6A9708092DE}" type="pres">
      <dgm:prSet presAssocID="{36320D1C-8B56-4A39-B3F7-0EC744F38090}" presName="sp" presStyleCnt="0"/>
      <dgm:spPr/>
    </dgm:pt>
    <dgm:pt modelId="{B657FD0A-C94E-4551-80D9-B739EDAEEBDB}" type="pres">
      <dgm:prSet presAssocID="{0A1D75DB-E72B-49C0-9A52-BED73DF63093}" presName="arrowAndChildren" presStyleCnt="0"/>
      <dgm:spPr/>
    </dgm:pt>
    <dgm:pt modelId="{5EA65ECC-1071-4A12-AEC4-0FDA9293A93A}" type="pres">
      <dgm:prSet presAssocID="{0A1D75DB-E72B-49C0-9A52-BED73DF63093}" presName="parentTextArrow" presStyleLbl="node1" presStyleIdx="1" presStyleCnt="2" custScaleY="64592"/>
      <dgm:spPr/>
    </dgm:pt>
  </dgm:ptLst>
  <dgm:cxnLst>
    <dgm:cxn modelId="{F0224B39-B301-4132-8747-5C86D6E95B5A}" srcId="{1B402E18-700A-4E78-B521-D4435A14055F}" destId="{BE12184E-E7DD-459C-A07B-B749887B1D16}" srcOrd="1" destOrd="0" parTransId="{6B646C63-7272-47EB-841E-1D6242492046}" sibTransId="{38711344-63D8-4F2D-B053-6364261D5F04}"/>
    <dgm:cxn modelId="{485CCE6B-6595-43CA-8B38-3F5B2945E637}" type="presOf" srcId="{1B402E18-700A-4E78-B521-D4435A14055F}" destId="{2E2C5F07-612F-49A7-96EC-D3808C629350}" srcOrd="0" destOrd="0" presId="urn:microsoft.com/office/officeart/2005/8/layout/process4"/>
    <dgm:cxn modelId="{060D1571-A567-4D43-ADC6-647649392F26}" type="presOf" srcId="{BE12184E-E7DD-459C-A07B-B749887B1D16}" destId="{22A75A4B-F60B-4485-9808-C00069E9565B}" srcOrd="0" destOrd="0" presId="urn:microsoft.com/office/officeart/2005/8/layout/process4"/>
    <dgm:cxn modelId="{AFB94A55-9FAF-46CA-8653-729D9E45BE2C}" srcId="{1B402E18-700A-4E78-B521-D4435A14055F}" destId="{E957102C-35B5-4850-B781-3D8E9ABC642A}" srcOrd="0" destOrd="0" parTransId="{9E6F06FB-D566-4D0A-9EB8-5FC761A7FC2D}" sibTransId="{91D1DCD5-0343-4F5F-B22F-72240BE7A849}"/>
    <dgm:cxn modelId="{FDECD17E-34D7-4C85-8906-CB1C4E9636A4}" type="presOf" srcId="{E957102C-35B5-4850-B781-3D8E9ABC642A}" destId="{54D7E1BE-87B3-4AB2-9053-F6B474A66BB1}" srcOrd="0" destOrd="0" presId="urn:microsoft.com/office/officeart/2005/8/layout/process4"/>
    <dgm:cxn modelId="{E06D498A-61E6-43FE-9633-E181BB17F198}" type="presOf" srcId="{1DFF2DC5-31C1-47BD-ADDB-99013864DD2B}" destId="{44A50C9A-68BC-4411-9B2F-A0139C7240D2}" srcOrd="0" destOrd="0" presId="urn:microsoft.com/office/officeart/2005/8/layout/process4"/>
    <dgm:cxn modelId="{AE76E3D7-E48E-4F20-874F-89E4D9E38B19}" srcId="{1DFF2DC5-31C1-47BD-ADDB-99013864DD2B}" destId="{0A1D75DB-E72B-49C0-9A52-BED73DF63093}" srcOrd="0" destOrd="0" parTransId="{92D0E378-A608-4C0E-BE24-3E6875BD50B0}" sibTransId="{36320D1C-8B56-4A39-B3F7-0EC744F38090}"/>
    <dgm:cxn modelId="{DCE793EF-4881-4ECA-8EAD-703B500302F5}" type="presOf" srcId="{1B402E18-700A-4E78-B521-D4435A14055F}" destId="{F628AFC3-18E9-49CC-9E91-3C5DB63ED4DE}" srcOrd="1" destOrd="0" presId="urn:microsoft.com/office/officeart/2005/8/layout/process4"/>
    <dgm:cxn modelId="{3DA4CBF3-8DCE-4800-A934-F8C91D6B4328}" type="presOf" srcId="{0A1D75DB-E72B-49C0-9A52-BED73DF63093}" destId="{5EA65ECC-1071-4A12-AEC4-0FDA9293A93A}" srcOrd="0" destOrd="0" presId="urn:microsoft.com/office/officeart/2005/8/layout/process4"/>
    <dgm:cxn modelId="{073AE7F8-5A83-4000-96FA-558BBAF66474}" srcId="{1DFF2DC5-31C1-47BD-ADDB-99013864DD2B}" destId="{1B402E18-700A-4E78-B521-D4435A14055F}" srcOrd="1" destOrd="0" parTransId="{1A528500-2BFC-4424-A674-DCFBAFC1626E}" sibTransId="{74DCE408-F8C9-43C0-B716-C53D74308023}"/>
    <dgm:cxn modelId="{E754EFC6-83BC-4437-8A34-5F8DEA87B922}" type="presParOf" srcId="{44A50C9A-68BC-4411-9B2F-A0139C7240D2}" destId="{0FA0CB3C-68B5-404F-AF90-2FC7FC8AEE31}" srcOrd="0" destOrd="0" presId="urn:microsoft.com/office/officeart/2005/8/layout/process4"/>
    <dgm:cxn modelId="{6791EFA7-047B-4789-8B01-8FFA09434D70}" type="presParOf" srcId="{0FA0CB3C-68B5-404F-AF90-2FC7FC8AEE31}" destId="{2E2C5F07-612F-49A7-96EC-D3808C629350}" srcOrd="0" destOrd="0" presId="urn:microsoft.com/office/officeart/2005/8/layout/process4"/>
    <dgm:cxn modelId="{0DB55A04-603E-4297-9FD0-DB1B584A85E5}" type="presParOf" srcId="{0FA0CB3C-68B5-404F-AF90-2FC7FC8AEE31}" destId="{F628AFC3-18E9-49CC-9E91-3C5DB63ED4DE}" srcOrd="1" destOrd="0" presId="urn:microsoft.com/office/officeart/2005/8/layout/process4"/>
    <dgm:cxn modelId="{936CD839-2272-466B-8F5E-50E7C01A0DDC}" type="presParOf" srcId="{0FA0CB3C-68B5-404F-AF90-2FC7FC8AEE31}" destId="{279AA357-E64C-4945-B459-78DE4832795A}" srcOrd="2" destOrd="0" presId="urn:microsoft.com/office/officeart/2005/8/layout/process4"/>
    <dgm:cxn modelId="{1BDEE554-E125-4549-B1A0-18018A81EF0D}" type="presParOf" srcId="{279AA357-E64C-4945-B459-78DE4832795A}" destId="{54D7E1BE-87B3-4AB2-9053-F6B474A66BB1}" srcOrd="0" destOrd="0" presId="urn:microsoft.com/office/officeart/2005/8/layout/process4"/>
    <dgm:cxn modelId="{4E9C78AC-9B4C-460B-B3F8-F2D457D17C7C}" type="presParOf" srcId="{279AA357-E64C-4945-B459-78DE4832795A}" destId="{22A75A4B-F60B-4485-9808-C00069E9565B}" srcOrd="1" destOrd="0" presId="urn:microsoft.com/office/officeart/2005/8/layout/process4"/>
    <dgm:cxn modelId="{AA1AE751-9880-4EB5-AB40-70999B16A42A}" type="presParOf" srcId="{44A50C9A-68BC-4411-9B2F-A0139C7240D2}" destId="{6A17925F-7528-42FB-A735-F6A9708092DE}" srcOrd="1" destOrd="0" presId="urn:microsoft.com/office/officeart/2005/8/layout/process4"/>
    <dgm:cxn modelId="{F209CA71-3074-4694-8275-2708AE6AD1A7}" type="presParOf" srcId="{44A50C9A-68BC-4411-9B2F-A0139C7240D2}" destId="{B657FD0A-C94E-4551-80D9-B739EDAEEBDB}" srcOrd="2" destOrd="0" presId="urn:microsoft.com/office/officeart/2005/8/layout/process4"/>
    <dgm:cxn modelId="{782C8481-630B-4910-879F-129B78972918}" type="presParOf" srcId="{B657FD0A-C94E-4551-80D9-B739EDAEEBDB}" destId="{5EA65ECC-1071-4A12-AEC4-0FDA9293A93A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7C5F677-0C26-46D7-AA14-9616C552DDD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9BDC15A-9607-4B28-B84A-F581A3DA17E4}">
      <dgm:prSet/>
      <dgm:spPr/>
      <dgm:t>
        <a:bodyPr/>
        <a:lstStyle/>
        <a:p>
          <a:r>
            <a:rPr lang="en-GB" dirty="0"/>
            <a:t>The use of sampling involves a </a:t>
          </a:r>
          <a:r>
            <a:rPr lang="en-GB" u="sng" dirty="0"/>
            <a:t>strategic decision</a:t>
          </a:r>
          <a:r>
            <a:rPr lang="en-GB" dirty="0"/>
            <a:t> by the researcher to </a:t>
          </a:r>
          <a:r>
            <a:rPr lang="en-GB" u="sng" dirty="0"/>
            <a:t>focus on some</a:t>
          </a:r>
          <a:r>
            <a:rPr lang="en-GB" dirty="0"/>
            <a:t>, rather than all, of a research population.</a:t>
          </a:r>
          <a:endParaRPr lang="en-US" dirty="0"/>
        </a:p>
      </dgm:t>
    </dgm:pt>
    <dgm:pt modelId="{EB1E8683-87C2-4903-86A4-5AD876239F7C}" type="parTrans" cxnId="{BD5704F7-B9F9-49A4-BB32-3E5929D27B48}">
      <dgm:prSet/>
      <dgm:spPr/>
      <dgm:t>
        <a:bodyPr/>
        <a:lstStyle/>
        <a:p>
          <a:endParaRPr lang="en-US"/>
        </a:p>
      </dgm:t>
    </dgm:pt>
    <dgm:pt modelId="{A7C4F023-19B9-460E-AFAA-EB523A7B2A92}" type="sibTrans" cxnId="{BD5704F7-B9F9-49A4-BB32-3E5929D27B48}">
      <dgm:prSet/>
      <dgm:spPr/>
      <dgm:t>
        <a:bodyPr/>
        <a:lstStyle/>
        <a:p>
          <a:endParaRPr lang="en-US"/>
        </a:p>
      </dgm:t>
    </dgm:pt>
    <dgm:pt modelId="{4D9711CC-9A91-4F52-B497-8A908408353A}">
      <dgm:prSet/>
      <dgm:spPr/>
      <dgm:t>
        <a:bodyPr/>
        <a:lstStyle/>
        <a:p>
          <a:r>
            <a:rPr lang="en-GB" dirty="0"/>
            <a:t>The </a:t>
          </a:r>
          <a:r>
            <a:rPr lang="en-GB" u="sng" dirty="0"/>
            <a:t>basic principle of sampling </a:t>
          </a:r>
          <a:r>
            <a:rPr lang="en-GB" dirty="0"/>
            <a:t>is that it is possible to produce accurate findings without the need to collect data from each and every member of a research population.</a:t>
          </a:r>
          <a:endParaRPr lang="en-US" dirty="0"/>
        </a:p>
      </dgm:t>
    </dgm:pt>
    <dgm:pt modelId="{9D03E8FC-C2AC-4A5C-9F39-29DAFC5C6742}" type="parTrans" cxnId="{84DA3CA5-8284-43A1-9473-5BC20FAB352B}">
      <dgm:prSet/>
      <dgm:spPr/>
      <dgm:t>
        <a:bodyPr/>
        <a:lstStyle/>
        <a:p>
          <a:endParaRPr lang="en-US"/>
        </a:p>
      </dgm:t>
    </dgm:pt>
    <dgm:pt modelId="{88C17066-9BCA-44CD-BC78-39F4CD255F7D}" type="sibTrans" cxnId="{84DA3CA5-8284-43A1-9473-5BC20FAB352B}">
      <dgm:prSet/>
      <dgm:spPr/>
      <dgm:t>
        <a:bodyPr/>
        <a:lstStyle/>
        <a:p>
          <a:endParaRPr lang="en-US"/>
        </a:p>
      </dgm:t>
    </dgm:pt>
    <dgm:pt modelId="{8112A5A0-3224-46FC-B37C-108B74417A5A}" type="pres">
      <dgm:prSet presAssocID="{77C5F677-0C26-46D7-AA14-9616C552DDD5}" presName="linear" presStyleCnt="0">
        <dgm:presLayoutVars>
          <dgm:animLvl val="lvl"/>
          <dgm:resizeHandles val="exact"/>
        </dgm:presLayoutVars>
      </dgm:prSet>
      <dgm:spPr/>
    </dgm:pt>
    <dgm:pt modelId="{73F28F64-63AC-4892-8576-A58A97790A12}" type="pres">
      <dgm:prSet presAssocID="{49BDC15A-9607-4B28-B84A-F581A3DA17E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36EF30E-22E3-46AC-A91F-CFB7F59AEA6F}" type="pres">
      <dgm:prSet presAssocID="{A7C4F023-19B9-460E-AFAA-EB523A7B2A92}" presName="spacer" presStyleCnt="0"/>
      <dgm:spPr/>
    </dgm:pt>
    <dgm:pt modelId="{77E6ED3A-08AF-46DD-8AF8-530DDF214655}" type="pres">
      <dgm:prSet presAssocID="{4D9711CC-9A91-4F52-B497-8A908408353A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5E1D282-FF82-4B85-AED2-6189ECA173CE}" type="presOf" srcId="{49BDC15A-9607-4B28-B84A-F581A3DA17E4}" destId="{73F28F64-63AC-4892-8576-A58A97790A12}" srcOrd="0" destOrd="0" presId="urn:microsoft.com/office/officeart/2005/8/layout/vList2"/>
    <dgm:cxn modelId="{9109BE84-B043-4B13-94CF-22320A9FFA13}" type="presOf" srcId="{4D9711CC-9A91-4F52-B497-8A908408353A}" destId="{77E6ED3A-08AF-46DD-8AF8-530DDF214655}" srcOrd="0" destOrd="0" presId="urn:microsoft.com/office/officeart/2005/8/layout/vList2"/>
    <dgm:cxn modelId="{57144690-FBD9-4262-8FEC-37BC4356707F}" type="presOf" srcId="{77C5F677-0C26-46D7-AA14-9616C552DDD5}" destId="{8112A5A0-3224-46FC-B37C-108B74417A5A}" srcOrd="0" destOrd="0" presId="urn:microsoft.com/office/officeart/2005/8/layout/vList2"/>
    <dgm:cxn modelId="{84DA3CA5-8284-43A1-9473-5BC20FAB352B}" srcId="{77C5F677-0C26-46D7-AA14-9616C552DDD5}" destId="{4D9711CC-9A91-4F52-B497-8A908408353A}" srcOrd="1" destOrd="0" parTransId="{9D03E8FC-C2AC-4A5C-9F39-29DAFC5C6742}" sibTransId="{88C17066-9BCA-44CD-BC78-39F4CD255F7D}"/>
    <dgm:cxn modelId="{BD5704F7-B9F9-49A4-BB32-3E5929D27B48}" srcId="{77C5F677-0C26-46D7-AA14-9616C552DDD5}" destId="{49BDC15A-9607-4B28-B84A-F581A3DA17E4}" srcOrd="0" destOrd="0" parTransId="{EB1E8683-87C2-4903-86A4-5AD876239F7C}" sibTransId="{A7C4F023-19B9-460E-AFAA-EB523A7B2A92}"/>
    <dgm:cxn modelId="{CAED8D3D-9AB1-4768-8B7E-61767F6AB58D}" type="presParOf" srcId="{8112A5A0-3224-46FC-B37C-108B74417A5A}" destId="{73F28F64-63AC-4892-8576-A58A97790A12}" srcOrd="0" destOrd="0" presId="urn:microsoft.com/office/officeart/2005/8/layout/vList2"/>
    <dgm:cxn modelId="{80DA848E-F426-423E-8557-43C072B80450}" type="presParOf" srcId="{8112A5A0-3224-46FC-B37C-108B74417A5A}" destId="{B36EF30E-22E3-46AC-A91F-CFB7F59AEA6F}" srcOrd="1" destOrd="0" presId="urn:microsoft.com/office/officeart/2005/8/layout/vList2"/>
    <dgm:cxn modelId="{FD9A7880-7C37-4B4D-96D5-CB380ED45FC1}" type="presParOf" srcId="{8112A5A0-3224-46FC-B37C-108B74417A5A}" destId="{77E6ED3A-08AF-46DD-8AF8-530DDF21465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3DD21DA-6390-4B9E-B483-9681C52F2EA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AC516F2-1241-4A00-890A-3F6A4F8AC8C1}">
      <dgm:prSet custT="1"/>
      <dgm:spPr/>
      <dgm:t>
        <a:bodyPr/>
        <a:lstStyle/>
        <a:p>
          <a:r>
            <a:rPr lang="en-US" sz="3600" b="0" i="0" dirty="0"/>
            <a:t>In statistics, quality assurance, and survey methodology, sampling is the selection of a subset of individuals from within a statistical population to estimate characteristics of the whole population.</a:t>
          </a:r>
          <a:endParaRPr lang="en-GB" sz="3600" dirty="0"/>
        </a:p>
      </dgm:t>
    </dgm:pt>
    <dgm:pt modelId="{4BFEA718-67D9-4EE0-9B65-418A6380FBDA}" type="parTrans" cxnId="{8573F897-E935-461D-A588-800D31F1E63B}">
      <dgm:prSet/>
      <dgm:spPr/>
      <dgm:t>
        <a:bodyPr/>
        <a:lstStyle/>
        <a:p>
          <a:endParaRPr lang="en-US"/>
        </a:p>
      </dgm:t>
    </dgm:pt>
    <dgm:pt modelId="{67FFD6A1-A88A-49EA-AEEA-C4A639414DF6}" type="sibTrans" cxnId="{8573F897-E935-461D-A588-800D31F1E63B}">
      <dgm:prSet/>
      <dgm:spPr/>
      <dgm:t>
        <a:bodyPr/>
        <a:lstStyle/>
        <a:p>
          <a:endParaRPr lang="en-US"/>
        </a:p>
      </dgm:t>
    </dgm:pt>
    <dgm:pt modelId="{D48BA318-345F-402C-A499-396E5047966D}" type="pres">
      <dgm:prSet presAssocID="{03DD21DA-6390-4B9E-B483-9681C52F2EA7}" presName="linear" presStyleCnt="0">
        <dgm:presLayoutVars>
          <dgm:animLvl val="lvl"/>
          <dgm:resizeHandles val="exact"/>
        </dgm:presLayoutVars>
      </dgm:prSet>
      <dgm:spPr/>
    </dgm:pt>
    <dgm:pt modelId="{28D3ADEA-1281-4B96-AA87-055494056E02}" type="pres">
      <dgm:prSet presAssocID="{FAC516F2-1241-4A00-890A-3F6A4F8AC8C1}" presName="parentText" presStyleLbl="node1" presStyleIdx="0" presStyleCnt="1" custLinFactNeighborY="-18215">
        <dgm:presLayoutVars>
          <dgm:chMax val="0"/>
          <dgm:bulletEnabled val="1"/>
        </dgm:presLayoutVars>
      </dgm:prSet>
      <dgm:spPr/>
    </dgm:pt>
  </dgm:ptLst>
  <dgm:cxnLst>
    <dgm:cxn modelId="{ADB0480D-FDF6-4DBC-92D4-0C26D6B29F89}" type="presOf" srcId="{FAC516F2-1241-4A00-890A-3F6A4F8AC8C1}" destId="{28D3ADEA-1281-4B96-AA87-055494056E02}" srcOrd="0" destOrd="0" presId="urn:microsoft.com/office/officeart/2005/8/layout/vList2"/>
    <dgm:cxn modelId="{8573F897-E935-461D-A588-800D31F1E63B}" srcId="{03DD21DA-6390-4B9E-B483-9681C52F2EA7}" destId="{FAC516F2-1241-4A00-890A-3F6A4F8AC8C1}" srcOrd="0" destOrd="0" parTransId="{4BFEA718-67D9-4EE0-9B65-418A6380FBDA}" sibTransId="{67FFD6A1-A88A-49EA-AEEA-C4A639414DF6}"/>
    <dgm:cxn modelId="{9CA37CC7-9B65-4D86-991E-DBF6AEABFA56}" type="presOf" srcId="{03DD21DA-6390-4B9E-B483-9681C52F2EA7}" destId="{D48BA318-345F-402C-A499-396E5047966D}" srcOrd="0" destOrd="0" presId="urn:microsoft.com/office/officeart/2005/8/layout/vList2"/>
    <dgm:cxn modelId="{675DDB73-0BA5-4066-89F9-276AD9C91FC2}" type="presParOf" srcId="{D48BA318-345F-402C-A499-396E5047966D}" destId="{28D3ADEA-1281-4B96-AA87-055494056E0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3DD21DA-6390-4B9E-B483-9681C52F2EA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AC516F2-1241-4A00-890A-3F6A4F8AC8C1}">
      <dgm:prSet custT="1"/>
      <dgm:spPr/>
      <dgm:t>
        <a:bodyPr/>
        <a:lstStyle/>
        <a:p>
          <a:r>
            <a:rPr lang="en-US" sz="3600" b="0" i="0" dirty="0"/>
            <a:t>Sample frame. A sampling frame is a list of the target population from which potential study participants can be selected.</a:t>
          </a:r>
          <a:endParaRPr lang="en-GB" sz="3600" dirty="0"/>
        </a:p>
      </dgm:t>
    </dgm:pt>
    <dgm:pt modelId="{4BFEA718-67D9-4EE0-9B65-418A6380FBDA}" type="parTrans" cxnId="{8573F897-E935-461D-A588-800D31F1E63B}">
      <dgm:prSet/>
      <dgm:spPr/>
      <dgm:t>
        <a:bodyPr/>
        <a:lstStyle/>
        <a:p>
          <a:endParaRPr lang="en-US"/>
        </a:p>
      </dgm:t>
    </dgm:pt>
    <dgm:pt modelId="{67FFD6A1-A88A-49EA-AEEA-C4A639414DF6}" type="sibTrans" cxnId="{8573F897-E935-461D-A588-800D31F1E63B}">
      <dgm:prSet/>
      <dgm:spPr/>
      <dgm:t>
        <a:bodyPr/>
        <a:lstStyle/>
        <a:p>
          <a:endParaRPr lang="en-US"/>
        </a:p>
      </dgm:t>
    </dgm:pt>
    <dgm:pt modelId="{D48BA318-345F-402C-A499-396E5047966D}" type="pres">
      <dgm:prSet presAssocID="{03DD21DA-6390-4B9E-B483-9681C52F2EA7}" presName="linear" presStyleCnt="0">
        <dgm:presLayoutVars>
          <dgm:animLvl val="lvl"/>
          <dgm:resizeHandles val="exact"/>
        </dgm:presLayoutVars>
      </dgm:prSet>
      <dgm:spPr/>
    </dgm:pt>
    <dgm:pt modelId="{28D3ADEA-1281-4B96-AA87-055494056E02}" type="pres">
      <dgm:prSet presAssocID="{FAC516F2-1241-4A00-890A-3F6A4F8AC8C1}" presName="parentText" presStyleLbl="node1" presStyleIdx="0" presStyleCnt="1" custLinFactNeighborY="-18215">
        <dgm:presLayoutVars>
          <dgm:chMax val="0"/>
          <dgm:bulletEnabled val="1"/>
        </dgm:presLayoutVars>
      </dgm:prSet>
      <dgm:spPr/>
    </dgm:pt>
  </dgm:ptLst>
  <dgm:cxnLst>
    <dgm:cxn modelId="{ADB0480D-FDF6-4DBC-92D4-0C26D6B29F89}" type="presOf" srcId="{FAC516F2-1241-4A00-890A-3F6A4F8AC8C1}" destId="{28D3ADEA-1281-4B96-AA87-055494056E02}" srcOrd="0" destOrd="0" presId="urn:microsoft.com/office/officeart/2005/8/layout/vList2"/>
    <dgm:cxn modelId="{8573F897-E935-461D-A588-800D31F1E63B}" srcId="{03DD21DA-6390-4B9E-B483-9681C52F2EA7}" destId="{FAC516F2-1241-4A00-890A-3F6A4F8AC8C1}" srcOrd="0" destOrd="0" parTransId="{4BFEA718-67D9-4EE0-9B65-418A6380FBDA}" sibTransId="{67FFD6A1-A88A-49EA-AEEA-C4A639414DF6}"/>
    <dgm:cxn modelId="{9CA37CC7-9B65-4D86-991E-DBF6AEABFA56}" type="presOf" srcId="{03DD21DA-6390-4B9E-B483-9681C52F2EA7}" destId="{D48BA318-345F-402C-A499-396E5047966D}" srcOrd="0" destOrd="0" presId="urn:microsoft.com/office/officeart/2005/8/layout/vList2"/>
    <dgm:cxn modelId="{675DDB73-0BA5-4066-89F9-276AD9C91FC2}" type="presParOf" srcId="{D48BA318-345F-402C-A499-396E5047966D}" destId="{28D3ADEA-1281-4B96-AA87-055494056E0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AAC47C3-6213-40C7-B2F1-07B07320DC55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D76A526-62AB-4149-A360-4E7C57403E2C}">
      <dgm:prSet/>
      <dgm:spPr/>
      <dgm:t>
        <a:bodyPr/>
        <a:lstStyle/>
        <a:p>
          <a:pPr rtl="0"/>
          <a:r>
            <a:rPr lang="en-GB" dirty="0"/>
            <a:t>Systematic Sampling</a:t>
          </a:r>
        </a:p>
      </dgm:t>
    </dgm:pt>
    <dgm:pt modelId="{59B73164-F7EF-4646-ABE3-58224FA2AA86}" type="parTrans" cxnId="{0DDDCC98-EBBE-4DD7-9597-916303B942F5}">
      <dgm:prSet/>
      <dgm:spPr/>
      <dgm:t>
        <a:bodyPr/>
        <a:lstStyle/>
        <a:p>
          <a:endParaRPr lang="en-US"/>
        </a:p>
      </dgm:t>
    </dgm:pt>
    <dgm:pt modelId="{41357FCC-ABFC-4288-ABB1-F4E09AB0B4A0}" type="sibTrans" cxnId="{0DDDCC98-EBBE-4DD7-9597-916303B942F5}">
      <dgm:prSet/>
      <dgm:spPr/>
      <dgm:t>
        <a:bodyPr/>
        <a:lstStyle/>
        <a:p>
          <a:endParaRPr lang="en-US"/>
        </a:p>
      </dgm:t>
    </dgm:pt>
    <dgm:pt modelId="{79243976-8453-48FB-BC54-4ED6D3294574}">
      <dgm:prSet/>
      <dgm:spPr>
        <a:solidFill>
          <a:srgbClr val="FFC000">
            <a:alpha val="90000"/>
          </a:srgbClr>
        </a:solidFill>
      </dgm:spPr>
      <dgm:t>
        <a:bodyPr/>
        <a:lstStyle/>
        <a:p>
          <a:pPr rtl="0"/>
          <a:r>
            <a:rPr lang="en-US" dirty="0"/>
            <a:t>Every nth person is chosen from a sampling frame. For example every tenth beginning with the randomly selected number ‘6’ is taken from the list, e.g. 6, 16, 26, 36, 46</a:t>
          </a:r>
          <a:endParaRPr lang="en-GB" dirty="0"/>
        </a:p>
      </dgm:t>
    </dgm:pt>
    <dgm:pt modelId="{15EEDAD4-C3B6-4E47-8AC5-57C89126C3BF}" type="parTrans" cxnId="{5496B792-F8DA-4794-A163-8E612ECD165E}">
      <dgm:prSet/>
      <dgm:spPr/>
      <dgm:t>
        <a:bodyPr/>
        <a:lstStyle/>
        <a:p>
          <a:endParaRPr lang="en-US"/>
        </a:p>
      </dgm:t>
    </dgm:pt>
    <dgm:pt modelId="{607725DE-896B-4632-A9CF-8A8778357545}" type="sibTrans" cxnId="{5496B792-F8DA-4794-A163-8E612ECD165E}">
      <dgm:prSet/>
      <dgm:spPr/>
      <dgm:t>
        <a:bodyPr/>
        <a:lstStyle/>
        <a:p>
          <a:endParaRPr lang="en-US"/>
        </a:p>
      </dgm:t>
    </dgm:pt>
    <dgm:pt modelId="{1934A1B1-FC0A-4789-819F-575F497832CA}">
      <dgm:prSet/>
      <dgm:spPr/>
      <dgm:t>
        <a:bodyPr/>
        <a:lstStyle/>
        <a:p>
          <a:pPr rtl="0"/>
          <a:r>
            <a:rPr lang="en-GB" dirty="0"/>
            <a:t>Stratified Sampling</a:t>
          </a:r>
        </a:p>
      </dgm:t>
    </dgm:pt>
    <dgm:pt modelId="{5C814347-D1CF-401B-986E-1CC2EBF5D811}" type="parTrans" cxnId="{F7951053-2827-47A2-96B2-6AF4EC37CD88}">
      <dgm:prSet/>
      <dgm:spPr/>
      <dgm:t>
        <a:bodyPr/>
        <a:lstStyle/>
        <a:p>
          <a:endParaRPr lang="en-US"/>
        </a:p>
      </dgm:t>
    </dgm:pt>
    <dgm:pt modelId="{414FE336-2AC9-4572-89F2-1AC9A5EC959C}" type="sibTrans" cxnId="{F7951053-2827-47A2-96B2-6AF4EC37CD88}">
      <dgm:prSet/>
      <dgm:spPr/>
      <dgm:t>
        <a:bodyPr/>
        <a:lstStyle/>
        <a:p>
          <a:endParaRPr lang="en-US"/>
        </a:p>
      </dgm:t>
    </dgm:pt>
    <dgm:pt modelId="{446012DD-E133-46D0-9339-E31CDA037A73}">
      <dgm:prSet/>
      <dgm:spPr>
        <a:solidFill>
          <a:srgbClr val="FFC000">
            <a:alpha val="90000"/>
          </a:srgbClr>
        </a:solidFill>
      </dgm:spPr>
      <dgm:t>
        <a:bodyPr/>
        <a:lstStyle/>
        <a:p>
          <a:pPr rtl="0"/>
          <a:r>
            <a:rPr lang="en-US" dirty="0"/>
            <a:t>A random sample is taken from particular social categories, e.g. age, gender, race, etc., which make up the population being studied.</a:t>
          </a:r>
          <a:endParaRPr lang="en-GB" dirty="0"/>
        </a:p>
      </dgm:t>
    </dgm:pt>
    <dgm:pt modelId="{C0DF87D7-25AD-49EA-A1AE-D2959E1B1C0B}" type="parTrans" cxnId="{7FCF4C01-4DAC-49F8-A5D1-FD6E42CE92B6}">
      <dgm:prSet/>
      <dgm:spPr/>
      <dgm:t>
        <a:bodyPr/>
        <a:lstStyle/>
        <a:p>
          <a:endParaRPr lang="en-US"/>
        </a:p>
      </dgm:t>
    </dgm:pt>
    <dgm:pt modelId="{550F1AE3-CCF1-49B8-B4A3-C91DA4E6C603}" type="sibTrans" cxnId="{7FCF4C01-4DAC-49F8-A5D1-FD6E42CE92B6}">
      <dgm:prSet/>
      <dgm:spPr/>
      <dgm:t>
        <a:bodyPr/>
        <a:lstStyle/>
        <a:p>
          <a:endParaRPr lang="en-US"/>
        </a:p>
      </dgm:t>
    </dgm:pt>
    <dgm:pt modelId="{3242D8CD-A4E1-4750-AED5-A6C9C0966396}">
      <dgm:prSet/>
      <dgm:spPr/>
      <dgm:t>
        <a:bodyPr/>
        <a:lstStyle/>
        <a:p>
          <a:pPr rtl="0"/>
          <a:r>
            <a:rPr lang="en-GB" dirty="0"/>
            <a:t>Quota Sampling</a:t>
          </a:r>
        </a:p>
      </dgm:t>
    </dgm:pt>
    <dgm:pt modelId="{223ED44A-A93E-4417-AE24-711938F4B5D8}" type="parTrans" cxnId="{61C85E8A-EEFC-49B5-830C-5E031AEF3566}">
      <dgm:prSet/>
      <dgm:spPr/>
      <dgm:t>
        <a:bodyPr/>
        <a:lstStyle/>
        <a:p>
          <a:endParaRPr lang="en-US"/>
        </a:p>
      </dgm:t>
    </dgm:pt>
    <dgm:pt modelId="{EBFB39A7-A359-41C4-8A20-EF5739A62CA8}" type="sibTrans" cxnId="{61C85E8A-EEFC-49B5-830C-5E031AEF3566}">
      <dgm:prSet/>
      <dgm:spPr/>
      <dgm:t>
        <a:bodyPr/>
        <a:lstStyle/>
        <a:p>
          <a:endParaRPr lang="en-US"/>
        </a:p>
      </dgm:t>
    </dgm:pt>
    <dgm:pt modelId="{8777E2C5-F5C3-4D94-95BD-07580B8E46A3}">
      <dgm:prSet custT="1"/>
      <dgm:spPr>
        <a:solidFill>
          <a:srgbClr val="FFC000">
            <a:alpha val="90000"/>
          </a:srgbClr>
        </a:solidFill>
      </dgm:spPr>
      <dgm:t>
        <a:bodyPr/>
        <a:lstStyle/>
        <a:p>
          <a:pPr rtl="0"/>
          <a:r>
            <a:rPr lang="en-US" sz="1800" dirty="0"/>
            <a:t>is mainly used by market researchers in the street. For example, they may be under instructions to stop and interview a quota of students aged between 18 and 25.</a:t>
          </a:r>
          <a:endParaRPr lang="en-GB" sz="1800" dirty="0"/>
        </a:p>
      </dgm:t>
    </dgm:pt>
    <dgm:pt modelId="{1032C74D-FA61-4C3D-BC73-9ACE04647A5A}" type="parTrans" cxnId="{2961EFC3-31A0-4779-BDD9-CBD8C865B982}">
      <dgm:prSet/>
      <dgm:spPr/>
      <dgm:t>
        <a:bodyPr/>
        <a:lstStyle/>
        <a:p>
          <a:endParaRPr lang="en-US"/>
        </a:p>
      </dgm:t>
    </dgm:pt>
    <dgm:pt modelId="{A4B718F5-C545-42C6-B3DB-5F721A0926DE}" type="sibTrans" cxnId="{2961EFC3-31A0-4779-BDD9-CBD8C865B982}">
      <dgm:prSet/>
      <dgm:spPr/>
      <dgm:t>
        <a:bodyPr/>
        <a:lstStyle/>
        <a:p>
          <a:endParaRPr lang="en-US"/>
        </a:p>
      </dgm:t>
    </dgm:pt>
    <dgm:pt modelId="{E357AF03-F3E4-4FEF-B5B6-6D6D46921C57}">
      <dgm:prSet/>
      <dgm:spPr/>
      <dgm:t>
        <a:bodyPr/>
        <a:lstStyle/>
        <a:p>
          <a:pPr rtl="0"/>
          <a:r>
            <a:rPr lang="en-GB" dirty="0"/>
            <a:t>Snowball Sampling</a:t>
          </a:r>
        </a:p>
      </dgm:t>
    </dgm:pt>
    <dgm:pt modelId="{BADCB726-43CB-4ADD-88A8-E32CB691E957}" type="parTrans" cxnId="{A76B3C2F-C933-4E91-8CDB-9DD15B833516}">
      <dgm:prSet/>
      <dgm:spPr/>
      <dgm:t>
        <a:bodyPr/>
        <a:lstStyle/>
        <a:p>
          <a:endParaRPr lang="en-US"/>
        </a:p>
      </dgm:t>
    </dgm:pt>
    <dgm:pt modelId="{B2AB8FB4-836E-4A41-B450-FEBECC427AA4}" type="sibTrans" cxnId="{A76B3C2F-C933-4E91-8CDB-9DD15B833516}">
      <dgm:prSet/>
      <dgm:spPr/>
      <dgm:t>
        <a:bodyPr/>
        <a:lstStyle/>
        <a:p>
          <a:endParaRPr lang="en-US"/>
        </a:p>
      </dgm:t>
    </dgm:pt>
    <dgm:pt modelId="{40D0A0A1-44F3-463B-9ED7-45C063B29ED8}">
      <dgm:prSet custT="1"/>
      <dgm:spPr>
        <a:solidFill>
          <a:srgbClr val="FFC000">
            <a:alpha val="90000"/>
          </a:srgbClr>
        </a:solidFill>
      </dgm:spPr>
      <dgm:t>
        <a:bodyPr/>
        <a:lstStyle/>
        <a:p>
          <a:pPr rtl="0"/>
          <a:r>
            <a:rPr lang="en-US" sz="2000" dirty="0"/>
            <a:t>is mainly used in areas in which it is difficult to find a sample because e.g. Welsh speaking Asian students</a:t>
          </a:r>
          <a:endParaRPr lang="en-GB" sz="2000" dirty="0"/>
        </a:p>
      </dgm:t>
    </dgm:pt>
    <dgm:pt modelId="{77F6F9EA-B9EB-4187-91E4-8E524FFF39FE}" type="parTrans" cxnId="{F73B600D-3F11-43BE-8919-CAA98105C5BE}">
      <dgm:prSet/>
      <dgm:spPr/>
      <dgm:t>
        <a:bodyPr/>
        <a:lstStyle/>
        <a:p>
          <a:endParaRPr lang="en-US"/>
        </a:p>
      </dgm:t>
    </dgm:pt>
    <dgm:pt modelId="{A01324F3-E970-4FA1-BAEC-9F3CF9B292EF}" type="sibTrans" cxnId="{F73B600D-3F11-43BE-8919-CAA98105C5BE}">
      <dgm:prSet/>
      <dgm:spPr/>
      <dgm:t>
        <a:bodyPr/>
        <a:lstStyle/>
        <a:p>
          <a:endParaRPr lang="en-US"/>
        </a:p>
      </dgm:t>
    </dgm:pt>
    <dgm:pt modelId="{8BBCC183-70C7-45BD-B2E2-0C9CFAA16C6A}" type="pres">
      <dgm:prSet presAssocID="{4AAC47C3-6213-40C7-B2F1-07B07320DC55}" presName="Name0" presStyleCnt="0">
        <dgm:presLayoutVars>
          <dgm:dir/>
          <dgm:animLvl val="lvl"/>
          <dgm:resizeHandles val="exact"/>
        </dgm:presLayoutVars>
      </dgm:prSet>
      <dgm:spPr/>
    </dgm:pt>
    <dgm:pt modelId="{C7D58A17-CFBB-4A9C-98CC-2C674A6F807D}" type="pres">
      <dgm:prSet presAssocID="{0D76A526-62AB-4149-A360-4E7C57403E2C}" presName="linNode" presStyleCnt="0"/>
      <dgm:spPr/>
    </dgm:pt>
    <dgm:pt modelId="{CEEE94FD-0E5E-4460-96AC-1331BB84706D}" type="pres">
      <dgm:prSet presAssocID="{0D76A526-62AB-4149-A360-4E7C57403E2C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4C08B562-B969-4D9C-8DE0-BCD045D747B7}" type="pres">
      <dgm:prSet presAssocID="{0D76A526-62AB-4149-A360-4E7C57403E2C}" presName="descendantText" presStyleLbl="alignAccFollowNode1" presStyleIdx="0" presStyleCnt="4">
        <dgm:presLayoutVars>
          <dgm:bulletEnabled val="1"/>
        </dgm:presLayoutVars>
      </dgm:prSet>
      <dgm:spPr/>
    </dgm:pt>
    <dgm:pt modelId="{1F6F779B-8463-4F03-A7FD-B362C09C7AC6}" type="pres">
      <dgm:prSet presAssocID="{41357FCC-ABFC-4288-ABB1-F4E09AB0B4A0}" presName="sp" presStyleCnt="0"/>
      <dgm:spPr/>
    </dgm:pt>
    <dgm:pt modelId="{F317A5C7-E72D-4B51-8B5D-D6FFBABBDFDF}" type="pres">
      <dgm:prSet presAssocID="{1934A1B1-FC0A-4789-819F-575F497832CA}" presName="linNode" presStyleCnt="0"/>
      <dgm:spPr/>
    </dgm:pt>
    <dgm:pt modelId="{A0CA5EE2-3456-4AA4-9973-30238B018FCB}" type="pres">
      <dgm:prSet presAssocID="{1934A1B1-FC0A-4789-819F-575F497832CA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67DF9444-85B2-44B5-85C4-815697928AC8}" type="pres">
      <dgm:prSet presAssocID="{1934A1B1-FC0A-4789-819F-575F497832CA}" presName="descendantText" presStyleLbl="alignAccFollowNode1" presStyleIdx="1" presStyleCnt="4">
        <dgm:presLayoutVars>
          <dgm:bulletEnabled val="1"/>
        </dgm:presLayoutVars>
      </dgm:prSet>
      <dgm:spPr/>
    </dgm:pt>
    <dgm:pt modelId="{29FC77CA-411A-422C-BAC4-5A33F3F5AE13}" type="pres">
      <dgm:prSet presAssocID="{414FE336-2AC9-4572-89F2-1AC9A5EC959C}" presName="sp" presStyleCnt="0"/>
      <dgm:spPr/>
    </dgm:pt>
    <dgm:pt modelId="{64337106-098D-458B-8297-2AFEC05FC09B}" type="pres">
      <dgm:prSet presAssocID="{3242D8CD-A4E1-4750-AED5-A6C9C0966396}" presName="linNode" presStyleCnt="0"/>
      <dgm:spPr/>
    </dgm:pt>
    <dgm:pt modelId="{61504621-D683-49CC-A920-6E4E50D9F769}" type="pres">
      <dgm:prSet presAssocID="{3242D8CD-A4E1-4750-AED5-A6C9C0966396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C308131E-03C9-4808-9066-2B7C2C8058D7}" type="pres">
      <dgm:prSet presAssocID="{3242D8CD-A4E1-4750-AED5-A6C9C0966396}" presName="descendantText" presStyleLbl="alignAccFollowNode1" presStyleIdx="2" presStyleCnt="4">
        <dgm:presLayoutVars>
          <dgm:bulletEnabled val="1"/>
        </dgm:presLayoutVars>
      </dgm:prSet>
      <dgm:spPr/>
    </dgm:pt>
    <dgm:pt modelId="{A77585D1-3392-4206-B725-51D2CBC0C8ED}" type="pres">
      <dgm:prSet presAssocID="{EBFB39A7-A359-41C4-8A20-EF5739A62CA8}" presName="sp" presStyleCnt="0"/>
      <dgm:spPr/>
    </dgm:pt>
    <dgm:pt modelId="{FA664205-3C50-4CDB-B24F-15472311F973}" type="pres">
      <dgm:prSet presAssocID="{E357AF03-F3E4-4FEF-B5B6-6D6D46921C57}" presName="linNode" presStyleCnt="0"/>
      <dgm:spPr/>
    </dgm:pt>
    <dgm:pt modelId="{C70B3F7C-4151-4BDD-BE71-C0FA7A6D4543}" type="pres">
      <dgm:prSet presAssocID="{E357AF03-F3E4-4FEF-B5B6-6D6D46921C57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FC43A200-3B35-44C6-BA31-79F1E6C723F1}" type="pres">
      <dgm:prSet presAssocID="{E357AF03-F3E4-4FEF-B5B6-6D6D46921C57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7FCF4C01-4DAC-49F8-A5D1-FD6E42CE92B6}" srcId="{1934A1B1-FC0A-4789-819F-575F497832CA}" destId="{446012DD-E133-46D0-9339-E31CDA037A73}" srcOrd="0" destOrd="0" parTransId="{C0DF87D7-25AD-49EA-A1AE-D2959E1B1C0B}" sibTransId="{550F1AE3-CCF1-49B8-B4A3-C91DA4E6C603}"/>
    <dgm:cxn modelId="{F73B600D-3F11-43BE-8919-CAA98105C5BE}" srcId="{E357AF03-F3E4-4FEF-B5B6-6D6D46921C57}" destId="{40D0A0A1-44F3-463B-9ED7-45C063B29ED8}" srcOrd="0" destOrd="0" parTransId="{77F6F9EA-B9EB-4187-91E4-8E524FFF39FE}" sibTransId="{A01324F3-E970-4FA1-BAEC-9F3CF9B292EF}"/>
    <dgm:cxn modelId="{A76B3C2F-C933-4E91-8CDB-9DD15B833516}" srcId="{4AAC47C3-6213-40C7-B2F1-07B07320DC55}" destId="{E357AF03-F3E4-4FEF-B5B6-6D6D46921C57}" srcOrd="3" destOrd="0" parTransId="{BADCB726-43CB-4ADD-88A8-E32CB691E957}" sibTransId="{B2AB8FB4-836E-4A41-B450-FEBECC427AA4}"/>
    <dgm:cxn modelId="{5B755F30-E6C1-4BCD-B2C9-738E00FD3331}" type="presOf" srcId="{446012DD-E133-46D0-9339-E31CDA037A73}" destId="{67DF9444-85B2-44B5-85C4-815697928AC8}" srcOrd="0" destOrd="0" presId="urn:microsoft.com/office/officeart/2005/8/layout/vList5"/>
    <dgm:cxn modelId="{F7951053-2827-47A2-96B2-6AF4EC37CD88}" srcId="{4AAC47C3-6213-40C7-B2F1-07B07320DC55}" destId="{1934A1B1-FC0A-4789-819F-575F497832CA}" srcOrd="1" destOrd="0" parTransId="{5C814347-D1CF-401B-986E-1CC2EBF5D811}" sibTransId="{414FE336-2AC9-4572-89F2-1AC9A5EC959C}"/>
    <dgm:cxn modelId="{52E3E083-8C2B-4FF1-87F8-7EBC00FA83DB}" type="presOf" srcId="{79243976-8453-48FB-BC54-4ED6D3294574}" destId="{4C08B562-B969-4D9C-8DE0-BCD045D747B7}" srcOrd="0" destOrd="0" presId="urn:microsoft.com/office/officeart/2005/8/layout/vList5"/>
    <dgm:cxn modelId="{61C85E8A-EEFC-49B5-830C-5E031AEF3566}" srcId="{4AAC47C3-6213-40C7-B2F1-07B07320DC55}" destId="{3242D8CD-A4E1-4750-AED5-A6C9C0966396}" srcOrd="2" destOrd="0" parTransId="{223ED44A-A93E-4417-AE24-711938F4B5D8}" sibTransId="{EBFB39A7-A359-41C4-8A20-EF5739A62CA8}"/>
    <dgm:cxn modelId="{5496B792-F8DA-4794-A163-8E612ECD165E}" srcId="{0D76A526-62AB-4149-A360-4E7C57403E2C}" destId="{79243976-8453-48FB-BC54-4ED6D3294574}" srcOrd="0" destOrd="0" parTransId="{15EEDAD4-C3B6-4E47-8AC5-57C89126C3BF}" sibTransId="{607725DE-896B-4632-A9CF-8A8778357545}"/>
    <dgm:cxn modelId="{12FA2297-CD43-4F92-B385-598824F99085}" type="presOf" srcId="{4AAC47C3-6213-40C7-B2F1-07B07320DC55}" destId="{8BBCC183-70C7-45BD-B2E2-0C9CFAA16C6A}" srcOrd="0" destOrd="0" presId="urn:microsoft.com/office/officeart/2005/8/layout/vList5"/>
    <dgm:cxn modelId="{C5297398-4E87-40C8-A7EA-A7F34E7F20D2}" type="presOf" srcId="{3242D8CD-A4E1-4750-AED5-A6C9C0966396}" destId="{61504621-D683-49CC-A920-6E4E50D9F769}" srcOrd="0" destOrd="0" presId="urn:microsoft.com/office/officeart/2005/8/layout/vList5"/>
    <dgm:cxn modelId="{0DDDCC98-EBBE-4DD7-9597-916303B942F5}" srcId="{4AAC47C3-6213-40C7-B2F1-07B07320DC55}" destId="{0D76A526-62AB-4149-A360-4E7C57403E2C}" srcOrd="0" destOrd="0" parTransId="{59B73164-F7EF-4646-ABE3-58224FA2AA86}" sibTransId="{41357FCC-ABFC-4288-ABB1-F4E09AB0B4A0}"/>
    <dgm:cxn modelId="{5A97D398-B195-44E1-ADAC-231EEB082026}" type="presOf" srcId="{8777E2C5-F5C3-4D94-95BD-07580B8E46A3}" destId="{C308131E-03C9-4808-9066-2B7C2C8058D7}" srcOrd="0" destOrd="0" presId="urn:microsoft.com/office/officeart/2005/8/layout/vList5"/>
    <dgm:cxn modelId="{BD79E29B-B894-47B6-9D4D-200B65694924}" type="presOf" srcId="{0D76A526-62AB-4149-A360-4E7C57403E2C}" destId="{CEEE94FD-0E5E-4460-96AC-1331BB84706D}" srcOrd="0" destOrd="0" presId="urn:microsoft.com/office/officeart/2005/8/layout/vList5"/>
    <dgm:cxn modelId="{8E78BFA0-7C15-4AE5-A346-688FBF4C1B11}" type="presOf" srcId="{E357AF03-F3E4-4FEF-B5B6-6D6D46921C57}" destId="{C70B3F7C-4151-4BDD-BE71-C0FA7A6D4543}" srcOrd="0" destOrd="0" presId="urn:microsoft.com/office/officeart/2005/8/layout/vList5"/>
    <dgm:cxn modelId="{D48FEABE-77CA-4128-9DDC-4B7B5C418C9F}" type="presOf" srcId="{1934A1B1-FC0A-4789-819F-575F497832CA}" destId="{A0CA5EE2-3456-4AA4-9973-30238B018FCB}" srcOrd="0" destOrd="0" presId="urn:microsoft.com/office/officeart/2005/8/layout/vList5"/>
    <dgm:cxn modelId="{59D5D4C0-AA41-46F6-908C-5241BAB06D09}" type="presOf" srcId="{40D0A0A1-44F3-463B-9ED7-45C063B29ED8}" destId="{FC43A200-3B35-44C6-BA31-79F1E6C723F1}" srcOrd="0" destOrd="0" presId="urn:microsoft.com/office/officeart/2005/8/layout/vList5"/>
    <dgm:cxn modelId="{2961EFC3-31A0-4779-BDD9-CBD8C865B982}" srcId="{3242D8CD-A4E1-4750-AED5-A6C9C0966396}" destId="{8777E2C5-F5C3-4D94-95BD-07580B8E46A3}" srcOrd="0" destOrd="0" parTransId="{1032C74D-FA61-4C3D-BC73-9ACE04647A5A}" sibTransId="{A4B718F5-C545-42C6-B3DB-5F721A0926DE}"/>
    <dgm:cxn modelId="{E9A5DAA8-A6F9-4FEC-A77D-84439CDDDE33}" type="presParOf" srcId="{8BBCC183-70C7-45BD-B2E2-0C9CFAA16C6A}" destId="{C7D58A17-CFBB-4A9C-98CC-2C674A6F807D}" srcOrd="0" destOrd="0" presId="urn:microsoft.com/office/officeart/2005/8/layout/vList5"/>
    <dgm:cxn modelId="{946336DC-2F79-49BC-9873-21AB6EC378E7}" type="presParOf" srcId="{C7D58A17-CFBB-4A9C-98CC-2C674A6F807D}" destId="{CEEE94FD-0E5E-4460-96AC-1331BB84706D}" srcOrd="0" destOrd="0" presId="urn:microsoft.com/office/officeart/2005/8/layout/vList5"/>
    <dgm:cxn modelId="{174A3B52-E105-470A-86D1-F2B8C2DAF738}" type="presParOf" srcId="{C7D58A17-CFBB-4A9C-98CC-2C674A6F807D}" destId="{4C08B562-B969-4D9C-8DE0-BCD045D747B7}" srcOrd="1" destOrd="0" presId="urn:microsoft.com/office/officeart/2005/8/layout/vList5"/>
    <dgm:cxn modelId="{9F3633EA-783F-4276-803B-6B9646CEC394}" type="presParOf" srcId="{8BBCC183-70C7-45BD-B2E2-0C9CFAA16C6A}" destId="{1F6F779B-8463-4F03-A7FD-B362C09C7AC6}" srcOrd="1" destOrd="0" presId="urn:microsoft.com/office/officeart/2005/8/layout/vList5"/>
    <dgm:cxn modelId="{A384D2C9-EE6E-475C-978A-CCE9243C2668}" type="presParOf" srcId="{8BBCC183-70C7-45BD-B2E2-0C9CFAA16C6A}" destId="{F317A5C7-E72D-4B51-8B5D-D6FFBABBDFDF}" srcOrd="2" destOrd="0" presId="urn:microsoft.com/office/officeart/2005/8/layout/vList5"/>
    <dgm:cxn modelId="{B55FE67C-80D6-4C6F-9F26-F7D76F23E02D}" type="presParOf" srcId="{F317A5C7-E72D-4B51-8B5D-D6FFBABBDFDF}" destId="{A0CA5EE2-3456-4AA4-9973-30238B018FCB}" srcOrd="0" destOrd="0" presId="urn:microsoft.com/office/officeart/2005/8/layout/vList5"/>
    <dgm:cxn modelId="{90416BD9-85B2-44A9-B16E-477DDFE575E1}" type="presParOf" srcId="{F317A5C7-E72D-4B51-8B5D-D6FFBABBDFDF}" destId="{67DF9444-85B2-44B5-85C4-815697928AC8}" srcOrd="1" destOrd="0" presId="urn:microsoft.com/office/officeart/2005/8/layout/vList5"/>
    <dgm:cxn modelId="{FB745FED-7133-46EA-962D-79A4FB4FC655}" type="presParOf" srcId="{8BBCC183-70C7-45BD-B2E2-0C9CFAA16C6A}" destId="{29FC77CA-411A-422C-BAC4-5A33F3F5AE13}" srcOrd="3" destOrd="0" presId="urn:microsoft.com/office/officeart/2005/8/layout/vList5"/>
    <dgm:cxn modelId="{6C65A429-81D3-4312-BFD4-F9867F2F33D0}" type="presParOf" srcId="{8BBCC183-70C7-45BD-B2E2-0C9CFAA16C6A}" destId="{64337106-098D-458B-8297-2AFEC05FC09B}" srcOrd="4" destOrd="0" presId="urn:microsoft.com/office/officeart/2005/8/layout/vList5"/>
    <dgm:cxn modelId="{B4BD3759-7D40-4181-89D8-A8D6B557E2B3}" type="presParOf" srcId="{64337106-098D-458B-8297-2AFEC05FC09B}" destId="{61504621-D683-49CC-A920-6E4E50D9F769}" srcOrd="0" destOrd="0" presId="urn:microsoft.com/office/officeart/2005/8/layout/vList5"/>
    <dgm:cxn modelId="{3B7995B7-D88C-456C-A598-F14368102BAC}" type="presParOf" srcId="{64337106-098D-458B-8297-2AFEC05FC09B}" destId="{C308131E-03C9-4808-9066-2B7C2C8058D7}" srcOrd="1" destOrd="0" presId="urn:microsoft.com/office/officeart/2005/8/layout/vList5"/>
    <dgm:cxn modelId="{ADA6F6A7-57B5-4BD4-832B-69809F308473}" type="presParOf" srcId="{8BBCC183-70C7-45BD-B2E2-0C9CFAA16C6A}" destId="{A77585D1-3392-4206-B725-51D2CBC0C8ED}" srcOrd="5" destOrd="0" presId="urn:microsoft.com/office/officeart/2005/8/layout/vList5"/>
    <dgm:cxn modelId="{859D972C-58E4-4290-BA54-AA3A3FC62041}" type="presParOf" srcId="{8BBCC183-70C7-45BD-B2E2-0C9CFAA16C6A}" destId="{FA664205-3C50-4CDB-B24F-15472311F973}" srcOrd="6" destOrd="0" presId="urn:microsoft.com/office/officeart/2005/8/layout/vList5"/>
    <dgm:cxn modelId="{D60419FD-AE03-423F-8F21-EA95881FA469}" type="presParOf" srcId="{FA664205-3C50-4CDB-B24F-15472311F973}" destId="{C70B3F7C-4151-4BDD-BE71-C0FA7A6D4543}" srcOrd="0" destOrd="0" presId="urn:microsoft.com/office/officeart/2005/8/layout/vList5"/>
    <dgm:cxn modelId="{43AEC2AE-72AC-4A4D-8232-2E62F90D1153}" type="presParOf" srcId="{FA664205-3C50-4CDB-B24F-15472311F973}" destId="{FC43A200-3B35-44C6-BA31-79F1E6C723F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F443ABE-3C70-48DF-9706-A7D2C6071CD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7B0718B-7ED2-4643-BA50-35D484EB654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Chapter 7, Cohen, L., Manion, L. and Morrison, K. (Keith R.B.) (2018) </a:t>
          </a:r>
          <a:r>
            <a:rPr lang="en-GB" i="1" dirty="0"/>
            <a:t>Research methods in education</a:t>
          </a:r>
          <a:r>
            <a:rPr lang="en-GB" dirty="0"/>
            <a:t>. Eighth edition. London: Routledge.</a:t>
          </a:r>
          <a:endParaRPr lang="en-US" dirty="0"/>
        </a:p>
      </dgm:t>
    </dgm:pt>
    <dgm:pt modelId="{F4780088-5FFD-42E8-B6CA-76D16F0E6C66}" type="parTrans" cxnId="{61B6AA23-4278-4DF2-8756-F9375EF371F3}">
      <dgm:prSet/>
      <dgm:spPr/>
      <dgm:t>
        <a:bodyPr/>
        <a:lstStyle/>
        <a:p>
          <a:endParaRPr lang="en-US"/>
        </a:p>
      </dgm:t>
    </dgm:pt>
    <dgm:pt modelId="{13F2105E-8C8D-4B2A-817F-E443F5229C2C}" type="sibTrans" cxnId="{61B6AA23-4278-4DF2-8756-F9375EF371F3}">
      <dgm:prSet/>
      <dgm:spPr/>
      <dgm:t>
        <a:bodyPr/>
        <a:lstStyle/>
        <a:p>
          <a:endParaRPr lang="en-US"/>
        </a:p>
      </dgm:t>
    </dgm:pt>
    <dgm:pt modelId="{4B219D4C-550A-4182-A5DE-261AB6CCBC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BERA, 2024.</a:t>
          </a:r>
          <a:endParaRPr lang="en-US"/>
        </a:p>
      </dgm:t>
    </dgm:pt>
    <dgm:pt modelId="{A851BD4F-5D41-43A5-B955-15253B779012}" type="parTrans" cxnId="{0FB76532-2F7A-42BE-97CC-7AEF7D091CAE}">
      <dgm:prSet/>
      <dgm:spPr/>
      <dgm:t>
        <a:bodyPr/>
        <a:lstStyle/>
        <a:p>
          <a:endParaRPr lang="en-US"/>
        </a:p>
      </dgm:t>
    </dgm:pt>
    <dgm:pt modelId="{CE0DD2F9-2327-44A7-9A01-2DF19294741D}" type="sibTrans" cxnId="{0FB76532-2F7A-42BE-97CC-7AEF7D091CAE}">
      <dgm:prSet/>
      <dgm:spPr/>
      <dgm:t>
        <a:bodyPr/>
        <a:lstStyle/>
        <a:p>
          <a:endParaRPr lang="en-US"/>
        </a:p>
      </dgm:t>
    </dgm:pt>
    <dgm:pt modelId="{CD405191-C1FF-4364-A5E2-D981CD1F30A3}" type="pres">
      <dgm:prSet presAssocID="{0F443ABE-3C70-48DF-9706-A7D2C6071CDE}" presName="root" presStyleCnt="0">
        <dgm:presLayoutVars>
          <dgm:dir/>
          <dgm:resizeHandles val="exact"/>
        </dgm:presLayoutVars>
      </dgm:prSet>
      <dgm:spPr/>
    </dgm:pt>
    <dgm:pt modelId="{3C95167B-CAC0-4B2B-BD3D-32B42B825433}" type="pres">
      <dgm:prSet presAssocID="{D7B0718B-7ED2-4643-BA50-35D484EB6548}" presName="compNode" presStyleCnt="0"/>
      <dgm:spPr/>
    </dgm:pt>
    <dgm:pt modelId="{E05668E4-C599-443B-8CE5-1AFDB8DCA164}" type="pres">
      <dgm:prSet presAssocID="{D7B0718B-7ED2-4643-BA50-35D484EB6548}" presName="bgRect" presStyleLbl="bgShp" presStyleIdx="0" presStyleCnt="2"/>
      <dgm:spPr/>
    </dgm:pt>
    <dgm:pt modelId="{376E100F-1A19-4815-B948-F931C709CA5E}" type="pres">
      <dgm:prSet presAssocID="{D7B0718B-7ED2-4643-BA50-35D484EB6548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A1D791B1-3E56-40FB-A6DB-3F4FC0314A4C}" type="pres">
      <dgm:prSet presAssocID="{D7B0718B-7ED2-4643-BA50-35D484EB6548}" presName="spaceRect" presStyleCnt="0"/>
      <dgm:spPr/>
    </dgm:pt>
    <dgm:pt modelId="{8E0B58D5-D508-4413-A2C5-3B13DF057CF7}" type="pres">
      <dgm:prSet presAssocID="{D7B0718B-7ED2-4643-BA50-35D484EB6548}" presName="parTx" presStyleLbl="revTx" presStyleIdx="0" presStyleCnt="2">
        <dgm:presLayoutVars>
          <dgm:chMax val="0"/>
          <dgm:chPref val="0"/>
        </dgm:presLayoutVars>
      </dgm:prSet>
      <dgm:spPr/>
    </dgm:pt>
    <dgm:pt modelId="{53002125-3A6A-40B1-A636-9C3EE7A8F397}" type="pres">
      <dgm:prSet presAssocID="{13F2105E-8C8D-4B2A-817F-E443F5229C2C}" presName="sibTrans" presStyleCnt="0"/>
      <dgm:spPr/>
    </dgm:pt>
    <dgm:pt modelId="{6E045EDC-3F7F-4D71-AB64-A5E18198F3FC}" type="pres">
      <dgm:prSet presAssocID="{4B219D4C-550A-4182-A5DE-261AB6CCBCA7}" presName="compNode" presStyleCnt="0"/>
      <dgm:spPr/>
    </dgm:pt>
    <dgm:pt modelId="{163043B5-E30A-422C-867F-9421879FF191}" type="pres">
      <dgm:prSet presAssocID="{4B219D4C-550A-4182-A5DE-261AB6CCBCA7}" presName="bgRect" presStyleLbl="bgShp" presStyleIdx="1" presStyleCnt="2"/>
      <dgm:spPr/>
    </dgm:pt>
    <dgm:pt modelId="{3C3BAD11-B380-484F-B6F7-72C16F45605F}" type="pres">
      <dgm:prSet presAssocID="{4B219D4C-550A-4182-A5DE-261AB6CCBCA7}" presName="iconRect" presStyleLbl="node1" presStyleIdx="1" presStyleCnt="2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book with solid fill"/>
        </a:ext>
      </dgm:extLst>
    </dgm:pt>
    <dgm:pt modelId="{0C77DD34-BDAF-4FE0-992D-314639CFBCD7}" type="pres">
      <dgm:prSet presAssocID="{4B219D4C-550A-4182-A5DE-261AB6CCBCA7}" presName="spaceRect" presStyleCnt="0"/>
      <dgm:spPr/>
    </dgm:pt>
    <dgm:pt modelId="{EC8E0BCE-67F8-4A9F-A843-744BE492E480}" type="pres">
      <dgm:prSet presAssocID="{4B219D4C-550A-4182-A5DE-261AB6CCBCA7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133D1A1A-C3F2-4941-8E22-840664076309}" type="presOf" srcId="{4B219D4C-550A-4182-A5DE-261AB6CCBCA7}" destId="{EC8E0BCE-67F8-4A9F-A843-744BE492E480}" srcOrd="0" destOrd="0" presId="urn:microsoft.com/office/officeart/2018/2/layout/IconVerticalSolidList"/>
    <dgm:cxn modelId="{EFFCE41C-683D-4CB6-A415-35A5C1AA2E36}" type="presOf" srcId="{0F443ABE-3C70-48DF-9706-A7D2C6071CDE}" destId="{CD405191-C1FF-4364-A5E2-D981CD1F30A3}" srcOrd="0" destOrd="0" presId="urn:microsoft.com/office/officeart/2018/2/layout/IconVerticalSolidList"/>
    <dgm:cxn modelId="{61B6AA23-4278-4DF2-8756-F9375EF371F3}" srcId="{0F443ABE-3C70-48DF-9706-A7D2C6071CDE}" destId="{D7B0718B-7ED2-4643-BA50-35D484EB6548}" srcOrd="0" destOrd="0" parTransId="{F4780088-5FFD-42E8-B6CA-76D16F0E6C66}" sibTransId="{13F2105E-8C8D-4B2A-817F-E443F5229C2C}"/>
    <dgm:cxn modelId="{97AD9928-D898-4230-AE82-16A1C816C078}" type="presOf" srcId="{D7B0718B-7ED2-4643-BA50-35D484EB6548}" destId="{8E0B58D5-D508-4413-A2C5-3B13DF057CF7}" srcOrd="0" destOrd="0" presId="urn:microsoft.com/office/officeart/2018/2/layout/IconVerticalSolidList"/>
    <dgm:cxn modelId="{0FB76532-2F7A-42BE-97CC-7AEF7D091CAE}" srcId="{0F443ABE-3C70-48DF-9706-A7D2C6071CDE}" destId="{4B219D4C-550A-4182-A5DE-261AB6CCBCA7}" srcOrd="1" destOrd="0" parTransId="{A851BD4F-5D41-43A5-B955-15253B779012}" sibTransId="{CE0DD2F9-2327-44A7-9A01-2DF19294741D}"/>
    <dgm:cxn modelId="{42D7956B-5DD4-4EFC-8707-2FF8DDA12661}" type="presParOf" srcId="{CD405191-C1FF-4364-A5E2-D981CD1F30A3}" destId="{3C95167B-CAC0-4B2B-BD3D-32B42B825433}" srcOrd="0" destOrd="0" presId="urn:microsoft.com/office/officeart/2018/2/layout/IconVerticalSolidList"/>
    <dgm:cxn modelId="{E45668AA-7F3A-4062-885A-DBA79657E13B}" type="presParOf" srcId="{3C95167B-CAC0-4B2B-BD3D-32B42B825433}" destId="{E05668E4-C599-443B-8CE5-1AFDB8DCA164}" srcOrd="0" destOrd="0" presId="urn:microsoft.com/office/officeart/2018/2/layout/IconVerticalSolidList"/>
    <dgm:cxn modelId="{D209AC61-6BED-4B2F-A740-07AAFC301A17}" type="presParOf" srcId="{3C95167B-CAC0-4B2B-BD3D-32B42B825433}" destId="{376E100F-1A19-4815-B948-F931C709CA5E}" srcOrd="1" destOrd="0" presId="urn:microsoft.com/office/officeart/2018/2/layout/IconVerticalSolidList"/>
    <dgm:cxn modelId="{592B8D77-061C-4974-80F8-8EB8399C65BD}" type="presParOf" srcId="{3C95167B-CAC0-4B2B-BD3D-32B42B825433}" destId="{A1D791B1-3E56-40FB-A6DB-3F4FC0314A4C}" srcOrd="2" destOrd="0" presId="urn:microsoft.com/office/officeart/2018/2/layout/IconVerticalSolidList"/>
    <dgm:cxn modelId="{6A67D039-7B4D-4A16-BD0E-DFC95467FFD0}" type="presParOf" srcId="{3C95167B-CAC0-4B2B-BD3D-32B42B825433}" destId="{8E0B58D5-D508-4413-A2C5-3B13DF057CF7}" srcOrd="3" destOrd="0" presId="urn:microsoft.com/office/officeart/2018/2/layout/IconVerticalSolidList"/>
    <dgm:cxn modelId="{522F166F-0903-45AF-9613-A84A22C4EAAF}" type="presParOf" srcId="{CD405191-C1FF-4364-A5E2-D981CD1F30A3}" destId="{53002125-3A6A-40B1-A636-9C3EE7A8F397}" srcOrd="1" destOrd="0" presId="urn:microsoft.com/office/officeart/2018/2/layout/IconVerticalSolidList"/>
    <dgm:cxn modelId="{C5E891A1-F37E-473D-8132-5562120C7E85}" type="presParOf" srcId="{CD405191-C1FF-4364-A5E2-D981CD1F30A3}" destId="{6E045EDC-3F7F-4D71-AB64-A5E18198F3FC}" srcOrd="2" destOrd="0" presId="urn:microsoft.com/office/officeart/2018/2/layout/IconVerticalSolidList"/>
    <dgm:cxn modelId="{8F8A66C0-6069-48A9-B8B1-23DFB9EDCF34}" type="presParOf" srcId="{6E045EDC-3F7F-4D71-AB64-A5E18198F3FC}" destId="{163043B5-E30A-422C-867F-9421879FF191}" srcOrd="0" destOrd="0" presId="urn:microsoft.com/office/officeart/2018/2/layout/IconVerticalSolidList"/>
    <dgm:cxn modelId="{9333C9F1-FD43-4D10-8B57-765625E69310}" type="presParOf" srcId="{6E045EDC-3F7F-4D71-AB64-A5E18198F3FC}" destId="{3C3BAD11-B380-484F-B6F7-72C16F45605F}" srcOrd="1" destOrd="0" presId="urn:microsoft.com/office/officeart/2018/2/layout/IconVerticalSolidList"/>
    <dgm:cxn modelId="{44D3C1BF-E57D-44CA-8537-22324609BE79}" type="presParOf" srcId="{6E045EDC-3F7F-4D71-AB64-A5E18198F3FC}" destId="{0C77DD34-BDAF-4FE0-992D-314639CFBCD7}" srcOrd="2" destOrd="0" presId="urn:microsoft.com/office/officeart/2018/2/layout/IconVerticalSolidList"/>
    <dgm:cxn modelId="{78080946-E51B-4C05-A908-F393667BEBD4}" type="presParOf" srcId="{6E045EDC-3F7F-4D71-AB64-A5E18198F3FC}" destId="{EC8E0BCE-67F8-4A9F-A843-744BE492E48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9977C8-6AB6-45B0-A2F1-1CBF866F4DC8}">
      <dsp:nvSpPr>
        <dsp:cNvPr id="0" name=""/>
        <dsp:cNvSpPr/>
      </dsp:nvSpPr>
      <dsp:spPr>
        <a:xfrm>
          <a:off x="0" y="4193"/>
          <a:ext cx="10515600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/>
            <a:t>The Response rates: </a:t>
          </a:r>
          <a:r>
            <a:rPr lang="en-GB" sz="3000" kern="1200"/>
            <a:t>The extent to which a survey is successful in getting replies from those who were originally contacted. </a:t>
          </a:r>
          <a:endParaRPr lang="en-US" sz="3000" kern="1200"/>
        </a:p>
      </dsp:txBody>
      <dsp:txXfrm>
        <a:off x="58257" y="62450"/>
        <a:ext cx="10399086" cy="1076886"/>
      </dsp:txXfrm>
    </dsp:sp>
    <dsp:sp modelId="{3AF1837F-9E1F-4931-AB58-542151C74415}">
      <dsp:nvSpPr>
        <dsp:cNvPr id="0" name=""/>
        <dsp:cNvSpPr/>
      </dsp:nvSpPr>
      <dsp:spPr>
        <a:xfrm>
          <a:off x="0" y="1197593"/>
          <a:ext cx="10515600" cy="19561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 dirty="0"/>
            <a:t>Consider the way you contact your potential participants and how would it affect the response rate (a large postal survey may have lower response rate than a class survey handed out by the module tutor).</a:t>
          </a:r>
          <a:endParaRPr lang="en-US" sz="2300" kern="1200" dirty="0"/>
        </a:p>
        <a:p>
          <a:pPr marL="228600" lvl="1" indent="-228600" algn="l" defTabSz="102235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 dirty="0"/>
            <a:t>Adjust the number of surveys you send out based on the response rates and how many participants you need.</a:t>
          </a:r>
          <a:endParaRPr lang="en-US" sz="2300" kern="1200" dirty="0"/>
        </a:p>
      </dsp:txBody>
      <dsp:txXfrm>
        <a:off x="0" y="1197593"/>
        <a:ext cx="10515600" cy="1956150"/>
      </dsp:txXfrm>
    </dsp:sp>
    <dsp:sp modelId="{859B2352-9712-4788-920E-1CD08940C146}">
      <dsp:nvSpPr>
        <dsp:cNvPr id="0" name=""/>
        <dsp:cNvSpPr/>
      </dsp:nvSpPr>
      <dsp:spPr>
        <a:xfrm>
          <a:off x="0" y="3153744"/>
          <a:ext cx="10515600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Good practice: Look at the response rates achieved by similar types of survey. Use these as your targets.</a:t>
          </a:r>
          <a:endParaRPr lang="en-US" sz="3000" kern="1200"/>
        </a:p>
      </dsp:txBody>
      <dsp:txXfrm>
        <a:off x="58257" y="3212001"/>
        <a:ext cx="10399086" cy="10768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28AFC3-18E9-49CC-9E91-3C5DB63ED4DE}">
      <dsp:nvSpPr>
        <dsp:cNvPr id="0" name=""/>
        <dsp:cNvSpPr/>
      </dsp:nvSpPr>
      <dsp:spPr>
        <a:xfrm>
          <a:off x="0" y="2388185"/>
          <a:ext cx="7452360" cy="299830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Two sources of non-response bias:</a:t>
          </a:r>
          <a:endParaRPr lang="en-US" sz="2200" kern="1200" dirty="0"/>
        </a:p>
      </dsp:txBody>
      <dsp:txXfrm>
        <a:off x="0" y="2388185"/>
        <a:ext cx="7452360" cy="1619085"/>
      </dsp:txXfrm>
    </dsp:sp>
    <dsp:sp modelId="{54D7E1BE-87B3-4AB2-9053-F6B474A66BB1}">
      <dsp:nvSpPr>
        <dsp:cNvPr id="0" name=""/>
        <dsp:cNvSpPr/>
      </dsp:nvSpPr>
      <dsp:spPr>
        <a:xfrm>
          <a:off x="0" y="3713858"/>
          <a:ext cx="3726179" cy="156735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24130" rIns="135128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Non-contact bias</a:t>
          </a:r>
          <a:r>
            <a:rPr lang="en-GB" sz="1900" kern="1200" dirty="0"/>
            <a:t>: the survey design systematically favours the inclusions of some types of people.</a:t>
          </a:r>
          <a:endParaRPr lang="en-US" sz="1900" kern="1200" dirty="0"/>
        </a:p>
      </dsp:txBody>
      <dsp:txXfrm>
        <a:off x="0" y="3713858"/>
        <a:ext cx="3726179" cy="1567350"/>
      </dsp:txXfrm>
    </dsp:sp>
    <dsp:sp modelId="{22A75A4B-F60B-4485-9808-C00069E9565B}">
      <dsp:nvSpPr>
        <dsp:cNvPr id="0" name=""/>
        <dsp:cNvSpPr/>
      </dsp:nvSpPr>
      <dsp:spPr>
        <a:xfrm>
          <a:off x="3726180" y="3714341"/>
          <a:ext cx="3726179" cy="1566384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24130" rIns="135128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Non-response refusal</a:t>
          </a:r>
          <a:r>
            <a:rPr lang="en-GB" sz="1900" kern="1200" dirty="0"/>
            <a:t>: the survey design systematically discourage/defers certain people from responding.</a:t>
          </a:r>
          <a:endParaRPr lang="en-US" sz="1900" kern="1200" dirty="0"/>
        </a:p>
      </dsp:txBody>
      <dsp:txXfrm>
        <a:off x="3726180" y="3714341"/>
        <a:ext cx="3726179" cy="1566384"/>
      </dsp:txXfrm>
    </dsp:sp>
    <dsp:sp modelId="{5EA65ECC-1071-4A12-AEC4-0FDA9293A93A}">
      <dsp:nvSpPr>
        <dsp:cNvPr id="0" name=""/>
        <dsp:cNvSpPr/>
      </dsp:nvSpPr>
      <dsp:spPr>
        <a:xfrm rot="10800000">
          <a:off x="0" y="62"/>
          <a:ext cx="7452360" cy="2424734"/>
        </a:xfrm>
        <a:prstGeom prst="upArrowCallou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Low response rate can lead to ‘non-response </a:t>
          </a:r>
          <a:r>
            <a:rPr lang="en-GB" sz="2200" kern="1200" dirty="0" err="1"/>
            <a:t>bias’</a:t>
          </a:r>
          <a:r>
            <a:rPr lang="en-GB" sz="2200" kern="1200" dirty="0"/>
            <a:t> - this occurs when there is a </a:t>
          </a:r>
          <a:r>
            <a:rPr lang="en-GB" sz="2200" u="sng" kern="1200" dirty="0"/>
            <a:t>pattern</a:t>
          </a:r>
          <a:r>
            <a:rPr lang="en-GB" sz="2200" kern="1200" dirty="0"/>
            <a:t> to the responses - those who have not completed the survey tend to be different from those who have.</a:t>
          </a:r>
          <a:endParaRPr lang="en-US" sz="2200" kern="1200" dirty="0"/>
        </a:p>
      </dsp:txBody>
      <dsp:txXfrm rot="10800000">
        <a:off x="0" y="62"/>
        <a:ext cx="7452360" cy="15755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F28F64-63AC-4892-8576-A58A97790A12}">
      <dsp:nvSpPr>
        <dsp:cNvPr id="0" name=""/>
        <dsp:cNvSpPr/>
      </dsp:nvSpPr>
      <dsp:spPr>
        <a:xfrm>
          <a:off x="0" y="16716"/>
          <a:ext cx="6651253" cy="260946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The use of sampling involves a </a:t>
          </a:r>
          <a:r>
            <a:rPr lang="en-GB" sz="3000" u="sng" kern="1200" dirty="0"/>
            <a:t>strategic decision</a:t>
          </a:r>
          <a:r>
            <a:rPr lang="en-GB" sz="3000" kern="1200" dirty="0"/>
            <a:t> by the researcher to </a:t>
          </a:r>
          <a:r>
            <a:rPr lang="en-GB" sz="3000" u="sng" kern="1200" dirty="0"/>
            <a:t>focus on some</a:t>
          </a:r>
          <a:r>
            <a:rPr lang="en-GB" sz="3000" kern="1200" dirty="0"/>
            <a:t>, rather than all, of a research population.</a:t>
          </a:r>
          <a:endParaRPr lang="en-US" sz="3000" kern="1200" dirty="0"/>
        </a:p>
      </dsp:txBody>
      <dsp:txXfrm>
        <a:off x="127384" y="144100"/>
        <a:ext cx="6396485" cy="2354697"/>
      </dsp:txXfrm>
    </dsp:sp>
    <dsp:sp modelId="{77E6ED3A-08AF-46DD-8AF8-530DDF214655}">
      <dsp:nvSpPr>
        <dsp:cNvPr id="0" name=""/>
        <dsp:cNvSpPr/>
      </dsp:nvSpPr>
      <dsp:spPr>
        <a:xfrm>
          <a:off x="0" y="2712582"/>
          <a:ext cx="6651253" cy="260946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The </a:t>
          </a:r>
          <a:r>
            <a:rPr lang="en-GB" sz="3000" u="sng" kern="1200" dirty="0"/>
            <a:t>basic principle of sampling </a:t>
          </a:r>
          <a:r>
            <a:rPr lang="en-GB" sz="3000" kern="1200" dirty="0"/>
            <a:t>is that it is possible to produce accurate findings without the need to collect data from each and every member of a research population.</a:t>
          </a:r>
          <a:endParaRPr lang="en-US" sz="3000" kern="1200" dirty="0"/>
        </a:p>
      </dsp:txBody>
      <dsp:txXfrm>
        <a:off x="127384" y="2839966"/>
        <a:ext cx="6396485" cy="23546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D3ADEA-1281-4B96-AA87-055494056E02}">
      <dsp:nvSpPr>
        <dsp:cNvPr id="0" name=""/>
        <dsp:cNvSpPr/>
      </dsp:nvSpPr>
      <dsp:spPr>
        <a:xfrm>
          <a:off x="0" y="0"/>
          <a:ext cx="11807686" cy="2585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 dirty="0"/>
            <a:t>In statistics, quality assurance, and survey methodology, sampling is the selection of a subset of individuals from within a statistical population to estimate characteristics of the whole population.</a:t>
          </a:r>
          <a:endParaRPr lang="en-GB" sz="3600" kern="1200" dirty="0"/>
        </a:p>
      </dsp:txBody>
      <dsp:txXfrm>
        <a:off x="126223" y="126223"/>
        <a:ext cx="11555240" cy="23332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D3ADEA-1281-4B96-AA87-055494056E02}">
      <dsp:nvSpPr>
        <dsp:cNvPr id="0" name=""/>
        <dsp:cNvSpPr/>
      </dsp:nvSpPr>
      <dsp:spPr>
        <a:xfrm>
          <a:off x="0" y="0"/>
          <a:ext cx="5903845" cy="31180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 dirty="0"/>
            <a:t>Sample frame. A sampling frame is a list of the target population from which potential study participants can be selected.</a:t>
          </a:r>
          <a:endParaRPr lang="en-GB" sz="3600" kern="1200" dirty="0"/>
        </a:p>
      </dsp:txBody>
      <dsp:txXfrm>
        <a:off x="152211" y="152211"/>
        <a:ext cx="5599423" cy="281362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08B562-B969-4D9C-8DE0-BCD045D747B7}">
      <dsp:nvSpPr>
        <dsp:cNvPr id="0" name=""/>
        <dsp:cNvSpPr/>
      </dsp:nvSpPr>
      <dsp:spPr>
        <a:xfrm rot="5400000">
          <a:off x="6846197" y="-2790226"/>
          <a:ext cx="1099945" cy="6961102"/>
        </a:xfrm>
        <a:prstGeom prst="round2SameRect">
          <a:avLst/>
        </a:prstGeom>
        <a:solidFill>
          <a:srgbClr val="FFC000">
            <a:alpha val="90000"/>
          </a:srgb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Every nth person is chosen from a sampling frame. For example every tenth beginning with the randomly selected number ‘6’ is taken from the list, e.g. 6, 16, 26, 36, 46</a:t>
          </a:r>
          <a:endParaRPr lang="en-GB" sz="2100" kern="1200" dirty="0"/>
        </a:p>
      </dsp:txBody>
      <dsp:txXfrm rot="-5400000">
        <a:off x="3915619" y="194047"/>
        <a:ext cx="6907407" cy="992555"/>
      </dsp:txXfrm>
    </dsp:sp>
    <dsp:sp modelId="{CEEE94FD-0E5E-4460-96AC-1331BB84706D}">
      <dsp:nvSpPr>
        <dsp:cNvPr id="0" name=""/>
        <dsp:cNvSpPr/>
      </dsp:nvSpPr>
      <dsp:spPr>
        <a:xfrm>
          <a:off x="0" y="2858"/>
          <a:ext cx="3915619" cy="13749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74295" rIns="148590" bIns="74295" numCol="1" spcCol="1270" anchor="ctr" anchorCtr="0">
          <a:noAutofit/>
        </a:bodyPr>
        <a:lstStyle/>
        <a:p>
          <a:pPr marL="0" lvl="0" indent="0" algn="ctr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Systematic Sampling</a:t>
          </a:r>
        </a:p>
      </dsp:txBody>
      <dsp:txXfrm>
        <a:off x="67119" y="69977"/>
        <a:ext cx="3781381" cy="1240694"/>
      </dsp:txXfrm>
    </dsp:sp>
    <dsp:sp modelId="{67DF9444-85B2-44B5-85C4-815697928AC8}">
      <dsp:nvSpPr>
        <dsp:cNvPr id="0" name=""/>
        <dsp:cNvSpPr/>
      </dsp:nvSpPr>
      <dsp:spPr>
        <a:xfrm rot="5400000">
          <a:off x="6846197" y="-1346547"/>
          <a:ext cx="1099945" cy="6961102"/>
        </a:xfrm>
        <a:prstGeom prst="round2SameRect">
          <a:avLst/>
        </a:prstGeom>
        <a:solidFill>
          <a:srgbClr val="FFC000">
            <a:alpha val="90000"/>
          </a:srgb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A random sample is taken from particular social categories, e.g. age, gender, race, etc., which make up the population being studied.</a:t>
          </a:r>
          <a:endParaRPr lang="en-GB" sz="2100" kern="1200" dirty="0"/>
        </a:p>
      </dsp:txBody>
      <dsp:txXfrm rot="-5400000">
        <a:off x="3915619" y="1637726"/>
        <a:ext cx="6907407" cy="992555"/>
      </dsp:txXfrm>
    </dsp:sp>
    <dsp:sp modelId="{A0CA5EE2-3456-4AA4-9973-30238B018FCB}">
      <dsp:nvSpPr>
        <dsp:cNvPr id="0" name=""/>
        <dsp:cNvSpPr/>
      </dsp:nvSpPr>
      <dsp:spPr>
        <a:xfrm>
          <a:off x="0" y="1446537"/>
          <a:ext cx="3915619" cy="13749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74295" rIns="148590" bIns="74295" numCol="1" spcCol="1270" anchor="ctr" anchorCtr="0">
          <a:noAutofit/>
        </a:bodyPr>
        <a:lstStyle/>
        <a:p>
          <a:pPr marL="0" lvl="0" indent="0" algn="ctr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Stratified Sampling</a:t>
          </a:r>
        </a:p>
      </dsp:txBody>
      <dsp:txXfrm>
        <a:off x="67119" y="1513656"/>
        <a:ext cx="3781381" cy="1240694"/>
      </dsp:txXfrm>
    </dsp:sp>
    <dsp:sp modelId="{C308131E-03C9-4808-9066-2B7C2C8058D7}">
      <dsp:nvSpPr>
        <dsp:cNvPr id="0" name=""/>
        <dsp:cNvSpPr/>
      </dsp:nvSpPr>
      <dsp:spPr>
        <a:xfrm rot="5400000">
          <a:off x="6846197" y="97132"/>
          <a:ext cx="1099945" cy="6961102"/>
        </a:xfrm>
        <a:prstGeom prst="round2SameRect">
          <a:avLst/>
        </a:prstGeom>
        <a:solidFill>
          <a:srgbClr val="FFC000">
            <a:alpha val="90000"/>
          </a:srgb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is mainly used by market researchers in the street. For example, they may be under instructions to stop and interview a quota of students aged between 18 and 25.</a:t>
          </a:r>
          <a:endParaRPr lang="en-GB" sz="1800" kern="1200" dirty="0"/>
        </a:p>
      </dsp:txBody>
      <dsp:txXfrm rot="-5400000">
        <a:off x="3915619" y="3081406"/>
        <a:ext cx="6907407" cy="992555"/>
      </dsp:txXfrm>
    </dsp:sp>
    <dsp:sp modelId="{61504621-D683-49CC-A920-6E4E50D9F769}">
      <dsp:nvSpPr>
        <dsp:cNvPr id="0" name=""/>
        <dsp:cNvSpPr/>
      </dsp:nvSpPr>
      <dsp:spPr>
        <a:xfrm>
          <a:off x="0" y="2890216"/>
          <a:ext cx="3915619" cy="13749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74295" rIns="148590" bIns="74295" numCol="1" spcCol="1270" anchor="ctr" anchorCtr="0">
          <a:noAutofit/>
        </a:bodyPr>
        <a:lstStyle/>
        <a:p>
          <a:pPr marL="0" lvl="0" indent="0" algn="ctr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Quota Sampling</a:t>
          </a:r>
        </a:p>
      </dsp:txBody>
      <dsp:txXfrm>
        <a:off x="67119" y="2957335"/>
        <a:ext cx="3781381" cy="1240694"/>
      </dsp:txXfrm>
    </dsp:sp>
    <dsp:sp modelId="{FC43A200-3B35-44C6-BA31-79F1E6C723F1}">
      <dsp:nvSpPr>
        <dsp:cNvPr id="0" name=""/>
        <dsp:cNvSpPr/>
      </dsp:nvSpPr>
      <dsp:spPr>
        <a:xfrm rot="5400000">
          <a:off x="6846197" y="1540811"/>
          <a:ext cx="1099945" cy="6961102"/>
        </a:xfrm>
        <a:prstGeom prst="round2SameRect">
          <a:avLst/>
        </a:prstGeom>
        <a:solidFill>
          <a:srgbClr val="FFC000">
            <a:alpha val="90000"/>
          </a:srgb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is mainly used in areas in which it is difficult to find a sample because e.g. Welsh speaking Asian students</a:t>
          </a:r>
          <a:endParaRPr lang="en-GB" sz="2000" kern="1200" dirty="0"/>
        </a:p>
      </dsp:txBody>
      <dsp:txXfrm rot="-5400000">
        <a:off x="3915619" y="4525085"/>
        <a:ext cx="6907407" cy="992555"/>
      </dsp:txXfrm>
    </dsp:sp>
    <dsp:sp modelId="{C70B3F7C-4151-4BDD-BE71-C0FA7A6D4543}">
      <dsp:nvSpPr>
        <dsp:cNvPr id="0" name=""/>
        <dsp:cNvSpPr/>
      </dsp:nvSpPr>
      <dsp:spPr>
        <a:xfrm>
          <a:off x="0" y="4333895"/>
          <a:ext cx="3915619" cy="13749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74295" rIns="148590" bIns="74295" numCol="1" spcCol="1270" anchor="ctr" anchorCtr="0">
          <a:noAutofit/>
        </a:bodyPr>
        <a:lstStyle/>
        <a:p>
          <a:pPr marL="0" lvl="0" indent="0" algn="ctr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Snowball Sampling</a:t>
          </a:r>
        </a:p>
      </dsp:txBody>
      <dsp:txXfrm>
        <a:off x="67119" y="4401014"/>
        <a:ext cx="3781381" cy="124069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5668E4-C599-443B-8CE5-1AFDB8DCA164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6E100F-1A19-4815-B948-F931C709CA5E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0B58D5-D508-4413-A2C5-3B13DF057CF7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Chapter 7, Cohen, L., Manion, L. and Morrison, K. (Keith R.B.) (2018) </a:t>
          </a:r>
          <a:r>
            <a:rPr lang="en-GB" sz="2400" i="1" kern="1200" dirty="0"/>
            <a:t>Research methods in education</a:t>
          </a:r>
          <a:r>
            <a:rPr lang="en-GB" sz="2400" kern="1200" dirty="0"/>
            <a:t>. Eighth edition. London: Routledge.</a:t>
          </a:r>
          <a:endParaRPr lang="en-US" sz="2400" kern="1200" dirty="0"/>
        </a:p>
      </dsp:txBody>
      <dsp:txXfrm>
        <a:off x="1507738" y="707092"/>
        <a:ext cx="9007861" cy="1305401"/>
      </dsp:txXfrm>
    </dsp:sp>
    <dsp:sp modelId="{163043B5-E30A-422C-867F-9421879FF191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3BAD11-B380-484F-B6F7-72C16F45605F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8E0BCE-67F8-4A9F-A843-744BE492E480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BERA, 2024.</a:t>
          </a:r>
          <a:endParaRPr lang="en-US" sz="2400" kern="1200"/>
        </a:p>
      </dsp:txBody>
      <dsp:txXfrm>
        <a:off x="1507738" y="2338844"/>
        <a:ext cx="9007861" cy="13054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AF77B0-80A5-41E2-9EFE-1C6A339BA81E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1CC45B-7BF8-4346-AA99-985AF4000F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290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93C94-C1B0-D4DA-CC2B-602D569650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D7FC89-10BF-9FF0-335D-E78B66DC27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6B1EA-8E84-3A51-5815-EBD0CD6E38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364D17-C9C3-91E5-5567-809E9D412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93B6DF-72F3-B32D-34D9-2420A25FC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63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7A595-45EA-FE9B-21E2-482C9A713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2EEA6-2CB8-9F97-CE38-308278E40C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5224C7-3957-EE01-FF92-D8082C8749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2A962-492D-5320-3543-09535FC5AF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96E360-7D19-1D77-17F3-65BDCC066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591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4407A-3A2A-6944-D698-8E2FBEEAE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16688A-48AE-7D4B-F3BF-46DC0D06CC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CDBB26-EF78-CE3E-A48C-8A64FA900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C96B10-9CFA-643D-98A2-2F4027F659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B96894-41E3-F80A-169D-2E27342E0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9312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C2FC2-131B-617C-0E6D-7B25C8F27A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14988-8D8D-361C-1F74-3E4B97D843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924F7B-CB2A-7A7D-B513-416FC8AB82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CA27BF-DB39-9B21-CC41-EBFC9E0580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186310-A9E6-CB24-CA1D-0DAE0878A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415F28-902C-269D-7658-4644DD562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8156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6864E-05C4-66CE-46C7-C599F992D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28947C-EF8C-BBEB-85F6-60E772928B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88F02C-A653-C235-8621-D481A5C732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C44DBA-AEC4-A2DC-EA0E-B37335EB80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C3C69D-19C8-3BB1-3B1E-60183460EC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39AA6B-4305-4C7E-007E-07AB445FB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1B56CE-8B2C-6605-8001-8CB5E9A763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56A8B7-E112-9518-6911-CF7EACA7B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068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962FD-5A6F-5962-6C48-BD8533D29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8CE793-864C-9470-0328-F9C40374F4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9DCF54-D951-C755-1634-3032EE7A09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BF6CCC-B3B7-9AA0-BBAC-E3CAD51DB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892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5647D0-2BF9-1FEB-00F7-FA50F0A772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5A53B4-EB6E-FD90-5F07-D5456A4E25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E7D0ED-5299-9C08-A925-9310A5DC2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650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A4A00-09F3-93C7-F211-2373A6815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5F6F2-F4BB-4056-A9BB-814C628B7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A39616-CD22-94B8-ABC5-CB91119185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972B5C-8DE5-29D2-7AA3-9AC07C750B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1782EF-F4E8-B5BF-ADF5-91659A5D3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9252AC-5986-76FE-7B90-9064B9117B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862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39B79-65E2-5F55-CBD1-687CD5ACB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B7C2477-74F7-5455-CCBF-5EBC020CB5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4E3A12-90A7-BEB0-DED8-55E86F4A12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06ED40-C99D-9C80-305B-7155FF89C2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3860A1-E4F7-CAB0-6F91-6AC266A22E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5531FA-C648-C1D0-91CF-7E4F393CB7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7565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62F13-202E-1F63-0BDB-0C6461F73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3DF121-AE12-69A0-569B-48FE84AB6C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C322DF-C891-EFD0-31B2-09AD75DB92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788AC-3947-369F-F206-8D51273D9D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6CA6FA-8222-7BCA-14A2-337FE7033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224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07C001-5F60-EADB-B86D-1730022DD7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C93F7C-0ACB-FE2A-5A49-1B43E820BC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ACD13A-02C4-6D18-0667-E24555AC27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DA91B0-FFED-4788-7C00-D64880A65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2BB54D-D84D-3344-D415-C988A9C1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8075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752A82-4D81-1772-098F-12047BD4E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36085B-FB16-3042-FB83-DA668D8CE6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9E8484-DF3D-A77B-0293-F2223100B87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A74CFF-225E-4FA3-8987-507571EE2368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816C67-F7A5-8F34-46B3-66A2EFC7A4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31CA7D-D233-87F8-4F27-3266BE801F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7486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y.jiao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2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3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.sagepub.com/doi/full/10.1177/1094428120986851" TargetMode="External"/><Relationship Id="rId2" Type="http://schemas.openxmlformats.org/officeDocument/2006/relationships/hyperlink" Target="https://uowtsd-my.sharepoint.com/:b:/g/personal/y_jiao_uwtsd_ac_uk/EYzXIyfIHrhGk96XlEWJ_ckBsyrMpiEiXk3EN09ZhfZnYw?e=YR6r9e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1E6711-421C-872E-D9ED-0347F642D2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069" y="381935"/>
            <a:ext cx="4008583" cy="59744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Education Studies (MA) </a:t>
            </a:r>
          </a:p>
          <a:p>
            <a:pPr algn="l"/>
            <a:endParaRPr lang="en-US" sz="44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algn="l"/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MODULE ECDE7005P:   </a:t>
            </a:r>
          </a:p>
          <a:p>
            <a:pPr algn="l"/>
            <a:endParaRPr lang="en-US" sz="44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algn="l"/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Philosophy and Practice of Social Research </a:t>
            </a:r>
          </a:p>
          <a:p>
            <a:pPr algn="l"/>
            <a:endParaRPr lang="en-US" sz="44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7734EB0A-DAB6-5742-2804-C2575AD6A7B8}"/>
              </a:ext>
            </a:extLst>
          </p:cNvPr>
          <p:cNvSpPr txBox="1"/>
          <p:nvPr/>
        </p:nvSpPr>
        <p:spPr>
          <a:xfrm>
            <a:off x="5974084" y="518400"/>
            <a:ext cx="5486394" cy="58379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4000" b="1" u="sng" dirty="0">
              <a:solidFill>
                <a:schemeClr val="tx1">
                  <a:alpha val="80000"/>
                </a:schemeClr>
              </a:solidFill>
            </a:endParaRP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4000" b="1" u="sng" dirty="0">
                <a:solidFill>
                  <a:schemeClr val="tx1">
                    <a:alpha val="80000"/>
                  </a:schemeClr>
                </a:solidFill>
              </a:rPr>
              <a:t>Sampling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u="sng" dirty="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u="sng" dirty="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u="sng" dirty="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u="sng" dirty="0">
              <a:solidFill>
                <a:schemeClr val="tx1">
                  <a:alpha val="80000"/>
                </a:schemeClr>
              </a:solidFill>
            </a:endParaRPr>
          </a:p>
          <a:p>
            <a:pPr algn="r"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Yiying Jiao  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  <a:hlinkClick r:id="rId2"/>
              </a:rPr>
              <a:t>y.jiao@uwtsd.ac.uk</a:t>
            </a: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20273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A79F8A-D298-B0CA-E99E-84C704709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39" y="14408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3600" dirty="0"/>
              <a:t>The Research Population</a:t>
            </a:r>
            <a:endParaRPr lang="en-GB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AFD45-A167-ECD6-5480-43BD3C24C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/>
              <a:t>What kind of people, events or items will be relevant for the study and likely to provide valuable data in terms of the topic that is being investigated?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/>
              <a:t>Population here refers to all the items in the category of things that are being researched – </a:t>
            </a:r>
            <a:r>
              <a:rPr lang="en-GB" sz="2400" i="1" dirty="0"/>
              <a:t>Research</a:t>
            </a:r>
            <a:r>
              <a:rPr lang="en-GB" sz="2400" dirty="0"/>
              <a:t> Population.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/>
              <a:t>Who is your population?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/>
              <a:t>How to establish contact with your potential population?</a:t>
            </a:r>
          </a:p>
          <a:p>
            <a:endParaRPr lang="en-GB" sz="1700" dirty="0"/>
          </a:p>
          <a:p>
            <a:pPr lvl="1"/>
            <a:endParaRPr lang="en-GB" sz="1700" dirty="0"/>
          </a:p>
          <a:p>
            <a:endParaRPr lang="en-GB" sz="1700" dirty="0"/>
          </a:p>
          <a:p>
            <a:pPr marL="0" indent="0">
              <a:buNone/>
            </a:pPr>
            <a:endParaRPr lang="en-GB" sz="1700" dirty="0"/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79CE0182-2EF2-4389-8759-8AE60A2430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51" r="22217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56650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0E9FEF-F8E0-C2E9-1507-16FD14FC3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/>
              <a:t>The Research Population</a:t>
            </a:r>
            <a:endParaRPr lang="en-GB" sz="2000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7D198-01A0-2514-9963-FE3C6C6D62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07067"/>
            <a:ext cx="11251019" cy="4585808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‘Contact points’ for the research population tend to come in the form of things like: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600" i="1" dirty="0"/>
              <a:t>Email address </a:t>
            </a:r>
            <a:r>
              <a:rPr lang="en-GB" sz="2600" dirty="0"/>
              <a:t>(e.g. employees of a company or clients for a service);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600" i="1" dirty="0"/>
              <a:t>Online groups </a:t>
            </a:r>
            <a:r>
              <a:rPr lang="en-GB" sz="2600" dirty="0"/>
              <a:t>(e.g. specific interest groups);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600" i="1" dirty="0"/>
              <a:t>Names</a:t>
            </a:r>
            <a:r>
              <a:rPr lang="en-GB" sz="2600" dirty="0"/>
              <a:t> (e.g. membership lists);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600" i="1" dirty="0"/>
              <a:t>Suitable locations </a:t>
            </a:r>
            <a:r>
              <a:rPr lang="en-GB" sz="2600" dirty="0"/>
              <a:t>for finding particular kinds of people (e.g. schools or universities to find students);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600" i="1" dirty="0"/>
              <a:t>Phone numbers </a:t>
            </a:r>
            <a:r>
              <a:rPr lang="en-GB" sz="2600" dirty="0"/>
              <a:t>from a directory (e.g. people or company in a specific area);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600" i="1" dirty="0"/>
              <a:t>Postcodes and postal addresses </a:t>
            </a:r>
            <a:r>
              <a:rPr lang="en-GB" sz="2600" dirty="0"/>
              <a:t>(e.g. for businesses in a particular industry).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4990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36C001-0A15-0F13-61BD-7F3691B12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534" y="-474917"/>
            <a:ext cx="10550025" cy="1182927"/>
          </a:xfrm>
        </p:spPr>
        <p:txBody>
          <a:bodyPr anchor="b">
            <a:normAutofit/>
          </a:bodyPr>
          <a:lstStyle/>
          <a:p>
            <a:r>
              <a:rPr lang="en-GB" sz="3900" dirty="0"/>
              <a:t>The Research Population</a:t>
            </a:r>
            <a:endParaRPr lang="en-GB" sz="200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4CEDD-5E7A-1D45-67B7-677E62F997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5" y="1414131"/>
            <a:ext cx="10550025" cy="4862164"/>
          </a:xfrm>
        </p:spPr>
        <p:txBody>
          <a:bodyPr anchor="t">
            <a:normAutofit lnSpcReduction="10000"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Never take the willingness and ability of the research population to participate in the survey for granted.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>
              <a:solidFill>
                <a:schemeClr val="tx1">
                  <a:alpha val="80000"/>
                </a:schemeClr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Careful considerations needed for the likelihood that the research population will agree to co-operate with the research: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>
                    <a:alpha val="80000"/>
                  </a:schemeClr>
                </a:solidFill>
              </a:rPr>
              <a:t>The kind of people involved (e.g. busy or not busy);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>
                    <a:alpha val="80000"/>
                  </a:schemeClr>
                </a:solidFill>
              </a:rPr>
              <a:t>The capacity of the people invited to participate (language, literacy, age, vulnerable groups);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>
                    <a:alpha val="80000"/>
                  </a:schemeClr>
                </a:solidFill>
              </a:rPr>
              <a:t>The topic of the survey;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>
                    <a:alpha val="80000"/>
                  </a:schemeClr>
                </a:solidFill>
              </a:rPr>
              <a:t>The context in which the survey is delivered (when, where);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>
                    <a:alpha val="80000"/>
                  </a:schemeClr>
                </a:solidFill>
              </a:rPr>
              <a:t>The mode of delivery of the survey (face-to-face, Internet, post, phone).</a:t>
            </a:r>
          </a:p>
          <a:p>
            <a:pPr marL="0" indent="0">
              <a:buNone/>
            </a:pPr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8350D8D-73D6-4132-89B5-DD52F3962A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88224" y="2325422"/>
            <a:ext cx="465458" cy="872153"/>
            <a:chOff x="11388224" y="2325422"/>
            <a:chExt cx="465458" cy="872153"/>
          </a:xfrm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3764" y="2325422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62544" y="2554717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8224" y="3069861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362934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5E776-0F98-B6F2-BC05-5ADE1AE084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Response Rates (Surveys)</a:t>
            </a:r>
            <a:endParaRPr lang="en-GB" sz="20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A5A72D-9EEC-7CB6-C507-AC231381A5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603088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28406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68A55F-7B32-44D8-AEE5-1AF405326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2C7925-3C3C-7748-74DA-6FCD122A8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337" y="429030"/>
            <a:ext cx="3350623" cy="5457589"/>
          </a:xfrm>
        </p:spPr>
        <p:txBody>
          <a:bodyPr anchor="ctr">
            <a:normAutofit/>
          </a:bodyPr>
          <a:lstStyle/>
          <a:p>
            <a:r>
              <a:rPr lang="en-GB" sz="3200" dirty="0"/>
              <a:t>Non-Response Bias</a:t>
            </a:r>
            <a:endParaRPr lang="en-GB" sz="20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320" y="6112341"/>
            <a:ext cx="10835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045208" y="4686084"/>
            <a:ext cx="54864" cy="2834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ABB3E0-8605-89F1-58D5-F16A404B3B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8053151"/>
              </p:ext>
            </p:extLst>
          </p:nvPr>
        </p:nvGraphicFramePr>
        <p:xfrm>
          <a:off x="4041648" y="429030"/>
          <a:ext cx="7452360" cy="53865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5373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777E57D-6A88-4B5B-A068-2BA7FF4E8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C68E22-4F44-640B-DF98-988E970E3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13816"/>
            <a:ext cx="10509504" cy="1071762"/>
          </a:xfrm>
        </p:spPr>
        <p:txBody>
          <a:bodyPr anchor="b">
            <a:normAutofit/>
          </a:bodyPr>
          <a:lstStyle/>
          <a:p>
            <a:r>
              <a:rPr lang="en-GB" dirty="0"/>
              <a:t>Non-Response Bias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2894076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7C5D6-E097-7FFC-1434-5626603C3D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027302"/>
            <a:ext cx="10509504" cy="3016882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Consequences of non-response bias: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800" dirty="0"/>
              <a:t>Systematically over-represent data collected from the kind of people responded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800" dirty="0"/>
              <a:t>Systematically under-represent data collected from those who didn’t.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800" dirty="0"/>
              <a:t>These will directly affect how fair and objective the survey’s finding will be.</a:t>
            </a: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6490824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D78E00-9983-454C-7C04-0C1B1388B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685801"/>
            <a:ext cx="3494859" cy="5491162"/>
          </a:xfrm>
        </p:spPr>
        <p:txBody>
          <a:bodyPr>
            <a:normAutofit/>
          </a:bodyPr>
          <a:lstStyle/>
          <a:p>
            <a:r>
              <a:rPr lang="en-GB" dirty="0"/>
              <a:t>Sampling</a:t>
            </a:r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D534019C-D804-4C62-3ECE-94D05B8D53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7939885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593861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42226"/>
            <a:ext cx="10515600" cy="1325563"/>
          </a:xfrm>
        </p:spPr>
        <p:txBody>
          <a:bodyPr/>
          <a:lstStyle/>
          <a:p>
            <a:r>
              <a:rPr lang="en-GB" b="1" u="sng" dirty="0"/>
              <a:t>Sampling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92156" y="1367045"/>
          <a:ext cx="11807687" cy="3269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569F08A2-36EE-4306-4635-2D298D6207C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" t="10066" r="1124" b="13695"/>
          <a:stretch/>
        </p:blipFill>
        <p:spPr>
          <a:xfrm>
            <a:off x="4241844" y="4033814"/>
            <a:ext cx="3708310" cy="2781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204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42226"/>
            <a:ext cx="10515600" cy="1325563"/>
          </a:xfrm>
        </p:spPr>
        <p:txBody>
          <a:bodyPr/>
          <a:lstStyle/>
          <a:p>
            <a:r>
              <a:rPr lang="en-GB" b="1" u="sng" dirty="0"/>
              <a:t>Sample frame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92154" y="1834625"/>
          <a:ext cx="5903845" cy="42216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B61B7CB0-2CED-5F63-A2DA-54668F81494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3043" t="12391" r="29130" b="18913"/>
          <a:stretch/>
        </p:blipFill>
        <p:spPr>
          <a:xfrm>
            <a:off x="6188119" y="1065999"/>
            <a:ext cx="5811724" cy="5178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2650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72E9B0-AD04-A654-B900-474CDAC25C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dirty="0"/>
              <a:t>Sampling</a:t>
            </a:r>
            <a:endParaRPr lang="en-GB" sz="2000" dirty="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324A0-0228-BBCE-7BF5-B862368A1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3"/>
            <a:ext cx="10515600" cy="4563491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Together either a </a:t>
            </a:r>
            <a:r>
              <a:rPr lang="en-GB" b="1" dirty="0"/>
              <a:t>representative sample </a:t>
            </a:r>
            <a:r>
              <a:rPr lang="en-GB" dirty="0"/>
              <a:t>(large surveys with the use of quantitative data)</a:t>
            </a:r>
            <a:r>
              <a:rPr lang="en-GB" b="1" dirty="0"/>
              <a:t> </a:t>
            </a:r>
            <a:r>
              <a:rPr lang="en-GB" dirty="0"/>
              <a:t>or to get an </a:t>
            </a:r>
            <a:r>
              <a:rPr lang="en-GB" b="1" dirty="0"/>
              <a:t>exploratory sample </a:t>
            </a:r>
            <a:r>
              <a:rPr lang="en-GB" dirty="0"/>
              <a:t>(small-scale research and often with the use of qualitative data).</a:t>
            </a:r>
          </a:p>
          <a:p>
            <a:pPr marL="800100" lvl="1" indent="-342900">
              <a:buFont typeface="Wingdings" panose="05000000000000000000" pitchFamily="2" charset="2"/>
              <a:buChar char="q"/>
            </a:pPr>
            <a:r>
              <a:rPr lang="en-GB" sz="2800" dirty="0"/>
              <a:t>Representative sample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800" dirty="0"/>
              <a:t>Draw valid conclusions about how things are in the overall research population</a:t>
            </a:r>
          </a:p>
          <a:p>
            <a:pPr marL="800100" lvl="1" indent="-342900">
              <a:buFont typeface="Wingdings" panose="05000000000000000000" pitchFamily="2" charset="2"/>
              <a:buChar char="q"/>
            </a:pPr>
            <a:r>
              <a:rPr lang="en-GB" sz="2800" dirty="0"/>
              <a:t>Exploratory sample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800" dirty="0"/>
              <a:t>Proving relatively unexplored topics and as a route to the discovery of new ideas or theories 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800" dirty="0"/>
              <a:t>Provide the researcher with a means for generating insights and information.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392979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2D6BAC-D4C8-949E-9000-856C56A6A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sz="4000" dirty="0"/>
              <a:t>Sampling Techniques</a:t>
            </a:r>
            <a:endParaRPr lang="en-GB" sz="2000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1E24C-CDAC-9881-DD1E-CC581FEE6E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7052" y="457200"/>
            <a:ext cx="6349883" cy="5812971"/>
          </a:xfrm>
        </p:spPr>
        <p:txBody>
          <a:bodyPr anchor="t"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Types of sampling and sampling strategies/techniques:</a:t>
            </a:r>
          </a:p>
          <a:p>
            <a:pPr marL="800100" lvl="1" indent="-342900">
              <a:buFont typeface="Wingdings" panose="05000000000000000000" pitchFamily="2" charset="2"/>
              <a:buChar char="q"/>
            </a:pPr>
            <a:r>
              <a:rPr lang="en-GB" sz="2800" dirty="0"/>
              <a:t>Probability sampling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sz="2800" dirty="0"/>
              <a:t>Random sampling: each person has an equal chance of being selected.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sz="2800" dirty="0"/>
              <a:t>Systematic sampling: every nth case is included.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sz="2800" dirty="0"/>
              <a:t>Stratified sampling: sampling based on subgroups in the population.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sz="2800" dirty="0"/>
              <a:t>…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1418125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B33354-5302-409E-90BF-4E7A98AFB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98750F-B5F2-B7DF-F3C8-F1A986BDB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165014"/>
            <a:ext cx="3796306" cy="4666206"/>
          </a:xfrm>
        </p:spPr>
        <p:txBody>
          <a:bodyPr anchor="ctr">
            <a:normAutofit/>
          </a:bodyPr>
          <a:lstStyle/>
          <a:p>
            <a:r>
              <a:rPr lang="en-GB" sz="4800" dirty="0"/>
              <a:t>Sampling Techniques</a:t>
            </a:r>
            <a:endParaRPr lang="en-GB" sz="2000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C66A8B6-1F6E-4FCC-93B9-B9986B6FD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576" y="5945955"/>
            <a:ext cx="12109423" cy="525780"/>
            <a:chOff x="82576" y="5945955"/>
            <a:chExt cx="12109423" cy="52578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AF7C4FD-65AD-4BBE-886A-D2E923F94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103361" y="6131892"/>
              <a:ext cx="524256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BA8278B-6DF7-481F-B1FA-FFE7D6C3C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5998176" y="277912"/>
              <a:ext cx="524256" cy="1186339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D9F58-13B1-6496-E34E-859053A810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3706" y="244549"/>
            <a:ext cx="6418420" cy="6025622"/>
          </a:xfrm>
        </p:spPr>
        <p:txBody>
          <a:bodyPr anchor="ctr">
            <a:normAutofit lnSpcReduction="10000"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/>
              <a:t>Types of sampling and sampling strategies/techniques:</a:t>
            </a:r>
          </a:p>
          <a:p>
            <a:pPr marL="800100" lvl="1" indent="-342900">
              <a:buFont typeface="Wingdings" panose="05000000000000000000" pitchFamily="2" charset="2"/>
              <a:buChar char="q"/>
            </a:pPr>
            <a:r>
              <a:rPr lang="en-GB" dirty="0"/>
              <a:t>Non-probability sampling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sz="2400" dirty="0"/>
              <a:t>Quota sampling: selected to meet specific criteria.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sz="2400" dirty="0"/>
              <a:t>Purposive sampling: hand-picked for the topic (not from random selection, selected based on relevance and knowledge).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sz="2400" dirty="0"/>
              <a:t>Snowball sampling: participants refer the researcher on to other potential participants.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sz="2400" dirty="0"/>
              <a:t>Convenience sampling: first to hand. (involves readily available respondents who are convenient for the research to focus upon – usually involves rich cases capable of in-depth study).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sz="2400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4778563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78781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/>
                </a:solidFill>
              </a:rPr>
              <a:t> </a:t>
            </a:r>
            <a:r>
              <a:rPr lang="en-GB" dirty="0"/>
              <a:t>Sampling Methods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838200" y="980661"/>
          <a:ext cx="10876722" cy="5711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90151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87929-8F32-522E-7DD6-5C5F4193A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Ethical Considerations</a:t>
            </a:r>
            <a:endParaRPr lang="en-GB" dirty="0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3F1440E5-912D-CA70-07CA-B254DF9D12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237467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567008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AA868-E910-8C1A-FE4D-F10C481DB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Directed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ED85DC-5CC6-357D-23A0-4C8560AA4B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/>
              <a:t>Task: Read the following articles (relevant to your chosen topic and research design)</a:t>
            </a:r>
          </a:p>
          <a:p>
            <a:endParaRPr lang="en-GB" sz="28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800" dirty="0"/>
              <a:t>For empirical research please read: </a:t>
            </a:r>
            <a:r>
              <a:rPr lang="en-GB" sz="2800" dirty="0">
                <a:hlinkClick r:id="rId2"/>
              </a:rPr>
              <a:t>Chapter 6, Denscombe, Martyn, </a:t>
            </a:r>
            <a:r>
              <a:rPr lang="en-GB" sz="2800" i="1" dirty="0">
                <a:hlinkClick r:id="rId2"/>
              </a:rPr>
              <a:t>The Good Research Guide : Research Methods for Small-Scale Social Research Projects</a:t>
            </a:r>
            <a:r>
              <a:rPr lang="en-GB" sz="2800" dirty="0">
                <a:hlinkClick r:id="rId2"/>
              </a:rPr>
              <a:t>, Seventh edition. (London: Open University Press, 2021)</a:t>
            </a:r>
            <a:endParaRPr lang="en-GB" sz="2800" dirty="0"/>
          </a:p>
          <a:p>
            <a:endParaRPr lang="en-GB" sz="28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800" dirty="0"/>
              <a:t> For literature-based research please read: </a:t>
            </a:r>
            <a:r>
              <a:rPr lang="en-GB" sz="2800" dirty="0" err="1">
                <a:hlinkClick r:id="rId3"/>
              </a:rPr>
              <a:t>Hiebl</a:t>
            </a:r>
            <a:r>
              <a:rPr lang="en-GB" sz="2800" dirty="0">
                <a:hlinkClick r:id="rId3"/>
              </a:rPr>
              <a:t>, M. R. W. (2023). Sample Selection in Systematic Literature Reviews of Management Research. Organizational Research Methods, 26(2), pp.229-261. https://doi.org/10.1177/1094428120986851</a:t>
            </a:r>
            <a:endParaRPr lang="en-GB" sz="2800" dirty="0"/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08778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48127-C9BC-23C1-2527-0CDC70122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C2FE1F-16A8-AFF1-3C93-023AEFB831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Cohen, L., Manion, L. and Morrison, K. (2018) </a:t>
            </a:r>
            <a:r>
              <a:rPr lang="en-GB" i="1" dirty="0"/>
              <a:t>Research methods in education</a:t>
            </a:r>
            <a:r>
              <a:rPr lang="en-GB" dirty="0"/>
              <a:t>. 8th </a:t>
            </a:r>
            <a:r>
              <a:rPr lang="en-GB" dirty="0" err="1"/>
              <a:t>edn</a:t>
            </a:r>
            <a:r>
              <a:rPr lang="en-GB" dirty="0"/>
              <a:t>. London: Routledge.</a:t>
            </a:r>
          </a:p>
          <a:p>
            <a:pPr marL="0" indent="0">
              <a:buNone/>
            </a:pPr>
            <a:r>
              <a:rPr lang="en-GB" dirty="0"/>
              <a:t>Denscombe, M. (2021) </a:t>
            </a:r>
            <a:r>
              <a:rPr lang="en-GB" i="1" dirty="0"/>
              <a:t>The good research guide : research methods for small-scale social research projects</a:t>
            </a:r>
            <a:r>
              <a:rPr lang="en-GB" dirty="0"/>
              <a:t>. 7th </a:t>
            </a:r>
            <a:r>
              <a:rPr lang="en-GB" dirty="0" err="1"/>
              <a:t>edn</a:t>
            </a:r>
            <a:r>
              <a:rPr lang="en-GB" dirty="0"/>
              <a:t>. London: Open University Press.</a:t>
            </a:r>
          </a:p>
          <a:p>
            <a:pPr marL="0" indent="0">
              <a:buNone/>
            </a:pPr>
            <a:r>
              <a:rPr lang="en-GB" dirty="0" err="1"/>
              <a:t>Hiebl</a:t>
            </a:r>
            <a:r>
              <a:rPr lang="en-GB" dirty="0"/>
              <a:t>, M. R. W. (2023). ‘Sample Selection in Systematic Literature Reviews of Management Research’. </a:t>
            </a:r>
            <a:r>
              <a:rPr lang="en-GB" i="1" dirty="0"/>
              <a:t>Organizational Research Methods</a:t>
            </a:r>
            <a:r>
              <a:rPr lang="en-GB" dirty="0"/>
              <a:t>, 26(2), pp.229-261. Available at: https://doi.org/10.1177/1094428120986851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26607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1243</Words>
  <Application>Microsoft Office PowerPoint</Application>
  <PresentationFormat>Widescreen</PresentationFormat>
  <Paragraphs>102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Wingdings</vt:lpstr>
      <vt:lpstr>Office Theme</vt:lpstr>
      <vt:lpstr>Education Studies (MA)   MODULE ECDE7005P:     The Philosophy and Practice of Social Research  </vt:lpstr>
      <vt:lpstr>The Research Population</vt:lpstr>
      <vt:lpstr>The Research Population</vt:lpstr>
      <vt:lpstr>The Research Population</vt:lpstr>
      <vt:lpstr>Response Rates (Surveys)</vt:lpstr>
      <vt:lpstr>Non-Response Bias</vt:lpstr>
      <vt:lpstr>Non-Response Bias</vt:lpstr>
      <vt:lpstr>Sampling</vt:lpstr>
      <vt:lpstr>Sampling </vt:lpstr>
      <vt:lpstr>Sample frame </vt:lpstr>
      <vt:lpstr>Sampling</vt:lpstr>
      <vt:lpstr>Sampling Techniques</vt:lpstr>
      <vt:lpstr>Sampling Techniques</vt:lpstr>
      <vt:lpstr> Sampling Methods</vt:lpstr>
      <vt:lpstr>Ethical Considerations</vt:lpstr>
      <vt:lpstr>Directed Task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Yiying Jiao</dc:creator>
  <cp:lastModifiedBy>Yiying Jiao</cp:lastModifiedBy>
  <cp:revision>1</cp:revision>
  <dcterms:created xsi:type="dcterms:W3CDTF">2024-04-24T15:00:30Z</dcterms:created>
  <dcterms:modified xsi:type="dcterms:W3CDTF">2026-10-21T08:17:21Z</dcterms:modified>
</cp:coreProperties>
</file>