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3" r:id="rId3"/>
    <p:sldId id="257" r:id="rId4"/>
    <p:sldId id="258" r:id="rId5"/>
    <p:sldId id="259" r:id="rId6"/>
    <p:sldId id="260" r:id="rId7"/>
    <p:sldId id="261" r:id="rId8"/>
    <p:sldId id="262"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243" autoAdjust="0"/>
  </p:normalViewPr>
  <p:slideViewPr>
    <p:cSldViewPr snapToGrid="0">
      <p:cViewPr varScale="1">
        <p:scale>
          <a:sx n="55" d="100"/>
          <a:sy n="55" d="100"/>
        </p:scale>
        <p:origin x="131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28A1A1-6552-4EC0-8E2D-4DCA5348EBCB}" type="datetimeFigureOut">
              <a:rPr lang="en-US" smtClean="0"/>
              <a:t>6/22/2023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215DAE-AD32-4BD2-859A-A28C4D8B30A6}" type="slidenum">
              <a:rPr lang="en-US" smtClean="0"/>
              <a:t>‹#›</a:t>
            </a:fld>
            <a:endParaRPr lang="en-US"/>
          </a:p>
        </p:txBody>
      </p:sp>
    </p:spTree>
    <p:extLst>
      <p:ext uri="{BB962C8B-B14F-4D97-AF65-F5344CB8AC3E}">
        <p14:creationId xmlns:p14="http://schemas.microsoft.com/office/powerpoint/2010/main" val="3695555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 motivation is the term used to describe the internal drives, wants, and desires that motivate people to act, exert effort, and produce desired results at work </a:t>
            </a:r>
            <a:r>
              <a:rPr lang="en-US" sz="1800" dirty="0">
                <a:effectLst/>
                <a:latin typeface="Arial" panose="020B0604020202020204" pitchFamily="34" charset="0"/>
                <a:ea typeface="Calibri" panose="020F0502020204030204" pitchFamily="34" charset="0"/>
              </a:rPr>
              <a:t>(Tyson, 2015)</a:t>
            </a:r>
            <a:r>
              <a:rPr lang="en-US" dirty="0"/>
              <a:t>. Employee motivation is influenced by a variety of elements, such as recognition and rewards, job satisfaction, opportunity for professional progression, a supportive work environment, and meaningful work </a:t>
            </a:r>
            <a:r>
              <a:rPr lang="en-US" sz="1800" dirty="0">
                <a:effectLst/>
                <a:latin typeface="Arial" panose="020B0604020202020204" pitchFamily="34" charset="0"/>
                <a:ea typeface="Calibri" panose="020F0502020204030204" pitchFamily="34" charset="0"/>
              </a:rPr>
              <a:t>(Anthon et al., 2002)</a:t>
            </a:r>
            <a:r>
              <a:rPr lang="en-US" dirty="0"/>
              <a:t>. Employee motivation is essential to an organization's success because it increases productivity, engagement, and commitment to objectives. They give everything they have while actively looking for methods to do better </a:t>
            </a:r>
            <a:r>
              <a:rPr lang="en-US" sz="1800" dirty="0">
                <a:solidFill>
                  <a:srgbClr val="000000"/>
                </a:solidFill>
                <a:effectLst/>
                <a:latin typeface="Arial" panose="020B0604020202020204" pitchFamily="34" charset="0"/>
                <a:ea typeface="Times New Roman" panose="02020603050405020304" pitchFamily="18" charset="0"/>
              </a:rPr>
              <a:t>(Sparrow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2016)</a:t>
            </a:r>
            <a:r>
              <a:rPr lang="en-US" dirty="0"/>
              <a:t>.</a:t>
            </a:r>
          </a:p>
        </p:txBody>
      </p:sp>
      <p:sp>
        <p:nvSpPr>
          <p:cNvPr id="4" name="Slide Number Placeholder 3"/>
          <p:cNvSpPr>
            <a:spLocks noGrp="1"/>
          </p:cNvSpPr>
          <p:nvPr>
            <p:ph type="sldNum" sz="quarter" idx="5"/>
          </p:nvPr>
        </p:nvSpPr>
        <p:spPr/>
        <p:txBody>
          <a:bodyPr/>
          <a:lstStyle/>
          <a:p>
            <a:fld id="{CF215DAE-AD32-4BD2-859A-A28C4D8B30A6}" type="slidenum">
              <a:rPr lang="en-US" smtClean="0"/>
              <a:t>3</a:t>
            </a:fld>
            <a:endParaRPr lang="en-US"/>
          </a:p>
        </p:txBody>
      </p:sp>
    </p:spTree>
    <p:extLst>
      <p:ext uri="{BB962C8B-B14F-4D97-AF65-F5344CB8AC3E}">
        <p14:creationId xmlns:p14="http://schemas.microsoft.com/office/powerpoint/2010/main" val="3637764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Extrinsic motivation is fueled by incentives or results received from sources other than the self. It consists of material benefits like bonuses, promotions, and recognition</a:t>
            </a:r>
            <a:r>
              <a:rPr lang="en-US" sz="1800" dirty="0">
                <a:effectLst/>
                <a:latin typeface="Arial" panose="020B0604020202020204" pitchFamily="34" charset="0"/>
                <a:ea typeface="Calibri" panose="020F0502020204030204" pitchFamily="34" charset="0"/>
              </a:rPr>
              <a:t>(</a:t>
            </a:r>
            <a:r>
              <a:rPr lang="en-US" sz="1800" dirty="0" err="1">
                <a:effectLst/>
                <a:latin typeface="Arial" panose="020B0604020202020204" pitchFamily="34" charset="0"/>
                <a:ea typeface="Calibri" panose="020F0502020204030204" pitchFamily="34" charset="0"/>
              </a:rPr>
              <a:t>Alfes</a:t>
            </a:r>
            <a:r>
              <a:rPr lang="en-US" sz="1800" dirty="0">
                <a:effectLst/>
                <a:latin typeface="Arial" panose="020B0604020202020204" pitchFamily="34" charset="0"/>
                <a:ea typeface="Calibri" panose="020F0502020204030204" pitchFamily="34" charset="0"/>
              </a:rPr>
              <a:t> et al., 2010)</a:t>
            </a:r>
            <a:r>
              <a:rPr lang="en-US" dirty="0"/>
              <a:t>. Contrarily, intrinsic motivation originates from internal forces and is connected to the natural fulfillment and happiness a person obtains from the activity itself. It involves autonomy, personal development, and a sense of purpose </a:t>
            </a:r>
            <a:r>
              <a:rPr lang="en-US" sz="1800" dirty="0">
                <a:effectLst/>
                <a:latin typeface="Arial" panose="020B0604020202020204" pitchFamily="34" charset="0"/>
                <a:ea typeface="Calibri" panose="020F0502020204030204" pitchFamily="34" charset="0"/>
              </a:rPr>
              <a:t>(Macey et al., 2009)</a:t>
            </a:r>
            <a:r>
              <a:rPr lang="en-US" dirty="0"/>
              <a:t>. For me, internal motivation is what drives me the most. For instance, the satisfaction of learning new things and honing my talents, or the sense of success I get after finishing a difficult work </a:t>
            </a:r>
            <a:r>
              <a:rPr lang="en-US" sz="1800" dirty="0">
                <a:effectLst/>
                <a:latin typeface="Arial" panose="020B0604020202020204" pitchFamily="34" charset="0"/>
                <a:ea typeface="Calibri" panose="020F0502020204030204" pitchFamily="34" charset="0"/>
              </a:rPr>
              <a:t>(</a:t>
            </a:r>
            <a:r>
              <a:rPr lang="en-US" sz="1800" dirty="0" err="1">
                <a:effectLst/>
                <a:latin typeface="Arial" panose="020B0604020202020204" pitchFamily="34" charset="0"/>
                <a:ea typeface="Calibri" panose="020F0502020204030204" pitchFamily="34" charset="0"/>
              </a:rPr>
              <a:t>Alfes</a:t>
            </a:r>
            <a:r>
              <a:rPr lang="en-US" sz="1800" dirty="0">
                <a:effectLst/>
                <a:latin typeface="Arial" panose="020B0604020202020204" pitchFamily="34" charset="0"/>
                <a:ea typeface="Calibri" panose="020F0502020204030204" pitchFamily="34" charset="0"/>
              </a:rPr>
              <a:t> et al., 2010)</a:t>
            </a:r>
            <a:r>
              <a:rPr lang="en-US" dirty="0"/>
              <a:t>.</a:t>
            </a:r>
          </a:p>
        </p:txBody>
      </p:sp>
      <p:sp>
        <p:nvSpPr>
          <p:cNvPr id="4" name="Slide Number Placeholder 3"/>
          <p:cNvSpPr>
            <a:spLocks noGrp="1"/>
          </p:cNvSpPr>
          <p:nvPr>
            <p:ph type="sldNum" sz="quarter" idx="5"/>
          </p:nvPr>
        </p:nvSpPr>
        <p:spPr/>
        <p:txBody>
          <a:bodyPr/>
          <a:lstStyle/>
          <a:p>
            <a:fld id="{CF215DAE-AD32-4BD2-859A-A28C4D8B30A6}" type="slidenum">
              <a:rPr lang="en-US" smtClean="0"/>
              <a:t>4</a:t>
            </a:fld>
            <a:endParaRPr lang="en-US"/>
          </a:p>
        </p:txBody>
      </p:sp>
    </p:spTree>
    <p:extLst>
      <p:ext uri="{BB962C8B-B14F-4D97-AF65-F5344CB8AC3E}">
        <p14:creationId xmlns:p14="http://schemas.microsoft.com/office/powerpoint/2010/main" val="439950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Advantages of extrinsic motivation include its quantifiability and tangible nature. It offers distinct benchmarks for performance assessment and awards based on predetermined standards </a:t>
            </a:r>
            <a:r>
              <a:rPr lang="en-US" sz="1800" dirty="0">
                <a:effectLst/>
                <a:latin typeface="Arial" panose="020B0604020202020204" pitchFamily="34" charset="0"/>
                <a:ea typeface="Calibri" panose="020F0502020204030204" pitchFamily="34" charset="0"/>
              </a:rPr>
              <a:t>(Anthon et al., 2002)</a:t>
            </a:r>
            <a:r>
              <a:rPr lang="en-US" dirty="0"/>
              <a:t>. Employees may also exhibit short-term performance improvements as they try to achieve particular objectives in exchange for rewards</a:t>
            </a:r>
            <a:r>
              <a:rPr lang="en-US" sz="1800" dirty="0">
                <a:effectLst/>
                <a:latin typeface="Arial" panose="020B0604020202020204" pitchFamily="34" charset="0"/>
                <a:ea typeface="Calibri" panose="020F0502020204030204" pitchFamily="34" charset="0"/>
              </a:rPr>
              <a:t>(Anthon et al., 2002)</a:t>
            </a:r>
            <a:r>
              <a:rPr lang="en-US" dirty="0"/>
              <a:t>. However, there may be drawbacks to relying only on extrinsic motivation </a:t>
            </a:r>
            <a:r>
              <a:rPr lang="en-US" sz="1800" dirty="0">
                <a:solidFill>
                  <a:srgbClr val="000000"/>
                </a:solidFill>
                <a:effectLst/>
                <a:latin typeface="Arial" panose="020B0604020202020204" pitchFamily="34" charset="0"/>
                <a:ea typeface="Times New Roman" panose="02020603050405020304" pitchFamily="18" charset="0"/>
              </a:rPr>
              <a:t>(Sparrow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2016)</a:t>
            </a:r>
            <a:r>
              <a:rPr lang="en-US" dirty="0"/>
              <a:t>. It could cause one to place more emphasis on the rewards themselves than on the caliber of effort. When rewards are absent, workers could place quantity before quality and become unmotivated. Extrinsic motivation also has little effect on sustained motivation and engagement</a:t>
            </a:r>
            <a:r>
              <a:rPr lang="en-US" sz="1800" dirty="0">
                <a:solidFill>
                  <a:srgbClr val="000000"/>
                </a:solidFill>
                <a:effectLst/>
                <a:latin typeface="Arial" panose="020B0604020202020204" pitchFamily="34" charset="0"/>
                <a:ea typeface="Times New Roman" panose="02020603050405020304" pitchFamily="18" charset="0"/>
              </a:rPr>
              <a:t>(Noe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2021)</a:t>
            </a:r>
            <a:r>
              <a:rPr lang="en-US" dirty="0"/>
              <a:t>.</a:t>
            </a:r>
          </a:p>
        </p:txBody>
      </p:sp>
      <p:sp>
        <p:nvSpPr>
          <p:cNvPr id="4" name="Slide Number Placeholder 3"/>
          <p:cNvSpPr>
            <a:spLocks noGrp="1"/>
          </p:cNvSpPr>
          <p:nvPr>
            <p:ph type="sldNum" sz="quarter" idx="5"/>
          </p:nvPr>
        </p:nvSpPr>
        <p:spPr/>
        <p:txBody>
          <a:bodyPr/>
          <a:lstStyle/>
          <a:p>
            <a:fld id="{CF215DAE-AD32-4BD2-859A-A28C4D8B30A6}" type="slidenum">
              <a:rPr lang="en-US" smtClean="0"/>
              <a:t>5</a:t>
            </a:fld>
            <a:endParaRPr lang="en-US"/>
          </a:p>
        </p:txBody>
      </p:sp>
    </p:spTree>
    <p:extLst>
      <p:ext uri="{BB962C8B-B14F-4D97-AF65-F5344CB8AC3E}">
        <p14:creationId xmlns:p14="http://schemas.microsoft.com/office/powerpoint/2010/main" val="4075096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benefits of intrinsic motivation are numerous. It encourages a sense of autonomy and ownership, empowering staff to take the initiative and make choices. The work is encouraged to be truly passionate about, and long-term engagement and satisfaction are improved</a:t>
            </a:r>
            <a:r>
              <a:rPr lang="en-US" sz="1800" dirty="0">
                <a:solidFill>
                  <a:srgbClr val="000000"/>
                </a:solidFill>
                <a:effectLst/>
                <a:latin typeface="Arial" panose="020B0604020202020204" pitchFamily="34" charset="0"/>
                <a:ea typeface="Times New Roman" panose="02020603050405020304" pitchFamily="18" charset="0"/>
              </a:rPr>
              <a:t>(Greer, 2021)</a:t>
            </a:r>
            <a:r>
              <a:rPr lang="en-US" dirty="0"/>
              <a:t>. Intrinsic motivation, however, can be hard to gauge and quantify. Due to the wide range of personal interests and preferences, it might not be appealing to everyone </a:t>
            </a:r>
            <a:r>
              <a:rPr lang="en-US" sz="1800" dirty="0">
                <a:solidFill>
                  <a:srgbClr val="000000"/>
                </a:solidFill>
                <a:effectLst/>
                <a:latin typeface="Arial" panose="020B0604020202020204" pitchFamily="34" charset="0"/>
                <a:ea typeface="Times New Roman" panose="02020603050405020304" pitchFamily="18" charset="0"/>
              </a:rPr>
              <a:t>(Noe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2021)</a:t>
            </a:r>
            <a:r>
              <a:rPr lang="en-US" dirty="0"/>
              <a:t>. Organizations must also foster an environment that encourages intrinsic motivation by offering chances for individual development, independence, and a sense of mission </a:t>
            </a:r>
            <a:r>
              <a:rPr lang="en-US" sz="1800" dirty="0">
                <a:effectLst/>
                <a:latin typeface="Arial" panose="020B0604020202020204" pitchFamily="34" charset="0"/>
                <a:ea typeface="Calibri" panose="020F0502020204030204" pitchFamily="34" charset="0"/>
              </a:rPr>
              <a:t>(Saks, 2006)</a:t>
            </a:r>
            <a:r>
              <a:rPr lang="en-US" dirty="0"/>
              <a:t>.</a:t>
            </a:r>
          </a:p>
        </p:txBody>
      </p:sp>
      <p:sp>
        <p:nvSpPr>
          <p:cNvPr id="4" name="Slide Number Placeholder 3"/>
          <p:cNvSpPr>
            <a:spLocks noGrp="1"/>
          </p:cNvSpPr>
          <p:nvPr>
            <p:ph type="sldNum" sz="quarter" idx="5"/>
          </p:nvPr>
        </p:nvSpPr>
        <p:spPr/>
        <p:txBody>
          <a:bodyPr/>
          <a:lstStyle/>
          <a:p>
            <a:fld id="{CF215DAE-AD32-4BD2-859A-A28C4D8B30A6}" type="slidenum">
              <a:rPr lang="en-US" smtClean="0"/>
              <a:t>6</a:t>
            </a:fld>
            <a:endParaRPr lang="en-US"/>
          </a:p>
        </p:txBody>
      </p:sp>
    </p:spTree>
    <p:extLst>
      <p:ext uri="{BB962C8B-B14F-4D97-AF65-F5344CB8AC3E}">
        <p14:creationId xmlns:p14="http://schemas.microsoft.com/office/powerpoint/2010/main" val="1448695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Physiological, safety, social, esteem, and self-actualization are the top five categories of requirements according to Maslow's Hierarchy of requirements, and satiating these needs in that order has an impact on motivation </a:t>
            </a:r>
            <a:r>
              <a:rPr lang="en-US" sz="1800" dirty="0">
                <a:effectLst/>
                <a:latin typeface="Arial" panose="020B0604020202020204" pitchFamily="34" charset="0"/>
                <a:ea typeface="Calibri" panose="020F0502020204030204" pitchFamily="34" charset="0"/>
              </a:rPr>
              <a:t>(Macey et al., 2009)</a:t>
            </a:r>
            <a:r>
              <a:rPr lang="en-US" dirty="0"/>
              <a:t>. The hygiene factors (job security, compensation, and working environment) and motivators (performance, recognition, and growth) identified by Herzberg's Two-Factor Theory have an impact on employee motivation and satisfaction </a:t>
            </a:r>
            <a:r>
              <a:rPr lang="en-US" sz="1800" dirty="0">
                <a:effectLst/>
                <a:latin typeface="Arial" panose="020B0604020202020204" pitchFamily="34" charset="0"/>
                <a:ea typeface="Calibri" panose="020F0502020204030204" pitchFamily="34" charset="0"/>
              </a:rPr>
              <a:t>(</a:t>
            </a:r>
            <a:r>
              <a:rPr lang="en-US" sz="1800" dirty="0" err="1">
                <a:effectLst/>
                <a:latin typeface="Arial" panose="020B0604020202020204" pitchFamily="34" charset="0"/>
                <a:ea typeface="Calibri" panose="020F0502020204030204" pitchFamily="34" charset="0"/>
              </a:rPr>
              <a:t>Alfes</a:t>
            </a:r>
            <a:r>
              <a:rPr lang="en-US" sz="1800" dirty="0">
                <a:effectLst/>
                <a:latin typeface="Arial" panose="020B0604020202020204" pitchFamily="34" charset="0"/>
                <a:ea typeface="Calibri" panose="020F0502020204030204" pitchFamily="34" charset="0"/>
              </a:rPr>
              <a:t> et al., 2010)</a:t>
            </a:r>
            <a:r>
              <a:rPr lang="en-US" dirty="0"/>
              <a:t>. According to the Expectancy Theory, people are motivated when they believe that their efforts will pay off in terms of performance and rewards </a:t>
            </a:r>
            <a:r>
              <a:rPr lang="en-US" sz="1800" dirty="0">
                <a:effectLst/>
                <a:latin typeface="Arial" panose="020B0604020202020204" pitchFamily="34" charset="0"/>
                <a:ea typeface="Calibri" panose="020F0502020204030204" pitchFamily="34" charset="0"/>
              </a:rPr>
              <a:t>(Tyson, 2015)</a:t>
            </a:r>
            <a:r>
              <a:rPr lang="en-US" dirty="0"/>
              <a:t>. In order to promote both intrinsic and extrinsic motivation, self-determination theory emphasizes the value of autonomy, competence, and relatedness </a:t>
            </a:r>
            <a:r>
              <a:rPr lang="en-US" sz="1800" dirty="0">
                <a:effectLst/>
                <a:latin typeface="Arial" panose="020B0604020202020204" pitchFamily="34" charset="0"/>
                <a:ea typeface="Calibri" panose="020F0502020204030204" pitchFamily="34" charset="0"/>
              </a:rPr>
              <a:t>(Saks, 2006)</a:t>
            </a:r>
            <a:r>
              <a:rPr lang="en-US" dirty="0"/>
              <a:t>.</a:t>
            </a:r>
          </a:p>
        </p:txBody>
      </p:sp>
      <p:sp>
        <p:nvSpPr>
          <p:cNvPr id="4" name="Slide Number Placeholder 3"/>
          <p:cNvSpPr>
            <a:spLocks noGrp="1"/>
          </p:cNvSpPr>
          <p:nvPr>
            <p:ph type="sldNum" sz="quarter" idx="5"/>
          </p:nvPr>
        </p:nvSpPr>
        <p:spPr/>
        <p:txBody>
          <a:bodyPr/>
          <a:lstStyle/>
          <a:p>
            <a:fld id="{CF215DAE-AD32-4BD2-859A-A28C4D8B30A6}" type="slidenum">
              <a:rPr lang="en-US" smtClean="0"/>
              <a:t>7</a:t>
            </a:fld>
            <a:endParaRPr lang="en-US"/>
          </a:p>
        </p:txBody>
      </p:sp>
    </p:spTree>
    <p:extLst>
      <p:ext uri="{BB962C8B-B14F-4D97-AF65-F5344CB8AC3E}">
        <p14:creationId xmlns:p14="http://schemas.microsoft.com/office/powerpoint/2010/main" val="739757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64FF87-5EA0-4153-A97D-03A794F50EA9}" type="datetimeFigureOut">
              <a:rPr lang="en-US" smtClean="0"/>
              <a:t>6/21/2023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FCBAE0-157A-4D41-AB05-BA7DD687B631}" type="slidenum">
              <a:rPr lang="en-US" smtClean="0"/>
              <a:t>‹#›</a:t>
            </a:fld>
            <a:endParaRPr lang="en-US"/>
          </a:p>
        </p:txBody>
      </p:sp>
    </p:spTree>
    <p:extLst>
      <p:ext uri="{BB962C8B-B14F-4D97-AF65-F5344CB8AC3E}">
        <p14:creationId xmlns:p14="http://schemas.microsoft.com/office/powerpoint/2010/main" val="2216553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64FF87-5EA0-4153-A97D-03A794F50EA9}" type="datetimeFigureOut">
              <a:rPr lang="en-US" smtClean="0"/>
              <a:t>6/21/2023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FCBAE0-157A-4D41-AB05-BA7DD687B631}" type="slidenum">
              <a:rPr lang="en-US" smtClean="0"/>
              <a:t>‹#›</a:t>
            </a:fld>
            <a:endParaRPr lang="en-US"/>
          </a:p>
        </p:txBody>
      </p:sp>
    </p:spTree>
    <p:extLst>
      <p:ext uri="{BB962C8B-B14F-4D97-AF65-F5344CB8AC3E}">
        <p14:creationId xmlns:p14="http://schemas.microsoft.com/office/powerpoint/2010/main" val="35658944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64FF87-5EA0-4153-A97D-03A794F50EA9}" type="datetimeFigureOut">
              <a:rPr lang="en-US" smtClean="0"/>
              <a:t>6/21/2023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FCBAE0-157A-4D41-AB05-BA7DD687B631}" type="slidenum">
              <a:rPr lang="en-US" smtClean="0"/>
              <a:t>‹#›</a:t>
            </a:fld>
            <a:endParaRPr lang="en-US"/>
          </a:p>
        </p:txBody>
      </p:sp>
    </p:spTree>
    <p:extLst>
      <p:ext uri="{BB962C8B-B14F-4D97-AF65-F5344CB8AC3E}">
        <p14:creationId xmlns:p14="http://schemas.microsoft.com/office/powerpoint/2010/main" val="3760357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64FF87-5EA0-4153-A97D-03A794F50EA9}" type="datetimeFigureOut">
              <a:rPr lang="en-US" smtClean="0"/>
              <a:t>6/21/2023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FCBAE0-157A-4D41-AB05-BA7DD687B631}" type="slidenum">
              <a:rPr lang="en-US" smtClean="0"/>
              <a:t>‹#›</a:t>
            </a:fld>
            <a:endParaRPr lang="en-US"/>
          </a:p>
        </p:txBody>
      </p:sp>
    </p:spTree>
    <p:extLst>
      <p:ext uri="{BB962C8B-B14F-4D97-AF65-F5344CB8AC3E}">
        <p14:creationId xmlns:p14="http://schemas.microsoft.com/office/powerpoint/2010/main" val="24618542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64FF87-5EA0-4153-A97D-03A794F50EA9}" type="datetimeFigureOut">
              <a:rPr lang="en-US" smtClean="0"/>
              <a:t>6/21/2023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8FCBAE0-157A-4D41-AB05-BA7DD687B631}" type="slidenum">
              <a:rPr lang="en-US" smtClean="0"/>
              <a:t>‹#›</a:t>
            </a:fld>
            <a:endParaRPr lang="en-US"/>
          </a:p>
        </p:txBody>
      </p:sp>
    </p:spTree>
    <p:extLst>
      <p:ext uri="{BB962C8B-B14F-4D97-AF65-F5344CB8AC3E}">
        <p14:creationId xmlns:p14="http://schemas.microsoft.com/office/powerpoint/2010/main" val="3035471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64FF87-5EA0-4153-A97D-03A794F50EA9}" type="datetimeFigureOut">
              <a:rPr lang="en-US" smtClean="0"/>
              <a:t>6/21/2023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8FCBAE0-157A-4D41-AB05-BA7DD687B631}" type="slidenum">
              <a:rPr lang="en-US" smtClean="0"/>
              <a:t>‹#›</a:t>
            </a:fld>
            <a:endParaRPr lang="en-US"/>
          </a:p>
        </p:txBody>
      </p:sp>
    </p:spTree>
    <p:extLst>
      <p:ext uri="{BB962C8B-B14F-4D97-AF65-F5344CB8AC3E}">
        <p14:creationId xmlns:p14="http://schemas.microsoft.com/office/powerpoint/2010/main" val="3667875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64FF87-5EA0-4153-A97D-03A794F50EA9}" type="datetimeFigureOut">
              <a:rPr lang="en-US" smtClean="0"/>
              <a:t>6/21/2023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8FCBAE0-157A-4D41-AB05-BA7DD687B631}" type="slidenum">
              <a:rPr lang="en-US" smtClean="0"/>
              <a:t>‹#›</a:t>
            </a:fld>
            <a:endParaRPr lang="en-US"/>
          </a:p>
        </p:txBody>
      </p:sp>
    </p:spTree>
    <p:extLst>
      <p:ext uri="{BB962C8B-B14F-4D97-AF65-F5344CB8AC3E}">
        <p14:creationId xmlns:p14="http://schemas.microsoft.com/office/powerpoint/2010/main" val="1838272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64FF87-5EA0-4153-A97D-03A794F50EA9}" type="datetimeFigureOut">
              <a:rPr lang="en-US" smtClean="0"/>
              <a:t>6/21/2023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FCBAE0-157A-4D41-AB05-BA7DD687B631}" type="slidenum">
              <a:rPr lang="en-US" smtClean="0"/>
              <a:t>‹#›</a:t>
            </a:fld>
            <a:endParaRPr lang="en-US"/>
          </a:p>
        </p:txBody>
      </p:sp>
    </p:spTree>
    <p:extLst>
      <p:ext uri="{BB962C8B-B14F-4D97-AF65-F5344CB8AC3E}">
        <p14:creationId xmlns:p14="http://schemas.microsoft.com/office/powerpoint/2010/main" val="274203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64FF87-5EA0-4153-A97D-03A794F50EA9}" type="datetimeFigureOut">
              <a:rPr lang="en-US" smtClean="0"/>
              <a:t>6/21/2023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FCBAE0-157A-4D41-AB05-BA7DD687B631}" type="slidenum">
              <a:rPr lang="en-US" smtClean="0"/>
              <a:t>‹#›</a:t>
            </a:fld>
            <a:endParaRPr lang="en-US"/>
          </a:p>
        </p:txBody>
      </p:sp>
    </p:spTree>
    <p:extLst>
      <p:ext uri="{BB962C8B-B14F-4D97-AF65-F5344CB8AC3E}">
        <p14:creationId xmlns:p14="http://schemas.microsoft.com/office/powerpoint/2010/main" val="1875713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64FF87-5EA0-4153-A97D-03A794F50EA9}" type="datetimeFigureOut">
              <a:rPr lang="en-US" smtClean="0"/>
              <a:t>6/21/2023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FCBAE0-157A-4D41-AB05-BA7DD687B631}" type="slidenum">
              <a:rPr lang="en-US" smtClean="0"/>
              <a:t>‹#›</a:t>
            </a:fld>
            <a:endParaRPr lang="en-US"/>
          </a:p>
        </p:txBody>
      </p:sp>
    </p:spTree>
    <p:extLst>
      <p:ext uri="{BB962C8B-B14F-4D97-AF65-F5344CB8AC3E}">
        <p14:creationId xmlns:p14="http://schemas.microsoft.com/office/powerpoint/2010/main" val="2948888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64FF87-5EA0-4153-A97D-03A794F50EA9}" type="datetimeFigureOut">
              <a:rPr lang="en-US" smtClean="0"/>
              <a:t>6/21/2023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FCBAE0-157A-4D41-AB05-BA7DD687B631}"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254472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64FF87-5EA0-4153-A97D-03A794F50EA9}" type="datetimeFigureOut">
              <a:rPr lang="en-US" smtClean="0"/>
              <a:t>6/21/2023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FCBAE0-157A-4D41-AB05-BA7DD687B631}" type="slidenum">
              <a:rPr lang="en-US" smtClean="0"/>
              <a:t>‹#›</a:t>
            </a:fld>
            <a:endParaRPr lang="en-US"/>
          </a:p>
        </p:txBody>
      </p:sp>
    </p:spTree>
    <p:extLst>
      <p:ext uri="{BB962C8B-B14F-4D97-AF65-F5344CB8AC3E}">
        <p14:creationId xmlns:p14="http://schemas.microsoft.com/office/powerpoint/2010/main" val="33378391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64FF87-5EA0-4153-A97D-03A794F50EA9}" type="datetimeFigureOut">
              <a:rPr lang="en-US" smtClean="0"/>
              <a:t>6/21/2023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FCBAE0-157A-4D41-AB05-BA7DD687B631}"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542895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64FF87-5EA0-4153-A97D-03A794F50EA9}" type="datetimeFigureOut">
              <a:rPr lang="en-US" smtClean="0"/>
              <a:t>6/21/2023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FCBAE0-157A-4D41-AB05-BA7DD687B631}" type="slidenum">
              <a:rPr lang="en-US" smtClean="0"/>
              <a:t>‹#›</a:t>
            </a:fld>
            <a:endParaRPr lang="en-US"/>
          </a:p>
        </p:txBody>
      </p:sp>
    </p:spTree>
    <p:extLst>
      <p:ext uri="{BB962C8B-B14F-4D97-AF65-F5344CB8AC3E}">
        <p14:creationId xmlns:p14="http://schemas.microsoft.com/office/powerpoint/2010/main" val="8985628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64FF87-5EA0-4153-A97D-03A794F50EA9}" type="datetimeFigureOut">
              <a:rPr lang="en-US" smtClean="0"/>
              <a:t>6/21/2023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FCBAE0-157A-4D41-AB05-BA7DD687B631}" type="slidenum">
              <a:rPr lang="en-US" smtClean="0"/>
              <a:t>‹#›</a:t>
            </a:fld>
            <a:endParaRPr lang="en-US"/>
          </a:p>
        </p:txBody>
      </p:sp>
    </p:spTree>
    <p:extLst>
      <p:ext uri="{BB962C8B-B14F-4D97-AF65-F5344CB8AC3E}">
        <p14:creationId xmlns:p14="http://schemas.microsoft.com/office/powerpoint/2010/main" val="30743934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64FF87-5EA0-4153-A97D-03A794F50EA9}" type="datetimeFigureOut">
              <a:rPr lang="en-US" smtClean="0"/>
              <a:t>6/21/2023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FCBAE0-157A-4D41-AB05-BA7DD687B631}" type="slidenum">
              <a:rPr lang="en-US" smtClean="0"/>
              <a:t>‹#›</a:t>
            </a:fld>
            <a:endParaRPr lang="en-US"/>
          </a:p>
        </p:txBody>
      </p:sp>
    </p:spTree>
    <p:extLst>
      <p:ext uri="{BB962C8B-B14F-4D97-AF65-F5344CB8AC3E}">
        <p14:creationId xmlns:p14="http://schemas.microsoft.com/office/powerpoint/2010/main" val="705395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C64FF87-5EA0-4153-A97D-03A794F50EA9}" type="datetimeFigureOut">
              <a:rPr lang="en-US" smtClean="0"/>
              <a:t>6/21/2023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8FCBAE0-157A-4D41-AB05-BA7DD687B631}" type="slidenum">
              <a:rPr lang="en-US" smtClean="0"/>
              <a:t>‹#›</a:t>
            </a:fld>
            <a:endParaRPr lang="en-US"/>
          </a:p>
        </p:txBody>
      </p:sp>
    </p:spTree>
    <p:extLst>
      <p:ext uri="{BB962C8B-B14F-4D97-AF65-F5344CB8AC3E}">
        <p14:creationId xmlns:p14="http://schemas.microsoft.com/office/powerpoint/2010/main" val="17868329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F7E69-8B74-1DD0-BD6E-D05331C58983}"/>
              </a:ext>
            </a:extLst>
          </p:cNvPr>
          <p:cNvSpPr>
            <a:spLocks noGrp="1"/>
          </p:cNvSpPr>
          <p:nvPr>
            <p:ph type="ctrTitle"/>
          </p:nvPr>
        </p:nvSpPr>
        <p:spPr/>
        <p:txBody>
          <a:bodyPr/>
          <a:lstStyle/>
          <a:p>
            <a:r>
              <a:rPr lang="en-US" dirty="0"/>
              <a:t>Unlocking Motivation: Driving Success at Primark UK</a:t>
            </a:r>
          </a:p>
        </p:txBody>
      </p:sp>
      <p:sp>
        <p:nvSpPr>
          <p:cNvPr id="3" name="Subtitle 2">
            <a:extLst>
              <a:ext uri="{FF2B5EF4-FFF2-40B4-BE49-F238E27FC236}">
                <a16:creationId xmlns:a16="http://schemas.microsoft.com/office/drawing/2014/main" id="{7B08333A-8E6D-984E-F7AA-729151C10DFF}"/>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567084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D3555-7E76-5EBA-DECB-CCE04B7AB7ED}"/>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CA437950-F7A6-9F1E-6573-8D3AE5AACBA6}"/>
              </a:ext>
            </a:extLst>
          </p:cNvPr>
          <p:cNvSpPr>
            <a:spLocks noGrp="1"/>
          </p:cNvSpPr>
          <p:nvPr>
            <p:ph idx="1"/>
          </p:nvPr>
        </p:nvSpPr>
        <p:spPr/>
        <p:txBody>
          <a:bodyPr/>
          <a:lstStyle/>
          <a:p>
            <a:r>
              <a:rPr lang="en-US" dirty="0"/>
              <a:t>Hello and welcome to the presentation Employee Motivation: Driving Success at Primark UK. We will discuss the idea of employee motivation and its importance in raising organizational performance in today's session. We can develop a motivated staff that helps Primark succeed by knowing the major factors affecting motivation and the many levels of motivation. Let's explore this vital facet of human resource management and learn how to motivate and engage our workforce.</a:t>
            </a:r>
          </a:p>
          <a:p>
            <a:endParaRPr lang="en-US" dirty="0"/>
          </a:p>
        </p:txBody>
      </p:sp>
    </p:spTree>
    <p:extLst>
      <p:ext uri="{BB962C8B-B14F-4D97-AF65-F5344CB8AC3E}">
        <p14:creationId xmlns:p14="http://schemas.microsoft.com/office/powerpoint/2010/main" val="229372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32F57-8089-8D43-E928-343627C3FBA1}"/>
              </a:ext>
            </a:extLst>
          </p:cNvPr>
          <p:cNvSpPr>
            <a:spLocks noGrp="1"/>
          </p:cNvSpPr>
          <p:nvPr>
            <p:ph type="title"/>
          </p:nvPr>
        </p:nvSpPr>
        <p:spPr/>
        <p:txBody>
          <a:bodyPr/>
          <a:lstStyle/>
          <a:p>
            <a:r>
              <a:rPr lang="en-US" dirty="0"/>
              <a:t>Understanding Employee Motivation</a:t>
            </a:r>
          </a:p>
        </p:txBody>
      </p:sp>
      <p:sp>
        <p:nvSpPr>
          <p:cNvPr id="3" name="Content Placeholder 2">
            <a:extLst>
              <a:ext uri="{FF2B5EF4-FFF2-40B4-BE49-F238E27FC236}">
                <a16:creationId xmlns:a16="http://schemas.microsoft.com/office/drawing/2014/main" id="{7291BFC1-31CC-219B-E9B4-82BDE181A80A}"/>
              </a:ext>
            </a:extLst>
          </p:cNvPr>
          <p:cNvSpPr>
            <a:spLocks noGrp="1"/>
          </p:cNvSpPr>
          <p:nvPr>
            <p:ph idx="1"/>
          </p:nvPr>
        </p:nvSpPr>
        <p:spPr/>
        <p:txBody>
          <a:bodyPr/>
          <a:lstStyle/>
          <a:p>
            <a:r>
              <a:rPr lang="en-US" dirty="0"/>
              <a:t>Definition of employee motivation</a:t>
            </a:r>
          </a:p>
          <a:p>
            <a:r>
              <a:rPr lang="en-US" dirty="0"/>
              <a:t>Factors influencing motivation</a:t>
            </a:r>
          </a:p>
          <a:p>
            <a:r>
              <a:rPr lang="en-US" dirty="0"/>
              <a:t>Impact of motivated employees on organizational success</a:t>
            </a:r>
          </a:p>
        </p:txBody>
      </p:sp>
    </p:spTree>
    <p:extLst>
      <p:ext uri="{BB962C8B-B14F-4D97-AF65-F5344CB8AC3E}">
        <p14:creationId xmlns:p14="http://schemas.microsoft.com/office/powerpoint/2010/main" val="2575856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DF148-209A-A19E-A0EF-615FE3042158}"/>
              </a:ext>
            </a:extLst>
          </p:cNvPr>
          <p:cNvSpPr>
            <a:spLocks noGrp="1"/>
          </p:cNvSpPr>
          <p:nvPr>
            <p:ph type="title"/>
          </p:nvPr>
        </p:nvSpPr>
        <p:spPr/>
        <p:txBody>
          <a:bodyPr/>
          <a:lstStyle/>
          <a:p>
            <a:r>
              <a:rPr lang="en-US" dirty="0"/>
              <a:t>Extrinsic Motivation vs. Intrinsic Motivation</a:t>
            </a:r>
          </a:p>
        </p:txBody>
      </p:sp>
      <p:sp>
        <p:nvSpPr>
          <p:cNvPr id="3" name="Content Placeholder 2">
            <a:extLst>
              <a:ext uri="{FF2B5EF4-FFF2-40B4-BE49-F238E27FC236}">
                <a16:creationId xmlns:a16="http://schemas.microsoft.com/office/drawing/2014/main" id="{4E52EC92-4352-6FAE-BE4C-55C7A0C12637}"/>
              </a:ext>
            </a:extLst>
          </p:cNvPr>
          <p:cNvSpPr>
            <a:spLocks noGrp="1"/>
          </p:cNvSpPr>
          <p:nvPr>
            <p:ph idx="1"/>
          </p:nvPr>
        </p:nvSpPr>
        <p:spPr/>
        <p:txBody>
          <a:bodyPr/>
          <a:lstStyle/>
          <a:p>
            <a:pPr algn="l">
              <a:buFont typeface="Arial" panose="020B0604020202020204" pitchFamily="34" charset="0"/>
              <a:buChar char="•"/>
            </a:pPr>
            <a:r>
              <a:rPr lang="en-US" b="0" i="0" dirty="0">
                <a:solidFill>
                  <a:srgbClr val="374151"/>
                </a:solidFill>
                <a:effectLst/>
                <a:latin typeface="Söhne"/>
              </a:rPr>
              <a:t>Explanation of extrinsic motivation</a:t>
            </a:r>
          </a:p>
          <a:p>
            <a:pPr marL="742950" lvl="1" indent="-285750" algn="l">
              <a:buFont typeface="Arial" panose="020B0604020202020204" pitchFamily="34" charset="0"/>
              <a:buChar char="•"/>
            </a:pPr>
            <a:r>
              <a:rPr lang="en-US" b="0" i="0" dirty="0">
                <a:solidFill>
                  <a:srgbClr val="374151"/>
                </a:solidFill>
                <a:effectLst/>
                <a:latin typeface="Söhne"/>
              </a:rPr>
              <a:t>Examples: monetary rewards, promotions, bonuses</a:t>
            </a:r>
          </a:p>
          <a:p>
            <a:pPr algn="l">
              <a:buFont typeface="Arial" panose="020B0604020202020204" pitchFamily="34" charset="0"/>
              <a:buChar char="•"/>
            </a:pPr>
            <a:r>
              <a:rPr lang="en-US" b="0" i="0" dirty="0">
                <a:solidFill>
                  <a:srgbClr val="374151"/>
                </a:solidFill>
                <a:effectLst/>
                <a:latin typeface="Söhne"/>
              </a:rPr>
              <a:t>Explanation of intrinsic motivation</a:t>
            </a:r>
          </a:p>
          <a:p>
            <a:pPr marL="742950" lvl="1" indent="-285750" algn="l">
              <a:buFont typeface="Arial" panose="020B0604020202020204" pitchFamily="34" charset="0"/>
              <a:buChar char="•"/>
            </a:pPr>
            <a:r>
              <a:rPr lang="en-US" b="0" i="0" dirty="0">
                <a:solidFill>
                  <a:srgbClr val="374151"/>
                </a:solidFill>
                <a:effectLst/>
                <a:latin typeface="Söhne"/>
              </a:rPr>
              <a:t>Examples: sense of achievement, personal growth, enjoyment of work</a:t>
            </a:r>
          </a:p>
          <a:p>
            <a:pPr algn="l">
              <a:buFont typeface="Arial" panose="020B0604020202020204" pitchFamily="34" charset="0"/>
              <a:buChar char="•"/>
            </a:pPr>
            <a:r>
              <a:rPr lang="en-US" b="0" i="0" dirty="0">
                <a:solidFill>
                  <a:srgbClr val="374151"/>
                </a:solidFill>
                <a:effectLst/>
                <a:latin typeface="Söhne"/>
              </a:rPr>
              <a:t>Personal preference: Intrinsic motivation (provide an example from personal experience)</a:t>
            </a:r>
          </a:p>
          <a:p>
            <a:endParaRPr lang="en-US" dirty="0"/>
          </a:p>
        </p:txBody>
      </p:sp>
    </p:spTree>
    <p:extLst>
      <p:ext uri="{BB962C8B-B14F-4D97-AF65-F5344CB8AC3E}">
        <p14:creationId xmlns:p14="http://schemas.microsoft.com/office/powerpoint/2010/main" val="3847086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5FB46-7325-2DE5-FB9F-EE3C6753A5F5}"/>
              </a:ext>
            </a:extLst>
          </p:cNvPr>
          <p:cNvSpPr>
            <a:spLocks noGrp="1"/>
          </p:cNvSpPr>
          <p:nvPr>
            <p:ph type="title"/>
          </p:nvPr>
        </p:nvSpPr>
        <p:spPr/>
        <p:txBody>
          <a:bodyPr/>
          <a:lstStyle/>
          <a:p>
            <a:r>
              <a:rPr lang="en-US" dirty="0"/>
              <a:t>Advantages and Disadvantages of Extrinsic Motivation</a:t>
            </a:r>
          </a:p>
        </p:txBody>
      </p:sp>
      <p:sp>
        <p:nvSpPr>
          <p:cNvPr id="3" name="Content Placeholder 2">
            <a:extLst>
              <a:ext uri="{FF2B5EF4-FFF2-40B4-BE49-F238E27FC236}">
                <a16:creationId xmlns:a16="http://schemas.microsoft.com/office/drawing/2014/main" id="{5A3009C5-AC1B-2C84-9554-8745CA02E904}"/>
              </a:ext>
            </a:extLst>
          </p:cNvPr>
          <p:cNvSpPr>
            <a:spLocks noGrp="1"/>
          </p:cNvSpPr>
          <p:nvPr>
            <p:ph idx="1"/>
          </p:nvPr>
        </p:nvSpPr>
        <p:spPr/>
        <p:txBody>
          <a:bodyPr/>
          <a:lstStyle/>
          <a:p>
            <a:pPr algn="l">
              <a:buFont typeface="Arial" panose="020B0604020202020204" pitchFamily="34" charset="0"/>
              <a:buChar char="•"/>
            </a:pPr>
            <a:r>
              <a:rPr lang="en-US" b="0" i="0" dirty="0">
                <a:solidFill>
                  <a:srgbClr val="374151"/>
                </a:solidFill>
                <a:effectLst/>
                <a:latin typeface="Söhne"/>
              </a:rPr>
              <a:t>Advantages:</a:t>
            </a:r>
          </a:p>
          <a:p>
            <a:pPr marL="742950" lvl="1" indent="-285750" algn="l">
              <a:buFont typeface="Arial" panose="020B0604020202020204" pitchFamily="34" charset="0"/>
              <a:buChar char="•"/>
            </a:pPr>
            <a:r>
              <a:rPr lang="en-US" b="0" i="0" dirty="0">
                <a:solidFill>
                  <a:srgbClr val="374151"/>
                </a:solidFill>
                <a:effectLst/>
                <a:latin typeface="Söhne"/>
              </a:rPr>
              <a:t>Easily measurable and tangible rewards</a:t>
            </a:r>
          </a:p>
          <a:p>
            <a:pPr marL="742950" lvl="1" indent="-285750" algn="l">
              <a:buFont typeface="Arial" panose="020B0604020202020204" pitchFamily="34" charset="0"/>
              <a:buChar char="•"/>
            </a:pPr>
            <a:r>
              <a:rPr lang="en-US" b="0" i="0" dirty="0">
                <a:solidFill>
                  <a:srgbClr val="374151"/>
                </a:solidFill>
                <a:effectLst/>
                <a:latin typeface="Söhne"/>
              </a:rPr>
              <a:t>Can encourage short-term performance improvements</a:t>
            </a:r>
          </a:p>
          <a:p>
            <a:pPr algn="l">
              <a:buFont typeface="Arial" panose="020B0604020202020204" pitchFamily="34" charset="0"/>
              <a:buChar char="•"/>
            </a:pPr>
            <a:r>
              <a:rPr lang="en-US" b="0" i="0" dirty="0">
                <a:solidFill>
                  <a:srgbClr val="374151"/>
                </a:solidFill>
                <a:effectLst/>
                <a:latin typeface="Söhne"/>
              </a:rPr>
              <a:t>Disadvantages:</a:t>
            </a:r>
          </a:p>
          <a:p>
            <a:pPr marL="742950" lvl="1" indent="-285750" algn="l">
              <a:buFont typeface="Arial" panose="020B0604020202020204" pitchFamily="34" charset="0"/>
              <a:buChar char="•"/>
            </a:pPr>
            <a:r>
              <a:rPr lang="en-US" b="0" i="0" dirty="0">
                <a:solidFill>
                  <a:srgbClr val="374151"/>
                </a:solidFill>
                <a:effectLst/>
                <a:latin typeface="Söhne"/>
              </a:rPr>
              <a:t>Can lead to a focus on rewards rather than the quality of work</a:t>
            </a:r>
          </a:p>
          <a:p>
            <a:pPr marL="742950" lvl="1" indent="-285750" algn="l">
              <a:buFont typeface="Arial" panose="020B0604020202020204" pitchFamily="34" charset="0"/>
              <a:buChar char="•"/>
            </a:pPr>
            <a:r>
              <a:rPr lang="en-US" b="0" i="0" dirty="0">
                <a:solidFill>
                  <a:srgbClr val="374151"/>
                </a:solidFill>
                <a:effectLst/>
                <a:latin typeface="Söhne"/>
              </a:rPr>
              <a:t>Limited impact on long-term motivation and engagement</a:t>
            </a:r>
          </a:p>
          <a:p>
            <a:endParaRPr lang="en-US" dirty="0"/>
          </a:p>
        </p:txBody>
      </p:sp>
    </p:spTree>
    <p:extLst>
      <p:ext uri="{BB962C8B-B14F-4D97-AF65-F5344CB8AC3E}">
        <p14:creationId xmlns:p14="http://schemas.microsoft.com/office/powerpoint/2010/main" val="4262464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33AC1-5803-BE4B-0C21-BA34F2DB6DBA}"/>
              </a:ext>
            </a:extLst>
          </p:cNvPr>
          <p:cNvSpPr>
            <a:spLocks noGrp="1"/>
          </p:cNvSpPr>
          <p:nvPr>
            <p:ph type="title"/>
          </p:nvPr>
        </p:nvSpPr>
        <p:spPr/>
        <p:txBody>
          <a:bodyPr/>
          <a:lstStyle/>
          <a:p>
            <a:r>
              <a:rPr lang="en-US" dirty="0"/>
              <a:t>Advantages and Disadvantages of Intrinsic Motivation</a:t>
            </a:r>
          </a:p>
        </p:txBody>
      </p:sp>
      <p:sp>
        <p:nvSpPr>
          <p:cNvPr id="3" name="Content Placeholder 2">
            <a:extLst>
              <a:ext uri="{FF2B5EF4-FFF2-40B4-BE49-F238E27FC236}">
                <a16:creationId xmlns:a16="http://schemas.microsoft.com/office/drawing/2014/main" id="{88BBBCC7-71EE-0409-3AA0-42A593936616}"/>
              </a:ext>
            </a:extLst>
          </p:cNvPr>
          <p:cNvSpPr>
            <a:spLocks noGrp="1"/>
          </p:cNvSpPr>
          <p:nvPr>
            <p:ph idx="1"/>
          </p:nvPr>
        </p:nvSpPr>
        <p:spPr/>
        <p:txBody>
          <a:bodyPr/>
          <a:lstStyle/>
          <a:p>
            <a:pPr algn="l">
              <a:buFont typeface="Arial" panose="020B0604020202020204" pitchFamily="34" charset="0"/>
              <a:buChar char="•"/>
            </a:pPr>
            <a:r>
              <a:rPr lang="en-US" b="0" i="0" dirty="0">
                <a:solidFill>
                  <a:srgbClr val="374151"/>
                </a:solidFill>
                <a:effectLst/>
                <a:latin typeface="Söhne"/>
              </a:rPr>
              <a:t>Advantages:</a:t>
            </a:r>
          </a:p>
          <a:p>
            <a:pPr marL="742950" lvl="1" indent="-285750" algn="l">
              <a:buFont typeface="Arial" panose="020B0604020202020204" pitchFamily="34" charset="0"/>
              <a:buChar char="•"/>
            </a:pPr>
            <a:r>
              <a:rPr lang="en-US" b="0" i="0" dirty="0">
                <a:solidFill>
                  <a:srgbClr val="374151"/>
                </a:solidFill>
                <a:effectLst/>
                <a:latin typeface="Söhne"/>
              </a:rPr>
              <a:t>Fosters a sense of ownership and autonomy</a:t>
            </a:r>
          </a:p>
          <a:p>
            <a:pPr marL="742950" lvl="1" indent="-285750" algn="l">
              <a:buFont typeface="Arial" panose="020B0604020202020204" pitchFamily="34" charset="0"/>
              <a:buChar char="•"/>
            </a:pPr>
            <a:r>
              <a:rPr lang="en-US" b="0" i="0" dirty="0">
                <a:solidFill>
                  <a:srgbClr val="374151"/>
                </a:solidFill>
                <a:effectLst/>
                <a:latin typeface="Söhne"/>
              </a:rPr>
              <a:t>Promotes long-term engagement and satisfaction</a:t>
            </a:r>
          </a:p>
          <a:p>
            <a:pPr algn="l">
              <a:buFont typeface="Arial" panose="020B0604020202020204" pitchFamily="34" charset="0"/>
              <a:buChar char="•"/>
            </a:pPr>
            <a:r>
              <a:rPr lang="en-US" b="0" i="0" dirty="0">
                <a:solidFill>
                  <a:srgbClr val="374151"/>
                </a:solidFill>
                <a:effectLst/>
                <a:latin typeface="Söhne"/>
              </a:rPr>
              <a:t>Disadvantages:</a:t>
            </a:r>
          </a:p>
          <a:p>
            <a:pPr marL="742950" lvl="1" indent="-285750" algn="l">
              <a:buFont typeface="Arial" panose="020B0604020202020204" pitchFamily="34" charset="0"/>
              <a:buChar char="•"/>
            </a:pPr>
            <a:r>
              <a:rPr lang="en-US" b="0" i="0" dirty="0">
                <a:solidFill>
                  <a:srgbClr val="374151"/>
                </a:solidFill>
                <a:effectLst/>
                <a:latin typeface="Söhne"/>
              </a:rPr>
              <a:t>Difficult to measure and quantify</a:t>
            </a:r>
          </a:p>
          <a:p>
            <a:pPr marL="742950" lvl="1" indent="-285750" algn="l">
              <a:buFont typeface="Arial" panose="020B0604020202020204" pitchFamily="34" charset="0"/>
              <a:buChar char="•"/>
            </a:pPr>
            <a:r>
              <a:rPr lang="en-US" b="0" i="0" dirty="0">
                <a:solidFill>
                  <a:srgbClr val="374151"/>
                </a:solidFill>
                <a:effectLst/>
                <a:latin typeface="Söhne"/>
              </a:rPr>
              <a:t>May not appeal to all individuals</a:t>
            </a:r>
          </a:p>
          <a:p>
            <a:endParaRPr lang="en-US" dirty="0"/>
          </a:p>
        </p:txBody>
      </p:sp>
    </p:spTree>
    <p:extLst>
      <p:ext uri="{BB962C8B-B14F-4D97-AF65-F5344CB8AC3E}">
        <p14:creationId xmlns:p14="http://schemas.microsoft.com/office/powerpoint/2010/main" val="516868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091A4-4976-3FFE-CEDC-A3D99C7E8441}"/>
              </a:ext>
            </a:extLst>
          </p:cNvPr>
          <p:cNvSpPr>
            <a:spLocks noGrp="1"/>
          </p:cNvSpPr>
          <p:nvPr>
            <p:ph type="title"/>
          </p:nvPr>
        </p:nvSpPr>
        <p:spPr/>
        <p:txBody>
          <a:bodyPr/>
          <a:lstStyle/>
          <a:p>
            <a:r>
              <a:rPr lang="en-US" dirty="0"/>
              <a:t>Key Motivation Theories</a:t>
            </a:r>
          </a:p>
        </p:txBody>
      </p:sp>
      <p:sp>
        <p:nvSpPr>
          <p:cNvPr id="3" name="Content Placeholder 2">
            <a:extLst>
              <a:ext uri="{FF2B5EF4-FFF2-40B4-BE49-F238E27FC236}">
                <a16:creationId xmlns:a16="http://schemas.microsoft.com/office/drawing/2014/main" id="{4309A41E-4D2E-2142-E59F-F1BA2CFDBB36}"/>
              </a:ext>
            </a:extLst>
          </p:cNvPr>
          <p:cNvSpPr>
            <a:spLocks noGrp="1"/>
          </p:cNvSpPr>
          <p:nvPr>
            <p:ph idx="1"/>
          </p:nvPr>
        </p:nvSpPr>
        <p:spPr/>
        <p:txBody>
          <a:bodyPr/>
          <a:lstStyle/>
          <a:p>
            <a:pPr algn="l">
              <a:buFont typeface="Arial" panose="020B0604020202020204" pitchFamily="34" charset="0"/>
              <a:buChar char="•"/>
            </a:pPr>
            <a:r>
              <a:rPr lang="en-US" b="0" i="0" dirty="0">
                <a:solidFill>
                  <a:srgbClr val="374151"/>
                </a:solidFill>
                <a:effectLst/>
                <a:latin typeface="Söhne"/>
              </a:rPr>
              <a:t>Maslow's Hierarchy of Needs:</a:t>
            </a:r>
          </a:p>
          <a:p>
            <a:pPr marL="742950" lvl="1" indent="-285750" algn="l">
              <a:buFont typeface="Arial" panose="020B0604020202020204" pitchFamily="34" charset="0"/>
              <a:buChar char="•"/>
            </a:pPr>
            <a:r>
              <a:rPr lang="en-US" b="0" i="0" dirty="0">
                <a:solidFill>
                  <a:srgbClr val="374151"/>
                </a:solidFill>
                <a:effectLst/>
                <a:latin typeface="Söhne"/>
              </a:rPr>
              <a:t>Five levels of needs and their impact on motivation</a:t>
            </a:r>
          </a:p>
          <a:p>
            <a:pPr algn="l">
              <a:buFont typeface="Arial" panose="020B0604020202020204" pitchFamily="34" charset="0"/>
              <a:buChar char="•"/>
            </a:pPr>
            <a:r>
              <a:rPr lang="en-US" b="0" i="0" dirty="0">
                <a:solidFill>
                  <a:srgbClr val="374151"/>
                </a:solidFill>
                <a:effectLst/>
                <a:latin typeface="Söhne"/>
              </a:rPr>
              <a:t>Herzberg's Two-Factor Theory:</a:t>
            </a:r>
          </a:p>
          <a:p>
            <a:pPr marL="742950" lvl="1" indent="-285750" algn="l">
              <a:buFont typeface="Arial" panose="020B0604020202020204" pitchFamily="34" charset="0"/>
              <a:buChar char="•"/>
            </a:pPr>
            <a:r>
              <a:rPr lang="en-US" b="0" i="0" dirty="0">
                <a:solidFill>
                  <a:srgbClr val="374151"/>
                </a:solidFill>
                <a:effectLst/>
                <a:latin typeface="Söhne"/>
              </a:rPr>
              <a:t>Hygiene factors and motivators in the workplace</a:t>
            </a:r>
          </a:p>
          <a:p>
            <a:pPr algn="l">
              <a:buFont typeface="Arial" panose="020B0604020202020204" pitchFamily="34" charset="0"/>
              <a:buChar char="•"/>
            </a:pPr>
            <a:r>
              <a:rPr lang="en-US" b="0" i="0" dirty="0">
                <a:solidFill>
                  <a:srgbClr val="374151"/>
                </a:solidFill>
                <a:effectLst/>
                <a:latin typeface="Söhne"/>
              </a:rPr>
              <a:t>Expectancy Theory:</a:t>
            </a:r>
          </a:p>
          <a:p>
            <a:pPr marL="742950" lvl="1" indent="-285750" algn="l">
              <a:buFont typeface="Arial" panose="020B0604020202020204" pitchFamily="34" charset="0"/>
              <a:buChar char="•"/>
            </a:pPr>
            <a:r>
              <a:rPr lang="en-US" b="0" i="0" dirty="0">
                <a:solidFill>
                  <a:srgbClr val="374151"/>
                </a:solidFill>
                <a:effectLst/>
                <a:latin typeface="Söhne"/>
              </a:rPr>
              <a:t>The belief that effort leads to performance and rewards</a:t>
            </a:r>
          </a:p>
          <a:p>
            <a:pPr algn="l">
              <a:buFont typeface="Arial" panose="020B0604020202020204" pitchFamily="34" charset="0"/>
              <a:buChar char="•"/>
            </a:pPr>
            <a:r>
              <a:rPr lang="en-US" b="0" i="0" dirty="0">
                <a:solidFill>
                  <a:srgbClr val="374151"/>
                </a:solidFill>
                <a:effectLst/>
                <a:latin typeface="Söhne"/>
              </a:rPr>
              <a:t>Self-Determination Theory:</a:t>
            </a:r>
          </a:p>
          <a:p>
            <a:pPr marL="742950" lvl="1" indent="-285750" algn="l">
              <a:buFont typeface="Arial" panose="020B0604020202020204" pitchFamily="34" charset="0"/>
              <a:buChar char="•"/>
            </a:pPr>
            <a:r>
              <a:rPr lang="en-US" b="0" i="0" dirty="0">
                <a:solidFill>
                  <a:srgbClr val="374151"/>
                </a:solidFill>
                <a:effectLst/>
                <a:latin typeface="Söhne"/>
              </a:rPr>
              <a:t>Intrinsic and extrinsic motivation based on autonomy, competence, and relatedness</a:t>
            </a:r>
          </a:p>
          <a:p>
            <a:endParaRPr lang="en-US" dirty="0"/>
          </a:p>
        </p:txBody>
      </p:sp>
    </p:spTree>
    <p:extLst>
      <p:ext uri="{BB962C8B-B14F-4D97-AF65-F5344CB8AC3E}">
        <p14:creationId xmlns:p14="http://schemas.microsoft.com/office/powerpoint/2010/main" val="68017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DBB51-67F5-E780-24B8-6D31147E1BCB}"/>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D073F93F-28A5-E952-E533-93CB3EEC10F8}"/>
              </a:ext>
            </a:extLst>
          </p:cNvPr>
          <p:cNvSpPr>
            <a:spLocks noGrp="1"/>
          </p:cNvSpPr>
          <p:nvPr>
            <p:ph idx="1"/>
          </p:nvPr>
        </p:nvSpPr>
        <p:spPr/>
        <p:txBody>
          <a:bodyPr/>
          <a:lstStyle/>
          <a:p>
            <a:pPr algn="just"/>
            <a:r>
              <a:rPr lang="en-US" dirty="0"/>
              <a:t>The success of Primark UK is greatly influenced on employee motivation. We can design a workplace that motivates and engages our staff by comprehending the components that affect motivation and distinguishing between internal and extrinsic motivation. In contrast to extrinsic motivation, which promotes a sense of ownership, autonomy, and short-term performance improvements, intrinsic drive encourages sustained involvement. We can learn a lot about what drives our employees by using important motivation theories, like Maslow's Hierarchy of Needs, Herzberg's Two-Factor Theory, Expectancy Theory, and Self-Determination Theory, and we can create plans to help them reach their full potential. We can build a staff that is enthusiastic, effective, and dedicated to guiding Primark UK toward ongoing success by giving employee motivation a high priority.</a:t>
            </a:r>
          </a:p>
        </p:txBody>
      </p:sp>
    </p:spTree>
    <p:extLst>
      <p:ext uri="{BB962C8B-B14F-4D97-AF65-F5344CB8AC3E}">
        <p14:creationId xmlns:p14="http://schemas.microsoft.com/office/powerpoint/2010/main" val="967872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690C0-A39C-C0CD-7AB8-918F60ED83D3}"/>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983B3DDA-24CC-7042-D6EF-D8A2AE460D9B}"/>
              </a:ext>
            </a:extLst>
          </p:cNvPr>
          <p:cNvSpPr>
            <a:spLocks noGrp="1"/>
          </p:cNvSpPr>
          <p:nvPr>
            <p:ph idx="1"/>
          </p:nvPr>
        </p:nvSpPr>
        <p:spPr/>
        <p:txBody>
          <a:bodyPr>
            <a:normAutofit fontScale="85000" lnSpcReduction="10000"/>
          </a:bodyPr>
          <a:lstStyle/>
          <a:p>
            <a:pPr marL="0" marR="0">
              <a:lnSpc>
                <a:spcPct val="107000"/>
              </a:lnSpc>
              <a:spcBef>
                <a:spcPts val="0"/>
              </a:spcBef>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Alfes</a:t>
            </a:r>
            <a:r>
              <a:rPr lang="en-GB" sz="1800" dirty="0">
                <a:effectLst/>
                <a:latin typeface="Calibri" panose="020F0502020204030204" pitchFamily="34" charset="0"/>
                <a:ea typeface="Calibri" panose="020F0502020204030204" pitchFamily="34" charset="0"/>
                <a:cs typeface="Times New Roman" panose="02020603050405020304" pitchFamily="18" charset="0"/>
              </a:rPr>
              <a:t>, K, Truss, C, Soane, E C, Rees, C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Gatenby</a:t>
            </a:r>
            <a:r>
              <a:rPr lang="en-GB" sz="1800" dirty="0">
                <a:effectLst/>
                <a:latin typeface="Calibri" panose="020F0502020204030204" pitchFamily="34" charset="0"/>
                <a:ea typeface="Calibri" panose="020F0502020204030204" pitchFamily="34" charset="0"/>
                <a:cs typeface="Times New Roman" panose="02020603050405020304" pitchFamily="18" charset="0"/>
              </a:rPr>
              <a:t>, M (2010</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Creating an Engaged Workforce</a:t>
            </a:r>
            <a:r>
              <a:rPr lang="en-GB" sz="1800" dirty="0">
                <a:effectLst/>
                <a:latin typeface="Calibri" panose="020F0502020204030204" pitchFamily="34" charset="0"/>
                <a:ea typeface="Calibri" panose="020F0502020204030204" pitchFamily="34" charset="0"/>
                <a:cs typeface="Times New Roman" panose="02020603050405020304" pitchFamily="18" charset="0"/>
              </a:rPr>
              <a:t>, CIPD, London.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Anthony W.P.,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Kacmar</a:t>
            </a:r>
            <a:r>
              <a:rPr lang="en-US" sz="1800" dirty="0">
                <a:effectLst/>
                <a:latin typeface="Calibri" panose="020F0502020204030204" pitchFamily="34" charset="0"/>
                <a:ea typeface="Calibri" panose="020F0502020204030204" pitchFamily="34" charset="0"/>
                <a:cs typeface="Times New Roman" panose="02020603050405020304" pitchFamily="18" charset="0"/>
              </a:rPr>
              <a:t>, K.M.,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Perrewé</a:t>
            </a:r>
            <a:r>
              <a:rPr lang="en-US" sz="1800" dirty="0">
                <a:effectLst/>
                <a:latin typeface="Calibri" panose="020F0502020204030204" pitchFamily="34" charset="0"/>
                <a:ea typeface="Calibri" panose="020F0502020204030204" pitchFamily="34" charset="0"/>
                <a:cs typeface="Times New Roman" panose="02020603050405020304" pitchFamily="18" charset="0"/>
              </a:rPr>
              <a:t>, P.L. (2002)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Human resource management: a strategic approach</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4th ed. Fort Worth: Harcourt College Publishers.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Greer, C. R.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Strategic human resource management</a:t>
            </a:r>
            <a:r>
              <a:rPr lang="en-US" sz="1800" dirty="0">
                <a:effectLst/>
                <a:latin typeface="Calibri" panose="020F0502020204030204" pitchFamily="34" charset="0"/>
                <a:ea typeface="Calibri" panose="020F0502020204030204" pitchFamily="34" charset="0"/>
                <a:cs typeface="Times New Roman" panose="02020603050405020304" pitchFamily="18" charset="0"/>
              </a:rPr>
              <a:t>. Pearson Custom Publishing.</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Macey, W H, Schneider, B, Barbera, K M and Young, S A (2009)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Employee Engagement, </a:t>
            </a:r>
            <a:r>
              <a:rPr lang="en-GB" sz="1800" dirty="0">
                <a:effectLst/>
                <a:latin typeface="Calibri" panose="020F0502020204030204" pitchFamily="34" charset="0"/>
                <a:ea typeface="Calibri" panose="020F0502020204030204" pitchFamily="34" charset="0"/>
                <a:cs typeface="Times New Roman" panose="02020603050405020304" pitchFamily="18" charset="0"/>
              </a:rPr>
              <a:t>Wiley-Blackwell, Malden, MA.</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Noe, R. A., Hollenbeck, J. R. and Gerhart, B. A.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Fundamentals of human resource management</a:t>
            </a:r>
            <a:r>
              <a:rPr lang="en-US" sz="1800" dirty="0">
                <a:effectLst/>
                <a:latin typeface="Calibri" panose="020F0502020204030204" pitchFamily="34" charset="0"/>
                <a:ea typeface="Calibri" panose="020F0502020204030204" pitchFamily="34" charset="0"/>
                <a:cs typeface="Times New Roman" panose="02020603050405020304" pitchFamily="18" charset="0"/>
              </a:rPr>
              <a:t>. Editorial: New York: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Mcgraw</a:t>
            </a:r>
            <a:r>
              <a:rPr lang="en-US" sz="1800" dirty="0">
                <a:effectLst/>
                <a:latin typeface="Calibri" panose="020F0502020204030204" pitchFamily="34" charset="0"/>
                <a:ea typeface="Calibri" panose="020F0502020204030204" pitchFamily="34" charset="0"/>
                <a:cs typeface="Times New Roman" panose="02020603050405020304" pitchFamily="18" charset="0"/>
              </a:rPr>
              <a:t> Hill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Llc</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Saks, A M (2006) Antecedents and consequences of employee engagement,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Journal of Managerial Psychology, 21</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(6), pp 600–619.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Sparrow, P., Brewster, C. and Chung, C. (2016)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Globalizing human resource management</a:t>
            </a:r>
            <a:r>
              <a:rPr lang="en-US" sz="1800" dirty="0">
                <a:effectLst/>
                <a:latin typeface="Calibri" panose="020F0502020204030204" pitchFamily="34" charset="0"/>
                <a:ea typeface="Calibri" panose="020F0502020204030204" pitchFamily="34" charset="0"/>
                <a:cs typeface="Times New Roman" panose="02020603050405020304" pitchFamily="18" charset="0"/>
              </a:rPr>
              <a:t>. Routledge.</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Tyson, S. (2015)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Essentials of Human Resource Management</a:t>
            </a:r>
            <a:r>
              <a:rPr lang="en-US" sz="1800" dirty="0">
                <a:effectLst/>
                <a:latin typeface="Calibri" panose="020F0502020204030204" pitchFamily="34" charset="0"/>
                <a:ea typeface="Calibri" panose="020F0502020204030204" pitchFamily="34" charset="0"/>
                <a:cs typeface="Times New Roman" panose="02020603050405020304" pitchFamily="18" charset="0"/>
              </a:rPr>
              <a:t>. London: Routledge.</a:t>
            </a:r>
          </a:p>
          <a:p>
            <a:endParaRPr lang="en-US" dirty="0"/>
          </a:p>
        </p:txBody>
      </p:sp>
    </p:spTree>
    <p:extLst>
      <p:ext uri="{BB962C8B-B14F-4D97-AF65-F5344CB8AC3E}">
        <p14:creationId xmlns:p14="http://schemas.microsoft.com/office/powerpoint/2010/main" val="99146607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28</TotalTime>
  <Words>1268</Words>
  <Application>Microsoft Office PowerPoint</Application>
  <PresentationFormat>Widescreen</PresentationFormat>
  <Paragraphs>57</Paragraphs>
  <Slides>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Söhne</vt:lpstr>
      <vt:lpstr>Trebuchet MS</vt:lpstr>
      <vt:lpstr>Wingdings 3</vt:lpstr>
      <vt:lpstr>Facet</vt:lpstr>
      <vt:lpstr>Unlocking Motivation: Driving Success at Primark UK</vt:lpstr>
      <vt:lpstr>Introduction </vt:lpstr>
      <vt:lpstr>Understanding Employee Motivation</vt:lpstr>
      <vt:lpstr>Extrinsic Motivation vs. Intrinsic Motivation</vt:lpstr>
      <vt:lpstr>Advantages and Disadvantages of Extrinsic Motivation</vt:lpstr>
      <vt:lpstr>Advantages and Disadvantages of Intrinsic Motivation</vt:lpstr>
      <vt:lpstr>Key Motivation Theories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Unlocking Motivation: Driving Success at Primark UK</dc:title>
  <dc:creator>Md Shahin Quader</dc:creator>
  <cp:lastModifiedBy>Md Shahin Quader</cp:lastModifiedBy>
  <cp:revision>3</cp:revision>
  <dcterms:created xsi:type="dcterms:W3CDTF">2023-06-21T17:59:07Z</dcterms:created>
  <dcterms:modified xsi:type="dcterms:W3CDTF">2023-06-21T18:27:34Z</dcterms:modified>
</cp:coreProperties>
</file>