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8"/>
  </p:notesMasterIdLst>
  <p:sldIdLst>
    <p:sldId id="256" r:id="rId2"/>
    <p:sldId id="257" r:id="rId3"/>
    <p:sldId id="258" r:id="rId4"/>
    <p:sldId id="259" r:id="rId5"/>
    <p:sldId id="260" r:id="rId6"/>
    <p:sldId id="261" r:id="rId7"/>
    <p:sldId id="272" r:id="rId8"/>
    <p:sldId id="262" r:id="rId9"/>
    <p:sldId id="263" r:id="rId10"/>
    <p:sldId id="264" r:id="rId11"/>
    <p:sldId id="265" r:id="rId12"/>
    <p:sldId id="266" r:id="rId13"/>
    <p:sldId id="270" r:id="rId14"/>
    <p:sldId id="269" r:id="rId15"/>
    <p:sldId id="268"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43" autoAdjust="0"/>
    <p:restoredTop sz="94660"/>
  </p:normalViewPr>
  <p:slideViewPr>
    <p:cSldViewPr snapToGrid="0">
      <p:cViewPr varScale="1">
        <p:scale>
          <a:sx n="78" d="100"/>
          <a:sy n="78" d="100"/>
        </p:scale>
        <p:origin x="66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1CF882-1DEC-4EF8-83C4-4B4A428AE836}" type="doc">
      <dgm:prSet loTypeId="urn:microsoft.com/office/officeart/2005/8/layout/vList2" loCatId="list" qsTypeId="urn:microsoft.com/office/officeart/2005/8/quickstyle/simple2" qsCatId="simple" csTypeId="urn:microsoft.com/office/officeart/2005/8/colors/accent0_2" csCatId="mainScheme" phldr="1"/>
      <dgm:spPr/>
      <dgm:t>
        <a:bodyPr/>
        <a:lstStyle/>
        <a:p>
          <a:endParaRPr lang="en-US"/>
        </a:p>
      </dgm:t>
    </dgm:pt>
    <dgm:pt modelId="{C25A6699-CDAF-433F-8268-D20DD1BE44AB}">
      <dgm:prSet custT="1"/>
      <dgm:spPr/>
      <dgm:t>
        <a:bodyPr/>
        <a:lstStyle/>
        <a:p>
          <a:pPr algn="just"/>
          <a:r>
            <a:rPr lang="gu-IN" sz="1800" b="0" i="0" dirty="0">
              <a:latin typeface="+mn-lt"/>
            </a:rPr>
            <a:t>Systems Theory views healthcare as an interconnected system where every department, professional, and process influences patient outcomes</a:t>
          </a:r>
          <a:r>
            <a:rPr lang="en-GB" sz="1800" b="0" i="0" dirty="0">
              <a:latin typeface="+mn-lt"/>
            </a:rPr>
            <a:t> (</a:t>
          </a:r>
          <a:r>
            <a:rPr lang="gu-IN" sz="1800" b="0" i="0" dirty="0">
              <a:latin typeface="+mn-lt"/>
            </a:rPr>
            <a:t>Jason</a:t>
          </a:r>
          <a:r>
            <a:rPr lang="en-GB" sz="1800" b="0" i="0" dirty="0">
              <a:latin typeface="+mn-lt"/>
            </a:rPr>
            <a:t> and Bobak, 2022)</a:t>
          </a:r>
          <a:r>
            <a:rPr lang="gu-IN" sz="1800" b="0" i="0" dirty="0">
              <a:latin typeface="+mn-lt"/>
            </a:rPr>
            <a:t>.</a:t>
          </a:r>
          <a:endParaRPr lang="en-US" sz="1800" dirty="0">
            <a:latin typeface="+mn-lt"/>
          </a:endParaRPr>
        </a:p>
      </dgm:t>
    </dgm:pt>
    <dgm:pt modelId="{C4ADE066-E10D-4DD7-8AEA-43FBBECB2A23}" type="parTrans" cxnId="{92DA2292-02F0-4657-B71E-B17E0FA28170}">
      <dgm:prSet/>
      <dgm:spPr/>
      <dgm:t>
        <a:bodyPr/>
        <a:lstStyle/>
        <a:p>
          <a:pPr algn="just"/>
          <a:endParaRPr lang="en-US" sz="1800">
            <a:latin typeface="+mn-lt"/>
          </a:endParaRPr>
        </a:p>
      </dgm:t>
    </dgm:pt>
    <dgm:pt modelId="{BD7E61BA-3FAA-4BB5-B470-2EFED9B14533}" type="sibTrans" cxnId="{92DA2292-02F0-4657-B71E-B17E0FA28170}">
      <dgm:prSet/>
      <dgm:spPr/>
      <dgm:t>
        <a:bodyPr/>
        <a:lstStyle/>
        <a:p>
          <a:pPr algn="just"/>
          <a:endParaRPr lang="en-US" sz="1800">
            <a:latin typeface="+mn-lt"/>
          </a:endParaRPr>
        </a:p>
      </dgm:t>
    </dgm:pt>
    <dgm:pt modelId="{52AF88E0-4695-450C-B75E-DB63785FE9B9}">
      <dgm:prSet custT="1"/>
      <dgm:spPr/>
      <dgm:t>
        <a:bodyPr/>
        <a:lstStyle/>
        <a:p>
          <a:pPr algn="just"/>
          <a:r>
            <a:rPr lang="gu-IN" sz="1800" b="1" i="0" u="sng" dirty="0">
              <a:latin typeface="+mn-lt"/>
            </a:rPr>
            <a:t>Application to the Case</a:t>
          </a:r>
          <a:endParaRPr lang="en-US" sz="1800" u="sng" dirty="0">
            <a:latin typeface="+mn-lt"/>
          </a:endParaRPr>
        </a:p>
      </dgm:t>
    </dgm:pt>
    <dgm:pt modelId="{F9979470-4938-4E84-8E8D-5003B02F266A}" type="parTrans" cxnId="{85B26513-180B-4699-A8A8-ED15997AEF35}">
      <dgm:prSet/>
      <dgm:spPr/>
      <dgm:t>
        <a:bodyPr/>
        <a:lstStyle/>
        <a:p>
          <a:pPr algn="just"/>
          <a:endParaRPr lang="en-US" sz="1800">
            <a:latin typeface="+mn-lt"/>
          </a:endParaRPr>
        </a:p>
      </dgm:t>
    </dgm:pt>
    <dgm:pt modelId="{24A3E8F4-2687-41F0-B307-AA9D765F36A6}" type="sibTrans" cxnId="{85B26513-180B-4699-A8A8-ED15997AEF35}">
      <dgm:prSet/>
      <dgm:spPr/>
      <dgm:t>
        <a:bodyPr/>
        <a:lstStyle/>
        <a:p>
          <a:pPr algn="just"/>
          <a:endParaRPr lang="en-US" sz="1800">
            <a:latin typeface="+mn-lt"/>
          </a:endParaRPr>
        </a:p>
      </dgm:t>
    </dgm:pt>
    <dgm:pt modelId="{713839A0-0281-4401-8F9D-A2BE90EDF201}">
      <dgm:prSet custT="1"/>
      <dgm:spPr/>
      <dgm:t>
        <a:bodyPr/>
        <a:lstStyle/>
        <a:p>
          <a:pPr algn="just"/>
          <a:r>
            <a:rPr lang="gu-IN" sz="1800" b="0" i="0" dirty="0">
              <a:latin typeface="+mn-lt"/>
            </a:rPr>
            <a:t>Systems Theory explains that healthcare organisations operate as interconnected systems where failures in one area can affect the overall quality and safety of patient care</a:t>
          </a:r>
          <a:r>
            <a:rPr lang="en-GB" sz="1800" b="0" i="0" dirty="0">
              <a:latin typeface="+mn-lt"/>
            </a:rPr>
            <a:t> (</a:t>
          </a:r>
          <a:r>
            <a:rPr lang="gu-IN" sz="1800" b="0" i="0" dirty="0">
              <a:latin typeface="+mn-lt"/>
            </a:rPr>
            <a:t>Anderson</a:t>
          </a:r>
          <a:r>
            <a:rPr lang="en-GB" sz="1800" b="0" i="0" dirty="0">
              <a:latin typeface="+mn-lt"/>
            </a:rPr>
            <a:t>, 2016)</a:t>
          </a:r>
          <a:r>
            <a:rPr lang="gu-IN" sz="1800" b="0" i="0" dirty="0">
              <a:latin typeface="+mn-lt"/>
            </a:rPr>
            <a:t>.</a:t>
          </a:r>
          <a:endParaRPr lang="en-US" sz="1800" dirty="0">
            <a:latin typeface="+mn-lt"/>
          </a:endParaRPr>
        </a:p>
      </dgm:t>
    </dgm:pt>
    <dgm:pt modelId="{55FDA9F2-A0AF-44C0-AF79-2AC4A507C1E1}" type="parTrans" cxnId="{B583F726-1D5F-47D0-8E6A-68FED9588AFA}">
      <dgm:prSet/>
      <dgm:spPr/>
      <dgm:t>
        <a:bodyPr/>
        <a:lstStyle/>
        <a:p>
          <a:pPr algn="just"/>
          <a:endParaRPr lang="en-US" sz="1800">
            <a:latin typeface="+mn-lt"/>
          </a:endParaRPr>
        </a:p>
      </dgm:t>
    </dgm:pt>
    <dgm:pt modelId="{E51EA37D-919C-49F2-AA5B-20138B912D94}" type="sibTrans" cxnId="{B583F726-1D5F-47D0-8E6A-68FED9588AFA}">
      <dgm:prSet/>
      <dgm:spPr/>
      <dgm:t>
        <a:bodyPr/>
        <a:lstStyle/>
        <a:p>
          <a:pPr algn="just"/>
          <a:endParaRPr lang="en-US" sz="1800">
            <a:latin typeface="+mn-lt"/>
          </a:endParaRPr>
        </a:p>
      </dgm:t>
    </dgm:pt>
    <dgm:pt modelId="{8D1104DE-045B-491E-8A82-75802B8F12A8}">
      <dgm:prSet custT="1"/>
      <dgm:spPr/>
      <dgm:t>
        <a:bodyPr/>
        <a:lstStyle/>
        <a:p>
          <a:pPr algn="just"/>
          <a:r>
            <a:rPr lang="gu-IN" sz="1800" b="0" i="0" dirty="0">
              <a:latin typeface="+mn-lt"/>
            </a:rPr>
            <a:t>Poor </a:t>
          </a:r>
          <a:r>
            <a:rPr lang="en-GB" sz="1800" b="0" i="0" dirty="0">
              <a:latin typeface="+mn-lt"/>
            </a:rPr>
            <a:t>Communication</a:t>
          </a:r>
          <a:r>
            <a:rPr lang="gu-IN" sz="1800" b="0" i="0" dirty="0">
              <a:latin typeface="+mn-lt"/>
            </a:rPr>
            <a:t> between midwives, obstetricians, and managers reduced effective clinical decision-making</a:t>
          </a:r>
          <a:r>
            <a:rPr lang="en-GB" sz="1800" b="0" i="0" dirty="0">
              <a:latin typeface="+mn-lt"/>
            </a:rPr>
            <a:t> (</a:t>
          </a:r>
          <a:r>
            <a:rPr lang="gu-IN" sz="1800" b="0" i="0" dirty="0">
              <a:latin typeface="+mn-lt"/>
            </a:rPr>
            <a:t>Anderson</a:t>
          </a:r>
          <a:r>
            <a:rPr lang="en-GB" sz="1800" b="0" i="0" dirty="0">
              <a:latin typeface="+mn-lt"/>
            </a:rPr>
            <a:t>, 2016)</a:t>
          </a:r>
          <a:r>
            <a:rPr lang="gu-IN" sz="1800" b="0" i="0" dirty="0">
              <a:latin typeface="+mn-lt"/>
            </a:rPr>
            <a:t>. </a:t>
          </a:r>
          <a:endParaRPr lang="en-US" sz="1800" dirty="0">
            <a:latin typeface="+mn-lt"/>
          </a:endParaRPr>
        </a:p>
      </dgm:t>
    </dgm:pt>
    <dgm:pt modelId="{C5F99F30-7E11-4834-8BC1-5070AA8BA1A3}" type="parTrans" cxnId="{5DC50796-91A1-446E-A9B3-D5148585F5C1}">
      <dgm:prSet/>
      <dgm:spPr/>
      <dgm:t>
        <a:bodyPr/>
        <a:lstStyle/>
        <a:p>
          <a:pPr algn="just"/>
          <a:endParaRPr lang="en-US" sz="1800">
            <a:latin typeface="+mn-lt"/>
          </a:endParaRPr>
        </a:p>
      </dgm:t>
    </dgm:pt>
    <dgm:pt modelId="{4218E06D-E408-4C3B-BCD5-3A62E73191AF}" type="sibTrans" cxnId="{5DC50796-91A1-446E-A9B3-D5148585F5C1}">
      <dgm:prSet/>
      <dgm:spPr/>
      <dgm:t>
        <a:bodyPr/>
        <a:lstStyle/>
        <a:p>
          <a:pPr algn="just"/>
          <a:endParaRPr lang="en-US" sz="1800">
            <a:latin typeface="+mn-lt"/>
          </a:endParaRPr>
        </a:p>
      </dgm:t>
    </dgm:pt>
    <dgm:pt modelId="{01E9BD40-A49B-4511-8CA9-A29F12EF758A}">
      <dgm:prSet custT="1"/>
      <dgm:spPr/>
      <dgm:t>
        <a:bodyPr/>
        <a:lstStyle/>
        <a:p>
          <a:pPr algn="just"/>
          <a:r>
            <a:rPr lang="gu-IN" sz="1800" b="0" i="0" dirty="0">
              <a:latin typeface="+mn-lt"/>
            </a:rPr>
            <a:t>Weak </a:t>
          </a:r>
          <a:r>
            <a:rPr lang="en-GB" sz="1800" b="0" i="0" dirty="0">
              <a:latin typeface="+mn-lt"/>
            </a:rPr>
            <a:t>Coordination</a:t>
          </a:r>
          <a:r>
            <a:rPr lang="gu-IN" sz="1800" b="0" i="0" dirty="0">
              <a:latin typeface="+mn-lt"/>
            </a:rPr>
            <a:t> between governance and clinical services limited oversight of patient safety</a:t>
          </a:r>
          <a:r>
            <a:rPr lang="en-GB" sz="1800" b="0" i="0" dirty="0">
              <a:latin typeface="+mn-lt"/>
            </a:rPr>
            <a:t> (</a:t>
          </a:r>
          <a:r>
            <a:rPr lang="gu-IN" sz="1800" b="0" i="0" dirty="0">
              <a:latin typeface="+mn-lt"/>
            </a:rPr>
            <a:t>Jason</a:t>
          </a:r>
          <a:r>
            <a:rPr lang="en-GB" sz="1800" b="0" i="0" dirty="0">
              <a:latin typeface="+mn-lt"/>
            </a:rPr>
            <a:t> and Bobak, 2022)</a:t>
          </a:r>
          <a:r>
            <a:rPr lang="gu-IN" sz="1800" b="0" i="0" dirty="0">
              <a:latin typeface="+mn-lt"/>
            </a:rPr>
            <a:t>. </a:t>
          </a:r>
          <a:endParaRPr lang="en-US" sz="1800" dirty="0">
            <a:latin typeface="+mn-lt"/>
          </a:endParaRPr>
        </a:p>
      </dgm:t>
    </dgm:pt>
    <dgm:pt modelId="{22ECB699-FE5F-44E9-8D66-AFFE772F7A15}" type="parTrans" cxnId="{71828164-345E-4712-8CCB-493E5FAF5E7F}">
      <dgm:prSet/>
      <dgm:spPr/>
      <dgm:t>
        <a:bodyPr/>
        <a:lstStyle/>
        <a:p>
          <a:pPr algn="just"/>
          <a:endParaRPr lang="en-US" sz="1800">
            <a:latin typeface="+mn-lt"/>
          </a:endParaRPr>
        </a:p>
      </dgm:t>
    </dgm:pt>
    <dgm:pt modelId="{0A125130-2762-4587-8DFC-82690CB90CA8}" type="sibTrans" cxnId="{71828164-345E-4712-8CCB-493E5FAF5E7F}">
      <dgm:prSet/>
      <dgm:spPr/>
      <dgm:t>
        <a:bodyPr/>
        <a:lstStyle/>
        <a:p>
          <a:pPr algn="just"/>
          <a:endParaRPr lang="en-US" sz="1800">
            <a:latin typeface="+mn-lt"/>
          </a:endParaRPr>
        </a:p>
      </dgm:t>
    </dgm:pt>
    <dgm:pt modelId="{BEE4FD3B-9E95-418E-823D-8800E97B7E78}">
      <dgm:prSet custT="1"/>
      <dgm:spPr/>
      <dgm:t>
        <a:bodyPr/>
        <a:lstStyle/>
        <a:p>
          <a:pPr algn="just"/>
          <a:r>
            <a:rPr lang="gu-IN" sz="1800" b="0" i="0" dirty="0">
              <a:latin typeface="+mn-lt"/>
            </a:rPr>
            <a:t>Inadequate </a:t>
          </a:r>
          <a:r>
            <a:rPr lang="en-GB" sz="1800" b="0" i="0" dirty="0">
              <a:latin typeface="+mn-lt"/>
            </a:rPr>
            <a:t>Feedback</a:t>
          </a:r>
          <a:r>
            <a:rPr lang="gu-IN" sz="1800" b="0" i="0" dirty="0">
              <a:latin typeface="+mn-lt"/>
            </a:rPr>
            <a:t> from incident investigations prevented learning from previous mistakes</a:t>
          </a:r>
          <a:r>
            <a:rPr lang="en-GB" sz="1800" b="0" i="0" dirty="0">
              <a:latin typeface="+mn-lt"/>
            </a:rPr>
            <a:t> (</a:t>
          </a:r>
          <a:r>
            <a:rPr lang="gu-IN" sz="1800" b="0" i="0" dirty="0">
              <a:latin typeface="+mn-lt"/>
            </a:rPr>
            <a:t>Jason</a:t>
          </a:r>
          <a:r>
            <a:rPr lang="en-GB" sz="1800" b="0" i="0" dirty="0">
              <a:latin typeface="+mn-lt"/>
            </a:rPr>
            <a:t> and Bobak, 2022)</a:t>
          </a:r>
          <a:r>
            <a:rPr lang="gu-IN" sz="1800" b="0" i="0" dirty="0">
              <a:latin typeface="+mn-lt"/>
            </a:rPr>
            <a:t>. </a:t>
          </a:r>
          <a:endParaRPr lang="en-US" sz="1800" dirty="0">
            <a:latin typeface="+mn-lt"/>
          </a:endParaRPr>
        </a:p>
      </dgm:t>
    </dgm:pt>
    <dgm:pt modelId="{C40483DA-2DE8-4A43-8FA8-6EADDB92DD32}" type="parTrans" cxnId="{BCCE4DA0-77F9-4C91-8229-F68F16F89EB1}">
      <dgm:prSet/>
      <dgm:spPr/>
      <dgm:t>
        <a:bodyPr/>
        <a:lstStyle/>
        <a:p>
          <a:pPr algn="just"/>
          <a:endParaRPr lang="en-US" sz="1800">
            <a:latin typeface="+mn-lt"/>
          </a:endParaRPr>
        </a:p>
      </dgm:t>
    </dgm:pt>
    <dgm:pt modelId="{E97F5DDE-EFE3-4E7E-BB7D-47EB7F541A8C}" type="sibTrans" cxnId="{BCCE4DA0-77F9-4C91-8229-F68F16F89EB1}">
      <dgm:prSet/>
      <dgm:spPr/>
      <dgm:t>
        <a:bodyPr/>
        <a:lstStyle/>
        <a:p>
          <a:pPr algn="just"/>
          <a:endParaRPr lang="en-US" sz="1800">
            <a:latin typeface="+mn-lt"/>
          </a:endParaRPr>
        </a:p>
      </dgm:t>
    </dgm:pt>
    <dgm:pt modelId="{1128BDE5-0C83-48B7-87F2-161E9F417F81}">
      <dgm:prSet custT="1"/>
      <dgm:spPr/>
      <dgm:t>
        <a:bodyPr/>
        <a:lstStyle/>
        <a:p>
          <a:pPr algn="just"/>
          <a:r>
            <a:rPr lang="gu-IN" sz="1800" b="0" i="0" dirty="0">
              <a:latin typeface="+mn-lt"/>
            </a:rPr>
            <a:t>Clinical </a:t>
          </a:r>
          <a:r>
            <a:rPr lang="en-GB" sz="1800" b="0" i="0" dirty="0">
              <a:latin typeface="+mn-lt"/>
            </a:rPr>
            <a:t>Audit</a:t>
          </a:r>
          <a:r>
            <a:rPr lang="gu-IN" sz="1800" b="0" i="0" dirty="0">
              <a:latin typeface="+mn-lt"/>
            </a:rPr>
            <a:t> findings were not consistently implemented to improve maternity care</a:t>
          </a:r>
          <a:r>
            <a:rPr lang="en-GB" sz="1800" b="0" i="0" dirty="0">
              <a:latin typeface="+mn-lt"/>
            </a:rPr>
            <a:t> (</a:t>
          </a:r>
          <a:r>
            <a:rPr lang="gu-IN" sz="1800" b="0" i="0" dirty="0">
              <a:latin typeface="+mn-lt"/>
            </a:rPr>
            <a:t>Anderson</a:t>
          </a:r>
          <a:r>
            <a:rPr lang="en-GB" sz="1800" b="0" i="0" dirty="0">
              <a:latin typeface="+mn-lt"/>
            </a:rPr>
            <a:t>, 2016)</a:t>
          </a:r>
          <a:r>
            <a:rPr lang="gu-IN" sz="1800" b="0" i="0" dirty="0">
              <a:latin typeface="+mn-lt"/>
            </a:rPr>
            <a:t>. </a:t>
          </a:r>
          <a:endParaRPr lang="en-US" sz="1800" dirty="0">
            <a:latin typeface="+mn-lt"/>
          </a:endParaRPr>
        </a:p>
      </dgm:t>
    </dgm:pt>
    <dgm:pt modelId="{E5DC036C-207D-4F1E-8E6A-A7F67D32B84A}" type="parTrans" cxnId="{AAA13E2B-062D-469B-B3CB-05C481538175}">
      <dgm:prSet/>
      <dgm:spPr/>
      <dgm:t>
        <a:bodyPr/>
        <a:lstStyle/>
        <a:p>
          <a:pPr algn="just"/>
          <a:endParaRPr lang="en-US" sz="1800">
            <a:latin typeface="+mn-lt"/>
          </a:endParaRPr>
        </a:p>
      </dgm:t>
    </dgm:pt>
    <dgm:pt modelId="{9D1A49A1-8746-4ADC-93E4-A4A694D217A0}" type="sibTrans" cxnId="{AAA13E2B-062D-469B-B3CB-05C481538175}">
      <dgm:prSet/>
      <dgm:spPr/>
      <dgm:t>
        <a:bodyPr/>
        <a:lstStyle/>
        <a:p>
          <a:pPr algn="just"/>
          <a:endParaRPr lang="en-US" sz="1800">
            <a:latin typeface="+mn-lt"/>
          </a:endParaRPr>
        </a:p>
      </dgm:t>
    </dgm:pt>
    <dgm:pt modelId="{AF753403-0754-46FB-B715-BB86547A3479}">
      <dgm:prSet custT="1"/>
      <dgm:spPr/>
      <dgm:t>
        <a:bodyPr/>
        <a:lstStyle/>
        <a:p>
          <a:pPr algn="just"/>
          <a:r>
            <a:rPr lang="gu-IN" sz="1800" b="0" i="0" dirty="0">
              <a:latin typeface="+mn-lt"/>
            </a:rPr>
            <a:t>External </a:t>
          </a:r>
          <a:r>
            <a:rPr lang="en-GB" sz="1800" b="0" i="0" dirty="0">
              <a:latin typeface="+mn-lt"/>
            </a:rPr>
            <a:t>Reviews</a:t>
          </a:r>
          <a:r>
            <a:rPr lang="gu-IN" sz="1800" b="0" i="0" dirty="0">
              <a:latin typeface="+mn-lt"/>
            </a:rPr>
            <a:t> and recommendations were not acted upon in a timely and effective manner</a:t>
          </a:r>
          <a:r>
            <a:rPr lang="en-GB" sz="1800" b="0" i="0" dirty="0">
              <a:latin typeface="+mn-lt"/>
            </a:rPr>
            <a:t> (</a:t>
          </a:r>
          <a:r>
            <a:rPr lang="gu-IN" sz="1800" b="0" i="0" dirty="0">
              <a:latin typeface="+mn-lt"/>
            </a:rPr>
            <a:t>Jason</a:t>
          </a:r>
          <a:r>
            <a:rPr lang="en-GB" sz="1800" b="0" i="0" dirty="0">
              <a:latin typeface="+mn-lt"/>
            </a:rPr>
            <a:t> and Bobak, 2022)</a:t>
          </a:r>
          <a:r>
            <a:rPr lang="gu-IN" sz="1800" b="0" i="0" dirty="0">
              <a:latin typeface="+mn-lt"/>
            </a:rPr>
            <a:t>. </a:t>
          </a:r>
          <a:endParaRPr lang="en-US" sz="1800" dirty="0">
            <a:latin typeface="+mn-lt"/>
          </a:endParaRPr>
        </a:p>
      </dgm:t>
    </dgm:pt>
    <dgm:pt modelId="{07CBE19C-A5BC-44C0-9A1E-56B1C3088192}" type="parTrans" cxnId="{CF38BBCB-1070-4E56-A943-83B6844CD381}">
      <dgm:prSet/>
      <dgm:spPr/>
      <dgm:t>
        <a:bodyPr/>
        <a:lstStyle/>
        <a:p>
          <a:pPr algn="just"/>
          <a:endParaRPr lang="en-US" sz="1800">
            <a:latin typeface="+mn-lt"/>
          </a:endParaRPr>
        </a:p>
      </dgm:t>
    </dgm:pt>
    <dgm:pt modelId="{5F7B2E28-4B85-44D2-929E-02CFE114371F}" type="sibTrans" cxnId="{CF38BBCB-1070-4E56-A943-83B6844CD381}">
      <dgm:prSet/>
      <dgm:spPr/>
      <dgm:t>
        <a:bodyPr/>
        <a:lstStyle/>
        <a:p>
          <a:pPr algn="just"/>
          <a:endParaRPr lang="en-US" sz="1800">
            <a:latin typeface="+mn-lt"/>
          </a:endParaRPr>
        </a:p>
      </dgm:t>
    </dgm:pt>
    <dgm:pt modelId="{B7FB8591-F66F-476E-8AD9-3CE579CF3468}">
      <dgm:prSet custT="1"/>
      <dgm:spPr/>
      <dgm:t>
        <a:bodyPr/>
        <a:lstStyle/>
        <a:p>
          <a:pPr algn="just"/>
          <a:r>
            <a:rPr lang="gu-IN" sz="1800" b="1" i="0">
              <a:latin typeface="+mn-lt"/>
            </a:rPr>
            <a:t>Result:</a:t>
          </a:r>
          <a:r>
            <a:rPr lang="gu-IN" sz="1800" b="0" i="0">
              <a:latin typeface="+mn-lt"/>
            </a:rPr>
            <a:t> These interconnected system failures allowed unsafe maternity practices to continue and contributed to preventable harm for mothers and babies.</a:t>
          </a:r>
          <a:endParaRPr lang="en-US" sz="1800">
            <a:latin typeface="+mn-lt"/>
          </a:endParaRPr>
        </a:p>
      </dgm:t>
    </dgm:pt>
    <dgm:pt modelId="{348E30A5-228F-42DC-817C-F9D7ADFCD232}" type="parTrans" cxnId="{79EA878E-7BBC-4B7E-8E53-5D3688F9E2DA}">
      <dgm:prSet/>
      <dgm:spPr/>
      <dgm:t>
        <a:bodyPr/>
        <a:lstStyle/>
        <a:p>
          <a:pPr algn="just"/>
          <a:endParaRPr lang="en-US" sz="1800">
            <a:latin typeface="+mn-lt"/>
          </a:endParaRPr>
        </a:p>
      </dgm:t>
    </dgm:pt>
    <dgm:pt modelId="{E83556E8-F853-42E9-92EF-52E0B5884C3C}" type="sibTrans" cxnId="{79EA878E-7BBC-4B7E-8E53-5D3688F9E2DA}">
      <dgm:prSet/>
      <dgm:spPr/>
      <dgm:t>
        <a:bodyPr/>
        <a:lstStyle/>
        <a:p>
          <a:pPr algn="just"/>
          <a:endParaRPr lang="en-US" sz="1800">
            <a:latin typeface="+mn-lt"/>
          </a:endParaRPr>
        </a:p>
      </dgm:t>
    </dgm:pt>
    <dgm:pt modelId="{F060132A-5A2B-48FC-8C8F-C7C394615111}" type="pres">
      <dgm:prSet presAssocID="{AA1CF882-1DEC-4EF8-83C4-4B4A428AE836}" presName="linear" presStyleCnt="0">
        <dgm:presLayoutVars>
          <dgm:animLvl val="lvl"/>
          <dgm:resizeHandles val="exact"/>
        </dgm:presLayoutVars>
      </dgm:prSet>
      <dgm:spPr/>
    </dgm:pt>
    <dgm:pt modelId="{DAC0AA40-39C5-4231-ACFD-4E9C0CBF6D31}" type="pres">
      <dgm:prSet presAssocID="{C25A6699-CDAF-433F-8268-D20DD1BE44AB}" presName="parentText" presStyleLbl="node1" presStyleIdx="0" presStyleCnt="3">
        <dgm:presLayoutVars>
          <dgm:chMax val="0"/>
          <dgm:bulletEnabled val="1"/>
        </dgm:presLayoutVars>
      </dgm:prSet>
      <dgm:spPr/>
    </dgm:pt>
    <dgm:pt modelId="{F6CDC280-30A7-41FE-B073-DD4CE7667244}" type="pres">
      <dgm:prSet presAssocID="{BD7E61BA-3FAA-4BB5-B470-2EFED9B14533}" presName="spacer" presStyleCnt="0"/>
      <dgm:spPr/>
    </dgm:pt>
    <dgm:pt modelId="{9CC90C37-E06A-4B65-A862-027D989CE868}" type="pres">
      <dgm:prSet presAssocID="{52AF88E0-4695-450C-B75E-DB63785FE9B9}" presName="parentText" presStyleLbl="node1" presStyleIdx="1" presStyleCnt="3">
        <dgm:presLayoutVars>
          <dgm:chMax val="0"/>
          <dgm:bulletEnabled val="1"/>
        </dgm:presLayoutVars>
      </dgm:prSet>
      <dgm:spPr/>
    </dgm:pt>
    <dgm:pt modelId="{F0BB6625-3D2B-454B-80CD-BFFF953964B6}" type="pres">
      <dgm:prSet presAssocID="{52AF88E0-4695-450C-B75E-DB63785FE9B9}" presName="childText" presStyleLbl="revTx" presStyleIdx="0" presStyleCnt="1">
        <dgm:presLayoutVars>
          <dgm:bulletEnabled val="1"/>
        </dgm:presLayoutVars>
      </dgm:prSet>
      <dgm:spPr/>
    </dgm:pt>
    <dgm:pt modelId="{84409979-7683-4DDC-8817-A0BEB063466C}" type="pres">
      <dgm:prSet presAssocID="{B7FB8591-F66F-476E-8AD9-3CE579CF3468}" presName="parentText" presStyleLbl="node1" presStyleIdx="2" presStyleCnt="3">
        <dgm:presLayoutVars>
          <dgm:chMax val="0"/>
          <dgm:bulletEnabled val="1"/>
        </dgm:presLayoutVars>
      </dgm:prSet>
      <dgm:spPr/>
    </dgm:pt>
  </dgm:ptLst>
  <dgm:cxnLst>
    <dgm:cxn modelId="{05FADA0A-C77C-4628-AE48-BA3B1ABB4419}" type="presOf" srcId="{8D1104DE-045B-491E-8A82-75802B8F12A8}" destId="{F0BB6625-3D2B-454B-80CD-BFFF953964B6}" srcOrd="0" destOrd="1" presId="urn:microsoft.com/office/officeart/2005/8/layout/vList2"/>
    <dgm:cxn modelId="{85B26513-180B-4699-A8A8-ED15997AEF35}" srcId="{AA1CF882-1DEC-4EF8-83C4-4B4A428AE836}" destId="{52AF88E0-4695-450C-B75E-DB63785FE9B9}" srcOrd="1" destOrd="0" parTransId="{F9979470-4938-4E84-8E8D-5003B02F266A}" sibTransId="{24A3E8F4-2687-41F0-B307-AA9D765F36A6}"/>
    <dgm:cxn modelId="{C84EA822-841C-4054-B411-895EBDE90C79}" type="presOf" srcId="{1128BDE5-0C83-48B7-87F2-161E9F417F81}" destId="{F0BB6625-3D2B-454B-80CD-BFFF953964B6}" srcOrd="0" destOrd="4" presId="urn:microsoft.com/office/officeart/2005/8/layout/vList2"/>
    <dgm:cxn modelId="{B583F726-1D5F-47D0-8E6A-68FED9588AFA}" srcId="{52AF88E0-4695-450C-B75E-DB63785FE9B9}" destId="{713839A0-0281-4401-8F9D-A2BE90EDF201}" srcOrd="0" destOrd="0" parTransId="{55FDA9F2-A0AF-44C0-AF79-2AC4A507C1E1}" sibTransId="{E51EA37D-919C-49F2-AA5B-20138B912D94}"/>
    <dgm:cxn modelId="{57621527-CD5D-4AD5-8348-04B33EAF656A}" type="presOf" srcId="{01E9BD40-A49B-4511-8CA9-A29F12EF758A}" destId="{F0BB6625-3D2B-454B-80CD-BFFF953964B6}" srcOrd="0" destOrd="2" presId="urn:microsoft.com/office/officeart/2005/8/layout/vList2"/>
    <dgm:cxn modelId="{AAA13E2B-062D-469B-B3CB-05C481538175}" srcId="{52AF88E0-4695-450C-B75E-DB63785FE9B9}" destId="{1128BDE5-0C83-48B7-87F2-161E9F417F81}" srcOrd="4" destOrd="0" parTransId="{E5DC036C-207D-4F1E-8E6A-A7F67D32B84A}" sibTransId="{9D1A49A1-8746-4ADC-93E4-A4A694D217A0}"/>
    <dgm:cxn modelId="{71828164-345E-4712-8CCB-493E5FAF5E7F}" srcId="{52AF88E0-4695-450C-B75E-DB63785FE9B9}" destId="{01E9BD40-A49B-4511-8CA9-A29F12EF758A}" srcOrd="2" destOrd="0" parTransId="{22ECB699-FE5F-44E9-8D66-AFFE772F7A15}" sibTransId="{0A125130-2762-4587-8DFC-82690CB90CA8}"/>
    <dgm:cxn modelId="{E340F944-0B2A-445A-8C05-2652FD0AC212}" type="presOf" srcId="{713839A0-0281-4401-8F9D-A2BE90EDF201}" destId="{F0BB6625-3D2B-454B-80CD-BFFF953964B6}" srcOrd="0" destOrd="0" presId="urn:microsoft.com/office/officeart/2005/8/layout/vList2"/>
    <dgm:cxn modelId="{1F74AC65-93D9-41BE-8F29-E5A5A989C59B}" type="presOf" srcId="{52AF88E0-4695-450C-B75E-DB63785FE9B9}" destId="{9CC90C37-E06A-4B65-A862-027D989CE868}" srcOrd="0" destOrd="0" presId="urn:microsoft.com/office/officeart/2005/8/layout/vList2"/>
    <dgm:cxn modelId="{168CC64F-B22F-4FB0-802F-BEE617DDECBF}" type="presOf" srcId="{AA1CF882-1DEC-4EF8-83C4-4B4A428AE836}" destId="{F060132A-5A2B-48FC-8C8F-C7C394615111}" srcOrd="0" destOrd="0" presId="urn:microsoft.com/office/officeart/2005/8/layout/vList2"/>
    <dgm:cxn modelId="{2B815F73-2ED7-4376-B514-A3C674470FDF}" type="presOf" srcId="{BEE4FD3B-9E95-418E-823D-8800E97B7E78}" destId="{F0BB6625-3D2B-454B-80CD-BFFF953964B6}" srcOrd="0" destOrd="3" presId="urn:microsoft.com/office/officeart/2005/8/layout/vList2"/>
    <dgm:cxn modelId="{79EA878E-7BBC-4B7E-8E53-5D3688F9E2DA}" srcId="{AA1CF882-1DEC-4EF8-83C4-4B4A428AE836}" destId="{B7FB8591-F66F-476E-8AD9-3CE579CF3468}" srcOrd="2" destOrd="0" parTransId="{348E30A5-228F-42DC-817C-F9D7ADFCD232}" sibTransId="{E83556E8-F853-42E9-92EF-52E0B5884C3C}"/>
    <dgm:cxn modelId="{92DA2292-02F0-4657-B71E-B17E0FA28170}" srcId="{AA1CF882-1DEC-4EF8-83C4-4B4A428AE836}" destId="{C25A6699-CDAF-433F-8268-D20DD1BE44AB}" srcOrd="0" destOrd="0" parTransId="{C4ADE066-E10D-4DD7-8AEA-43FBBECB2A23}" sibTransId="{BD7E61BA-3FAA-4BB5-B470-2EFED9B14533}"/>
    <dgm:cxn modelId="{5DC50796-91A1-446E-A9B3-D5148585F5C1}" srcId="{52AF88E0-4695-450C-B75E-DB63785FE9B9}" destId="{8D1104DE-045B-491E-8A82-75802B8F12A8}" srcOrd="1" destOrd="0" parTransId="{C5F99F30-7E11-4834-8BC1-5070AA8BA1A3}" sibTransId="{4218E06D-E408-4C3B-BCD5-3A62E73191AF}"/>
    <dgm:cxn modelId="{BCCE4DA0-77F9-4C91-8229-F68F16F89EB1}" srcId="{52AF88E0-4695-450C-B75E-DB63785FE9B9}" destId="{BEE4FD3B-9E95-418E-823D-8800E97B7E78}" srcOrd="3" destOrd="0" parTransId="{C40483DA-2DE8-4A43-8FA8-6EADDB92DD32}" sibTransId="{E97F5DDE-EFE3-4E7E-BB7D-47EB7F541A8C}"/>
    <dgm:cxn modelId="{97EC4DBD-8F5E-44A4-BE76-8114A109F9B4}" type="presOf" srcId="{C25A6699-CDAF-433F-8268-D20DD1BE44AB}" destId="{DAC0AA40-39C5-4231-ACFD-4E9C0CBF6D31}" srcOrd="0" destOrd="0" presId="urn:microsoft.com/office/officeart/2005/8/layout/vList2"/>
    <dgm:cxn modelId="{CF38BBCB-1070-4E56-A943-83B6844CD381}" srcId="{52AF88E0-4695-450C-B75E-DB63785FE9B9}" destId="{AF753403-0754-46FB-B715-BB86547A3479}" srcOrd="5" destOrd="0" parTransId="{07CBE19C-A5BC-44C0-9A1E-56B1C3088192}" sibTransId="{5F7B2E28-4B85-44D2-929E-02CFE114371F}"/>
    <dgm:cxn modelId="{AAA778CD-B29E-4C03-9FD5-82350E00FE6C}" type="presOf" srcId="{AF753403-0754-46FB-B715-BB86547A3479}" destId="{F0BB6625-3D2B-454B-80CD-BFFF953964B6}" srcOrd="0" destOrd="5" presId="urn:microsoft.com/office/officeart/2005/8/layout/vList2"/>
    <dgm:cxn modelId="{C401BBE8-E66B-4419-B5A2-F9259D4BF495}" type="presOf" srcId="{B7FB8591-F66F-476E-8AD9-3CE579CF3468}" destId="{84409979-7683-4DDC-8817-A0BEB063466C}" srcOrd="0" destOrd="0" presId="urn:microsoft.com/office/officeart/2005/8/layout/vList2"/>
    <dgm:cxn modelId="{4EFD6CFB-23B8-4855-9CAC-4834781BD609}" type="presParOf" srcId="{F060132A-5A2B-48FC-8C8F-C7C394615111}" destId="{DAC0AA40-39C5-4231-ACFD-4E9C0CBF6D31}" srcOrd="0" destOrd="0" presId="urn:microsoft.com/office/officeart/2005/8/layout/vList2"/>
    <dgm:cxn modelId="{97E7791A-8F4E-4111-BD41-DE5A57923C5E}" type="presParOf" srcId="{F060132A-5A2B-48FC-8C8F-C7C394615111}" destId="{F6CDC280-30A7-41FE-B073-DD4CE7667244}" srcOrd="1" destOrd="0" presId="urn:microsoft.com/office/officeart/2005/8/layout/vList2"/>
    <dgm:cxn modelId="{A0AB825E-C772-4DF0-840C-D4C29094CD16}" type="presParOf" srcId="{F060132A-5A2B-48FC-8C8F-C7C394615111}" destId="{9CC90C37-E06A-4B65-A862-027D989CE868}" srcOrd="2" destOrd="0" presId="urn:microsoft.com/office/officeart/2005/8/layout/vList2"/>
    <dgm:cxn modelId="{F3E14435-85C4-4C5C-BA1F-F8DF25F84D55}" type="presParOf" srcId="{F060132A-5A2B-48FC-8C8F-C7C394615111}" destId="{F0BB6625-3D2B-454B-80CD-BFFF953964B6}" srcOrd="3" destOrd="0" presId="urn:microsoft.com/office/officeart/2005/8/layout/vList2"/>
    <dgm:cxn modelId="{9E78E8F8-FC80-49F2-8B12-07163C4FC06C}" type="presParOf" srcId="{F060132A-5A2B-48FC-8C8F-C7C394615111}" destId="{84409979-7683-4DDC-8817-A0BEB063466C}"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D00855-739C-47F8-8BB2-94FD544FAB7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A3CA2B7-C6D0-4954-B8FA-2D5EE7679FDB}">
      <dgm:prSet custT="1"/>
      <dgm:spPr/>
      <dgm:t>
        <a:bodyPr/>
        <a:lstStyle/>
        <a:p>
          <a:pPr algn="just"/>
          <a:r>
            <a:rPr lang="gu-IN" sz="1800" b="1" i="0"/>
            <a:t>Quality</a:t>
          </a:r>
          <a:endParaRPr lang="en-US" sz="1800"/>
        </a:p>
      </dgm:t>
    </dgm:pt>
    <dgm:pt modelId="{1B2AE6C2-013B-445A-958A-7FACE0C93673}" type="parTrans" cxnId="{3F557619-326A-4AC9-864A-5A1C91ED326B}">
      <dgm:prSet/>
      <dgm:spPr/>
      <dgm:t>
        <a:bodyPr/>
        <a:lstStyle/>
        <a:p>
          <a:pPr algn="just"/>
          <a:endParaRPr lang="en-US" sz="1800"/>
        </a:p>
      </dgm:t>
    </dgm:pt>
    <dgm:pt modelId="{6AEC675E-8F8E-413C-9BEF-0C6B7B2C67D3}" type="sibTrans" cxnId="{3F557619-326A-4AC9-864A-5A1C91ED326B}">
      <dgm:prSet/>
      <dgm:spPr/>
      <dgm:t>
        <a:bodyPr/>
        <a:lstStyle/>
        <a:p>
          <a:pPr algn="just"/>
          <a:endParaRPr lang="en-US" sz="1800"/>
        </a:p>
      </dgm:t>
    </dgm:pt>
    <dgm:pt modelId="{324C624B-2498-4CAF-B7C4-4958E820D14F}">
      <dgm:prSet custT="1"/>
      <dgm:spPr/>
      <dgm:t>
        <a:bodyPr/>
        <a:lstStyle/>
        <a:p>
          <a:pPr algn="just"/>
          <a:r>
            <a:rPr lang="gu-IN" sz="1800" b="0" i="0"/>
            <a:t>Patient safety declined because avoidable clinical errors were not prevented. </a:t>
          </a:r>
          <a:endParaRPr lang="en-US" sz="1800"/>
        </a:p>
      </dgm:t>
    </dgm:pt>
    <dgm:pt modelId="{BB5E6ADB-DEB0-48F6-B3C9-A32A035A4422}" type="parTrans" cxnId="{BD34A130-21C8-4183-895B-4825BE06B1E5}">
      <dgm:prSet/>
      <dgm:spPr/>
      <dgm:t>
        <a:bodyPr/>
        <a:lstStyle/>
        <a:p>
          <a:pPr algn="just"/>
          <a:endParaRPr lang="en-US" sz="1800"/>
        </a:p>
      </dgm:t>
    </dgm:pt>
    <dgm:pt modelId="{6D4CF08C-709E-4E15-8D63-7EEBF15D002C}" type="sibTrans" cxnId="{BD34A130-21C8-4183-895B-4825BE06B1E5}">
      <dgm:prSet/>
      <dgm:spPr/>
      <dgm:t>
        <a:bodyPr/>
        <a:lstStyle/>
        <a:p>
          <a:pPr algn="just"/>
          <a:endParaRPr lang="en-US" sz="1800"/>
        </a:p>
      </dgm:t>
    </dgm:pt>
    <dgm:pt modelId="{E0ED30FD-00F7-4166-BE21-8A886BA7F8A8}">
      <dgm:prSet custT="1"/>
      <dgm:spPr/>
      <dgm:t>
        <a:bodyPr/>
        <a:lstStyle/>
        <a:p>
          <a:pPr algn="just"/>
          <a:r>
            <a:rPr lang="gu-IN" sz="1800" b="0" i="0"/>
            <a:t>The quality of maternity care was reduced due to poor adherence to clinical standards. </a:t>
          </a:r>
          <a:endParaRPr lang="en-US" sz="1800"/>
        </a:p>
      </dgm:t>
    </dgm:pt>
    <dgm:pt modelId="{8368225F-531B-40E7-A774-98305CC78317}" type="parTrans" cxnId="{DBEB5F07-CB76-4EFC-8749-1A85B3F01D3E}">
      <dgm:prSet/>
      <dgm:spPr/>
      <dgm:t>
        <a:bodyPr/>
        <a:lstStyle/>
        <a:p>
          <a:pPr algn="just"/>
          <a:endParaRPr lang="en-US" sz="1800"/>
        </a:p>
      </dgm:t>
    </dgm:pt>
    <dgm:pt modelId="{B95E01FD-CDA3-439A-B50C-907AAB6675A8}" type="sibTrans" cxnId="{DBEB5F07-CB76-4EFC-8749-1A85B3F01D3E}">
      <dgm:prSet/>
      <dgm:spPr/>
      <dgm:t>
        <a:bodyPr/>
        <a:lstStyle/>
        <a:p>
          <a:pPr algn="just"/>
          <a:endParaRPr lang="en-US" sz="1800"/>
        </a:p>
      </dgm:t>
    </dgm:pt>
    <dgm:pt modelId="{64511898-1325-407D-ABF4-064F6C0DB085}">
      <dgm:prSet custT="1"/>
      <dgm:spPr/>
      <dgm:t>
        <a:bodyPr/>
        <a:lstStyle/>
        <a:p>
          <a:pPr algn="just"/>
          <a:r>
            <a:rPr lang="gu-IN" sz="1800" b="0" i="0"/>
            <a:t>Families experienced a loss of trust and confidence in healthcare services</a:t>
          </a:r>
          <a:r>
            <a:rPr lang="en-GB" sz="1800" b="0" i="0"/>
            <a:t> (</a:t>
          </a:r>
          <a:r>
            <a:rPr lang="gu-IN" sz="1800" b="0" i="0"/>
            <a:t>Miller</a:t>
          </a:r>
          <a:r>
            <a:rPr lang="en-GB" sz="1800" b="0" i="0"/>
            <a:t> et al, 2016)</a:t>
          </a:r>
          <a:r>
            <a:rPr lang="gu-IN" sz="1800" b="0" i="0"/>
            <a:t>.</a:t>
          </a:r>
          <a:endParaRPr lang="en-US" sz="1800"/>
        </a:p>
      </dgm:t>
    </dgm:pt>
    <dgm:pt modelId="{1BF5EDD8-7EBE-482D-B652-7624F90EDBD2}" type="parTrans" cxnId="{BA68C167-08B1-4E19-B010-A2C01C2A4C78}">
      <dgm:prSet/>
      <dgm:spPr/>
      <dgm:t>
        <a:bodyPr/>
        <a:lstStyle/>
        <a:p>
          <a:pPr algn="just"/>
          <a:endParaRPr lang="en-US" sz="1800"/>
        </a:p>
      </dgm:t>
    </dgm:pt>
    <dgm:pt modelId="{81182892-626F-4F27-98D9-62D9D1FC8D5E}" type="sibTrans" cxnId="{BA68C167-08B1-4E19-B010-A2C01C2A4C78}">
      <dgm:prSet/>
      <dgm:spPr/>
      <dgm:t>
        <a:bodyPr/>
        <a:lstStyle/>
        <a:p>
          <a:pPr algn="just"/>
          <a:endParaRPr lang="en-US" sz="1800"/>
        </a:p>
      </dgm:t>
    </dgm:pt>
    <dgm:pt modelId="{33BC11D9-76B8-44FD-8E31-68CB6932033F}">
      <dgm:prSet custT="1"/>
      <dgm:spPr/>
      <dgm:t>
        <a:bodyPr/>
        <a:lstStyle/>
        <a:p>
          <a:pPr algn="just"/>
          <a:r>
            <a:rPr lang="gu-IN" sz="1800" b="1" i="0"/>
            <a:t>Efficiency</a:t>
          </a:r>
          <a:endParaRPr lang="en-US" sz="1800"/>
        </a:p>
      </dgm:t>
    </dgm:pt>
    <dgm:pt modelId="{146C4B14-4D4B-438D-B379-331BC944E888}" type="parTrans" cxnId="{003F4D7C-7770-4B99-AE29-C974ADFC584D}">
      <dgm:prSet/>
      <dgm:spPr/>
      <dgm:t>
        <a:bodyPr/>
        <a:lstStyle/>
        <a:p>
          <a:pPr algn="just"/>
          <a:endParaRPr lang="en-US" sz="1800"/>
        </a:p>
      </dgm:t>
    </dgm:pt>
    <dgm:pt modelId="{9549CCBD-5DF3-4361-81F6-AA0C6FC4EEAA}" type="sibTrans" cxnId="{003F4D7C-7770-4B99-AE29-C974ADFC584D}">
      <dgm:prSet/>
      <dgm:spPr/>
      <dgm:t>
        <a:bodyPr/>
        <a:lstStyle/>
        <a:p>
          <a:pPr algn="just"/>
          <a:endParaRPr lang="en-US" sz="1800"/>
        </a:p>
      </dgm:t>
    </dgm:pt>
    <dgm:pt modelId="{BD76A283-C9D6-4ABC-B03A-F1FF4A781092}">
      <dgm:prSet custT="1"/>
      <dgm:spPr/>
      <dgm:t>
        <a:bodyPr/>
        <a:lstStyle/>
        <a:p>
          <a:pPr algn="just"/>
          <a:r>
            <a:rPr lang="gu-IN" sz="1800" b="0" i="0"/>
            <a:t>Repeated investigations and litigation increased healthcare costs. </a:t>
          </a:r>
          <a:endParaRPr lang="en-US" sz="1800"/>
        </a:p>
      </dgm:t>
    </dgm:pt>
    <dgm:pt modelId="{C76A8A2A-752A-4F66-BEA1-00E63B16647C}" type="parTrans" cxnId="{F9380899-2700-40CE-85F0-186FBE596742}">
      <dgm:prSet/>
      <dgm:spPr/>
      <dgm:t>
        <a:bodyPr/>
        <a:lstStyle/>
        <a:p>
          <a:pPr algn="just"/>
          <a:endParaRPr lang="en-US" sz="1800"/>
        </a:p>
      </dgm:t>
    </dgm:pt>
    <dgm:pt modelId="{8B6658FB-AEC4-49FA-853F-AA52419F9EDD}" type="sibTrans" cxnId="{F9380899-2700-40CE-85F0-186FBE596742}">
      <dgm:prSet/>
      <dgm:spPr/>
      <dgm:t>
        <a:bodyPr/>
        <a:lstStyle/>
        <a:p>
          <a:pPr algn="just"/>
          <a:endParaRPr lang="en-US" sz="1800"/>
        </a:p>
      </dgm:t>
    </dgm:pt>
    <dgm:pt modelId="{2FB9325B-270B-440D-AE4D-7494157465B7}">
      <dgm:prSet custT="1"/>
      <dgm:spPr/>
      <dgm:t>
        <a:bodyPr/>
        <a:lstStyle/>
        <a:p>
          <a:pPr algn="just"/>
          <a:r>
            <a:rPr lang="gu-IN" sz="1800" b="0" i="0"/>
            <a:t>Preventable adverse events placed additional pressure on NHS resources. </a:t>
          </a:r>
          <a:endParaRPr lang="en-US" sz="1800"/>
        </a:p>
      </dgm:t>
    </dgm:pt>
    <dgm:pt modelId="{79C890F5-BF80-4D60-90AF-C98E4ED58DB1}" type="parTrans" cxnId="{243CEAC9-DFDF-4693-AD6A-C16AFD3DFC14}">
      <dgm:prSet/>
      <dgm:spPr/>
      <dgm:t>
        <a:bodyPr/>
        <a:lstStyle/>
        <a:p>
          <a:pPr algn="just"/>
          <a:endParaRPr lang="en-US" sz="1800"/>
        </a:p>
      </dgm:t>
    </dgm:pt>
    <dgm:pt modelId="{41C658FF-FE01-4337-AA45-C30F81AFFBA9}" type="sibTrans" cxnId="{243CEAC9-DFDF-4693-AD6A-C16AFD3DFC14}">
      <dgm:prSet/>
      <dgm:spPr/>
      <dgm:t>
        <a:bodyPr/>
        <a:lstStyle/>
        <a:p>
          <a:pPr algn="just"/>
          <a:endParaRPr lang="en-US" sz="1800"/>
        </a:p>
      </dgm:t>
    </dgm:pt>
    <dgm:pt modelId="{94312503-F022-4693-971D-F0716A01066D}">
      <dgm:prSet custT="1"/>
      <dgm:spPr/>
      <dgm:t>
        <a:bodyPr/>
        <a:lstStyle/>
        <a:p>
          <a:pPr algn="just"/>
          <a:r>
            <a:rPr lang="gu-IN" sz="1800" b="0" i="0"/>
            <a:t>Ineffective quality management reduced the efficient delivery of maternity services</a:t>
          </a:r>
          <a:r>
            <a:rPr lang="en-GB" sz="1800" b="0" i="0"/>
            <a:t> (</a:t>
          </a:r>
          <a:r>
            <a:rPr lang="gu-IN" sz="1800" b="0" i="0"/>
            <a:t>Goodwin</a:t>
          </a:r>
          <a:r>
            <a:rPr lang="en-GB" sz="1800" b="0" i="0"/>
            <a:t>, 2018)</a:t>
          </a:r>
          <a:r>
            <a:rPr lang="gu-IN" sz="1800" b="0" i="0"/>
            <a:t>. </a:t>
          </a:r>
          <a:endParaRPr lang="en-US" sz="1800"/>
        </a:p>
      </dgm:t>
    </dgm:pt>
    <dgm:pt modelId="{7DF9CBB2-80E6-47B3-9C2F-3139FFD1255C}" type="parTrans" cxnId="{DDA26350-D599-44BE-99CC-6BB149FF0348}">
      <dgm:prSet/>
      <dgm:spPr/>
      <dgm:t>
        <a:bodyPr/>
        <a:lstStyle/>
        <a:p>
          <a:pPr algn="just"/>
          <a:endParaRPr lang="en-US" sz="1800"/>
        </a:p>
      </dgm:t>
    </dgm:pt>
    <dgm:pt modelId="{0710C6D1-31B8-4D97-8219-18CAD83BF35E}" type="sibTrans" cxnId="{DDA26350-D599-44BE-99CC-6BB149FF0348}">
      <dgm:prSet/>
      <dgm:spPr/>
      <dgm:t>
        <a:bodyPr/>
        <a:lstStyle/>
        <a:p>
          <a:pPr algn="just"/>
          <a:endParaRPr lang="en-US" sz="1800"/>
        </a:p>
      </dgm:t>
    </dgm:pt>
    <dgm:pt modelId="{4827EF8D-3EF7-4717-B422-2C441BF1F276}">
      <dgm:prSet custT="1"/>
      <dgm:spPr/>
      <dgm:t>
        <a:bodyPr/>
        <a:lstStyle/>
        <a:p>
          <a:pPr algn="just"/>
          <a:r>
            <a:rPr lang="gu-IN" sz="1800" b="1" i="0"/>
            <a:t>Equity</a:t>
          </a:r>
          <a:endParaRPr lang="en-US" sz="1800"/>
        </a:p>
      </dgm:t>
    </dgm:pt>
    <dgm:pt modelId="{DEC4EEB2-12C8-4B4B-92FF-F3D19923A40A}" type="parTrans" cxnId="{9CCBE6F6-B800-451D-8D77-CE81DEF8BA0B}">
      <dgm:prSet/>
      <dgm:spPr/>
      <dgm:t>
        <a:bodyPr/>
        <a:lstStyle/>
        <a:p>
          <a:pPr algn="just"/>
          <a:endParaRPr lang="en-US" sz="1800"/>
        </a:p>
      </dgm:t>
    </dgm:pt>
    <dgm:pt modelId="{63647A7A-5395-4DB1-A9C6-971A6236B21B}" type="sibTrans" cxnId="{9CCBE6F6-B800-451D-8D77-CE81DEF8BA0B}">
      <dgm:prSet/>
      <dgm:spPr/>
      <dgm:t>
        <a:bodyPr/>
        <a:lstStyle/>
        <a:p>
          <a:pPr algn="just"/>
          <a:endParaRPr lang="en-US" sz="1800"/>
        </a:p>
      </dgm:t>
    </dgm:pt>
    <dgm:pt modelId="{0A5E470C-84DE-4F40-BA4B-FEFB720062E0}">
      <dgm:prSet custT="1"/>
      <dgm:spPr/>
      <dgm:t>
        <a:bodyPr/>
        <a:lstStyle/>
        <a:p>
          <a:pPr algn="just"/>
          <a:r>
            <a:rPr lang="gu-IN" sz="1800" b="0" i="0"/>
            <a:t>Families were not treated fairly when their concerns were ignored. </a:t>
          </a:r>
          <a:endParaRPr lang="en-US" sz="1800"/>
        </a:p>
      </dgm:t>
    </dgm:pt>
    <dgm:pt modelId="{47AD949E-9C05-4B81-8D8F-5BD88CD1AEAD}" type="parTrans" cxnId="{5CEDB92F-B121-493C-94EA-521F610CEC78}">
      <dgm:prSet/>
      <dgm:spPr/>
      <dgm:t>
        <a:bodyPr/>
        <a:lstStyle/>
        <a:p>
          <a:pPr algn="just"/>
          <a:endParaRPr lang="en-US" sz="1800"/>
        </a:p>
      </dgm:t>
    </dgm:pt>
    <dgm:pt modelId="{BDF23D8A-A564-498C-AE60-A598CE2A4766}" type="sibTrans" cxnId="{5CEDB92F-B121-493C-94EA-521F610CEC78}">
      <dgm:prSet/>
      <dgm:spPr/>
      <dgm:t>
        <a:bodyPr/>
        <a:lstStyle/>
        <a:p>
          <a:pPr algn="just"/>
          <a:endParaRPr lang="en-US" sz="1800"/>
        </a:p>
      </dgm:t>
    </dgm:pt>
    <dgm:pt modelId="{865D4F04-31E3-45B5-8C88-9BDDDAD422EF}">
      <dgm:prSet custT="1"/>
      <dgm:spPr/>
      <dgm:t>
        <a:bodyPr/>
        <a:lstStyle/>
        <a:p>
          <a:pPr algn="just"/>
          <a:r>
            <a:rPr lang="gu-IN" sz="1800" b="0" i="0"/>
            <a:t>Variations in the quality of maternity care created unequal patient outcomes. </a:t>
          </a:r>
          <a:endParaRPr lang="en-US" sz="1800"/>
        </a:p>
      </dgm:t>
    </dgm:pt>
    <dgm:pt modelId="{AE22E868-641D-4F74-BC19-D547EB64D830}" type="parTrans" cxnId="{B6A59BF1-B8D3-48AF-BF4F-9A2CF0854DBF}">
      <dgm:prSet/>
      <dgm:spPr/>
      <dgm:t>
        <a:bodyPr/>
        <a:lstStyle/>
        <a:p>
          <a:pPr algn="just"/>
          <a:endParaRPr lang="en-US" sz="1800"/>
        </a:p>
      </dgm:t>
    </dgm:pt>
    <dgm:pt modelId="{5144867F-D26C-40A7-858B-080F2792333D}" type="sibTrans" cxnId="{B6A59BF1-B8D3-48AF-BF4F-9A2CF0854DBF}">
      <dgm:prSet/>
      <dgm:spPr/>
      <dgm:t>
        <a:bodyPr/>
        <a:lstStyle/>
        <a:p>
          <a:pPr algn="just"/>
          <a:endParaRPr lang="en-US" sz="1800"/>
        </a:p>
      </dgm:t>
    </dgm:pt>
    <dgm:pt modelId="{9AC7DE69-BA51-42C7-B835-AEC1CAE0B0CB}">
      <dgm:prSet custT="1"/>
      <dgm:spPr/>
      <dgm:t>
        <a:bodyPr/>
        <a:lstStyle/>
        <a:p>
          <a:pPr algn="just"/>
          <a:r>
            <a:rPr lang="gu-IN" sz="1800" b="0" i="0"/>
            <a:t>Vulnerable women and babies were disproportionately affected by unsafe care</a:t>
          </a:r>
          <a:r>
            <a:rPr lang="en-GB" sz="1800" b="0" i="0"/>
            <a:t> (</a:t>
          </a:r>
          <a:r>
            <a:rPr lang="gu-IN" sz="1800" b="0" i="0"/>
            <a:t>Miller</a:t>
          </a:r>
          <a:r>
            <a:rPr lang="en-GB" sz="1800" b="0" i="0"/>
            <a:t> et al, 2016)</a:t>
          </a:r>
          <a:r>
            <a:rPr lang="gu-IN" sz="1800" b="0" i="0"/>
            <a:t>.</a:t>
          </a:r>
          <a:endParaRPr lang="en-US" sz="1800"/>
        </a:p>
      </dgm:t>
    </dgm:pt>
    <dgm:pt modelId="{B78EDEBC-23DF-4501-82C4-879E49F7DC05}" type="parTrans" cxnId="{A14FC5C6-487D-446B-BD6A-4919FCDAA1FC}">
      <dgm:prSet/>
      <dgm:spPr/>
      <dgm:t>
        <a:bodyPr/>
        <a:lstStyle/>
        <a:p>
          <a:pPr algn="just"/>
          <a:endParaRPr lang="en-US" sz="1800"/>
        </a:p>
      </dgm:t>
    </dgm:pt>
    <dgm:pt modelId="{1E70791F-BA3B-454E-B5CA-54D23B4116F6}" type="sibTrans" cxnId="{A14FC5C6-487D-446B-BD6A-4919FCDAA1FC}">
      <dgm:prSet/>
      <dgm:spPr/>
      <dgm:t>
        <a:bodyPr/>
        <a:lstStyle/>
        <a:p>
          <a:pPr algn="just"/>
          <a:endParaRPr lang="en-US" sz="1800"/>
        </a:p>
      </dgm:t>
    </dgm:pt>
    <dgm:pt modelId="{ED394CB8-F78E-4B6C-8854-986F393356D9}" type="pres">
      <dgm:prSet presAssocID="{00D00855-739C-47F8-8BB2-94FD544FAB75}" presName="linear" presStyleCnt="0">
        <dgm:presLayoutVars>
          <dgm:animLvl val="lvl"/>
          <dgm:resizeHandles val="exact"/>
        </dgm:presLayoutVars>
      </dgm:prSet>
      <dgm:spPr/>
    </dgm:pt>
    <dgm:pt modelId="{D13AE645-238C-4FCC-AAB2-FCE616ACE623}" type="pres">
      <dgm:prSet presAssocID="{EA3CA2B7-C6D0-4954-B8FA-2D5EE7679FDB}" presName="parentText" presStyleLbl="node1" presStyleIdx="0" presStyleCnt="3">
        <dgm:presLayoutVars>
          <dgm:chMax val="0"/>
          <dgm:bulletEnabled val="1"/>
        </dgm:presLayoutVars>
      </dgm:prSet>
      <dgm:spPr/>
    </dgm:pt>
    <dgm:pt modelId="{17113629-5D7C-4826-8AF0-9149E5A0E4DB}" type="pres">
      <dgm:prSet presAssocID="{EA3CA2B7-C6D0-4954-B8FA-2D5EE7679FDB}" presName="childText" presStyleLbl="revTx" presStyleIdx="0" presStyleCnt="3">
        <dgm:presLayoutVars>
          <dgm:bulletEnabled val="1"/>
        </dgm:presLayoutVars>
      </dgm:prSet>
      <dgm:spPr/>
    </dgm:pt>
    <dgm:pt modelId="{0E3F0BA1-C41D-4409-82FD-34B883F84551}" type="pres">
      <dgm:prSet presAssocID="{33BC11D9-76B8-44FD-8E31-68CB6932033F}" presName="parentText" presStyleLbl="node1" presStyleIdx="1" presStyleCnt="3">
        <dgm:presLayoutVars>
          <dgm:chMax val="0"/>
          <dgm:bulletEnabled val="1"/>
        </dgm:presLayoutVars>
      </dgm:prSet>
      <dgm:spPr/>
    </dgm:pt>
    <dgm:pt modelId="{98123E0E-965E-42A0-AA45-FB1D79AFB7F3}" type="pres">
      <dgm:prSet presAssocID="{33BC11D9-76B8-44FD-8E31-68CB6932033F}" presName="childText" presStyleLbl="revTx" presStyleIdx="1" presStyleCnt="3">
        <dgm:presLayoutVars>
          <dgm:bulletEnabled val="1"/>
        </dgm:presLayoutVars>
      </dgm:prSet>
      <dgm:spPr/>
    </dgm:pt>
    <dgm:pt modelId="{01E09833-AFD6-47B2-B1C1-B32DCDDF9440}" type="pres">
      <dgm:prSet presAssocID="{4827EF8D-3EF7-4717-B422-2C441BF1F276}" presName="parentText" presStyleLbl="node1" presStyleIdx="2" presStyleCnt="3">
        <dgm:presLayoutVars>
          <dgm:chMax val="0"/>
          <dgm:bulletEnabled val="1"/>
        </dgm:presLayoutVars>
      </dgm:prSet>
      <dgm:spPr/>
    </dgm:pt>
    <dgm:pt modelId="{87158AEE-6D59-4A42-8C8F-2777909E96AD}" type="pres">
      <dgm:prSet presAssocID="{4827EF8D-3EF7-4717-B422-2C441BF1F276}" presName="childText" presStyleLbl="revTx" presStyleIdx="2" presStyleCnt="3">
        <dgm:presLayoutVars>
          <dgm:bulletEnabled val="1"/>
        </dgm:presLayoutVars>
      </dgm:prSet>
      <dgm:spPr/>
    </dgm:pt>
  </dgm:ptLst>
  <dgm:cxnLst>
    <dgm:cxn modelId="{DBEB5F07-CB76-4EFC-8749-1A85B3F01D3E}" srcId="{EA3CA2B7-C6D0-4954-B8FA-2D5EE7679FDB}" destId="{E0ED30FD-00F7-4166-BE21-8A886BA7F8A8}" srcOrd="1" destOrd="0" parTransId="{8368225F-531B-40E7-A774-98305CC78317}" sibTransId="{B95E01FD-CDA3-439A-B50C-907AAB6675A8}"/>
    <dgm:cxn modelId="{1CD3E307-3F8B-4348-B354-0C308B022E54}" type="presOf" srcId="{2FB9325B-270B-440D-AE4D-7494157465B7}" destId="{98123E0E-965E-42A0-AA45-FB1D79AFB7F3}" srcOrd="0" destOrd="1" presId="urn:microsoft.com/office/officeart/2005/8/layout/vList2"/>
    <dgm:cxn modelId="{3F557619-326A-4AC9-864A-5A1C91ED326B}" srcId="{00D00855-739C-47F8-8BB2-94FD544FAB75}" destId="{EA3CA2B7-C6D0-4954-B8FA-2D5EE7679FDB}" srcOrd="0" destOrd="0" parTransId="{1B2AE6C2-013B-445A-958A-7FACE0C93673}" sibTransId="{6AEC675E-8F8E-413C-9BEF-0C6B7B2C67D3}"/>
    <dgm:cxn modelId="{D2A78619-B287-4E1A-8715-72E00DC52EC4}" type="presOf" srcId="{64511898-1325-407D-ABF4-064F6C0DB085}" destId="{17113629-5D7C-4826-8AF0-9149E5A0E4DB}" srcOrd="0" destOrd="2" presId="urn:microsoft.com/office/officeart/2005/8/layout/vList2"/>
    <dgm:cxn modelId="{6E69291C-CD95-4D55-8207-A8350EEDFE93}" type="presOf" srcId="{EA3CA2B7-C6D0-4954-B8FA-2D5EE7679FDB}" destId="{D13AE645-238C-4FCC-AAB2-FCE616ACE623}" srcOrd="0" destOrd="0" presId="urn:microsoft.com/office/officeart/2005/8/layout/vList2"/>
    <dgm:cxn modelId="{64528E2C-3680-4DE5-8F94-B8753EC80FCA}" type="presOf" srcId="{0A5E470C-84DE-4F40-BA4B-FEFB720062E0}" destId="{87158AEE-6D59-4A42-8C8F-2777909E96AD}" srcOrd="0" destOrd="0" presId="urn:microsoft.com/office/officeart/2005/8/layout/vList2"/>
    <dgm:cxn modelId="{5CEDB92F-B121-493C-94EA-521F610CEC78}" srcId="{4827EF8D-3EF7-4717-B422-2C441BF1F276}" destId="{0A5E470C-84DE-4F40-BA4B-FEFB720062E0}" srcOrd="0" destOrd="0" parTransId="{47AD949E-9C05-4B81-8D8F-5BD88CD1AEAD}" sibTransId="{BDF23D8A-A564-498C-AE60-A598CE2A4766}"/>
    <dgm:cxn modelId="{BD34A130-21C8-4183-895B-4825BE06B1E5}" srcId="{EA3CA2B7-C6D0-4954-B8FA-2D5EE7679FDB}" destId="{324C624B-2498-4CAF-B7C4-4958E820D14F}" srcOrd="0" destOrd="0" parTransId="{BB5E6ADB-DEB0-48F6-B3C9-A32A035A4422}" sibTransId="{6D4CF08C-709E-4E15-8D63-7EEBF15D002C}"/>
    <dgm:cxn modelId="{50A91265-8920-46C7-A1BB-7233C44E54C8}" type="presOf" srcId="{865D4F04-31E3-45B5-8C88-9BDDDAD422EF}" destId="{87158AEE-6D59-4A42-8C8F-2777909E96AD}" srcOrd="0" destOrd="1" presId="urn:microsoft.com/office/officeart/2005/8/layout/vList2"/>
    <dgm:cxn modelId="{BA68C167-08B1-4E19-B010-A2C01C2A4C78}" srcId="{EA3CA2B7-C6D0-4954-B8FA-2D5EE7679FDB}" destId="{64511898-1325-407D-ABF4-064F6C0DB085}" srcOrd="2" destOrd="0" parTransId="{1BF5EDD8-7EBE-482D-B652-7624F90EDBD2}" sibTransId="{81182892-626F-4F27-98D9-62D9D1FC8D5E}"/>
    <dgm:cxn modelId="{DDA26350-D599-44BE-99CC-6BB149FF0348}" srcId="{33BC11D9-76B8-44FD-8E31-68CB6932033F}" destId="{94312503-F022-4693-971D-F0716A01066D}" srcOrd="2" destOrd="0" parTransId="{7DF9CBB2-80E6-47B3-9C2F-3139FFD1255C}" sibTransId="{0710C6D1-31B8-4D97-8219-18CAD83BF35E}"/>
    <dgm:cxn modelId="{003F4D7C-7770-4B99-AE29-C974ADFC584D}" srcId="{00D00855-739C-47F8-8BB2-94FD544FAB75}" destId="{33BC11D9-76B8-44FD-8E31-68CB6932033F}" srcOrd="1" destOrd="0" parTransId="{146C4B14-4D4B-438D-B379-331BC944E888}" sibTransId="{9549CCBD-5DF3-4361-81F6-AA0C6FC4EEAA}"/>
    <dgm:cxn modelId="{67EC308F-8734-498E-9D02-FB78BAAB44AB}" type="presOf" srcId="{33BC11D9-76B8-44FD-8E31-68CB6932033F}" destId="{0E3F0BA1-C41D-4409-82FD-34B883F84551}" srcOrd="0" destOrd="0" presId="urn:microsoft.com/office/officeart/2005/8/layout/vList2"/>
    <dgm:cxn modelId="{F9380899-2700-40CE-85F0-186FBE596742}" srcId="{33BC11D9-76B8-44FD-8E31-68CB6932033F}" destId="{BD76A283-C9D6-4ABC-B03A-F1FF4A781092}" srcOrd="0" destOrd="0" parTransId="{C76A8A2A-752A-4F66-BEA1-00E63B16647C}" sibTransId="{8B6658FB-AEC4-49FA-853F-AA52419F9EDD}"/>
    <dgm:cxn modelId="{3A2214A0-CE51-437A-9329-60A018617367}" type="presOf" srcId="{4827EF8D-3EF7-4717-B422-2C441BF1F276}" destId="{01E09833-AFD6-47B2-B1C1-B32DCDDF9440}" srcOrd="0" destOrd="0" presId="urn:microsoft.com/office/officeart/2005/8/layout/vList2"/>
    <dgm:cxn modelId="{B485C2A3-1C78-4549-8C3D-4A02236118BF}" type="presOf" srcId="{00D00855-739C-47F8-8BB2-94FD544FAB75}" destId="{ED394CB8-F78E-4B6C-8854-986F393356D9}" srcOrd="0" destOrd="0" presId="urn:microsoft.com/office/officeart/2005/8/layout/vList2"/>
    <dgm:cxn modelId="{4B0EC9AA-8083-432C-8738-8F41C0FDE072}" type="presOf" srcId="{E0ED30FD-00F7-4166-BE21-8A886BA7F8A8}" destId="{17113629-5D7C-4826-8AF0-9149E5A0E4DB}" srcOrd="0" destOrd="1" presId="urn:microsoft.com/office/officeart/2005/8/layout/vList2"/>
    <dgm:cxn modelId="{3C6F8FC2-B12F-4BD5-83D2-8FC313BFB31C}" type="presOf" srcId="{9AC7DE69-BA51-42C7-B835-AEC1CAE0B0CB}" destId="{87158AEE-6D59-4A42-8C8F-2777909E96AD}" srcOrd="0" destOrd="2" presId="urn:microsoft.com/office/officeart/2005/8/layout/vList2"/>
    <dgm:cxn modelId="{A14FC5C6-487D-446B-BD6A-4919FCDAA1FC}" srcId="{4827EF8D-3EF7-4717-B422-2C441BF1F276}" destId="{9AC7DE69-BA51-42C7-B835-AEC1CAE0B0CB}" srcOrd="2" destOrd="0" parTransId="{B78EDEBC-23DF-4501-82C4-879E49F7DC05}" sibTransId="{1E70791F-BA3B-454E-B5CA-54D23B4116F6}"/>
    <dgm:cxn modelId="{243CEAC9-DFDF-4693-AD6A-C16AFD3DFC14}" srcId="{33BC11D9-76B8-44FD-8E31-68CB6932033F}" destId="{2FB9325B-270B-440D-AE4D-7494157465B7}" srcOrd="1" destOrd="0" parTransId="{79C890F5-BF80-4D60-90AF-C98E4ED58DB1}" sibTransId="{41C658FF-FE01-4337-AA45-C30F81AFFBA9}"/>
    <dgm:cxn modelId="{98EBF1CD-CF25-4994-A643-82AAE4C6955E}" type="presOf" srcId="{BD76A283-C9D6-4ABC-B03A-F1FF4A781092}" destId="{98123E0E-965E-42A0-AA45-FB1D79AFB7F3}" srcOrd="0" destOrd="0" presId="urn:microsoft.com/office/officeart/2005/8/layout/vList2"/>
    <dgm:cxn modelId="{248215E8-E8CC-4190-AECB-8F5E12FDD4B0}" type="presOf" srcId="{94312503-F022-4693-971D-F0716A01066D}" destId="{98123E0E-965E-42A0-AA45-FB1D79AFB7F3}" srcOrd="0" destOrd="2" presId="urn:microsoft.com/office/officeart/2005/8/layout/vList2"/>
    <dgm:cxn modelId="{D061ADEC-9DA0-4190-A6FE-1A556441AF77}" type="presOf" srcId="{324C624B-2498-4CAF-B7C4-4958E820D14F}" destId="{17113629-5D7C-4826-8AF0-9149E5A0E4DB}" srcOrd="0" destOrd="0" presId="urn:microsoft.com/office/officeart/2005/8/layout/vList2"/>
    <dgm:cxn modelId="{B6A59BF1-B8D3-48AF-BF4F-9A2CF0854DBF}" srcId="{4827EF8D-3EF7-4717-B422-2C441BF1F276}" destId="{865D4F04-31E3-45B5-8C88-9BDDDAD422EF}" srcOrd="1" destOrd="0" parTransId="{AE22E868-641D-4F74-BC19-D547EB64D830}" sibTransId="{5144867F-D26C-40A7-858B-080F2792333D}"/>
    <dgm:cxn modelId="{9CCBE6F6-B800-451D-8D77-CE81DEF8BA0B}" srcId="{00D00855-739C-47F8-8BB2-94FD544FAB75}" destId="{4827EF8D-3EF7-4717-B422-2C441BF1F276}" srcOrd="2" destOrd="0" parTransId="{DEC4EEB2-12C8-4B4B-92FF-F3D19923A40A}" sibTransId="{63647A7A-5395-4DB1-A9C6-971A6236B21B}"/>
    <dgm:cxn modelId="{063CFBD1-67B9-4383-A5A2-6E13F1F0479E}" type="presParOf" srcId="{ED394CB8-F78E-4B6C-8854-986F393356D9}" destId="{D13AE645-238C-4FCC-AAB2-FCE616ACE623}" srcOrd="0" destOrd="0" presId="urn:microsoft.com/office/officeart/2005/8/layout/vList2"/>
    <dgm:cxn modelId="{503E0309-9573-41E3-BFFA-6408EA0B9A74}" type="presParOf" srcId="{ED394CB8-F78E-4B6C-8854-986F393356D9}" destId="{17113629-5D7C-4826-8AF0-9149E5A0E4DB}" srcOrd="1" destOrd="0" presId="urn:microsoft.com/office/officeart/2005/8/layout/vList2"/>
    <dgm:cxn modelId="{E833F82C-F718-4FFC-A04E-1406090F53FE}" type="presParOf" srcId="{ED394CB8-F78E-4B6C-8854-986F393356D9}" destId="{0E3F0BA1-C41D-4409-82FD-34B883F84551}" srcOrd="2" destOrd="0" presId="urn:microsoft.com/office/officeart/2005/8/layout/vList2"/>
    <dgm:cxn modelId="{944276B8-1553-4A71-A42F-FF0158B07ECD}" type="presParOf" srcId="{ED394CB8-F78E-4B6C-8854-986F393356D9}" destId="{98123E0E-965E-42A0-AA45-FB1D79AFB7F3}" srcOrd="3" destOrd="0" presId="urn:microsoft.com/office/officeart/2005/8/layout/vList2"/>
    <dgm:cxn modelId="{C54115D7-D0E0-46B9-82D9-2E9D03481643}" type="presParOf" srcId="{ED394CB8-F78E-4B6C-8854-986F393356D9}" destId="{01E09833-AFD6-47B2-B1C1-B32DCDDF9440}" srcOrd="4" destOrd="0" presId="urn:microsoft.com/office/officeart/2005/8/layout/vList2"/>
    <dgm:cxn modelId="{A1F03764-6B1E-4747-B8DA-C853FA679F5B}" type="presParOf" srcId="{ED394CB8-F78E-4B6C-8854-986F393356D9}" destId="{87158AEE-6D59-4A42-8C8F-2777909E96AD}"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C0AA40-39C5-4231-ACFD-4E9C0CBF6D31}">
      <dsp:nvSpPr>
        <dsp:cNvPr id="0" name=""/>
        <dsp:cNvSpPr/>
      </dsp:nvSpPr>
      <dsp:spPr>
        <a:xfrm>
          <a:off x="0" y="13791"/>
          <a:ext cx="7165081" cy="965250"/>
        </a:xfrm>
        <a:prstGeom prst="roundRect">
          <a:avLst/>
        </a:prstGeom>
        <a:solidFill>
          <a:schemeClr val="lt1">
            <a:hueOff val="0"/>
            <a:satOff val="0"/>
            <a:lumOff val="0"/>
            <a:alphaOff val="0"/>
          </a:schemeClr>
        </a:solidFill>
        <a:ln w="28575" cap="rnd"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b="0" i="0" kern="1200" dirty="0">
              <a:latin typeface="+mn-lt"/>
            </a:rPr>
            <a:t>Systems Theory views healthcare as an interconnected system where every department, professional, and process influences patient outcomes</a:t>
          </a:r>
          <a:r>
            <a:rPr lang="en-GB" sz="1800" b="0" i="0" kern="1200" dirty="0">
              <a:latin typeface="+mn-lt"/>
            </a:rPr>
            <a:t> (</a:t>
          </a:r>
          <a:r>
            <a:rPr lang="gu-IN" sz="1800" b="0" i="0" kern="1200" dirty="0">
              <a:latin typeface="+mn-lt"/>
            </a:rPr>
            <a:t>Jason</a:t>
          </a:r>
          <a:r>
            <a:rPr lang="en-GB" sz="1800" b="0" i="0" kern="1200" dirty="0">
              <a:latin typeface="+mn-lt"/>
            </a:rPr>
            <a:t> and Bobak, 2022)</a:t>
          </a:r>
          <a:r>
            <a:rPr lang="gu-IN" sz="1800" b="0" i="0" kern="1200" dirty="0">
              <a:latin typeface="+mn-lt"/>
            </a:rPr>
            <a:t>.</a:t>
          </a:r>
          <a:endParaRPr lang="en-US" sz="1800" kern="1200" dirty="0">
            <a:latin typeface="+mn-lt"/>
          </a:endParaRPr>
        </a:p>
      </dsp:txBody>
      <dsp:txXfrm>
        <a:off x="47120" y="60911"/>
        <a:ext cx="7070841" cy="871010"/>
      </dsp:txXfrm>
    </dsp:sp>
    <dsp:sp modelId="{9CC90C37-E06A-4B65-A862-027D989CE868}">
      <dsp:nvSpPr>
        <dsp:cNvPr id="0" name=""/>
        <dsp:cNvSpPr/>
      </dsp:nvSpPr>
      <dsp:spPr>
        <a:xfrm>
          <a:off x="0" y="1123041"/>
          <a:ext cx="7165081" cy="965250"/>
        </a:xfrm>
        <a:prstGeom prst="roundRect">
          <a:avLst/>
        </a:prstGeom>
        <a:solidFill>
          <a:schemeClr val="lt1">
            <a:hueOff val="0"/>
            <a:satOff val="0"/>
            <a:lumOff val="0"/>
            <a:alphaOff val="0"/>
          </a:schemeClr>
        </a:solidFill>
        <a:ln w="28575" cap="rnd"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b="1" i="0" u="sng" kern="1200" dirty="0">
              <a:latin typeface="+mn-lt"/>
            </a:rPr>
            <a:t>Application to the Case</a:t>
          </a:r>
          <a:endParaRPr lang="en-US" sz="1800" u="sng" kern="1200" dirty="0">
            <a:latin typeface="+mn-lt"/>
          </a:endParaRPr>
        </a:p>
      </dsp:txBody>
      <dsp:txXfrm>
        <a:off x="47120" y="1170161"/>
        <a:ext cx="7070841" cy="871010"/>
      </dsp:txXfrm>
    </dsp:sp>
    <dsp:sp modelId="{F0BB6625-3D2B-454B-80CD-BFFF953964B6}">
      <dsp:nvSpPr>
        <dsp:cNvPr id="0" name=""/>
        <dsp:cNvSpPr/>
      </dsp:nvSpPr>
      <dsp:spPr>
        <a:xfrm>
          <a:off x="0" y="2088291"/>
          <a:ext cx="7165081" cy="36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7491"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gu-IN" sz="1800" b="0" i="0" kern="1200" dirty="0">
              <a:latin typeface="+mn-lt"/>
            </a:rPr>
            <a:t>Systems Theory explains that healthcare organisations operate as interconnected systems where failures in one area can affect the overall quality and safety of patient care</a:t>
          </a:r>
          <a:r>
            <a:rPr lang="en-GB" sz="1800" b="0" i="0" kern="1200" dirty="0">
              <a:latin typeface="+mn-lt"/>
            </a:rPr>
            <a:t> (</a:t>
          </a:r>
          <a:r>
            <a:rPr lang="gu-IN" sz="1800" b="0" i="0" kern="1200" dirty="0">
              <a:latin typeface="+mn-lt"/>
            </a:rPr>
            <a:t>Anderson</a:t>
          </a:r>
          <a:r>
            <a:rPr lang="en-GB" sz="1800" b="0" i="0" kern="1200" dirty="0">
              <a:latin typeface="+mn-lt"/>
            </a:rPr>
            <a:t>, 2016)</a:t>
          </a:r>
          <a:r>
            <a:rPr lang="gu-IN" sz="1800" b="0" i="0" kern="1200" dirty="0">
              <a:latin typeface="+mn-lt"/>
            </a:rPr>
            <a:t>.</a:t>
          </a:r>
          <a:endParaRPr lang="en-US" sz="1800" kern="1200" dirty="0">
            <a:latin typeface="+mn-lt"/>
          </a:endParaRPr>
        </a:p>
        <a:p>
          <a:pPr marL="171450" lvl="1" indent="-171450" algn="just" defTabSz="800100">
            <a:lnSpc>
              <a:spcPct val="90000"/>
            </a:lnSpc>
            <a:spcBef>
              <a:spcPct val="0"/>
            </a:spcBef>
            <a:spcAft>
              <a:spcPct val="20000"/>
            </a:spcAft>
            <a:buChar char="•"/>
          </a:pPr>
          <a:r>
            <a:rPr lang="gu-IN" sz="1800" b="0" i="0" kern="1200" dirty="0">
              <a:latin typeface="+mn-lt"/>
            </a:rPr>
            <a:t>Poor </a:t>
          </a:r>
          <a:r>
            <a:rPr lang="en-GB" sz="1800" b="0" i="0" kern="1200" dirty="0">
              <a:latin typeface="+mn-lt"/>
            </a:rPr>
            <a:t>Communication</a:t>
          </a:r>
          <a:r>
            <a:rPr lang="gu-IN" sz="1800" b="0" i="0" kern="1200" dirty="0">
              <a:latin typeface="+mn-lt"/>
            </a:rPr>
            <a:t> between midwives, obstetricians, and managers reduced effective clinical decision-making</a:t>
          </a:r>
          <a:r>
            <a:rPr lang="en-GB" sz="1800" b="0" i="0" kern="1200" dirty="0">
              <a:latin typeface="+mn-lt"/>
            </a:rPr>
            <a:t> (</a:t>
          </a:r>
          <a:r>
            <a:rPr lang="gu-IN" sz="1800" b="0" i="0" kern="1200" dirty="0">
              <a:latin typeface="+mn-lt"/>
            </a:rPr>
            <a:t>Anderson</a:t>
          </a:r>
          <a:r>
            <a:rPr lang="en-GB" sz="1800" b="0" i="0" kern="1200" dirty="0">
              <a:latin typeface="+mn-lt"/>
            </a:rPr>
            <a:t>, 2016)</a:t>
          </a:r>
          <a:r>
            <a:rPr lang="gu-IN" sz="1800" b="0" i="0" kern="1200" dirty="0">
              <a:latin typeface="+mn-lt"/>
            </a:rPr>
            <a:t>. </a:t>
          </a:r>
          <a:endParaRPr lang="en-US" sz="1800" kern="1200" dirty="0">
            <a:latin typeface="+mn-lt"/>
          </a:endParaRPr>
        </a:p>
        <a:p>
          <a:pPr marL="171450" lvl="1" indent="-171450" algn="just" defTabSz="800100">
            <a:lnSpc>
              <a:spcPct val="90000"/>
            </a:lnSpc>
            <a:spcBef>
              <a:spcPct val="0"/>
            </a:spcBef>
            <a:spcAft>
              <a:spcPct val="20000"/>
            </a:spcAft>
            <a:buChar char="•"/>
          </a:pPr>
          <a:r>
            <a:rPr lang="gu-IN" sz="1800" b="0" i="0" kern="1200" dirty="0">
              <a:latin typeface="+mn-lt"/>
            </a:rPr>
            <a:t>Weak </a:t>
          </a:r>
          <a:r>
            <a:rPr lang="en-GB" sz="1800" b="0" i="0" kern="1200" dirty="0">
              <a:latin typeface="+mn-lt"/>
            </a:rPr>
            <a:t>Coordination</a:t>
          </a:r>
          <a:r>
            <a:rPr lang="gu-IN" sz="1800" b="0" i="0" kern="1200" dirty="0">
              <a:latin typeface="+mn-lt"/>
            </a:rPr>
            <a:t> between governance and clinical services limited oversight of patient safety</a:t>
          </a:r>
          <a:r>
            <a:rPr lang="en-GB" sz="1800" b="0" i="0" kern="1200" dirty="0">
              <a:latin typeface="+mn-lt"/>
            </a:rPr>
            <a:t> (</a:t>
          </a:r>
          <a:r>
            <a:rPr lang="gu-IN" sz="1800" b="0" i="0" kern="1200" dirty="0">
              <a:latin typeface="+mn-lt"/>
            </a:rPr>
            <a:t>Jason</a:t>
          </a:r>
          <a:r>
            <a:rPr lang="en-GB" sz="1800" b="0" i="0" kern="1200" dirty="0">
              <a:latin typeface="+mn-lt"/>
            </a:rPr>
            <a:t> and Bobak, 2022)</a:t>
          </a:r>
          <a:r>
            <a:rPr lang="gu-IN" sz="1800" b="0" i="0" kern="1200" dirty="0">
              <a:latin typeface="+mn-lt"/>
            </a:rPr>
            <a:t>. </a:t>
          </a:r>
          <a:endParaRPr lang="en-US" sz="1800" kern="1200" dirty="0">
            <a:latin typeface="+mn-lt"/>
          </a:endParaRPr>
        </a:p>
        <a:p>
          <a:pPr marL="171450" lvl="1" indent="-171450" algn="just" defTabSz="800100">
            <a:lnSpc>
              <a:spcPct val="90000"/>
            </a:lnSpc>
            <a:spcBef>
              <a:spcPct val="0"/>
            </a:spcBef>
            <a:spcAft>
              <a:spcPct val="20000"/>
            </a:spcAft>
            <a:buChar char="•"/>
          </a:pPr>
          <a:r>
            <a:rPr lang="gu-IN" sz="1800" b="0" i="0" kern="1200" dirty="0">
              <a:latin typeface="+mn-lt"/>
            </a:rPr>
            <a:t>Inadequate </a:t>
          </a:r>
          <a:r>
            <a:rPr lang="en-GB" sz="1800" b="0" i="0" kern="1200" dirty="0">
              <a:latin typeface="+mn-lt"/>
            </a:rPr>
            <a:t>Feedback</a:t>
          </a:r>
          <a:r>
            <a:rPr lang="gu-IN" sz="1800" b="0" i="0" kern="1200" dirty="0">
              <a:latin typeface="+mn-lt"/>
            </a:rPr>
            <a:t> from incident investigations prevented learning from previous mistakes</a:t>
          </a:r>
          <a:r>
            <a:rPr lang="en-GB" sz="1800" b="0" i="0" kern="1200" dirty="0">
              <a:latin typeface="+mn-lt"/>
            </a:rPr>
            <a:t> (</a:t>
          </a:r>
          <a:r>
            <a:rPr lang="gu-IN" sz="1800" b="0" i="0" kern="1200" dirty="0">
              <a:latin typeface="+mn-lt"/>
            </a:rPr>
            <a:t>Jason</a:t>
          </a:r>
          <a:r>
            <a:rPr lang="en-GB" sz="1800" b="0" i="0" kern="1200" dirty="0">
              <a:latin typeface="+mn-lt"/>
            </a:rPr>
            <a:t> and Bobak, 2022)</a:t>
          </a:r>
          <a:r>
            <a:rPr lang="gu-IN" sz="1800" b="0" i="0" kern="1200" dirty="0">
              <a:latin typeface="+mn-lt"/>
            </a:rPr>
            <a:t>. </a:t>
          </a:r>
          <a:endParaRPr lang="en-US" sz="1800" kern="1200" dirty="0">
            <a:latin typeface="+mn-lt"/>
          </a:endParaRPr>
        </a:p>
        <a:p>
          <a:pPr marL="171450" lvl="1" indent="-171450" algn="just" defTabSz="800100">
            <a:lnSpc>
              <a:spcPct val="90000"/>
            </a:lnSpc>
            <a:spcBef>
              <a:spcPct val="0"/>
            </a:spcBef>
            <a:spcAft>
              <a:spcPct val="20000"/>
            </a:spcAft>
            <a:buChar char="•"/>
          </a:pPr>
          <a:r>
            <a:rPr lang="gu-IN" sz="1800" b="0" i="0" kern="1200" dirty="0">
              <a:latin typeface="+mn-lt"/>
            </a:rPr>
            <a:t>Clinical </a:t>
          </a:r>
          <a:r>
            <a:rPr lang="en-GB" sz="1800" b="0" i="0" kern="1200" dirty="0">
              <a:latin typeface="+mn-lt"/>
            </a:rPr>
            <a:t>Audit</a:t>
          </a:r>
          <a:r>
            <a:rPr lang="gu-IN" sz="1800" b="0" i="0" kern="1200" dirty="0">
              <a:latin typeface="+mn-lt"/>
            </a:rPr>
            <a:t> findings were not consistently implemented to improve maternity care</a:t>
          </a:r>
          <a:r>
            <a:rPr lang="en-GB" sz="1800" b="0" i="0" kern="1200" dirty="0">
              <a:latin typeface="+mn-lt"/>
            </a:rPr>
            <a:t> (</a:t>
          </a:r>
          <a:r>
            <a:rPr lang="gu-IN" sz="1800" b="0" i="0" kern="1200" dirty="0">
              <a:latin typeface="+mn-lt"/>
            </a:rPr>
            <a:t>Anderson</a:t>
          </a:r>
          <a:r>
            <a:rPr lang="en-GB" sz="1800" b="0" i="0" kern="1200" dirty="0">
              <a:latin typeface="+mn-lt"/>
            </a:rPr>
            <a:t>, 2016)</a:t>
          </a:r>
          <a:r>
            <a:rPr lang="gu-IN" sz="1800" b="0" i="0" kern="1200" dirty="0">
              <a:latin typeface="+mn-lt"/>
            </a:rPr>
            <a:t>. </a:t>
          </a:r>
          <a:endParaRPr lang="en-US" sz="1800" kern="1200" dirty="0">
            <a:latin typeface="+mn-lt"/>
          </a:endParaRPr>
        </a:p>
        <a:p>
          <a:pPr marL="171450" lvl="1" indent="-171450" algn="just" defTabSz="800100">
            <a:lnSpc>
              <a:spcPct val="90000"/>
            </a:lnSpc>
            <a:spcBef>
              <a:spcPct val="0"/>
            </a:spcBef>
            <a:spcAft>
              <a:spcPct val="20000"/>
            </a:spcAft>
            <a:buChar char="•"/>
          </a:pPr>
          <a:r>
            <a:rPr lang="gu-IN" sz="1800" b="0" i="0" kern="1200" dirty="0">
              <a:latin typeface="+mn-lt"/>
            </a:rPr>
            <a:t>External </a:t>
          </a:r>
          <a:r>
            <a:rPr lang="en-GB" sz="1800" b="0" i="0" kern="1200" dirty="0">
              <a:latin typeface="+mn-lt"/>
            </a:rPr>
            <a:t>Reviews</a:t>
          </a:r>
          <a:r>
            <a:rPr lang="gu-IN" sz="1800" b="0" i="0" kern="1200" dirty="0">
              <a:latin typeface="+mn-lt"/>
            </a:rPr>
            <a:t> and recommendations were not acted upon in a timely and effective manner</a:t>
          </a:r>
          <a:r>
            <a:rPr lang="en-GB" sz="1800" b="0" i="0" kern="1200" dirty="0">
              <a:latin typeface="+mn-lt"/>
            </a:rPr>
            <a:t> (</a:t>
          </a:r>
          <a:r>
            <a:rPr lang="gu-IN" sz="1800" b="0" i="0" kern="1200" dirty="0">
              <a:latin typeface="+mn-lt"/>
            </a:rPr>
            <a:t>Jason</a:t>
          </a:r>
          <a:r>
            <a:rPr lang="en-GB" sz="1800" b="0" i="0" kern="1200" dirty="0">
              <a:latin typeface="+mn-lt"/>
            </a:rPr>
            <a:t> and Bobak, 2022)</a:t>
          </a:r>
          <a:r>
            <a:rPr lang="gu-IN" sz="1800" b="0" i="0" kern="1200" dirty="0">
              <a:latin typeface="+mn-lt"/>
            </a:rPr>
            <a:t>. </a:t>
          </a:r>
          <a:endParaRPr lang="en-US" sz="1800" kern="1200" dirty="0">
            <a:latin typeface="+mn-lt"/>
          </a:endParaRPr>
        </a:p>
      </dsp:txBody>
      <dsp:txXfrm>
        <a:off x="0" y="2088291"/>
        <a:ext cx="7165081" cy="3622500"/>
      </dsp:txXfrm>
    </dsp:sp>
    <dsp:sp modelId="{84409979-7683-4DDC-8817-A0BEB063466C}">
      <dsp:nvSpPr>
        <dsp:cNvPr id="0" name=""/>
        <dsp:cNvSpPr/>
      </dsp:nvSpPr>
      <dsp:spPr>
        <a:xfrm>
          <a:off x="0" y="5710792"/>
          <a:ext cx="7165081" cy="965250"/>
        </a:xfrm>
        <a:prstGeom prst="roundRect">
          <a:avLst/>
        </a:prstGeom>
        <a:solidFill>
          <a:schemeClr val="lt1">
            <a:hueOff val="0"/>
            <a:satOff val="0"/>
            <a:lumOff val="0"/>
            <a:alphaOff val="0"/>
          </a:schemeClr>
        </a:solidFill>
        <a:ln w="28575" cap="rnd" cmpd="sng" algn="ctr">
          <a:solidFill>
            <a:schemeClr val="dk2">
              <a:shade val="80000"/>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b="1" i="0" kern="1200">
              <a:latin typeface="+mn-lt"/>
            </a:rPr>
            <a:t>Result:</a:t>
          </a:r>
          <a:r>
            <a:rPr lang="gu-IN" sz="1800" b="0" i="0" kern="1200">
              <a:latin typeface="+mn-lt"/>
            </a:rPr>
            <a:t> These interconnected system failures allowed unsafe maternity practices to continue and contributed to preventable harm for mothers and babies.</a:t>
          </a:r>
          <a:endParaRPr lang="en-US" sz="1800" kern="1200">
            <a:latin typeface="+mn-lt"/>
          </a:endParaRPr>
        </a:p>
      </dsp:txBody>
      <dsp:txXfrm>
        <a:off x="47120" y="5757912"/>
        <a:ext cx="7070841" cy="8710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3AE645-238C-4FCC-AAB2-FCE616ACE623}">
      <dsp:nvSpPr>
        <dsp:cNvPr id="0" name=""/>
        <dsp:cNvSpPr/>
      </dsp:nvSpPr>
      <dsp:spPr>
        <a:xfrm>
          <a:off x="0" y="17265"/>
          <a:ext cx="11324528" cy="63648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b="1" i="0" kern="1200"/>
            <a:t>Quality</a:t>
          </a:r>
          <a:endParaRPr lang="en-US" sz="1800" kern="1200"/>
        </a:p>
      </dsp:txBody>
      <dsp:txXfrm>
        <a:off x="31070" y="48335"/>
        <a:ext cx="11262388" cy="574340"/>
      </dsp:txXfrm>
    </dsp:sp>
    <dsp:sp modelId="{17113629-5D7C-4826-8AF0-9149E5A0E4DB}">
      <dsp:nvSpPr>
        <dsp:cNvPr id="0" name=""/>
        <dsp:cNvSpPr/>
      </dsp:nvSpPr>
      <dsp:spPr>
        <a:xfrm>
          <a:off x="0" y="653745"/>
          <a:ext cx="11324528" cy="86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9554"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gu-IN" sz="1800" b="0" i="0" kern="1200"/>
            <a:t>Patient safety declined because avoidable clinical errors were not prevented. </a:t>
          </a:r>
          <a:endParaRPr lang="en-US" sz="1800" kern="1200"/>
        </a:p>
        <a:p>
          <a:pPr marL="171450" lvl="1" indent="-171450" algn="just" defTabSz="800100">
            <a:lnSpc>
              <a:spcPct val="90000"/>
            </a:lnSpc>
            <a:spcBef>
              <a:spcPct val="0"/>
            </a:spcBef>
            <a:spcAft>
              <a:spcPct val="20000"/>
            </a:spcAft>
            <a:buChar char="•"/>
          </a:pPr>
          <a:r>
            <a:rPr lang="gu-IN" sz="1800" b="0" i="0" kern="1200"/>
            <a:t>The quality of maternity care was reduced due to poor adherence to clinical standards. </a:t>
          </a:r>
          <a:endParaRPr lang="en-US" sz="1800" kern="1200"/>
        </a:p>
        <a:p>
          <a:pPr marL="171450" lvl="1" indent="-171450" algn="just" defTabSz="800100">
            <a:lnSpc>
              <a:spcPct val="90000"/>
            </a:lnSpc>
            <a:spcBef>
              <a:spcPct val="0"/>
            </a:spcBef>
            <a:spcAft>
              <a:spcPct val="20000"/>
            </a:spcAft>
            <a:buChar char="•"/>
          </a:pPr>
          <a:r>
            <a:rPr lang="gu-IN" sz="1800" b="0" i="0" kern="1200"/>
            <a:t>Families experienced a loss of trust and confidence in healthcare services</a:t>
          </a:r>
          <a:r>
            <a:rPr lang="en-GB" sz="1800" b="0" i="0" kern="1200"/>
            <a:t> (</a:t>
          </a:r>
          <a:r>
            <a:rPr lang="gu-IN" sz="1800" b="0" i="0" kern="1200"/>
            <a:t>Miller</a:t>
          </a:r>
          <a:r>
            <a:rPr lang="en-GB" sz="1800" b="0" i="0" kern="1200"/>
            <a:t> et al, 2016)</a:t>
          </a:r>
          <a:r>
            <a:rPr lang="gu-IN" sz="1800" b="0" i="0" kern="1200"/>
            <a:t>.</a:t>
          </a:r>
          <a:endParaRPr lang="en-US" sz="1800" kern="1200"/>
        </a:p>
      </dsp:txBody>
      <dsp:txXfrm>
        <a:off x="0" y="653745"/>
        <a:ext cx="11324528" cy="862155"/>
      </dsp:txXfrm>
    </dsp:sp>
    <dsp:sp modelId="{0E3F0BA1-C41D-4409-82FD-34B883F84551}">
      <dsp:nvSpPr>
        <dsp:cNvPr id="0" name=""/>
        <dsp:cNvSpPr/>
      </dsp:nvSpPr>
      <dsp:spPr>
        <a:xfrm>
          <a:off x="0" y="1515900"/>
          <a:ext cx="11324528" cy="636480"/>
        </a:xfrm>
        <a:prstGeom prst="roundRect">
          <a:avLst/>
        </a:prstGeom>
        <a:solidFill>
          <a:schemeClr val="accent5">
            <a:hueOff val="-1313969"/>
            <a:satOff val="-8924"/>
            <a:lumOff val="-372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b="1" i="0" kern="1200"/>
            <a:t>Efficiency</a:t>
          </a:r>
          <a:endParaRPr lang="en-US" sz="1800" kern="1200"/>
        </a:p>
      </dsp:txBody>
      <dsp:txXfrm>
        <a:off x="31070" y="1546970"/>
        <a:ext cx="11262388" cy="574340"/>
      </dsp:txXfrm>
    </dsp:sp>
    <dsp:sp modelId="{98123E0E-965E-42A0-AA45-FB1D79AFB7F3}">
      <dsp:nvSpPr>
        <dsp:cNvPr id="0" name=""/>
        <dsp:cNvSpPr/>
      </dsp:nvSpPr>
      <dsp:spPr>
        <a:xfrm>
          <a:off x="0" y="2152380"/>
          <a:ext cx="11324528" cy="86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9554"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gu-IN" sz="1800" b="0" i="0" kern="1200"/>
            <a:t>Repeated investigations and litigation increased healthcare costs. </a:t>
          </a:r>
          <a:endParaRPr lang="en-US" sz="1800" kern="1200"/>
        </a:p>
        <a:p>
          <a:pPr marL="171450" lvl="1" indent="-171450" algn="just" defTabSz="800100">
            <a:lnSpc>
              <a:spcPct val="90000"/>
            </a:lnSpc>
            <a:spcBef>
              <a:spcPct val="0"/>
            </a:spcBef>
            <a:spcAft>
              <a:spcPct val="20000"/>
            </a:spcAft>
            <a:buChar char="•"/>
          </a:pPr>
          <a:r>
            <a:rPr lang="gu-IN" sz="1800" b="0" i="0" kern="1200"/>
            <a:t>Preventable adverse events placed additional pressure on NHS resources. </a:t>
          </a:r>
          <a:endParaRPr lang="en-US" sz="1800" kern="1200"/>
        </a:p>
        <a:p>
          <a:pPr marL="171450" lvl="1" indent="-171450" algn="just" defTabSz="800100">
            <a:lnSpc>
              <a:spcPct val="90000"/>
            </a:lnSpc>
            <a:spcBef>
              <a:spcPct val="0"/>
            </a:spcBef>
            <a:spcAft>
              <a:spcPct val="20000"/>
            </a:spcAft>
            <a:buChar char="•"/>
          </a:pPr>
          <a:r>
            <a:rPr lang="gu-IN" sz="1800" b="0" i="0" kern="1200"/>
            <a:t>Ineffective quality management reduced the efficient delivery of maternity services</a:t>
          </a:r>
          <a:r>
            <a:rPr lang="en-GB" sz="1800" b="0" i="0" kern="1200"/>
            <a:t> (</a:t>
          </a:r>
          <a:r>
            <a:rPr lang="gu-IN" sz="1800" b="0" i="0" kern="1200"/>
            <a:t>Goodwin</a:t>
          </a:r>
          <a:r>
            <a:rPr lang="en-GB" sz="1800" b="0" i="0" kern="1200"/>
            <a:t>, 2018)</a:t>
          </a:r>
          <a:r>
            <a:rPr lang="gu-IN" sz="1800" b="0" i="0" kern="1200"/>
            <a:t>. </a:t>
          </a:r>
          <a:endParaRPr lang="en-US" sz="1800" kern="1200"/>
        </a:p>
      </dsp:txBody>
      <dsp:txXfrm>
        <a:off x="0" y="2152380"/>
        <a:ext cx="11324528" cy="862155"/>
      </dsp:txXfrm>
    </dsp:sp>
    <dsp:sp modelId="{01E09833-AFD6-47B2-B1C1-B32DCDDF9440}">
      <dsp:nvSpPr>
        <dsp:cNvPr id="0" name=""/>
        <dsp:cNvSpPr/>
      </dsp:nvSpPr>
      <dsp:spPr>
        <a:xfrm>
          <a:off x="0" y="3014535"/>
          <a:ext cx="11324528" cy="636480"/>
        </a:xfrm>
        <a:prstGeom prst="roundRect">
          <a:avLst/>
        </a:prstGeom>
        <a:solidFill>
          <a:schemeClr val="accent5">
            <a:hueOff val="-2627937"/>
            <a:satOff val="-17848"/>
            <a:lumOff val="-745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gu-IN" sz="1800" b="1" i="0" kern="1200"/>
            <a:t>Equity</a:t>
          </a:r>
          <a:endParaRPr lang="en-US" sz="1800" kern="1200"/>
        </a:p>
      </dsp:txBody>
      <dsp:txXfrm>
        <a:off x="31070" y="3045605"/>
        <a:ext cx="11262388" cy="574340"/>
      </dsp:txXfrm>
    </dsp:sp>
    <dsp:sp modelId="{87158AEE-6D59-4A42-8C8F-2777909E96AD}">
      <dsp:nvSpPr>
        <dsp:cNvPr id="0" name=""/>
        <dsp:cNvSpPr/>
      </dsp:nvSpPr>
      <dsp:spPr>
        <a:xfrm>
          <a:off x="0" y="3651015"/>
          <a:ext cx="11324528" cy="86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9554" tIns="22860" rIns="128016" bIns="22860" numCol="1" spcCol="1270" anchor="t" anchorCtr="0">
          <a:noAutofit/>
        </a:bodyPr>
        <a:lstStyle/>
        <a:p>
          <a:pPr marL="171450" lvl="1" indent="-171450" algn="just" defTabSz="800100">
            <a:lnSpc>
              <a:spcPct val="90000"/>
            </a:lnSpc>
            <a:spcBef>
              <a:spcPct val="0"/>
            </a:spcBef>
            <a:spcAft>
              <a:spcPct val="20000"/>
            </a:spcAft>
            <a:buChar char="•"/>
          </a:pPr>
          <a:r>
            <a:rPr lang="gu-IN" sz="1800" b="0" i="0" kern="1200"/>
            <a:t>Families were not treated fairly when their concerns were ignored. </a:t>
          </a:r>
          <a:endParaRPr lang="en-US" sz="1800" kern="1200"/>
        </a:p>
        <a:p>
          <a:pPr marL="171450" lvl="1" indent="-171450" algn="just" defTabSz="800100">
            <a:lnSpc>
              <a:spcPct val="90000"/>
            </a:lnSpc>
            <a:spcBef>
              <a:spcPct val="0"/>
            </a:spcBef>
            <a:spcAft>
              <a:spcPct val="20000"/>
            </a:spcAft>
            <a:buChar char="•"/>
          </a:pPr>
          <a:r>
            <a:rPr lang="gu-IN" sz="1800" b="0" i="0" kern="1200"/>
            <a:t>Variations in the quality of maternity care created unequal patient outcomes. </a:t>
          </a:r>
          <a:endParaRPr lang="en-US" sz="1800" kern="1200"/>
        </a:p>
        <a:p>
          <a:pPr marL="171450" lvl="1" indent="-171450" algn="just" defTabSz="800100">
            <a:lnSpc>
              <a:spcPct val="90000"/>
            </a:lnSpc>
            <a:spcBef>
              <a:spcPct val="0"/>
            </a:spcBef>
            <a:spcAft>
              <a:spcPct val="20000"/>
            </a:spcAft>
            <a:buChar char="•"/>
          </a:pPr>
          <a:r>
            <a:rPr lang="gu-IN" sz="1800" b="0" i="0" kern="1200"/>
            <a:t>Vulnerable women and babies were disproportionately affected by unsafe care</a:t>
          </a:r>
          <a:r>
            <a:rPr lang="en-GB" sz="1800" b="0" i="0" kern="1200"/>
            <a:t> (</a:t>
          </a:r>
          <a:r>
            <a:rPr lang="gu-IN" sz="1800" b="0" i="0" kern="1200"/>
            <a:t>Miller</a:t>
          </a:r>
          <a:r>
            <a:rPr lang="en-GB" sz="1800" b="0" i="0" kern="1200"/>
            <a:t> et al, 2016)</a:t>
          </a:r>
          <a:r>
            <a:rPr lang="gu-IN" sz="1800" b="0" i="0" kern="1200"/>
            <a:t>.</a:t>
          </a:r>
          <a:endParaRPr lang="en-US" sz="1800" kern="1200"/>
        </a:p>
      </dsp:txBody>
      <dsp:txXfrm>
        <a:off x="0" y="3651015"/>
        <a:ext cx="11324528" cy="8621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gu-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E17F3A-818D-4367-9913-9554968E6186}" type="datetimeFigureOut">
              <a:rPr lang="gu-IN" smtClean="0"/>
              <a:t>18-07-26</a:t>
            </a:fld>
            <a:endParaRPr lang="gu-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gu-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gu-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gu-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59BF6D-8D5C-4C10-9FC8-6AADDC5729C3}" type="slidenum">
              <a:rPr lang="gu-IN" smtClean="0"/>
              <a:t>‹#›</a:t>
            </a:fld>
            <a:endParaRPr lang="gu-IN"/>
          </a:p>
        </p:txBody>
      </p:sp>
    </p:spTree>
    <p:extLst>
      <p:ext uri="{BB962C8B-B14F-4D97-AF65-F5344CB8AC3E}">
        <p14:creationId xmlns:p14="http://schemas.microsoft.com/office/powerpoint/2010/main" val="3556983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gu-IN" dirty="0"/>
          </a:p>
        </p:txBody>
      </p:sp>
      <p:sp>
        <p:nvSpPr>
          <p:cNvPr id="4" name="Slide Number Placeholder 3"/>
          <p:cNvSpPr>
            <a:spLocks noGrp="1"/>
          </p:cNvSpPr>
          <p:nvPr>
            <p:ph type="sldNum" sz="quarter" idx="5"/>
          </p:nvPr>
        </p:nvSpPr>
        <p:spPr/>
        <p:txBody>
          <a:bodyPr/>
          <a:lstStyle/>
          <a:p>
            <a:fld id="{F359BF6D-8D5C-4C10-9FC8-6AADDC5729C3}" type="slidenum">
              <a:rPr lang="gu-IN" smtClean="0"/>
              <a:t>9</a:t>
            </a:fld>
            <a:endParaRPr lang="gu-IN"/>
          </a:p>
        </p:txBody>
      </p:sp>
    </p:spTree>
    <p:extLst>
      <p:ext uri="{BB962C8B-B14F-4D97-AF65-F5344CB8AC3E}">
        <p14:creationId xmlns:p14="http://schemas.microsoft.com/office/powerpoint/2010/main" val="1617029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gu-IN"/>
            </a:p>
          </p:txBody>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gu-IN"/>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711B6456-D698-447B-A8B0-623CBB564541}" type="datetimeFigureOut">
              <a:rPr lang="gu-IN" smtClean="0"/>
              <a:t>18-07-26</a:t>
            </a:fld>
            <a:endParaRPr lang="gu-IN"/>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gu-IN"/>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561BCAB6-4AE0-431C-8937-7FC12EABA343}" type="slidenum">
              <a:rPr lang="gu-IN" smtClean="0"/>
              <a:t>‹#›</a:t>
            </a:fld>
            <a:endParaRPr lang="gu-IN"/>
          </a:p>
        </p:txBody>
      </p:sp>
    </p:spTree>
    <p:extLst>
      <p:ext uri="{BB962C8B-B14F-4D97-AF65-F5344CB8AC3E}">
        <p14:creationId xmlns:p14="http://schemas.microsoft.com/office/powerpoint/2010/main" val="4087499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1B6456-D698-447B-A8B0-623CBB564541}"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3095721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11B6456-D698-447B-A8B0-623CBB564541}"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1926857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11B6456-D698-447B-A8B0-623CBB564541}" type="datetimeFigureOut">
              <a:rPr lang="gu-IN" smtClean="0"/>
              <a:t>18-07-26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230000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11B6456-D698-447B-A8B0-623CBB564541}" type="datetimeFigureOut">
              <a:rPr lang="gu-IN" smtClean="0"/>
              <a:t>18-07-26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2761623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11B6456-D698-447B-A8B0-623CBB564541}" type="datetimeFigureOut">
              <a:rPr lang="gu-IN" smtClean="0"/>
              <a:t>18-07-26</a:t>
            </a:fld>
            <a:endParaRPr lang="gu-IN"/>
          </a:p>
        </p:txBody>
      </p:sp>
      <p:sp>
        <p:nvSpPr>
          <p:cNvPr id="4" name="Footer Placeholder 3"/>
          <p:cNvSpPr>
            <a:spLocks noGrp="1"/>
          </p:cNvSpPr>
          <p:nvPr>
            <p:ph type="ftr" sz="quarter" idx="11"/>
          </p:nvPr>
        </p:nvSpPr>
        <p:spPr/>
        <p:txBody>
          <a:bodyPr/>
          <a:lstStyle/>
          <a:p>
            <a:endParaRPr lang="gu-IN"/>
          </a:p>
        </p:txBody>
      </p:sp>
      <p:sp>
        <p:nvSpPr>
          <p:cNvPr id="5" name="Slide Number Placeholder 4"/>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3875649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1B6456-D698-447B-A8B0-623CBB564541}" type="datetimeFigureOut">
              <a:rPr lang="gu-IN" smtClean="0"/>
              <a:t>18-07-26</a:t>
            </a:fld>
            <a:endParaRPr lang="gu-IN"/>
          </a:p>
        </p:txBody>
      </p:sp>
      <p:sp>
        <p:nvSpPr>
          <p:cNvPr id="3" name="Footer Placeholder 2"/>
          <p:cNvSpPr>
            <a:spLocks noGrp="1"/>
          </p:cNvSpPr>
          <p:nvPr>
            <p:ph type="ftr" sz="quarter" idx="11"/>
          </p:nvPr>
        </p:nvSpPr>
        <p:spPr/>
        <p:txBody>
          <a:bodyPr/>
          <a:lstStyle/>
          <a:p>
            <a:endParaRPr lang="gu-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4290988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11B6456-D698-447B-A8B0-623CBB564541}" type="datetimeFigureOut">
              <a:rPr lang="gu-IN" smtClean="0"/>
              <a:t>18-07-26</a:t>
            </a:fld>
            <a:endParaRPr lang="gu-IN"/>
          </a:p>
        </p:txBody>
      </p:sp>
      <p:sp>
        <p:nvSpPr>
          <p:cNvPr id="6" name="Footer Placeholder 5"/>
          <p:cNvSpPr>
            <a:spLocks noGrp="1"/>
          </p:cNvSpPr>
          <p:nvPr>
            <p:ph type="ftr" sz="quarter" idx="11"/>
          </p:nvPr>
        </p:nvSpPr>
        <p:spPr/>
        <p:txBody>
          <a:bodyPr/>
          <a:lstStyle/>
          <a:p>
            <a:endParaRPr lang="gu-IN"/>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3189487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11B6456-D698-447B-A8B0-623CBB564541}" type="datetimeFigureOut">
              <a:rPr lang="gu-IN" smtClean="0"/>
              <a:t>18-07-26</a:t>
            </a:fld>
            <a:endParaRPr lang="gu-IN"/>
          </a:p>
        </p:txBody>
      </p:sp>
      <p:sp>
        <p:nvSpPr>
          <p:cNvPr id="6" name="Footer Placeholder 5"/>
          <p:cNvSpPr>
            <a:spLocks noGrp="1"/>
          </p:cNvSpPr>
          <p:nvPr>
            <p:ph type="ftr" sz="quarter" idx="11"/>
          </p:nvPr>
        </p:nvSpPr>
        <p:spPr/>
        <p:txBody>
          <a:bodyPr/>
          <a:lstStyle/>
          <a:p>
            <a:endParaRPr lang="gu-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2779362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11B6456-D698-447B-A8B0-623CBB564541}" type="datetimeFigureOut">
              <a:rPr lang="gu-IN" smtClean="0"/>
              <a:t>18-07-26</a:t>
            </a:fld>
            <a:endParaRPr lang="gu-IN"/>
          </a:p>
        </p:txBody>
      </p:sp>
      <p:sp>
        <p:nvSpPr>
          <p:cNvPr id="6" name="Footer Placeholder 5"/>
          <p:cNvSpPr>
            <a:spLocks noGrp="1"/>
          </p:cNvSpPr>
          <p:nvPr>
            <p:ph type="ftr" sz="quarter" idx="11"/>
          </p:nvPr>
        </p:nvSpPr>
        <p:spPr/>
        <p:txBody>
          <a:bodyPr/>
          <a:lstStyle/>
          <a:p>
            <a:endParaRPr lang="gu-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905636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11B6456-D698-447B-A8B0-623CBB564541}"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2741438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711B6456-D698-447B-A8B0-623CBB564541}"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2868915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11B6456-D698-447B-A8B0-623CBB564541}"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19046224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11B6456-D698-447B-A8B0-623CBB564541}" type="datetimeFigureOut">
              <a:rPr lang="gu-IN" smtClean="0"/>
              <a:t>18-07-26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3693350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11B6456-D698-447B-A8B0-623CBB564541}" type="datetimeFigureOut">
              <a:rPr lang="gu-IN" smtClean="0"/>
              <a:t>18-07-26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13290794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1B6456-D698-447B-A8B0-623CBB564541}"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4217971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1B6456-D698-447B-A8B0-623CBB564541}" type="datetimeFigureOut">
              <a:rPr lang="gu-IN" smtClean="0"/>
              <a:t>18-07-26</a:t>
            </a:fld>
            <a:endParaRPr lang="gu-IN"/>
          </a:p>
        </p:txBody>
      </p:sp>
      <p:sp>
        <p:nvSpPr>
          <p:cNvPr id="5" name="Footer Placeholder 4"/>
          <p:cNvSpPr>
            <a:spLocks noGrp="1"/>
          </p:cNvSpPr>
          <p:nvPr>
            <p:ph type="ftr" sz="quarter" idx="11"/>
          </p:nvPr>
        </p:nvSpPr>
        <p:spPr/>
        <p:txBody>
          <a:bodyPr/>
          <a:lstStyle/>
          <a:p>
            <a:endParaRPr lang="gu-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561BCAB6-4AE0-431C-8937-7FC12EABA343}" type="slidenum">
              <a:rPr lang="gu-IN" smtClean="0"/>
              <a:t>‹#›</a:t>
            </a:fld>
            <a:endParaRPr lang="gu-IN"/>
          </a:p>
        </p:txBody>
      </p:sp>
    </p:spTree>
    <p:extLst>
      <p:ext uri="{BB962C8B-B14F-4D97-AF65-F5344CB8AC3E}">
        <p14:creationId xmlns:p14="http://schemas.microsoft.com/office/powerpoint/2010/main" val="1206571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gu-IN"/>
            </a:p>
          </p:txBody>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gu-IN"/>
            </a:p>
          </p:txBody>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gu-IN"/>
            </a:p>
          </p:txBody>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gu-IN"/>
            </a:p>
          </p:txBody>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11B6456-D698-447B-A8B0-623CBB564541}" type="datetimeFigureOut">
              <a:rPr lang="gu-IN" smtClean="0"/>
              <a:t>18-07-26</a:t>
            </a:fld>
            <a:endParaRPr lang="gu-IN"/>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gu-IN"/>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561BCAB6-4AE0-431C-8937-7FC12EABA343}" type="slidenum">
              <a:rPr lang="gu-IN" smtClean="0"/>
              <a:t>‹#›</a:t>
            </a:fld>
            <a:endParaRPr lang="gu-IN"/>
          </a:p>
        </p:txBody>
      </p:sp>
    </p:spTree>
    <p:extLst>
      <p:ext uri="{BB962C8B-B14F-4D97-AF65-F5344CB8AC3E}">
        <p14:creationId xmlns:p14="http://schemas.microsoft.com/office/powerpoint/2010/main" val="191863648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journals.sagepub.com/doi/abs/10.1177/0306312717751051" TargetMode="External"/><Relationship Id="rId13" Type="http://schemas.openxmlformats.org/officeDocument/2006/relationships/hyperlink" Target="https://journals.lww.com/nursingmanagement/fulltext/2021/02000/leading_sustainable_quality_improvement.9.aspx/1000" TargetMode="External"/><Relationship Id="rId3" Type="http://schemas.openxmlformats.org/officeDocument/2006/relationships/hyperlink" Target="https://patientsafetyj.com/article/142807-a-physics-tribute-to-james-reason" TargetMode="External"/><Relationship Id="rId7" Type="http://schemas.openxmlformats.org/officeDocument/2006/relationships/hyperlink" Target="https://www.tandfonline.com/doi/abs/10.2147/JMDH.S620994" TargetMode="External"/><Relationship Id="rId12" Type="http://schemas.openxmlformats.org/officeDocument/2006/relationships/hyperlink" Target="https://www.thelancet.com/journals/lancet/article/PIIS0140-6736(16)31472-6/abstract" TargetMode="External"/><Relationship Id="rId17" Type="http://schemas.openxmlformats.org/officeDocument/2006/relationships/hyperlink" Target="https://pmc.ncbi.nlm.nih.gov/articles/PMC4416332/" TargetMode="External"/><Relationship Id="rId2" Type="http://schemas.openxmlformats.org/officeDocument/2006/relationships/hyperlink" Target="https://www.jtcvs.org/article/S0022-5223(16)30001-0/fulltext" TargetMode="External"/><Relationship Id="rId16" Type="http://schemas.openxmlformats.org/officeDocument/2006/relationships/hyperlink" Target="https://search.proquest.com/openview/05e5666ee72f85d0ec8674c0a8458d63/1?pq-origsite=gscholar&amp;cbl=2043523" TargetMode="External"/><Relationship Id="rId1" Type="http://schemas.openxmlformats.org/officeDocument/2006/relationships/slideLayout" Target="../slideLayouts/slideLayout2.xml"/><Relationship Id="rId6" Type="http://schemas.openxmlformats.org/officeDocument/2006/relationships/hyperlink" Target="https://journals.healio.com/doi/abs/10.3928/01477447-20170418-04" TargetMode="External"/><Relationship Id="rId11" Type="http://schemas.openxmlformats.org/officeDocument/2006/relationships/hyperlink" Target="https://academic.oup.com/jpubhealth/article-abstract/47/3/511/8025951" TargetMode="External"/><Relationship Id="rId5" Type="http://schemas.openxmlformats.org/officeDocument/2006/relationships/hyperlink" Target="http://dx.doi.org/10.5772/intechopen.75380" TargetMode="External"/><Relationship Id="rId15" Type="http://schemas.openxmlformats.org/officeDocument/2006/relationships/hyperlink" Target="https://bristoluniversitypressdigital.com/abstract/book/9781447368625/ch006.xml" TargetMode="External"/><Relationship Id="rId10" Type="http://schemas.openxmlformats.org/officeDocument/2006/relationships/hyperlink" Target="https://psycnet.apa.org/record/2022-66701-001" TargetMode="External"/><Relationship Id="rId4" Type="http://schemas.openxmlformats.org/officeDocument/2006/relationships/hyperlink" Target="https://pubs.rsna.org/doi/abs/10.1148/rg.2015150067" TargetMode="External"/><Relationship Id="rId9" Type="http://schemas.openxmlformats.org/officeDocument/2006/relationships/hyperlink" Target="https://www.emerald.com/joepp/article/3/3/265/431715" TargetMode="External"/><Relationship Id="rId14" Type="http://schemas.openxmlformats.org/officeDocument/2006/relationships/hyperlink" Target="https://scholar.archive.org/work/sfantltua5bwln2pinb4f2a3vq/access/wayback/http:/ijnhs.net/index.php/ijnhs/article/download/81/3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ED0D0CF-6761-548C-8AEC-39F63931DE07}"/>
              </a:ext>
            </a:extLst>
          </p:cNvPr>
          <p:cNvSpPr>
            <a:spLocks noGrp="1"/>
          </p:cNvSpPr>
          <p:nvPr>
            <p:ph type="subTitle" idx="1"/>
          </p:nvPr>
        </p:nvSpPr>
        <p:spPr>
          <a:xfrm>
            <a:off x="1154955" y="1090863"/>
            <a:ext cx="9302838" cy="4547937"/>
          </a:xfrm>
        </p:spPr>
        <p:txBody>
          <a:bodyPr>
            <a:normAutofit/>
          </a:bodyPr>
          <a:lstStyle/>
          <a:p>
            <a:pPr algn="ctr"/>
            <a:r>
              <a:rPr lang="gu-IN" sz="2000" dirty="0">
                <a:solidFill>
                  <a:schemeClr val="accent2"/>
                </a:solidFill>
                <a:latin typeface="ADLaM Display" panose="02010000000000000000" pitchFamily="2" charset="0"/>
                <a:ea typeface="ADLaM Display" panose="02010000000000000000" pitchFamily="2" charset="0"/>
              </a:rPr>
              <a:t>Quality Management in Healthcare: Analysis of the Shrewsbury and Telford Hospital NHS Trust Maternity Scandal Using Systems-Based Safety Models</a:t>
            </a:r>
            <a:endParaRPr lang="en-GB" sz="2000" b="1" dirty="0">
              <a:solidFill>
                <a:schemeClr val="accent2"/>
              </a:solidFill>
              <a:latin typeface="ADLaM Display" panose="02010000000000000000" pitchFamily="2" charset="0"/>
              <a:ea typeface="ADLaM Display" panose="02010000000000000000" pitchFamily="2" charset="0"/>
              <a:cs typeface="ADLaM Display" panose="02010000000000000000" pitchFamily="2" charset="0"/>
            </a:endParaRPr>
          </a:p>
          <a:p>
            <a:pPr marL="342900" indent="-342900">
              <a:buClr>
                <a:schemeClr val="bg1"/>
              </a:buClr>
            </a:pPr>
            <a:endParaRPr lang="en-GB" b="1" dirty="0"/>
          </a:p>
          <a:p>
            <a:pPr marL="342900" indent="-342900">
              <a:buClr>
                <a:schemeClr val="bg1"/>
              </a:buClr>
            </a:pPr>
            <a:endParaRPr lang="en-GB" b="1" dirty="0"/>
          </a:p>
          <a:p>
            <a:pPr marL="342900" indent="-342900">
              <a:buClr>
                <a:schemeClr val="bg1"/>
              </a:buClr>
            </a:pPr>
            <a:r>
              <a:rPr lang="en-GB" b="1" dirty="0">
                <a:solidFill>
                  <a:schemeClr val="accent3">
                    <a:lumMod val="40000"/>
                    <a:lumOff val="60000"/>
                  </a:schemeClr>
                </a:solidFill>
                <a:latin typeface="Arial" panose="020B0604020202020204" pitchFamily="34" charset="0"/>
                <a:cs typeface="Arial" panose="020B0604020202020204" pitchFamily="34" charset="0"/>
              </a:rPr>
              <a:t>Student Name: </a:t>
            </a:r>
            <a:r>
              <a:rPr lang="en-GB" b="1" dirty="0" err="1">
                <a:latin typeface="Arial" panose="020B0604020202020204" pitchFamily="34" charset="0"/>
                <a:cs typeface="Arial" panose="020B0604020202020204" pitchFamily="34" charset="0"/>
              </a:rPr>
              <a:t>hetalben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sandipkumar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patel</a:t>
            </a:r>
            <a:endParaRPr lang="en-GB" b="1" dirty="0">
              <a:latin typeface="Arial" panose="020B0604020202020204" pitchFamily="34" charset="0"/>
              <a:cs typeface="Arial" panose="020B0604020202020204" pitchFamily="34" charset="0"/>
            </a:endParaRPr>
          </a:p>
          <a:p>
            <a:pPr marL="342900" indent="-342900">
              <a:buClr>
                <a:schemeClr val="bg1"/>
              </a:buClr>
            </a:pPr>
            <a:r>
              <a:rPr lang="en-GB" b="1" dirty="0">
                <a:solidFill>
                  <a:schemeClr val="accent3">
                    <a:lumMod val="40000"/>
                    <a:lumOff val="60000"/>
                  </a:schemeClr>
                </a:solidFill>
                <a:latin typeface="Arial" panose="020B0604020202020204" pitchFamily="34" charset="0"/>
                <a:cs typeface="Arial" panose="020B0604020202020204" pitchFamily="34" charset="0"/>
              </a:rPr>
              <a:t>Student ID: </a:t>
            </a:r>
            <a:r>
              <a:rPr lang="en-GB" b="1" dirty="0">
                <a:latin typeface="Arial" panose="020B0604020202020204" pitchFamily="34" charset="0"/>
                <a:cs typeface="Arial" panose="020B0604020202020204" pitchFamily="34" charset="0"/>
              </a:rPr>
              <a:t>2508644</a:t>
            </a:r>
          </a:p>
          <a:p>
            <a:pPr marL="342900" indent="-342900">
              <a:buClr>
                <a:schemeClr val="bg1"/>
              </a:buClr>
            </a:pPr>
            <a:r>
              <a:rPr lang="en-GB" b="1" dirty="0">
                <a:solidFill>
                  <a:schemeClr val="accent3">
                    <a:lumMod val="40000"/>
                    <a:lumOff val="60000"/>
                  </a:schemeClr>
                </a:solidFill>
                <a:latin typeface="Arial" panose="020B0604020202020204" pitchFamily="34" charset="0"/>
                <a:cs typeface="Arial" panose="020B0604020202020204" pitchFamily="34" charset="0"/>
              </a:rPr>
              <a:t>Module Name: </a:t>
            </a:r>
            <a:r>
              <a:rPr lang="en-GB" b="1" dirty="0">
                <a:latin typeface="Arial" panose="020B0604020202020204" pitchFamily="34" charset="0"/>
                <a:cs typeface="Arial" panose="020B0604020202020204" pitchFamily="34" charset="0"/>
              </a:rPr>
              <a:t>quality assurance and service improvements</a:t>
            </a:r>
          </a:p>
          <a:p>
            <a:pPr marL="342900" indent="-342900">
              <a:buClr>
                <a:schemeClr val="bg1"/>
              </a:buClr>
            </a:pPr>
            <a:r>
              <a:rPr lang="en-GB" b="1" dirty="0">
                <a:solidFill>
                  <a:schemeClr val="accent3">
                    <a:lumMod val="40000"/>
                    <a:lumOff val="60000"/>
                  </a:schemeClr>
                </a:solidFill>
                <a:latin typeface="Arial" panose="020B0604020202020204" pitchFamily="34" charset="0"/>
                <a:cs typeface="Arial" panose="020B0604020202020204" pitchFamily="34" charset="0"/>
              </a:rPr>
              <a:t>Module Code: </a:t>
            </a:r>
            <a:r>
              <a:rPr lang="en-GB" b="1" dirty="0">
                <a:latin typeface="Arial" panose="020B0604020202020204" pitchFamily="34" charset="0"/>
                <a:cs typeface="Arial" panose="020B0604020202020204" pitchFamily="34" charset="0"/>
              </a:rPr>
              <a:t>lchs7006_lon</a:t>
            </a:r>
          </a:p>
          <a:p>
            <a:pPr marL="342900" indent="-342900">
              <a:buClr>
                <a:schemeClr val="bg1"/>
              </a:buClr>
            </a:pPr>
            <a:r>
              <a:rPr lang="en-GB" b="1" dirty="0">
                <a:solidFill>
                  <a:schemeClr val="accent3">
                    <a:lumMod val="40000"/>
                    <a:lumOff val="60000"/>
                  </a:schemeClr>
                </a:solidFill>
                <a:latin typeface="Arial" panose="020B0604020202020204" pitchFamily="34" charset="0"/>
                <a:cs typeface="Arial" panose="020B0604020202020204" pitchFamily="34" charset="0"/>
              </a:rPr>
              <a:t>Lecturer Name</a:t>
            </a:r>
            <a:r>
              <a:rPr lang="en-GB" b="1" dirty="0">
                <a:solidFill>
                  <a:srgbClr val="92D050"/>
                </a:solidFill>
                <a:latin typeface="Arial" panose="020B0604020202020204" pitchFamily="34" charset="0"/>
                <a:cs typeface="Arial" panose="020B0604020202020204" pitchFamily="34" charset="0"/>
              </a:rPr>
              <a:t>:  DR </a:t>
            </a:r>
            <a:r>
              <a:rPr lang="en-GB" b="1" dirty="0">
                <a:latin typeface="Arial" panose="020B0604020202020204" pitchFamily="34" charset="0"/>
                <a:cs typeface="Arial" panose="020B0604020202020204" pitchFamily="34" charset="0"/>
              </a:rPr>
              <a:t>Christopher </a:t>
            </a:r>
            <a:r>
              <a:rPr lang="en-GB" b="1" dirty="0" err="1">
                <a:latin typeface="Arial" panose="020B0604020202020204" pitchFamily="34" charset="0"/>
                <a:cs typeface="Arial" panose="020B0604020202020204" pitchFamily="34" charset="0"/>
              </a:rPr>
              <a:t>mafuva</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3843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ther holds her baby close to her chest and gazes at their face">
            <a:extLst>
              <a:ext uri="{FF2B5EF4-FFF2-40B4-BE49-F238E27FC236}">
                <a16:creationId xmlns:a16="http://schemas.microsoft.com/office/drawing/2014/main" id="{149B097C-5ED1-11CE-949E-00B7BE1419D1}"/>
              </a:ext>
            </a:extLst>
          </p:cNvPr>
          <p:cNvPicPr>
            <a:picLocks noChangeAspect="1"/>
          </p:cNvPicPr>
          <p:nvPr/>
        </p:nvPicPr>
        <p:blipFill>
          <a:blip r:embed="rId2">
            <a:alphaModFix/>
          </a:blip>
          <a:srcRect t="5942" r="-1" b="14921"/>
          <a:stretch>
            <a:fillRect/>
          </a:stretch>
        </p:blipFill>
        <p:spPr>
          <a:xfrm>
            <a:off x="474132" y="444500"/>
            <a:ext cx="11243735" cy="5939367"/>
          </a:xfrm>
          <a:prstGeom prst="rect">
            <a:avLst/>
          </a:prstGeom>
        </p:spPr>
      </p:pic>
      <p:sp>
        <p:nvSpPr>
          <p:cNvPr id="9" name="Rectangle 8">
            <a:extLst>
              <a:ext uri="{FF2B5EF4-FFF2-40B4-BE49-F238E27FC236}">
                <a16:creationId xmlns:a16="http://schemas.microsoft.com/office/drawing/2014/main" id="{4D9D7FA3-6C3E-40C7-9E33-E20939CE6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1" name="Rectangle 10">
            <a:extLst>
              <a:ext uri="{FF2B5EF4-FFF2-40B4-BE49-F238E27FC236}">
                <a16:creationId xmlns:a16="http://schemas.microsoft.com/office/drawing/2014/main" id="{CA953529-7FAF-4BB2-ACBE-17B33E791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143000" y="1295400"/>
            <a:ext cx="9982200" cy="4267200"/>
          </a:xfrm>
          <a:prstGeom prst="rect">
            <a:avLst/>
          </a:prstGeom>
          <a:solidFill>
            <a:srgbClr val="000001">
              <a:alpha val="60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EDFADA-0FCE-80E2-6C8A-0952D8FBC61E}"/>
              </a:ext>
            </a:extLst>
          </p:cNvPr>
          <p:cNvSpPr>
            <a:spLocks noGrp="1"/>
          </p:cNvSpPr>
          <p:nvPr>
            <p:ph idx="1"/>
          </p:nvPr>
        </p:nvSpPr>
        <p:spPr>
          <a:xfrm>
            <a:off x="1835355" y="1896876"/>
            <a:ext cx="8254999" cy="2717572"/>
          </a:xfrm>
        </p:spPr>
        <p:txBody>
          <a:bodyPr anchor="t">
            <a:normAutofit/>
          </a:bodyPr>
          <a:lstStyle/>
          <a:p>
            <a:pPr algn="just"/>
            <a:r>
              <a:rPr lang="gu-IN" b="1" dirty="0">
                <a:solidFill>
                  <a:schemeClr val="bg1"/>
                </a:solidFill>
              </a:rPr>
              <a:t>Shrewsbury and Telford Hospital NHS Trust (UK) — Maternity Scandal Issue: </a:t>
            </a:r>
            <a:r>
              <a:rPr lang="gu-IN" dirty="0">
                <a:solidFill>
                  <a:schemeClr val="bg1"/>
                </a:solidFill>
              </a:rPr>
              <a:t>Between the 1970s and 2019, serious failures in maternity care at the Shrewsbury and Telford Hospital NHS Trust led to avoidable deaths of babies and mothers, stillbirths, neonatal injuries, and long-term harm. The final Ockenden Report (2022) found that poor care, lack of compassion, inadequate monitoring, and systemic failures in quality assurance contributed to catastrophic outcomes for hundreds of families.</a:t>
            </a:r>
            <a:endParaRPr lang="en-GB" dirty="0">
              <a:solidFill>
                <a:schemeClr val="bg1"/>
              </a:solidFill>
            </a:endParaRPr>
          </a:p>
          <a:p>
            <a:pPr marL="0" indent="0" algn="just">
              <a:buNone/>
            </a:pPr>
            <a:endParaRPr lang="gu-IN" dirty="0">
              <a:solidFill>
                <a:schemeClr val="bg1"/>
              </a:solidFill>
            </a:endParaRPr>
          </a:p>
        </p:txBody>
      </p:sp>
    </p:spTree>
    <p:extLst>
      <p:ext uri="{BB962C8B-B14F-4D97-AF65-F5344CB8AC3E}">
        <p14:creationId xmlns:p14="http://schemas.microsoft.com/office/powerpoint/2010/main" val="3383640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45637-D1E6-BAEC-FCA2-0300A62FDC75}"/>
              </a:ext>
            </a:extLst>
          </p:cNvPr>
          <p:cNvSpPr>
            <a:spLocks noGrp="1"/>
          </p:cNvSpPr>
          <p:nvPr>
            <p:ph type="title"/>
          </p:nvPr>
        </p:nvSpPr>
        <p:spPr/>
        <p:txBody>
          <a:bodyPr/>
          <a:lstStyle/>
          <a:p>
            <a:pPr algn="ctr"/>
            <a:r>
              <a:rPr lang="gu-IN" dirty="0">
                <a:solidFill>
                  <a:schemeClr val="bg1"/>
                </a:solidFill>
              </a:rPr>
              <a:t>Introduction</a:t>
            </a:r>
          </a:p>
        </p:txBody>
      </p:sp>
      <p:sp>
        <p:nvSpPr>
          <p:cNvPr id="3" name="Content Placeholder 2">
            <a:extLst>
              <a:ext uri="{FF2B5EF4-FFF2-40B4-BE49-F238E27FC236}">
                <a16:creationId xmlns:a16="http://schemas.microsoft.com/office/drawing/2014/main" id="{601E6EAB-CD3F-65E6-64F8-254017C729F7}"/>
              </a:ext>
            </a:extLst>
          </p:cNvPr>
          <p:cNvSpPr>
            <a:spLocks noGrp="1"/>
          </p:cNvSpPr>
          <p:nvPr>
            <p:ph idx="1"/>
          </p:nvPr>
        </p:nvSpPr>
        <p:spPr>
          <a:xfrm>
            <a:off x="294290" y="2183086"/>
            <a:ext cx="7683062" cy="4490983"/>
          </a:xfrm>
        </p:spPr>
        <p:txBody>
          <a:bodyPr>
            <a:noAutofit/>
          </a:bodyPr>
          <a:lstStyle/>
          <a:p>
            <a:pPr algn="just"/>
            <a:r>
              <a:rPr lang="gu-IN" dirty="0"/>
              <a:t>The Shrewsbury and Telford Hospital NHS Trust maternity scandal is one of the largest maternity care failures in the UK</a:t>
            </a:r>
            <a:r>
              <a:rPr lang="en-GB" dirty="0"/>
              <a:t> (</a:t>
            </a:r>
            <a:r>
              <a:rPr lang="gu-IN" dirty="0"/>
              <a:t>Hull</a:t>
            </a:r>
            <a:r>
              <a:rPr lang="en-GB" dirty="0"/>
              <a:t> et al, 2025)</a:t>
            </a:r>
            <a:r>
              <a:rPr lang="gu-IN" dirty="0"/>
              <a:t>. </a:t>
            </a:r>
            <a:endParaRPr lang="en-GB" dirty="0"/>
          </a:p>
          <a:p>
            <a:pPr algn="just"/>
            <a:r>
              <a:rPr lang="gu-IN" dirty="0"/>
              <a:t>Between the 1970s and 2019, repeated failures in maternity services resulted in avoidable maternal deaths, stillbirths, neonatal deaths, and lifelong injuries to babies and mothers</a:t>
            </a:r>
            <a:r>
              <a:rPr lang="en-GB" dirty="0"/>
              <a:t> (</a:t>
            </a:r>
            <a:r>
              <a:rPr lang="gu-IN" dirty="0"/>
              <a:t>Sibley</a:t>
            </a:r>
            <a:r>
              <a:rPr lang="en-GB" dirty="0"/>
              <a:t>, 2022)</a:t>
            </a:r>
            <a:r>
              <a:rPr lang="gu-IN" dirty="0"/>
              <a:t>. </a:t>
            </a:r>
            <a:endParaRPr lang="en-GB" dirty="0"/>
          </a:p>
          <a:p>
            <a:pPr algn="just"/>
            <a:r>
              <a:rPr lang="gu-IN" dirty="0"/>
              <a:t>The Ockenden Report identified widespread failures in clinical governance, leadership, patient safety, communication, and quality assurance systems</a:t>
            </a:r>
            <a:r>
              <a:rPr lang="en-GB" dirty="0"/>
              <a:t> (</a:t>
            </a:r>
            <a:r>
              <a:rPr lang="gu-IN" dirty="0"/>
              <a:t>Sibley</a:t>
            </a:r>
            <a:r>
              <a:rPr lang="en-GB" dirty="0"/>
              <a:t>, 2022)</a:t>
            </a:r>
            <a:r>
              <a:rPr lang="gu-IN" dirty="0"/>
              <a:t>.</a:t>
            </a:r>
            <a:endParaRPr lang="en-GB" dirty="0"/>
          </a:p>
          <a:p>
            <a:pPr algn="just"/>
            <a:r>
              <a:rPr lang="gu-IN" dirty="0"/>
              <a:t>The case highlights how organisational culture and ineffective quality management can compromise patient safety over many years</a:t>
            </a:r>
            <a:r>
              <a:rPr lang="en-GB" dirty="0"/>
              <a:t> (</a:t>
            </a:r>
            <a:r>
              <a:rPr lang="gu-IN" dirty="0"/>
              <a:t>Hull</a:t>
            </a:r>
            <a:r>
              <a:rPr lang="en-GB" dirty="0"/>
              <a:t> et al, 2025)</a:t>
            </a:r>
            <a:r>
              <a:rPr lang="gu-IN" dirty="0"/>
              <a:t>. </a:t>
            </a:r>
            <a:endParaRPr lang="en-GB" dirty="0"/>
          </a:p>
          <a:p>
            <a:pPr algn="just"/>
            <a:r>
              <a:rPr lang="gu-IN" dirty="0"/>
              <a:t>This presentation examines the root causes of the scandal using systems-based safety models and explores the policy issues that affected healthcare quality and service delivery.</a:t>
            </a:r>
          </a:p>
        </p:txBody>
      </p:sp>
      <p:pic>
        <p:nvPicPr>
          <p:cNvPr id="4" name="Picture 3" descr="Shropshire Maternity Scandal: NHS Hot Topic | Medicine Interview Guide">
            <a:extLst>
              <a:ext uri="{FF2B5EF4-FFF2-40B4-BE49-F238E27FC236}">
                <a16:creationId xmlns:a16="http://schemas.microsoft.com/office/drawing/2014/main" id="{0B374896-30C4-9F61-072C-8A85F6027D04}"/>
              </a:ext>
            </a:extLst>
          </p:cNvPr>
          <p:cNvPicPr>
            <a:picLocks noChangeAspect="1"/>
          </p:cNvPicPr>
          <p:nvPr/>
        </p:nvPicPr>
        <p:blipFill>
          <a:blip r:embed="rId2"/>
          <a:srcRect b="27148"/>
          <a:stretch>
            <a:fillRect/>
          </a:stretch>
        </p:blipFill>
        <p:spPr>
          <a:xfrm>
            <a:off x="8429297" y="2183086"/>
            <a:ext cx="3468413" cy="3701246"/>
          </a:xfrm>
          <a:prstGeom prst="rect">
            <a:avLst/>
          </a:prstGeom>
        </p:spPr>
      </p:pic>
      <p:sp>
        <p:nvSpPr>
          <p:cNvPr id="6" name="TextBox 5">
            <a:extLst>
              <a:ext uri="{FF2B5EF4-FFF2-40B4-BE49-F238E27FC236}">
                <a16:creationId xmlns:a16="http://schemas.microsoft.com/office/drawing/2014/main" id="{5E0BC291-6E55-021B-A13B-430A9FEE28BD}"/>
              </a:ext>
            </a:extLst>
          </p:cNvPr>
          <p:cNvSpPr txBox="1"/>
          <p:nvPr/>
        </p:nvSpPr>
        <p:spPr>
          <a:xfrm>
            <a:off x="9028386" y="6106510"/>
            <a:ext cx="2270235" cy="369332"/>
          </a:xfrm>
          <a:prstGeom prst="rect">
            <a:avLst/>
          </a:prstGeom>
          <a:noFill/>
        </p:spPr>
        <p:txBody>
          <a:bodyPr wrap="square" rtlCol="0">
            <a:spAutoFit/>
          </a:bodyPr>
          <a:lstStyle/>
          <a:p>
            <a:pPr algn="ctr"/>
            <a:r>
              <a:rPr lang="en-GB" dirty="0"/>
              <a:t>(NHS, 2019)</a:t>
            </a:r>
            <a:endParaRPr lang="gu-IN" dirty="0"/>
          </a:p>
        </p:txBody>
      </p:sp>
    </p:spTree>
    <p:extLst>
      <p:ext uri="{BB962C8B-B14F-4D97-AF65-F5344CB8AC3E}">
        <p14:creationId xmlns:p14="http://schemas.microsoft.com/office/powerpoint/2010/main" val="4100792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B927D-DC89-255D-8CE4-D24A99449114}"/>
              </a:ext>
            </a:extLst>
          </p:cNvPr>
          <p:cNvSpPr>
            <a:spLocks noGrp="1"/>
          </p:cNvSpPr>
          <p:nvPr>
            <p:ph type="title"/>
          </p:nvPr>
        </p:nvSpPr>
        <p:spPr/>
        <p:txBody>
          <a:bodyPr/>
          <a:lstStyle/>
          <a:p>
            <a:pPr algn="ctr"/>
            <a:r>
              <a:rPr lang="gu-IN" sz="3200" dirty="0">
                <a:solidFill>
                  <a:schemeClr val="bg1"/>
                </a:solidFill>
              </a:rPr>
              <a:t>Background of the Case</a:t>
            </a:r>
          </a:p>
        </p:txBody>
      </p:sp>
      <p:sp>
        <p:nvSpPr>
          <p:cNvPr id="3" name="Content Placeholder 2">
            <a:extLst>
              <a:ext uri="{FF2B5EF4-FFF2-40B4-BE49-F238E27FC236}">
                <a16:creationId xmlns:a16="http://schemas.microsoft.com/office/drawing/2014/main" id="{35C021BC-4742-C3AC-587B-686D316DF19D}"/>
              </a:ext>
            </a:extLst>
          </p:cNvPr>
          <p:cNvSpPr>
            <a:spLocks noGrp="1"/>
          </p:cNvSpPr>
          <p:nvPr>
            <p:ph idx="1"/>
          </p:nvPr>
        </p:nvSpPr>
        <p:spPr>
          <a:xfrm>
            <a:off x="683172" y="2396359"/>
            <a:ext cx="10625959" cy="4204138"/>
          </a:xfrm>
        </p:spPr>
        <p:txBody>
          <a:bodyPr>
            <a:normAutofit/>
          </a:bodyPr>
          <a:lstStyle/>
          <a:p>
            <a:pPr algn="just"/>
            <a:r>
              <a:rPr lang="gu-IN" b="1" dirty="0"/>
              <a:t>Time period: </a:t>
            </a:r>
            <a:r>
              <a:rPr lang="gu-IN" dirty="0"/>
              <a:t>1970s–2019 Healthcare provider: Shrewsbury and Telford Hospital NHS Trust </a:t>
            </a:r>
          </a:p>
          <a:p>
            <a:pPr algn="just"/>
            <a:r>
              <a:rPr lang="gu-IN" b="1" dirty="0"/>
              <a:t>Independent investigation: </a:t>
            </a:r>
            <a:r>
              <a:rPr lang="gu-IN" dirty="0"/>
              <a:t>Ockenden Review </a:t>
            </a:r>
          </a:p>
          <a:p>
            <a:pPr marL="0" indent="0" algn="just">
              <a:buNone/>
            </a:pPr>
            <a:r>
              <a:rPr lang="gu-IN" dirty="0"/>
              <a:t>Final report published in 2022</a:t>
            </a:r>
            <a:r>
              <a:rPr lang="en-GB" dirty="0"/>
              <a:t>.</a:t>
            </a:r>
            <a:r>
              <a:rPr lang="gu-IN" dirty="0"/>
              <a:t> More than 1,400 families participated in the review</a:t>
            </a:r>
            <a:r>
              <a:rPr lang="en-GB" dirty="0"/>
              <a:t> (</a:t>
            </a:r>
            <a:r>
              <a:rPr lang="gu-IN" dirty="0"/>
              <a:t>Sheaff</a:t>
            </a:r>
            <a:r>
              <a:rPr lang="en-GB" dirty="0"/>
              <a:t> and </a:t>
            </a:r>
            <a:r>
              <a:rPr lang="gu-IN" dirty="0"/>
              <a:t>Allen</a:t>
            </a:r>
            <a:r>
              <a:rPr lang="en-GB" dirty="0"/>
              <a:t>, 2023)</a:t>
            </a:r>
            <a:r>
              <a:rPr lang="gu-IN" dirty="0"/>
              <a:t>. The review identified hundreds of avoidable cases involving:</a:t>
            </a:r>
            <a:endParaRPr lang="en-GB" dirty="0"/>
          </a:p>
          <a:p>
            <a:pPr algn="just"/>
            <a:r>
              <a:rPr lang="gu-IN" dirty="0"/>
              <a:t>Maternal deaths </a:t>
            </a:r>
          </a:p>
          <a:p>
            <a:pPr algn="just"/>
            <a:r>
              <a:rPr lang="gu-IN" dirty="0"/>
              <a:t>Stillbirths </a:t>
            </a:r>
          </a:p>
          <a:p>
            <a:pPr algn="just"/>
            <a:r>
              <a:rPr lang="gu-IN" dirty="0"/>
              <a:t>Neonatal deaths </a:t>
            </a:r>
          </a:p>
          <a:p>
            <a:pPr algn="just"/>
            <a:r>
              <a:rPr lang="gu-IN" dirty="0"/>
              <a:t>Brain injuries </a:t>
            </a:r>
          </a:p>
          <a:p>
            <a:pPr algn="just"/>
            <a:r>
              <a:rPr lang="gu-IN" dirty="0"/>
              <a:t>Long-term disabilities</a:t>
            </a:r>
            <a:endParaRPr lang="en-GB" dirty="0"/>
          </a:p>
          <a:p>
            <a:pPr marL="0" indent="0">
              <a:buNone/>
            </a:pPr>
            <a:r>
              <a:rPr lang="en-GB" dirty="0"/>
              <a:t>(</a:t>
            </a:r>
            <a:r>
              <a:rPr lang="gu-IN" dirty="0"/>
              <a:t>Sheaff</a:t>
            </a:r>
            <a:r>
              <a:rPr lang="en-GB" dirty="0"/>
              <a:t> and </a:t>
            </a:r>
            <a:r>
              <a:rPr lang="gu-IN" dirty="0"/>
              <a:t>Allen</a:t>
            </a:r>
            <a:r>
              <a:rPr lang="en-GB" dirty="0"/>
              <a:t>, 2023)</a:t>
            </a:r>
            <a:endParaRPr lang="gu-IN" dirty="0"/>
          </a:p>
        </p:txBody>
      </p:sp>
    </p:spTree>
    <p:extLst>
      <p:ext uri="{BB962C8B-B14F-4D97-AF65-F5344CB8AC3E}">
        <p14:creationId xmlns:p14="http://schemas.microsoft.com/office/powerpoint/2010/main" val="3956769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E47C794-DD90-4D91-829F-2F92D74D4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6" name="Rectangle 5">
              <a:extLst>
                <a:ext uri="{FF2B5EF4-FFF2-40B4-BE49-F238E27FC236}">
                  <a16:creationId xmlns:a16="http://schemas.microsoft.com/office/drawing/2014/main" id="{A9A91F91-27C6-4301-95BB-38D75819E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gu-IN"/>
            </a:p>
          </p:txBody>
        </p:sp>
        <p:sp>
          <p:nvSpPr>
            <p:cNvPr id="7" name="Oval 6">
              <a:extLst>
                <a:ext uri="{FF2B5EF4-FFF2-40B4-BE49-F238E27FC236}">
                  <a16:creationId xmlns:a16="http://schemas.microsoft.com/office/drawing/2014/main" id="{A146DDC2-5A93-4B50-B8F4-B5311F9EC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8" name="Oval 7">
              <a:extLst>
                <a:ext uri="{FF2B5EF4-FFF2-40B4-BE49-F238E27FC236}">
                  <a16:creationId xmlns:a16="http://schemas.microsoft.com/office/drawing/2014/main" id="{19AA3227-4C96-4188-B279-CBD4D28FA0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7" name="Rectangle 16">
              <a:extLst>
                <a:ext uri="{FF2B5EF4-FFF2-40B4-BE49-F238E27FC236}">
                  <a16:creationId xmlns:a16="http://schemas.microsoft.com/office/drawing/2014/main" id="{63943AC8-1C36-402E-9CF9-236EC8994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9" name="Freeform 5">
              <a:extLst>
                <a:ext uri="{FF2B5EF4-FFF2-40B4-BE49-F238E27FC236}">
                  <a16:creationId xmlns:a16="http://schemas.microsoft.com/office/drawing/2014/main" id="{107455A9-9423-4813-B4F5-5987FC507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5523852" y="18006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gu-IN"/>
            </a:p>
          </p:txBody>
        </p:sp>
        <p:sp>
          <p:nvSpPr>
            <p:cNvPr id="20" name="Freeform 5">
              <a:extLst>
                <a:ext uri="{FF2B5EF4-FFF2-40B4-BE49-F238E27FC236}">
                  <a16:creationId xmlns:a16="http://schemas.microsoft.com/office/drawing/2014/main" id="{553DE0C0-A442-421A-BC88-7C91FBC0D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4612744" y="27763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gu-IN"/>
            </a:p>
          </p:txBody>
        </p:sp>
        <p:sp>
          <p:nvSpPr>
            <p:cNvPr id="21" name="Freeform 5">
              <a:extLst>
                <a:ext uri="{FF2B5EF4-FFF2-40B4-BE49-F238E27FC236}">
                  <a16:creationId xmlns:a16="http://schemas.microsoft.com/office/drawing/2014/main" id="{0D557BDA-150C-4379-BDD2-E2131259005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gu-IN"/>
            </a:p>
          </p:txBody>
        </p:sp>
      </p:grpSp>
      <p:sp>
        <p:nvSpPr>
          <p:cNvPr id="2" name="Title 1">
            <a:extLst>
              <a:ext uri="{FF2B5EF4-FFF2-40B4-BE49-F238E27FC236}">
                <a16:creationId xmlns:a16="http://schemas.microsoft.com/office/drawing/2014/main" id="{C8EE50EE-7E5A-5D57-040F-A705E8D26FC5}"/>
              </a:ext>
            </a:extLst>
          </p:cNvPr>
          <p:cNvSpPr>
            <a:spLocks noGrp="1"/>
          </p:cNvSpPr>
          <p:nvPr>
            <p:ph type="title"/>
          </p:nvPr>
        </p:nvSpPr>
        <p:spPr>
          <a:xfrm>
            <a:off x="194150" y="125307"/>
            <a:ext cx="10354134" cy="442048"/>
          </a:xfrm>
          <a:solidFill>
            <a:schemeClr val="bg1"/>
          </a:solidFill>
        </p:spPr>
        <p:txBody>
          <a:bodyPr>
            <a:noAutofit/>
          </a:bodyPr>
          <a:lstStyle/>
          <a:p>
            <a:pPr algn="ctr">
              <a:lnSpc>
                <a:spcPct val="90000"/>
              </a:lnSpc>
            </a:pPr>
            <a:r>
              <a:rPr lang="gu-IN" sz="2800" dirty="0">
                <a:solidFill>
                  <a:schemeClr val="accent2"/>
                </a:solidFill>
              </a:rPr>
              <a:t>Swiss Cheese Model (Systems-Based Safety Model)</a:t>
            </a:r>
          </a:p>
        </p:txBody>
      </p:sp>
      <p:sp>
        <p:nvSpPr>
          <p:cNvPr id="3" name="Content Placeholder 2">
            <a:extLst>
              <a:ext uri="{FF2B5EF4-FFF2-40B4-BE49-F238E27FC236}">
                <a16:creationId xmlns:a16="http://schemas.microsoft.com/office/drawing/2014/main" id="{EA7CB08F-63B9-26E6-2EAE-0E82F66307FD}"/>
              </a:ext>
            </a:extLst>
          </p:cNvPr>
          <p:cNvSpPr>
            <a:spLocks noGrp="1"/>
          </p:cNvSpPr>
          <p:nvPr>
            <p:ph idx="1"/>
          </p:nvPr>
        </p:nvSpPr>
        <p:spPr>
          <a:xfrm>
            <a:off x="515008" y="585089"/>
            <a:ext cx="6580860" cy="5845347"/>
          </a:xfrm>
        </p:spPr>
        <p:txBody>
          <a:bodyPr anchor="ctr">
            <a:normAutofit lnSpcReduction="10000"/>
          </a:bodyPr>
          <a:lstStyle/>
          <a:p>
            <a:pPr marL="0" indent="0" algn="just">
              <a:lnSpc>
                <a:spcPct val="90000"/>
              </a:lnSpc>
              <a:buNone/>
            </a:pPr>
            <a:r>
              <a:rPr lang="gu-IN" dirty="0">
                <a:solidFill>
                  <a:schemeClr val="bg1"/>
                </a:solidFill>
                <a:latin typeface="Arial" panose="020B0604020202020204" pitchFamily="34" charset="0"/>
              </a:rPr>
              <a:t>The Swiss Cheese Model, developed by James Reason, explains that patient harm occurs when multiple weaknesses in a healthcare system align. Rather than resulting from a single mistake, adverse events arise when several layers of defence fail simultaneously</a:t>
            </a:r>
            <a:r>
              <a:rPr lang="en-GB" dirty="0">
                <a:solidFill>
                  <a:schemeClr val="bg1"/>
                </a:solidFill>
                <a:latin typeface="Arial" panose="020B0604020202020204" pitchFamily="34" charset="0"/>
              </a:rPr>
              <a:t> (</a:t>
            </a:r>
            <a:r>
              <a:rPr lang="gu-IN" dirty="0">
                <a:solidFill>
                  <a:schemeClr val="bg1"/>
                </a:solidFill>
                <a:latin typeface="Arial" panose="020B0604020202020204" pitchFamily="34" charset="0"/>
              </a:rPr>
              <a:t>Bakhtiari</a:t>
            </a:r>
            <a:r>
              <a:rPr lang="en-GB" dirty="0">
                <a:solidFill>
                  <a:schemeClr val="bg1"/>
                </a:solidFill>
                <a:latin typeface="Arial" panose="020B0604020202020204" pitchFamily="34" charset="0"/>
              </a:rPr>
              <a:t>, 2025)</a:t>
            </a:r>
            <a:r>
              <a:rPr lang="gu-IN" dirty="0">
                <a:solidFill>
                  <a:schemeClr val="bg1"/>
                </a:solidFill>
                <a:latin typeface="Arial" panose="020B0604020202020204" pitchFamily="34" charset="0"/>
              </a:rPr>
              <a:t>.</a:t>
            </a:r>
          </a:p>
          <a:p>
            <a:pPr marL="0" indent="0" algn="just">
              <a:lnSpc>
                <a:spcPct val="90000"/>
              </a:lnSpc>
              <a:buNone/>
            </a:pPr>
            <a:r>
              <a:rPr lang="gu-IN" b="1" dirty="0">
                <a:solidFill>
                  <a:schemeClr val="bg1"/>
                </a:solidFill>
                <a:latin typeface="Arial" panose="020B0604020202020204" pitchFamily="34" charset="0"/>
              </a:rPr>
              <a:t>Application to the Case</a:t>
            </a:r>
          </a:p>
          <a:p>
            <a:pPr algn="just">
              <a:lnSpc>
                <a:spcPct val="90000"/>
              </a:lnSpc>
            </a:pPr>
            <a:r>
              <a:rPr lang="gu-IN" dirty="0">
                <a:solidFill>
                  <a:schemeClr val="bg1"/>
                </a:solidFill>
                <a:latin typeface="Arial" panose="020B0604020202020204" pitchFamily="34" charset="0"/>
              </a:rPr>
              <a:t>Poor fetal monitoring and delayed recognition of complications</a:t>
            </a:r>
            <a:r>
              <a:rPr lang="en-GB" dirty="0">
                <a:solidFill>
                  <a:schemeClr val="bg1"/>
                </a:solidFill>
                <a:latin typeface="Arial" panose="020B0604020202020204" pitchFamily="34" charset="0"/>
              </a:rPr>
              <a:t> (</a:t>
            </a:r>
            <a:r>
              <a:rPr lang="gu-IN" dirty="0">
                <a:solidFill>
                  <a:schemeClr val="bg1"/>
                </a:solidFill>
                <a:latin typeface="Arial" panose="020B0604020202020204" pitchFamily="34" charset="0"/>
              </a:rPr>
              <a:t>Buist</a:t>
            </a:r>
            <a:r>
              <a:rPr lang="en-GB" dirty="0">
                <a:solidFill>
                  <a:schemeClr val="bg1"/>
                </a:solidFill>
                <a:latin typeface="Arial" panose="020B0604020202020204" pitchFamily="34" charset="0"/>
              </a:rPr>
              <a:t>, 2018)</a:t>
            </a:r>
            <a:r>
              <a:rPr lang="gu-IN" dirty="0">
                <a:solidFill>
                  <a:schemeClr val="bg1"/>
                </a:solidFill>
                <a:latin typeface="Arial" panose="020B0604020202020204" pitchFamily="34" charset="0"/>
              </a:rPr>
              <a:t>. </a:t>
            </a:r>
          </a:p>
          <a:p>
            <a:pPr algn="just">
              <a:lnSpc>
                <a:spcPct val="90000"/>
              </a:lnSpc>
            </a:pPr>
            <a:r>
              <a:rPr lang="gu-IN" dirty="0">
                <a:solidFill>
                  <a:schemeClr val="bg1"/>
                </a:solidFill>
                <a:latin typeface="Arial" panose="020B0604020202020204" pitchFamily="34" charset="0"/>
              </a:rPr>
              <a:t>Failure to escalate high-risk pregnancies to senior clinicians</a:t>
            </a:r>
            <a:r>
              <a:rPr lang="en-GB" dirty="0">
                <a:solidFill>
                  <a:schemeClr val="bg1"/>
                </a:solidFill>
                <a:latin typeface="Arial" panose="020B0604020202020204" pitchFamily="34" charset="0"/>
              </a:rPr>
              <a:t> (</a:t>
            </a:r>
            <a:r>
              <a:rPr lang="gu-IN" dirty="0">
                <a:solidFill>
                  <a:schemeClr val="bg1"/>
                </a:solidFill>
                <a:latin typeface="Arial" panose="020B0604020202020204" pitchFamily="34" charset="0"/>
              </a:rPr>
              <a:t>Buist</a:t>
            </a:r>
            <a:r>
              <a:rPr lang="en-GB" dirty="0">
                <a:solidFill>
                  <a:schemeClr val="bg1"/>
                </a:solidFill>
                <a:latin typeface="Arial" panose="020B0604020202020204" pitchFamily="34" charset="0"/>
              </a:rPr>
              <a:t>, 2018)</a:t>
            </a:r>
            <a:r>
              <a:rPr lang="gu-IN" dirty="0">
                <a:solidFill>
                  <a:schemeClr val="bg1"/>
                </a:solidFill>
                <a:latin typeface="Arial" panose="020B0604020202020204" pitchFamily="34" charset="0"/>
              </a:rPr>
              <a:t>. </a:t>
            </a:r>
          </a:p>
          <a:p>
            <a:pPr algn="just">
              <a:lnSpc>
                <a:spcPct val="90000"/>
              </a:lnSpc>
            </a:pPr>
            <a:r>
              <a:rPr lang="gu-IN" dirty="0">
                <a:solidFill>
                  <a:schemeClr val="bg1"/>
                </a:solidFill>
                <a:latin typeface="Arial" panose="020B0604020202020204" pitchFamily="34" charset="0"/>
              </a:rPr>
              <a:t>Weak clinical governance and ineffective quality assurance</a:t>
            </a:r>
            <a:r>
              <a:rPr lang="en-GB" dirty="0">
                <a:solidFill>
                  <a:schemeClr val="bg1"/>
                </a:solidFill>
                <a:latin typeface="Arial" panose="020B0604020202020204" pitchFamily="34" charset="0"/>
              </a:rPr>
              <a:t> (</a:t>
            </a:r>
            <a:r>
              <a:rPr lang="gu-IN" dirty="0">
                <a:solidFill>
                  <a:schemeClr val="bg1"/>
                </a:solidFill>
                <a:latin typeface="Arial" panose="020B0604020202020204" pitchFamily="34" charset="0"/>
              </a:rPr>
              <a:t>Bakhtiari</a:t>
            </a:r>
            <a:r>
              <a:rPr lang="en-GB" dirty="0">
                <a:solidFill>
                  <a:schemeClr val="bg1"/>
                </a:solidFill>
                <a:latin typeface="Arial" panose="020B0604020202020204" pitchFamily="34" charset="0"/>
              </a:rPr>
              <a:t>, 2025)</a:t>
            </a:r>
            <a:r>
              <a:rPr lang="gu-IN" dirty="0">
                <a:solidFill>
                  <a:schemeClr val="bg1"/>
                </a:solidFill>
                <a:latin typeface="Arial" panose="020B0604020202020204" pitchFamily="34" charset="0"/>
              </a:rPr>
              <a:t>. </a:t>
            </a:r>
          </a:p>
          <a:p>
            <a:pPr algn="just">
              <a:lnSpc>
                <a:spcPct val="90000"/>
              </a:lnSpc>
            </a:pPr>
            <a:r>
              <a:rPr lang="gu-IN" dirty="0">
                <a:solidFill>
                  <a:schemeClr val="bg1"/>
                </a:solidFill>
                <a:latin typeface="Arial" panose="020B0604020202020204" pitchFamily="34" charset="0"/>
              </a:rPr>
              <a:t>Inadequate incident reporting and learning from previous errors</a:t>
            </a:r>
            <a:r>
              <a:rPr lang="en-GB" dirty="0">
                <a:solidFill>
                  <a:schemeClr val="bg1"/>
                </a:solidFill>
                <a:latin typeface="Arial" panose="020B0604020202020204" pitchFamily="34" charset="0"/>
              </a:rPr>
              <a:t> (</a:t>
            </a:r>
            <a:r>
              <a:rPr lang="gu-IN" dirty="0">
                <a:solidFill>
                  <a:schemeClr val="bg1"/>
                </a:solidFill>
                <a:latin typeface="Arial" panose="020B0604020202020204" pitchFamily="34" charset="0"/>
              </a:rPr>
              <a:t>Buist</a:t>
            </a:r>
            <a:r>
              <a:rPr lang="en-GB" dirty="0">
                <a:solidFill>
                  <a:schemeClr val="bg1"/>
                </a:solidFill>
                <a:latin typeface="Arial" panose="020B0604020202020204" pitchFamily="34" charset="0"/>
              </a:rPr>
              <a:t>, 2018)</a:t>
            </a:r>
            <a:r>
              <a:rPr lang="gu-IN" dirty="0">
                <a:solidFill>
                  <a:schemeClr val="bg1"/>
                </a:solidFill>
                <a:latin typeface="Arial" panose="020B0604020202020204" pitchFamily="34" charset="0"/>
              </a:rPr>
              <a:t>. </a:t>
            </a:r>
          </a:p>
          <a:p>
            <a:pPr algn="just">
              <a:lnSpc>
                <a:spcPct val="90000"/>
              </a:lnSpc>
            </a:pPr>
            <a:r>
              <a:rPr lang="gu-IN" dirty="0">
                <a:solidFill>
                  <a:schemeClr val="bg1"/>
                </a:solidFill>
                <a:latin typeface="Arial" panose="020B0604020202020204" pitchFamily="34" charset="0"/>
              </a:rPr>
              <a:t>Defensive organisational culture discouraged staff from speaking up</a:t>
            </a:r>
            <a:r>
              <a:rPr lang="en-GB" dirty="0">
                <a:solidFill>
                  <a:schemeClr val="bg1"/>
                </a:solidFill>
                <a:latin typeface="Arial" panose="020B0604020202020204" pitchFamily="34" charset="0"/>
              </a:rPr>
              <a:t> (</a:t>
            </a:r>
            <a:r>
              <a:rPr lang="gu-IN" dirty="0">
                <a:solidFill>
                  <a:schemeClr val="bg1"/>
                </a:solidFill>
                <a:latin typeface="Arial" panose="020B0604020202020204" pitchFamily="34" charset="0"/>
              </a:rPr>
              <a:t>Bakhtiari</a:t>
            </a:r>
            <a:r>
              <a:rPr lang="en-GB" dirty="0">
                <a:solidFill>
                  <a:schemeClr val="bg1"/>
                </a:solidFill>
                <a:latin typeface="Arial" panose="020B0604020202020204" pitchFamily="34" charset="0"/>
              </a:rPr>
              <a:t>, 2025)</a:t>
            </a:r>
            <a:r>
              <a:rPr lang="gu-IN" dirty="0">
                <a:solidFill>
                  <a:schemeClr val="bg1"/>
                </a:solidFill>
                <a:latin typeface="Arial" panose="020B0604020202020204" pitchFamily="34" charset="0"/>
              </a:rPr>
              <a:t>. </a:t>
            </a:r>
          </a:p>
          <a:p>
            <a:pPr algn="just">
              <a:lnSpc>
                <a:spcPct val="90000"/>
              </a:lnSpc>
            </a:pPr>
            <a:r>
              <a:rPr lang="gu-IN" dirty="0">
                <a:solidFill>
                  <a:schemeClr val="bg1"/>
                </a:solidFill>
                <a:latin typeface="Arial" panose="020B0604020202020204" pitchFamily="34" charset="0"/>
              </a:rPr>
              <a:t>Leadership failed to act on repeated warning signs and family complaints</a:t>
            </a:r>
            <a:r>
              <a:rPr lang="en-GB" dirty="0">
                <a:solidFill>
                  <a:schemeClr val="bg1"/>
                </a:solidFill>
                <a:latin typeface="Arial" panose="020B0604020202020204" pitchFamily="34" charset="0"/>
              </a:rPr>
              <a:t> (</a:t>
            </a:r>
            <a:r>
              <a:rPr lang="gu-IN" dirty="0">
                <a:solidFill>
                  <a:schemeClr val="bg1"/>
                </a:solidFill>
                <a:latin typeface="Arial" panose="020B0604020202020204" pitchFamily="34" charset="0"/>
              </a:rPr>
              <a:t>Buist</a:t>
            </a:r>
            <a:r>
              <a:rPr lang="en-GB" dirty="0">
                <a:solidFill>
                  <a:schemeClr val="bg1"/>
                </a:solidFill>
                <a:latin typeface="Arial" panose="020B0604020202020204" pitchFamily="34" charset="0"/>
              </a:rPr>
              <a:t>, 2018)</a:t>
            </a:r>
            <a:r>
              <a:rPr lang="gu-IN" dirty="0">
                <a:solidFill>
                  <a:schemeClr val="bg1"/>
                </a:solidFill>
                <a:latin typeface="Arial" panose="020B0604020202020204" pitchFamily="34" charset="0"/>
              </a:rPr>
              <a:t>. </a:t>
            </a:r>
          </a:p>
          <a:p>
            <a:pPr marL="0" indent="0" algn="just">
              <a:lnSpc>
                <a:spcPct val="90000"/>
              </a:lnSpc>
              <a:buNone/>
            </a:pPr>
            <a:r>
              <a:rPr lang="gu-IN" b="1" dirty="0">
                <a:solidFill>
                  <a:schemeClr val="bg1"/>
                </a:solidFill>
                <a:latin typeface="Arial" panose="020B0604020202020204" pitchFamily="34" charset="0"/>
              </a:rPr>
              <a:t>Key Message:</a:t>
            </a:r>
            <a:r>
              <a:rPr lang="gu-IN" dirty="0">
                <a:solidFill>
                  <a:schemeClr val="bg1"/>
                </a:solidFill>
                <a:latin typeface="Arial" panose="020B0604020202020204" pitchFamily="34" charset="0"/>
              </a:rPr>
              <a:t> The maternity scandal resulted from multiple system failures rather than isolated human errors.</a:t>
            </a:r>
          </a:p>
        </p:txBody>
      </p:sp>
      <p:pic>
        <p:nvPicPr>
          <p:cNvPr id="4" name="Picture 3" descr="Swiss Cheese Model in Health and Safety-An Introduction">
            <a:extLst>
              <a:ext uri="{FF2B5EF4-FFF2-40B4-BE49-F238E27FC236}">
                <a16:creationId xmlns:a16="http://schemas.microsoft.com/office/drawing/2014/main" id="{77C7ED3A-DD3C-F59B-CFAB-401EF3E84FAD}"/>
              </a:ext>
            </a:extLst>
          </p:cNvPr>
          <p:cNvPicPr>
            <a:picLocks noChangeAspect="1"/>
          </p:cNvPicPr>
          <p:nvPr/>
        </p:nvPicPr>
        <p:blipFill>
          <a:blip r:embed="rId3"/>
          <a:stretch>
            <a:fillRect/>
          </a:stretch>
        </p:blipFill>
        <p:spPr>
          <a:xfrm>
            <a:off x="7526328" y="1001226"/>
            <a:ext cx="4017216" cy="4800484"/>
          </a:xfrm>
          <a:prstGeom prst="rect">
            <a:avLst/>
          </a:prstGeom>
        </p:spPr>
      </p:pic>
      <p:sp>
        <p:nvSpPr>
          <p:cNvPr id="18" name="Rectangle 17">
            <a:extLst>
              <a:ext uri="{FF2B5EF4-FFF2-40B4-BE49-F238E27FC236}">
                <a16:creationId xmlns:a16="http://schemas.microsoft.com/office/drawing/2014/main" id="{190D4F95-AC40-4C7F-8794-DF2B6F7500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0" name="TextBox 9">
            <a:extLst>
              <a:ext uri="{FF2B5EF4-FFF2-40B4-BE49-F238E27FC236}">
                <a16:creationId xmlns:a16="http://schemas.microsoft.com/office/drawing/2014/main" id="{1271E4F7-FD2A-9EBE-31BB-BC118AEF7B2C}"/>
              </a:ext>
            </a:extLst>
          </p:cNvPr>
          <p:cNvSpPr txBox="1"/>
          <p:nvPr/>
        </p:nvSpPr>
        <p:spPr>
          <a:xfrm>
            <a:off x="9028386" y="6106510"/>
            <a:ext cx="2270235" cy="369332"/>
          </a:xfrm>
          <a:prstGeom prst="rect">
            <a:avLst/>
          </a:prstGeom>
          <a:noFill/>
        </p:spPr>
        <p:txBody>
          <a:bodyPr wrap="square" rtlCol="0">
            <a:spAutoFit/>
          </a:bodyPr>
          <a:lstStyle/>
          <a:p>
            <a:pPr algn="ctr"/>
            <a:r>
              <a:rPr lang="en-GB" dirty="0"/>
              <a:t>(Rahul et al, 2025)</a:t>
            </a:r>
            <a:endParaRPr lang="gu-IN" dirty="0"/>
          </a:p>
        </p:txBody>
      </p:sp>
    </p:spTree>
    <p:extLst>
      <p:ext uri="{BB962C8B-B14F-4D97-AF65-F5344CB8AC3E}">
        <p14:creationId xmlns:p14="http://schemas.microsoft.com/office/powerpoint/2010/main" val="295257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1B1A260-8A72-4E08-82CC-DB3DB0A49F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11" name="Rectangle 10">
              <a:extLst>
                <a:ext uri="{FF2B5EF4-FFF2-40B4-BE49-F238E27FC236}">
                  <a16:creationId xmlns:a16="http://schemas.microsoft.com/office/drawing/2014/main" id="{F5EE446B-EFB2-4F6A-AC6E-936E92DB5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gu-IN"/>
            </a:p>
          </p:txBody>
        </p:sp>
        <p:sp>
          <p:nvSpPr>
            <p:cNvPr id="12" name="Oval 11">
              <a:extLst>
                <a:ext uri="{FF2B5EF4-FFF2-40B4-BE49-F238E27FC236}">
                  <a16:creationId xmlns:a16="http://schemas.microsoft.com/office/drawing/2014/main" id="{3483BA79-FCF5-4852-AF0E-CA634727E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3" name="Oval 12">
              <a:extLst>
                <a:ext uri="{FF2B5EF4-FFF2-40B4-BE49-F238E27FC236}">
                  <a16:creationId xmlns:a16="http://schemas.microsoft.com/office/drawing/2014/main" id="{A2630BA5-8A74-4D0A-BB80-42BB6E2D0C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4" name="Oval 13">
              <a:extLst>
                <a:ext uri="{FF2B5EF4-FFF2-40B4-BE49-F238E27FC236}">
                  <a16:creationId xmlns:a16="http://schemas.microsoft.com/office/drawing/2014/main" id="{BD6109B2-DB31-43CB-950B-AB02BC17CF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5" name="Oval 14">
              <a:extLst>
                <a:ext uri="{FF2B5EF4-FFF2-40B4-BE49-F238E27FC236}">
                  <a16:creationId xmlns:a16="http://schemas.microsoft.com/office/drawing/2014/main" id="{4F4C0381-B807-4F22-9362-4CF1EA4ED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6" name="Oval 15">
              <a:extLst>
                <a:ext uri="{FF2B5EF4-FFF2-40B4-BE49-F238E27FC236}">
                  <a16:creationId xmlns:a16="http://schemas.microsoft.com/office/drawing/2014/main" id="{32DC58E5-A2AB-4AF3-BFDC-51F45B859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7" name="Rectangle 16">
              <a:extLst>
                <a:ext uri="{FF2B5EF4-FFF2-40B4-BE49-F238E27FC236}">
                  <a16:creationId xmlns:a16="http://schemas.microsoft.com/office/drawing/2014/main" id="{5A82E722-60BE-4C4A-93FB-ED5C9D25F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8" name="Freeform 5">
              <a:extLst>
                <a:ext uri="{FF2B5EF4-FFF2-40B4-BE49-F238E27FC236}">
                  <a16:creationId xmlns:a16="http://schemas.microsoft.com/office/drawing/2014/main" id="{BD917B57-2D0B-49F7-99D0-3E0D11138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gu-IN"/>
            </a:p>
          </p:txBody>
        </p:sp>
        <p:sp>
          <p:nvSpPr>
            <p:cNvPr id="19" name="Freeform 5">
              <a:extLst>
                <a:ext uri="{FF2B5EF4-FFF2-40B4-BE49-F238E27FC236}">
                  <a16:creationId xmlns:a16="http://schemas.microsoft.com/office/drawing/2014/main" id="{ED29444E-A895-4493-BEBA-CBD61CF47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gu-IN"/>
            </a:p>
          </p:txBody>
        </p:sp>
        <p:sp>
          <p:nvSpPr>
            <p:cNvPr id="20" name="Freeform 5">
              <a:extLst>
                <a:ext uri="{FF2B5EF4-FFF2-40B4-BE49-F238E27FC236}">
                  <a16:creationId xmlns:a16="http://schemas.microsoft.com/office/drawing/2014/main" id="{9237B3E9-B2D7-4C20-930D-6FD74FFB5C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gu-IN"/>
            </a:p>
          </p:txBody>
        </p:sp>
      </p:grpSp>
      <p:sp>
        <p:nvSpPr>
          <p:cNvPr id="2" name="Title 1">
            <a:extLst>
              <a:ext uri="{FF2B5EF4-FFF2-40B4-BE49-F238E27FC236}">
                <a16:creationId xmlns:a16="http://schemas.microsoft.com/office/drawing/2014/main" id="{71B044EC-93C5-CF89-5312-C457F256171A}"/>
              </a:ext>
            </a:extLst>
          </p:cNvPr>
          <p:cNvSpPr>
            <a:spLocks noGrp="1"/>
          </p:cNvSpPr>
          <p:nvPr>
            <p:ph type="title"/>
          </p:nvPr>
        </p:nvSpPr>
        <p:spPr>
          <a:xfrm>
            <a:off x="994087" y="1130603"/>
            <a:ext cx="3342442" cy="4596794"/>
          </a:xfrm>
        </p:spPr>
        <p:txBody>
          <a:bodyPr anchor="ctr">
            <a:normAutofit/>
          </a:bodyPr>
          <a:lstStyle/>
          <a:p>
            <a:pPr algn="ctr"/>
            <a:r>
              <a:rPr lang="gu-IN" sz="3200" dirty="0">
                <a:solidFill>
                  <a:schemeClr val="bg1"/>
                </a:solidFill>
              </a:rPr>
              <a:t>Root Cause Analysis (RCA)</a:t>
            </a:r>
          </a:p>
        </p:txBody>
      </p:sp>
      <p:sp>
        <p:nvSpPr>
          <p:cNvPr id="3" name="Content Placeholder 2">
            <a:extLst>
              <a:ext uri="{FF2B5EF4-FFF2-40B4-BE49-F238E27FC236}">
                <a16:creationId xmlns:a16="http://schemas.microsoft.com/office/drawing/2014/main" id="{19A7B1E5-78B3-504C-0358-6646553C6630}"/>
              </a:ext>
            </a:extLst>
          </p:cNvPr>
          <p:cNvSpPr>
            <a:spLocks noGrp="1"/>
          </p:cNvSpPr>
          <p:nvPr>
            <p:ph idx="1"/>
          </p:nvPr>
        </p:nvSpPr>
        <p:spPr>
          <a:xfrm>
            <a:off x="5290076" y="437513"/>
            <a:ext cx="6586613" cy="5954325"/>
          </a:xfrm>
        </p:spPr>
        <p:txBody>
          <a:bodyPr anchor="ctr">
            <a:normAutofit/>
          </a:bodyPr>
          <a:lstStyle/>
          <a:p>
            <a:pPr marL="0" indent="0" algn="just">
              <a:lnSpc>
                <a:spcPct val="90000"/>
              </a:lnSpc>
              <a:buNone/>
            </a:pPr>
            <a:r>
              <a:rPr lang="gu-IN" sz="1900" dirty="0"/>
              <a:t>Root Cause Analysis (RCA) is a structured method used to identify the underlying causes of adverse events so that effective corrective actions can be implemented</a:t>
            </a:r>
            <a:r>
              <a:rPr lang="en-GB" sz="1900" dirty="0"/>
              <a:t> (</a:t>
            </a:r>
            <a:r>
              <a:rPr lang="gu-IN" sz="1900" dirty="0"/>
              <a:t>Brook</a:t>
            </a:r>
            <a:r>
              <a:rPr lang="en-GB" sz="1900" dirty="0"/>
              <a:t> et al, 2015)</a:t>
            </a:r>
            <a:r>
              <a:rPr lang="gu-IN" sz="1900" dirty="0"/>
              <a:t>.</a:t>
            </a:r>
          </a:p>
          <a:p>
            <a:pPr marL="0" indent="0" algn="just">
              <a:lnSpc>
                <a:spcPct val="90000"/>
              </a:lnSpc>
              <a:buNone/>
            </a:pPr>
            <a:r>
              <a:rPr lang="gu-IN" sz="1900" b="1" dirty="0"/>
              <a:t>Root Causes Identified</a:t>
            </a:r>
          </a:p>
          <a:p>
            <a:pPr algn="just">
              <a:lnSpc>
                <a:spcPct val="90000"/>
              </a:lnSpc>
            </a:pPr>
            <a:r>
              <a:rPr lang="gu-IN" sz="1900" dirty="0"/>
              <a:t>Inadequate staff training and competency. </a:t>
            </a:r>
          </a:p>
          <a:p>
            <a:pPr algn="just">
              <a:lnSpc>
                <a:spcPct val="90000"/>
              </a:lnSpc>
            </a:pPr>
            <a:r>
              <a:rPr lang="gu-IN" sz="1900" dirty="0"/>
              <a:t>Failure to follow national maternity guidelines. </a:t>
            </a:r>
          </a:p>
          <a:p>
            <a:pPr algn="just">
              <a:lnSpc>
                <a:spcPct val="90000"/>
              </a:lnSpc>
            </a:pPr>
            <a:r>
              <a:rPr lang="gu-IN" sz="1900" dirty="0"/>
              <a:t>Poor communication among multidisciplinary teams. </a:t>
            </a:r>
          </a:p>
          <a:p>
            <a:pPr algn="just">
              <a:lnSpc>
                <a:spcPct val="90000"/>
              </a:lnSpc>
            </a:pPr>
            <a:r>
              <a:rPr lang="gu-IN" sz="1900" dirty="0"/>
              <a:t>Weak leadership and accountability. </a:t>
            </a:r>
          </a:p>
          <a:p>
            <a:pPr algn="just">
              <a:lnSpc>
                <a:spcPct val="90000"/>
              </a:lnSpc>
            </a:pPr>
            <a:r>
              <a:rPr lang="gu-IN" sz="1900" dirty="0"/>
              <a:t>Delayed investigation of incidents. </a:t>
            </a:r>
          </a:p>
          <a:p>
            <a:pPr algn="just">
              <a:lnSpc>
                <a:spcPct val="90000"/>
              </a:lnSpc>
            </a:pPr>
            <a:r>
              <a:rPr lang="gu-IN" sz="1900" dirty="0"/>
              <a:t>Lack of continuous monitoring and audit. </a:t>
            </a:r>
          </a:p>
          <a:p>
            <a:pPr algn="just">
              <a:lnSpc>
                <a:spcPct val="90000"/>
              </a:lnSpc>
            </a:pPr>
            <a:r>
              <a:rPr lang="gu-IN" sz="1900" dirty="0"/>
              <a:t>Failure to learn from previous incidents</a:t>
            </a:r>
            <a:r>
              <a:rPr lang="en-GB" sz="1900" dirty="0"/>
              <a:t> (</a:t>
            </a:r>
            <a:r>
              <a:rPr lang="gu-IN" sz="1900" dirty="0"/>
              <a:t>Charles</a:t>
            </a:r>
            <a:r>
              <a:rPr lang="en-GB" sz="1900" dirty="0"/>
              <a:t> et al., 2017)</a:t>
            </a:r>
            <a:endParaRPr lang="gu-IN" sz="1900" dirty="0"/>
          </a:p>
          <a:p>
            <a:pPr marL="0" indent="0" algn="just">
              <a:lnSpc>
                <a:spcPct val="90000"/>
              </a:lnSpc>
              <a:buNone/>
            </a:pPr>
            <a:r>
              <a:rPr lang="gu-IN" sz="1900" b="1" dirty="0"/>
              <a:t>Outcome</a:t>
            </a:r>
            <a:r>
              <a:rPr lang="en-GB" sz="1900" b="1" dirty="0"/>
              <a:t>: </a:t>
            </a:r>
            <a:r>
              <a:rPr lang="gu-IN" sz="1900" dirty="0"/>
              <a:t>These root causes allowed unsafe maternity practices to continue over several decades, leading to preventable deaths and serious injuries.</a:t>
            </a:r>
          </a:p>
        </p:txBody>
      </p:sp>
    </p:spTree>
    <p:extLst>
      <p:ext uri="{BB962C8B-B14F-4D97-AF65-F5344CB8AC3E}">
        <p14:creationId xmlns:p14="http://schemas.microsoft.com/office/powerpoint/2010/main" val="5971671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5A992EA8-A2AE-480C-BFF9-7B13464397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373"/>
            <a:ext cx="12192000" cy="6867027"/>
            <a:chOff x="0" y="-2373"/>
            <a:chExt cx="12192000" cy="6867027"/>
          </a:xfrm>
        </p:grpSpPr>
        <p:sp>
          <p:nvSpPr>
            <p:cNvPr id="32" name="Rectangle 31">
              <a:extLst>
                <a:ext uri="{FF2B5EF4-FFF2-40B4-BE49-F238E27FC236}">
                  <a16:creationId xmlns:a16="http://schemas.microsoft.com/office/drawing/2014/main" id="{0F6F97DA-7406-453D-9AB4-28B0891BB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gu-IN"/>
            </a:p>
          </p:txBody>
        </p:sp>
        <p:sp>
          <p:nvSpPr>
            <p:cNvPr id="33" name="Oval 32">
              <a:extLst>
                <a:ext uri="{FF2B5EF4-FFF2-40B4-BE49-F238E27FC236}">
                  <a16:creationId xmlns:a16="http://schemas.microsoft.com/office/drawing/2014/main" id="{31D171A9-30C8-4156-8EAF-50888EBE7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34" name="Oval 33">
              <a:extLst>
                <a:ext uri="{FF2B5EF4-FFF2-40B4-BE49-F238E27FC236}">
                  <a16:creationId xmlns:a16="http://schemas.microsoft.com/office/drawing/2014/main" id="{C52A6C74-8DC4-4902-962C-0DAFD7F9B5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35" name="Oval 34">
              <a:extLst>
                <a:ext uri="{FF2B5EF4-FFF2-40B4-BE49-F238E27FC236}">
                  <a16:creationId xmlns:a16="http://schemas.microsoft.com/office/drawing/2014/main" id="{D34C65DE-5132-426E-9E92-81CB9EFF8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36" name="Oval 35">
              <a:extLst>
                <a:ext uri="{FF2B5EF4-FFF2-40B4-BE49-F238E27FC236}">
                  <a16:creationId xmlns:a16="http://schemas.microsoft.com/office/drawing/2014/main" id="{463FE9C4-150E-4C97-A21E-53B7CD261A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37" name="Oval 36">
              <a:extLst>
                <a:ext uri="{FF2B5EF4-FFF2-40B4-BE49-F238E27FC236}">
                  <a16:creationId xmlns:a16="http://schemas.microsoft.com/office/drawing/2014/main" id="{F4DD7FA2-5B3A-4DD2-BA1A-735CC86BA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38" name="Freeform 5">
              <a:extLst>
                <a:ext uri="{FF2B5EF4-FFF2-40B4-BE49-F238E27FC236}">
                  <a16:creationId xmlns:a16="http://schemas.microsoft.com/office/drawing/2014/main" id="{B11D6824-D097-439B-9956-5436E5111A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gu-IN"/>
            </a:p>
          </p:txBody>
        </p:sp>
      </p:grpSp>
      <p:sp>
        <p:nvSpPr>
          <p:cNvPr id="40" name="Rectangle 39">
            <a:extLst>
              <a:ext uri="{FF2B5EF4-FFF2-40B4-BE49-F238E27FC236}">
                <a16:creationId xmlns:a16="http://schemas.microsoft.com/office/drawing/2014/main" id="{5669AB50-4CAD-4D10-A09A-A0C01AF9E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2" name="Title 1">
            <a:extLst>
              <a:ext uri="{FF2B5EF4-FFF2-40B4-BE49-F238E27FC236}">
                <a16:creationId xmlns:a16="http://schemas.microsoft.com/office/drawing/2014/main" id="{1DC9BC0B-84FB-03B5-D4C6-E6E621047242}"/>
              </a:ext>
            </a:extLst>
          </p:cNvPr>
          <p:cNvSpPr>
            <a:spLocks noGrp="1"/>
          </p:cNvSpPr>
          <p:nvPr>
            <p:ph type="title"/>
          </p:nvPr>
        </p:nvSpPr>
        <p:spPr>
          <a:xfrm>
            <a:off x="734846" y="5885134"/>
            <a:ext cx="10893095" cy="345532"/>
          </a:xfrm>
        </p:spPr>
        <p:txBody>
          <a:bodyPr vert="horz" lIns="91440" tIns="45720" rIns="91440" bIns="45720" rtlCol="0" anchor="b">
            <a:noAutofit/>
          </a:bodyPr>
          <a:lstStyle/>
          <a:p>
            <a:pPr algn="ctr"/>
            <a:r>
              <a:rPr lang="gu-IN" sz="2000" dirty="0">
                <a:solidFill>
                  <a:schemeClr val="bg1"/>
                </a:solidFill>
              </a:rPr>
              <a:t>Fishbone Diagram</a:t>
            </a:r>
            <a:endParaRPr lang="en-US" sz="2000" b="0" i="0" kern="1200" dirty="0">
              <a:solidFill>
                <a:schemeClr val="bg2"/>
              </a:solidFill>
              <a:latin typeface="+mj-lt"/>
              <a:ea typeface="+mj-ea"/>
              <a:cs typeface="+mj-cs"/>
            </a:endParaRPr>
          </a:p>
        </p:txBody>
      </p:sp>
      <p:pic>
        <p:nvPicPr>
          <p:cNvPr id="7" name="Content Placeholder 6">
            <a:extLst>
              <a:ext uri="{FF2B5EF4-FFF2-40B4-BE49-F238E27FC236}">
                <a16:creationId xmlns:a16="http://schemas.microsoft.com/office/drawing/2014/main" id="{2ABFDE42-C832-A6E5-F035-2CF3A8E2B5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4846" y="731519"/>
            <a:ext cx="10693566" cy="4951525"/>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827563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E39E4-6F7D-FFD6-402A-43D0A68CBF27}"/>
              </a:ext>
            </a:extLst>
          </p:cNvPr>
          <p:cNvSpPr>
            <a:spLocks noGrp="1"/>
          </p:cNvSpPr>
          <p:nvPr>
            <p:ph type="title"/>
          </p:nvPr>
        </p:nvSpPr>
        <p:spPr>
          <a:xfrm>
            <a:off x="1053943" y="518060"/>
            <a:ext cx="8761413" cy="1386044"/>
          </a:xfrm>
        </p:spPr>
        <p:txBody>
          <a:bodyPr>
            <a:normAutofit/>
          </a:bodyPr>
          <a:lstStyle/>
          <a:p>
            <a:pPr algn="ctr"/>
            <a:r>
              <a:rPr lang="gu-IN" sz="3200" dirty="0">
                <a:solidFill>
                  <a:schemeClr val="bg1"/>
                </a:solidFill>
              </a:rPr>
              <a:t>Fishbone Diagram</a:t>
            </a:r>
          </a:p>
        </p:txBody>
      </p:sp>
      <p:sp>
        <p:nvSpPr>
          <p:cNvPr id="3" name="Content Placeholder 2">
            <a:extLst>
              <a:ext uri="{FF2B5EF4-FFF2-40B4-BE49-F238E27FC236}">
                <a16:creationId xmlns:a16="http://schemas.microsoft.com/office/drawing/2014/main" id="{B3159F15-D48A-2763-E4DE-90B0BCB88DAD}"/>
              </a:ext>
            </a:extLst>
          </p:cNvPr>
          <p:cNvSpPr>
            <a:spLocks noGrp="1"/>
          </p:cNvSpPr>
          <p:nvPr>
            <p:ph idx="1"/>
          </p:nvPr>
        </p:nvSpPr>
        <p:spPr>
          <a:xfrm>
            <a:off x="483184" y="2167467"/>
            <a:ext cx="11225632" cy="4455042"/>
          </a:xfrm>
        </p:spPr>
        <p:style>
          <a:lnRef idx="2">
            <a:schemeClr val="accent4"/>
          </a:lnRef>
          <a:fillRef idx="1">
            <a:schemeClr val="lt1"/>
          </a:fillRef>
          <a:effectRef idx="0">
            <a:schemeClr val="accent4"/>
          </a:effectRef>
          <a:fontRef idx="minor">
            <a:schemeClr val="dk1"/>
          </a:fontRef>
        </p:style>
        <p:txBody>
          <a:bodyPr anchor="ctr">
            <a:normAutofit fontScale="92500" lnSpcReduction="10000"/>
          </a:bodyPr>
          <a:lstStyle/>
          <a:p>
            <a:pPr marL="0" indent="0" algn="just">
              <a:lnSpc>
                <a:spcPct val="90000"/>
              </a:lnSpc>
              <a:buNone/>
            </a:pPr>
            <a:r>
              <a:rPr lang="gu-IN" dirty="0"/>
              <a:t>The Fishbone (Ishikawa) Diagram identifies the major categories of factors that contributed to the failures in maternity care at the Shrewsbury and Telford Hospital NHS Trust.</a:t>
            </a:r>
            <a:endParaRPr lang="en-GB" dirty="0"/>
          </a:p>
          <a:p>
            <a:pPr algn="just">
              <a:lnSpc>
                <a:spcPct val="90000"/>
              </a:lnSpc>
            </a:pPr>
            <a:r>
              <a:rPr lang="gu-IN" b="1" dirty="0"/>
              <a:t>People:</a:t>
            </a:r>
            <a:r>
              <a:rPr lang="gu-IN" dirty="0"/>
              <a:t> Inadequate staff training, poor teamwork, and insufficient clinical supervision contributed to unsafe maternity care</a:t>
            </a:r>
            <a:r>
              <a:rPr lang="en-GB" dirty="0"/>
              <a:t> (</a:t>
            </a:r>
            <a:r>
              <a:rPr lang="gu-IN" dirty="0"/>
              <a:t>Purba</a:t>
            </a:r>
            <a:r>
              <a:rPr lang="en-GB" dirty="0"/>
              <a:t> et al, 2019)</a:t>
            </a:r>
            <a:r>
              <a:rPr lang="gu-IN" dirty="0"/>
              <a:t>.</a:t>
            </a:r>
          </a:p>
          <a:p>
            <a:pPr algn="just">
              <a:lnSpc>
                <a:spcPct val="90000"/>
              </a:lnSpc>
            </a:pPr>
            <a:r>
              <a:rPr lang="gu-IN" b="1" dirty="0"/>
              <a:t>Processes:</a:t>
            </a:r>
            <a:r>
              <a:rPr lang="gu-IN" dirty="0"/>
              <a:t> Failure to follow clinical protocols and delayed escalation of complications resulted in missed opportunities to prevent harm</a:t>
            </a:r>
            <a:r>
              <a:rPr lang="en-GB" dirty="0"/>
              <a:t> (</a:t>
            </a:r>
            <a:r>
              <a:rPr lang="gu-IN" dirty="0"/>
              <a:t>Tran</a:t>
            </a:r>
            <a:r>
              <a:rPr lang="en-GB" dirty="0"/>
              <a:t> </a:t>
            </a:r>
            <a:r>
              <a:rPr lang="gu-IN" dirty="0"/>
              <a:t>and Bero</a:t>
            </a:r>
            <a:r>
              <a:rPr lang="en-GB" dirty="0"/>
              <a:t>, 2015)</a:t>
            </a:r>
            <a:r>
              <a:rPr lang="gu-IN" dirty="0"/>
              <a:t>.</a:t>
            </a:r>
          </a:p>
          <a:p>
            <a:pPr algn="just">
              <a:lnSpc>
                <a:spcPct val="90000"/>
              </a:lnSpc>
            </a:pPr>
            <a:r>
              <a:rPr lang="gu-IN" b="1" dirty="0"/>
              <a:t>Leadership:</a:t>
            </a:r>
            <a:r>
              <a:rPr lang="gu-IN" dirty="0"/>
              <a:t> Weak leadership and a defensive organisational culture prevented accountability and learning from previous incidents</a:t>
            </a:r>
            <a:r>
              <a:rPr lang="en-GB" dirty="0"/>
              <a:t> (</a:t>
            </a:r>
            <a:r>
              <a:rPr lang="gu-IN" dirty="0"/>
              <a:t>Purba</a:t>
            </a:r>
            <a:r>
              <a:rPr lang="en-GB" dirty="0"/>
              <a:t> et al, 2019)</a:t>
            </a:r>
            <a:r>
              <a:rPr lang="gu-IN" dirty="0"/>
              <a:t>.</a:t>
            </a:r>
          </a:p>
          <a:p>
            <a:pPr algn="just">
              <a:lnSpc>
                <a:spcPct val="90000"/>
              </a:lnSpc>
            </a:pPr>
            <a:r>
              <a:rPr lang="gu-IN" b="1" dirty="0"/>
              <a:t>Equipment:</a:t>
            </a:r>
            <a:r>
              <a:rPr lang="gu-IN" dirty="0"/>
              <a:t> Inconsistent use and interpretation of fetal monitoring equipment reduced the early detection of maternal and fetal complications</a:t>
            </a:r>
            <a:r>
              <a:rPr lang="en-GB" dirty="0"/>
              <a:t> (</a:t>
            </a:r>
            <a:r>
              <a:rPr lang="gu-IN" dirty="0"/>
              <a:t>Tran</a:t>
            </a:r>
            <a:r>
              <a:rPr lang="en-GB" dirty="0"/>
              <a:t> </a:t>
            </a:r>
            <a:r>
              <a:rPr lang="gu-IN" dirty="0"/>
              <a:t>and Bero</a:t>
            </a:r>
            <a:r>
              <a:rPr lang="en-GB" dirty="0"/>
              <a:t>, 2015)</a:t>
            </a:r>
            <a:r>
              <a:rPr lang="gu-IN" dirty="0"/>
              <a:t>.</a:t>
            </a:r>
          </a:p>
          <a:p>
            <a:pPr algn="just">
              <a:lnSpc>
                <a:spcPct val="90000"/>
              </a:lnSpc>
            </a:pPr>
            <a:r>
              <a:rPr lang="gu-IN" b="1" dirty="0"/>
              <a:t>Policies:</a:t>
            </a:r>
            <a:r>
              <a:rPr lang="gu-IN" dirty="0"/>
              <a:t> Poor implementation of national maternity safety guidelines weakened the delivery of safe and effective maternity care</a:t>
            </a:r>
            <a:r>
              <a:rPr lang="en-GB" dirty="0"/>
              <a:t> (</a:t>
            </a:r>
            <a:r>
              <a:rPr lang="gu-IN" dirty="0"/>
              <a:t>Purba</a:t>
            </a:r>
            <a:r>
              <a:rPr lang="en-GB" dirty="0"/>
              <a:t> et al, 2019)</a:t>
            </a:r>
            <a:r>
              <a:rPr lang="gu-IN" dirty="0"/>
              <a:t>.</a:t>
            </a:r>
          </a:p>
          <a:p>
            <a:pPr algn="just">
              <a:lnSpc>
                <a:spcPct val="90000"/>
              </a:lnSpc>
            </a:pPr>
            <a:r>
              <a:rPr lang="gu-IN" b="1" dirty="0"/>
              <a:t>Environment:</a:t>
            </a:r>
            <a:r>
              <a:rPr lang="gu-IN" dirty="0"/>
              <a:t> Staffing shortages, heavy workloads, and organisational pressures negatively affected the quality and safety of maternity services</a:t>
            </a:r>
            <a:r>
              <a:rPr lang="en-GB" dirty="0"/>
              <a:t> (</a:t>
            </a:r>
            <a:r>
              <a:rPr lang="gu-IN" dirty="0"/>
              <a:t>Tran</a:t>
            </a:r>
            <a:r>
              <a:rPr lang="en-GB" dirty="0"/>
              <a:t> </a:t>
            </a:r>
            <a:r>
              <a:rPr lang="gu-IN" dirty="0"/>
              <a:t>and Bero</a:t>
            </a:r>
            <a:r>
              <a:rPr lang="en-GB" dirty="0"/>
              <a:t>, 2015)</a:t>
            </a:r>
            <a:r>
              <a:rPr lang="gu-IN" dirty="0"/>
              <a:t>.</a:t>
            </a:r>
          </a:p>
          <a:p>
            <a:pPr marL="0" indent="0" algn="just">
              <a:lnSpc>
                <a:spcPct val="90000"/>
              </a:lnSpc>
              <a:buNone/>
            </a:pPr>
            <a:r>
              <a:rPr lang="gu-IN" dirty="0"/>
              <a:t>The Fishbone Diagram shows that the maternity scandal was caused by multiple interconnected organisational and system failures rather than a single error.</a:t>
            </a:r>
            <a:endParaRPr lang="en-GB" dirty="0"/>
          </a:p>
        </p:txBody>
      </p:sp>
    </p:spTree>
    <p:extLst>
      <p:ext uri="{BB962C8B-B14F-4D97-AF65-F5344CB8AC3E}">
        <p14:creationId xmlns:p14="http://schemas.microsoft.com/office/powerpoint/2010/main" val="54958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AF1E58-D170-4EF3-8E1A-992DA3688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gu-IN"/>
          </a:p>
        </p:txBody>
      </p:sp>
      <p:sp>
        <p:nvSpPr>
          <p:cNvPr id="11" name="Oval 10">
            <a:extLst>
              <a:ext uri="{FF2B5EF4-FFF2-40B4-BE49-F238E27FC236}">
                <a16:creationId xmlns:a16="http://schemas.microsoft.com/office/drawing/2014/main" id="{3EACCB19-3F29-416E-BD93-24BDDE37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3" name="Oval 12">
            <a:extLst>
              <a:ext uri="{FF2B5EF4-FFF2-40B4-BE49-F238E27FC236}">
                <a16:creationId xmlns:a16="http://schemas.microsoft.com/office/drawing/2014/main" id="{39C41423-F9F7-4333-A541-61582D3D2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5" name="Freeform 5">
            <a:extLst>
              <a:ext uri="{FF2B5EF4-FFF2-40B4-BE49-F238E27FC236}">
                <a16:creationId xmlns:a16="http://schemas.microsoft.com/office/drawing/2014/main" id="{A66DA090-6BD9-45CC-B782-02767069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gu-IN"/>
          </a:p>
        </p:txBody>
      </p:sp>
      <p:sp>
        <p:nvSpPr>
          <p:cNvPr id="17" name="Rectangle 16">
            <a:extLst>
              <a:ext uri="{FF2B5EF4-FFF2-40B4-BE49-F238E27FC236}">
                <a16:creationId xmlns:a16="http://schemas.microsoft.com/office/drawing/2014/main" id="{BA9F93AF-9489-4B8A-AA6B-1B00D3CA6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gu-IN"/>
          </a:p>
        </p:txBody>
      </p:sp>
      <p:sp>
        <p:nvSpPr>
          <p:cNvPr id="19" name="Freeform 5">
            <a:extLst>
              <a:ext uri="{FF2B5EF4-FFF2-40B4-BE49-F238E27FC236}">
                <a16:creationId xmlns:a16="http://schemas.microsoft.com/office/drawing/2014/main" id="{2F459F0B-865B-481D-9AC3-15C76A336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gu-IN"/>
          </a:p>
        </p:txBody>
      </p:sp>
      <p:sp>
        <p:nvSpPr>
          <p:cNvPr id="21" name="Freeform 5">
            <a:extLst>
              <a:ext uri="{FF2B5EF4-FFF2-40B4-BE49-F238E27FC236}">
                <a16:creationId xmlns:a16="http://schemas.microsoft.com/office/drawing/2014/main" id="{61CDB3A6-B686-4E1D-AD52-3DC038A45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gu-IN"/>
          </a:p>
        </p:txBody>
      </p:sp>
      <p:sp>
        <p:nvSpPr>
          <p:cNvPr id="2" name="Title 1">
            <a:extLst>
              <a:ext uri="{FF2B5EF4-FFF2-40B4-BE49-F238E27FC236}">
                <a16:creationId xmlns:a16="http://schemas.microsoft.com/office/drawing/2014/main" id="{BF4EEC75-999A-2FEC-53BB-FEFD64268079}"/>
              </a:ext>
            </a:extLst>
          </p:cNvPr>
          <p:cNvSpPr>
            <a:spLocks noGrp="1"/>
          </p:cNvSpPr>
          <p:nvPr>
            <p:ph type="title"/>
          </p:nvPr>
        </p:nvSpPr>
        <p:spPr>
          <a:xfrm>
            <a:off x="1154955" y="973667"/>
            <a:ext cx="2942210" cy="4833745"/>
          </a:xfrm>
        </p:spPr>
        <p:txBody>
          <a:bodyPr>
            <a:normAutofit/>
          </a:bodyPr>
          <a:lstStyle/>
          <a:p>
            <a:pPr algn="ctr"/>
            <a:r>
              <a:rPr lang="gu-IN" sz="3200" dirty="0">
                <a:solidFill>
                  <a:schemeClr val="bg1"/>
                </a:solidFill>
              </a:rPr>
              <a:t>Systems Theory</a:t>
            </a:r>
          </a:p>
        </p:txBody>
      </p:sp>
      <p:sp>
        <p:nvSpPr>
          <p:cNvPr id="23" name="Rectangle 22">
            <a:extLst>
              <a:ext uri="{FF2B5EF4-FFF2-40B4-BE49-F238E27FC236}">
                <a16:creationId xmlns:a16="http://schemas.microsoft.com/office/drawing/2014/main" id="{3D38E400-4F30-481D-A5DC-5AA21A2CB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gu-IN"/>
          </a:p>
        </p:txBody>
      </p:sp>
      <p:graphicFrame>
        <p:nvGraphicFramePr>
          <p:cNvPr id="5" name="Content Placeholder 2">
            <a:extLst>
              <a:ext uri="{FF2B5EF4-FFF2-40B4-BE49-F238E27FC236}">
                <a16:creationId xmlns:a16="http://schemas.microsoft.com/office/drawing/2014/main" id="{7EF6D45A-3422-CFF3-A392-D3A27BF00A53}"/>
              </a:ext>
            </a:extLst>
          </p:cNvPr>
          <p:cNvGraphicFramePr>
            <a:graphicFrameLocks noGrp="1"/>
          </p:cNvGraphicFramePr>
          <p:nvPr>
            <p:ph idx="1"/>
            <p:extLst>
              <p:ext uri="{D42A27DB-BD31-4B8C-83A1-F6EECF244321}">
                <p14:modId xmlns:p14="http://schemas.microsoft.com/office/powerpoint/2010/main" val="2819404085"/>
              </p:ext>
            </p:extLst>
          </p:nvPr>
        </p:nvGraphicFramePr>
        <p:xfrm>
          <a:off x="4921815" y="168166"/>
          <a:ext cx="7165081" cy="66898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4361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60CEE-EE30-D60F-FF9F-EB520EA485E2}"/>
              </a:ext>
            </a:extLst>
          </p:cNvPr>
          <p:cNvSpPr>
            <a:spLocks noGrp="1"/>
          </p:cNvSpPr>
          <p:nvPr>
            <p:ph type="title"/>
          </p:nvPr>
        </p:nvSpPr>
        <p:spPr/>
        <p:txBody>
          <a:bodyPr/>
          <a:lstStyle/>
          <a:p>
            <a:pPr algn="ctr"/>
            <a:r>
              <a:rPr lang="gu-IN" sz="3200" dirty="0">
                <a:solidFill>
                  <a:schemeClr val="bg1"/>
                </a:solidFill>
              </a:rPr>
              <a:t>Donabedian Model</a:t>
            </a:r>
          </a:p>
        </p:txBody>
      </p:sp>
      <p:sp>
        <p:nvSpPr>
          <p:cNvPr id="3" name="Content Placeholder 2">
            <a:extLst>
              <a:ext uri="{FF2B5EF4-FFF2-40B4-BE49-F238E27FC236}">
                <a16:creationId xmlns:a16="http://schemas.microsoft.com/office/drawing/2014/main" id="{1562C9BD-A7B1-08A1-6FAB-843F96F7B74F}"/>
              </a:ext>
            </a:extLst>
          </p:cNvPr>
          <p:cNvSpPr>
            <a:spLocks noGrp="1"/>
          </p:cNvSpPr>
          <p:nvPr>
            <p:ph idx="1"/>
          </p:nvPr>
        </p:nvSpPr>
        <p:spPr>
          <a:xfrm>
            <a:off x="5528441" y="2511972"/>
            <a:ext cx="6274676" cy="4056994"/>
          </a:xfrm>
        </p:spPr>
        <p:txBody>
          <a:bodyPr>
            <a:normAutofit/>
          </a:bodyPr>
          <a:lstStyle/>
          <a:p>
            <a:pPr marL="0" indent="0" algn="just">
              <a:buNone/>
            </a:pPr>
            <a:r>
              <a:rPr lang="gu-IN"/>
              <a:t>The Donabedian Model evaluates healthcare quality by examining Structure, Process, and Outcome.</a:t>
            </a:r>
          </a:p>
          <a:p>
            <a:pPr algn="just"/>
            <a:r>
              <a:rPr lang="gu-IN" b="1"/>
              <a:t>Structure:</a:t>
            </a:r>
            <a:r>
              <a:rPr lang="gu-IN"/>
              <a:t> Insufficient staffing, weak leadership, and inadequate governance reduced the organisation's ability to provide safe maternity services</a:t>
            </a:r>
            <a:r>
              <a:rPr lang="en-GB"/>
              <a:t> (</a:t>
            </a:r>
            <a:r>
              <a:rPr lang="gu-IN"/>
              <a:t>Darmayanti</a:t>
            </a:r>
            <a:r>
              <a:rPr lang="en-GB"/>
              <a:t>, 2026)</a:t>
            </a:r>
            <a:r>
              <a:rPr lang="gu-IN"/>
              <a:t>. </a:t>
            </a:r>
          </a:p>
          <a:p>
            <a:pPr algn="just"/>
            <a:r>
              <a:rPr lang="gu-IN" b="1"/>
              <a:t>Process:</a:t>
            </a:r>
            <a:r>
              <a:rPr lang="gu-IN"/>
              <a:t> Poor fetal monitoring, delayed escalation, and failure to follow clinical guidelines affected the quality of patient care</a:t>
            </a:r>
            <a:r>
              <a:rPr lang="en-GB"/>
              <a:t> (</a:t>
            </a:r>
            <a:r>
              <a:rPr lang="gu-IN"/>
              <a:t>Darmayanti</a:t>
            </a:r>
            <a:r>
              <a:rPr lang="en-GB"/>
              <a:t>, 2026)</a:t>
            </a:r>
            <a:r>
              <a:rPr lang="gu-IN"/>
              <a:t>. </a:t>
            </a:r>
          </a:p>
          <a:p>
            <a:pPr algn="just"/>
            <a:r>
              <a:rPr lang="gu-IN" b="1"/>
              <a:t>Outcome:</a:t>
            </a:r>
            <a:r>
              <a:rPr lang="gu-IN"/>
              <a:t> These failures resulted in avoidable maternal deaths, stillbirths, neonatal injuries, and loss of public trust in maternity services</a:t>
            </a:r>
            <a:r>
              <a:rPr lang="en-GB"/>
              <a:t> (</a:t>
            </a:r>
            <a:r>
              <a:rPr lang="gu-IN"/>
              <a:t>Darmayanti</a:t>
            </a:r>
            <a:r>
              <a:rPr lang="en-GB"/>
              <a:t>, 2026)</a:t>
            </a:r>
            <a:r>
              <a:rPr lang="gu-IN"/>
              <a:t>. </a:t>
            </a:r>
            <a:endParaRPr lang="en-GB"/>
          </a:p>
          <a:p>
            <a:pPr algn="just"/>
            <a:endParaRPr lang="gu-IN" dirty="0"/>
          </a:p>
        </p:txBody>
      </p:sp>
      <p:pic>
        <p:nvPicPr>
          <p:cNvPr id="4" name="Picture 3" descr="Donabedian's Quality Assurance - A Radar Intercept Officer's Perspective">
            <a:extLst>
              <a:ext uri="{FF2B5EF4-FFF2-40B4-BE49-F238E27FC236}">
                <a16:creationId xmlns:a16="http://schemas.microsoft.com/office/drawing/2014/main" id="{C4963719-90FA-F5B1-CB48-85A4D452334B}"/>
              </a:ext>
            </a:extLst>
          </p:cNvPr>
          <p:cNvPicPr>
            <a:picLocks noChangeAspect="1"/>
          </p:cNvPicPr>
          <p:nvPr/>
        </p:nvPicPr>
        <p:blipFill>
          <a:blip r:embed="rId2"/>
          <a:stretch>
            <a:fillRect/>
          </a:stretch>
        </p:blipFill>
        <p:spPr>
          <a:xfrm>
            <a:off x="388883" y="2249424"/>
            <a:ext cx="4553712" cy="4319542"/>
          </a:xfrm>
          <a:prstGeom prst="rect">
            <a:avLst/>
          </a:prstGeom>
        </p:spPr>
      </p:pic>
      <p:sp>
        <p:nvSpPr>
          <p:cNvPr id="6" name="TextBox 5">
            <a:extLst>
              <a:ext uri="{FF2B5EF4-FFF2-40B4-BE49-F238E27FC236}">
                <a16:creationId xmlns:a16="http://schemas.microsoft.com/office/drawing/2014/main" id="{59B00A62-2EE6-7AA6-4CFC-26849CAD0D7C}"/>
              </a:ext>
            </a:extLst>
          </p:cNvPr>
          <p:cNvSpPr txBox="1"/>
          <p:nvPr/>
        </p:nvSpPr>
        <p:spPr>
          <a:xfrm>
            <a:off x="765153" y="6384300"/>
            <a:ext cx="2907687" cy="369332"/>
          </a:xfrm>
          <a:prstGeom prst="rect">
            <a:avLst/>
          </a:prstGeom>
          <a:noFill/>
        </p:spPr>
        <p:txBody>
          <a:bodyPr wrap="square" rtlCol="0">
            <a:spAutoFit/>
          </a:bodyPr>
          <a:lstStyle/>
          <a:p>
            <a:pPr algn="ctr"/>
            <a:r>
              <a:rPr lang="en-GB" dirty="0"/>
              <a:t>(Henry Draughon, 2021)</a:t>
            </a:r>
            <a:endParaRPr lang="gu-IN" dirty="0"/>
          </a:p>
        </p:txBody>
      </p:sp>
    </p:spTree>
    <p:extLst>
      <p:ext uri="{BB962C8B-B14F-4D97-AF65-F5344CB8AC3E}">
        <p14:creationId xmlns:p14="http://schemas.microsoft.com/office/powerpoint/2010/main" val="218754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4C25D-05DE-5F68-B2AC-E32713AEEA6E}"/>
              </a:ext>
            </a:extLst>
          </p:cNvPr>
          <p:cNvSpPr>
            <a:spLocks noGrp="1"/>
          </p:cNvSpPr>
          <p:nvPr>
            <p:ph type="title"/>
          </p:nvPr>
        </p:nvSpPr>
        <p:spPr/>
        <p:txBody>
          <a:bodyPr/>
          <a:lstStyle/>
          <a:p>
            <a:pPr algn="ctr"/>
            <a:r>
              <a:rPr lang="gu-IN" sz="3200" dirty="0">
                <a:solidFill>
                  <a:schemeClr val="bg1"/>
                </a:solidFill>
              </a:rPr>
              <a:t>Policy Issues Contributing to the Scandal</a:t>
            </a:r>
          </a:p>
        </p:txBody>
      </p:sp>
      <p:sp>
        <p:nvSpPr>
          <p:cNvPr id="3" name="Content Placeholder 2">
            <a:extLst>
              <a:ext uri="{FF2B5EF4-FFF2-40B4-BE49-F238E27FC236}">
                <a16:creationId xmlns:a16="http://schemas.microsoft.com/office/drawing/2014/main" id="{83292F26-A771-B91D-6A8A-39C8C1F366F5}"/>
              </a:ext>
            </a:extLst>
          </p:cNvPr>
          <p:cNvSpPr>
            <a:spLocks noGrp="1"/>
          </p:cNvSpPr>
          <p:nvPr>
            <p:ph idx="1"/>
          </p:nvPr>
        </p:nvSpPr>
        <p:spPr>
          <a:xfrm>
            <a:off x="566928" y="2603500"/>
            <a:ext cx="11064240" cy="3925316"/>
          </a:xfrm>
        </p:spPr>
        <p:txBody>
          <a:bodyPr>
            <a:normAutofit/>
          </a:bodyPr>
          <a:lstStyle/>
          <a:p>
            <a:pPr algn="just"/>
            <a:r>
              <a:rPr lang="gu-IN" dirty="0"/>
              <a:t>Failure to implement national maternity safety policies resulted in inconsistent and unsafe clinical practice</a:t>
            </a:r>
            <a:r>
              <a:rPr lang="en-GB" dirty="0"/>
              <a:t> (</a:t>
            </a:r>
            <a:r>
              <a:rPr lang="gu-IN" dirty="0"/>
              <a:t>Goodwin</a:t>
            </a:r>
            <a:r>
              <a:rPr lang="en-GB" dirty="0"/>
              <a:t>, 2018)</a:t>
            </a:r>
            <a:r>
              <a:rPr lang="gu-IN" dirty="0"/>
              <a:t>. </a:t>
            </a:r>
            <a:endParaRPr lang="en-GB" dirty="0"/>
          </a:p>
          <a:p>
            <a:pPr algn="just"/>
            <a:r>
              <a:rPr lang="gu-IN" dirty="0"/>
              <a:t>Weak clinical governance reduced oversight and accountability for patient safety</a:t>
            </a:r>
            <a:r>
              <a:rPr lang="en-GB" dirty="0"/>
              <a:t> (</a:t>
            </a:r>
            <a:r>
              <a:rPr lang="gu-IN" dirty="0"/>
              <a:t>Miller</a:t>
            </a:r>
            <a:r>
              <a:rPr lang="en-GB" dirty="0"/>
              <a:t> et al, 2016)</a:t>
            </a:r>
            <a:r>
              <a:rPr lang="gu-IN" dirty="0"/>
              <a:t>. </a:t>
            </a:r>
            <a:endParaRPr lang="en-GB" dirty="0"/>
          </a:p>
          <a:p>
            <a:pPr algn="just"/>
            <a:r>
              <a:rPr lang="gu-IN" dirty="0"/>
              <a:t>Poor incident reporting systems prevented organisations from learning from previous errors</a:t>
            </a:r>
            <a:r>
              <a:rPr lang="en-GB" dirty="0"/>
              <a:t> (</a:t>
            </a:r>
            <a:r>
              <a:rPr lang="gu-IN" dirty="0"/>
              <a:t>Goodwin</a:t>
            </a:r>
            <a:r>
              <a:rPr lang="en-GB" dirty="0"/>
              <a:t>, 2018)</a:t>
            </a:r>
            <a:r>
              <a:rPr lang="gu-IN" dirty="0"/>
              <a:t>. </a:t>
            </a:r>
            <a:endParaRPr lang="en-GB" dirty="0"/>
          </a:p>
          <a:p>
            <a:pPr algn="just"/>
            <a:r>
              <a:rPr lang="gu-IN" dirty="0"/>
              <a:t>Inadequate clinical audits failed to identify recurring risks and improve care quality</a:t>
            </a:r>
            <a:r>
              <a:rPr lang="en-GB" dirty="0"/>
              <a:t> (</a:t>
            </a:r>
            <a:r>
              <a:rPr lang="gu-IN" dirty="0"/>
              <a:t>Goodwin</a:t>
            </a:r>
            <a:r>
              <a:rPr lang="en-GB" dirty="0"/>
              <a:t>, 2018)</a:t>
            </a:r>
            <a:r>
              <a:rPr lang="gu-IN" dirty="0"/>
              <a:t>. </a:t>
            </a:r>
            <a:endParaRPr lang="en-GB" dirty="0"/>
          </a:p>
          <a:p>
            <a:pPr algn="just"/>
            <a:r>
              <a:rPr lang="gu-IN" dirty="0"/>
              <a:t>Leadership did not respond effectively to internal concerns or external recommendations</a:t>
            </a:r>
            <a:r>
              <a:rPr lang="en-GB" dirty="0"/>
              <a:t> (</a:t>
            </a:r>
            <a:r>
              <a:rPr lang="gu-IN" dirty="0"/>
              <a:t>Miller</a:t>
            </a:r>
            <a:r>
              <a:rPr lang="en-GB" dirty="0"/>
              <a:t> et al, 2016)</a:t>
            </a:r>
            <a:r>
              <a:rPr lang="gu-IN" dirty="0"/>
              <a:t>. </a:t>
            </a:r>
            <a:endParaRPr lang="en-GB" dirty="0"/>
          </a:p>
          <a:p>
            <a:pPr algn="just"/>
            <a:r>
              <a:rPr lang="gu-IN" dirty="0"/>
              <a:t>Limited patient and family involvement reduced opportunities to improve maternity services</a:t>
            </a:r>
            <a:r>
              <a:rPr lang="en-GB" dirty="0"/>
              <a:t> (</a:t>
            </a:r>
            <a:r>
              <a:rPr lang="gu-IN" dirty="0"/>
              <a:t>Goodwin</a:t>
            </a:r>
            <a:r>
              <a:rPr lang="en-GB" dirty="0"/>
              <a:t>, 2018)</a:t>
            </a:r>
            <a:r>
              <a:rPr lang="gu-IN" dirty="0"/>
              <a:t>.</a:t>
            </a:r>
          </a:p>
        </p:txBody>
      </p:sp>
    </p:spTree>
    <p:extLst>
      <p:ext uri="{BB962C8B-B14F-4D97-AF65-F5344CB8AC3E}">
        <p14:creationId xmlns:p14="http://schemas.microsoft.com/office/powerpoint/2010/main" val="28602731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B4CFB-AC12-9A19-1BB0-CD4C5A58D80B}"/>
              </a:ext>
            </a:extLst>
          </p:cNvPr>
          <p:cNvSpPr>
            <a:spLocks noGrp="1"/>
          </p:cNvSpPr>
          <p:nvPr>
            <p:ph type="title"/>
          </p:nvPr>
        </p:nvSpPr>
        <p:spPr/>
        <p:txBody>
          <a:bodyPr/>
          <a:lstStyle/>
          <a:p>
            <a:pPr algn="ctr"/>
            <a:r>
              <a:rPr lang="gu-IN" sz="2800" dirty="0">
                <a:solidFill>
                  <a:schemeClr val="bg1"/>
                </a:solidFill>
              </a:rPr>
              <a:t>Impact on Quality, Efficiency and Equity</a:t>
            </a:r>
          </a:p>
        </p:txBody>
      </p:sp>
      <p:graphicFrame>
        <p:nvGraphicFramePr>
          <p:cNvPr id="5" name="Content Placeholder 2">
            <a:extLst>
              <a:ext uri="{FF2B5EF4-FFF2-40B4-BE49-F238E27FC236}">
                <a16:creationId xmlns:a16="http://schemas.microsoft.com/office/drawing/2014/main" id="{A931BF0A-D511-43C3-1DA5-A348D0220EB6}"/>
              </a:ext>
            </a:extLst>
          </p:cNvPr>
          <p:cNvGraphicFramePr>
            <a:graphicFrameLocks noGrp="1"/>
          </p:cNvGraphicFramePr>
          <p:nvPr>
            <p:ph idx="1"/>
            <p:extLst>
              <p:ext uri="{D42A27DB-BD31-4B8C-83A1-F6EECF244321}">
                <p14:modId xmlns:p14="http://schemas.microsoft.com/office/powerpoint/2010/main" val="100481544"/>
              </p:ext>
            </p:extLst>
          </p:nvPr>
        </p:nvGraphicFramePr>
        <p:xfrm>
          <a:off x="437981" y="2202873"/>
          <a:ext cx="11324528" cy="4530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93711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14BED-5695-A802-4315-8EE9B52D8BE4}"/>
              </a:ext>
            </a:extLst>
          </p:cNvPr>
          <p:cNvSpPr>
            <a:spLocks noGrp="1"/>
          </p:cNvSpPr>
          <p:nvPr>
            <p:ph type="title"/>
          </p:nvPr>
        </p:nvSpPr>
        <p:spPr/>
        <p:txBody>
          <a:bodyPr/>
          <a:lstStyle/>
          <a:p>
            <a:pPr algn="ctr"/>
            <a:r>
              <a:rPr lang="gu-IN" dirty="0">
                <a:solidFill>
                  <a:schemeClr val="bg1"/>
                </a:solidFill>
              </a:rPr>
              <a:t>Kurt Lewin's Change Theory</a:t>
            </a:r>
          </a:p>
        </p:txBody>
      </p:sp>
      <p:sp>
        <p:nvSpPr>
          <p:cNvPr id="3" name="Content Placeholder 2">
            <a:extLst>
              <a:ext uri="{FF2B5EF4-FFF2-40B4-BE49-F238E27FC236}">
                <a16:creationId xmlns:a16="http://schemas.microsoft.com/office/drawing/2014/main" id="{C358A516-89C0-0B8B-D22E-39BB87140383}"/>
              </a:ext>
            </a:extLst>
          </p:cNvPr>
          <p:cNvSpPr>
            <a:spLocks noGrp="1"/>
          </p:cNvSpPr>
          <p:nvPr>
            <p:ph idx="1"/>
          </p:nvPr>
        </p:nvSpPr>
        <p:spPr>
          <a:xfrm>
            <a:off x="270165" y="2421081"/>
            <a:ext cx="6309311" cy="4333009"/>
          </a:xfrm>
        </p:spPr>
        <p:txBody>
          <a:bodyPr>
            <a:normAutofit lnSpcReduction="10000"/>
          </a:bodyPr>
          <a:lstStyle/>
          <a:p>
            <a:pPr algn="just"/>
            <a:r>
              <a:rPr lang="gu-IN" b="1" dirty="0"/>
              <a:t>Unfreeze:</a:t>
            </a:r>
            <a:r>
              <a:rPr lang="gu-IN" dirty="0"/>
              <a:t> Recognise the need for change by identifying failures in maternity care and creating awareness among healthcare staff</a:t>
            </a:r>
            <a:r>
              <a:rPr lang="en-GB" dirty="0"/>
              <a:t> (</a:t>
            </a:r>
            <a:r>
              <a:rPr lang="gu-IN" dirty="0"/>
              <a:t>Johnson</a:t>
            </a:r>
            <a:r>
              <a:rPr lang="en-GB" dirty="0"/>
              <a:t> et al, 2016)</a:t>
            </a:r>
            <a:r>
              <a:rPr lang="gu-IN" dirty="0"/>
              <a:t>.</a:t>
            </a:r>
          </a:p>
          <a:p>
            <a:pPr algn="just"/>
            <a:r>
              <a:rPr lang="gu-IN" b="1" dirty="0"/>
              <a:t>Change:</a:t>
            </a:r>
            <a:r>
              <a:rPr lang="gu-IN" dirty="0"/>
              <a:t> Implement evidence-based practices, improve staff training, strengthen leadership, and enhance patient safety processes</a:t>
            </a:r>
            <a:r>
              <a:rPr lang="en-GB" dirty="0"/>
              <a:t> (</a:t>
            </a:r>
            <a:r>
              <a:rPr lang="gu-IN" dirty="0"/>
              <a:t>Johnson</a:t>
            </a:r>
            <a:r>
              <a:rPr lang="en-GB" dirty="0"/>
              <a:t> et al, 2016)</a:t>
            </a:r>
            <a:r>
              <a:rPr lang="gu-IN" dirty="0"/>
              <a:t>.</a:t>
            </a:r>
          </a:p>
          <a:p>
            <a:pPr algn="just"/>
            <a:r>
              <a:rPr lang="gu-IN" b="1" dirty="0"/>
              <a:t>Refreeze:</a:t>
            </a:r>
            <a:r>
              <a:rPr lang="gu-IN" dirty="0"/>
              <a:t> Embed the new practices into everyday clinical care through continuous monitoring, policy compliance, and regular quality audits</a:t>
            </a:r>
            <a:r>
              <a:rPr lang="en-GB" dirty="0"/>
              <a:t> (</a:t>
            </a:r>
            <a:r>
              <a:rPr lang="gu-IN" dirty="0"/>
              <a:t>Johnson </a:t>
            </a:r>
            <a:r>
              <a:rPr lang="en-GB" dirty="0"/>
              <a:t>et al, 2016)</a:t>
            </a:r>
            <a:r>
              <a:rPr lang="gu-IN" dirty="0"/>
              <a:t>.</a:t>
            </a:r>
          </a:p>
          <a:p>
            <a:pPr algn="just"/>
            <a:r>
              <a:rPr lang="gu-IN" b="1" dirty="0"/>
              <a:t>Application to the Case:</a:t>
            </a:r>
            <a:r>
              <a:rPr lang="gu-IN" dirty="0"/>
              <a:t> Lewin's Change Theory provides a structured approach for implementing sustainable improvements in maternity services and preventing similar failures in the future</a:t>
            </a:r>
            <a:r>
              <a:rPr lang="en-GB" dirty="0"/>
              <a:t> (</a:t>
            </a:r>
            <a:r>
              <a:rPr lang="gu-IN" dirty="0"/>
              <a:t>O'Donoghue</a:t>
            </a:r>
            <a:r>
              <a:rPr lang="en-GB" dirty="0"/>
              <a:t> et al, 2021)</a:t>
            </a:r>
            <a:r>
              <a:rPr lang="gu-IN" dirty="0"/>
              <a:t>.</a:t>
            </a:r>
          </a:p>
        </p:txBody>
      </p:sp>
      <p:pic>
        <p:nvPicPr>
          <p:cNvPr id="8" name="Picture 7" descr="Kurt Lewin's Change Model | Creately">
            <a:extLst>
              <a:ext uri="{FF2B5EF4-FFF2-40B4-BE49-F238E27FC236}">
                <a16:creationId xmlns:a16="http://schemas.microsoft.com/office/drawing/2014/main" id="{BD8262EF-D64F-E072-3593-0A2F6641CE3E}"/>
              </a:ext>
            </a:extLst>
          </p:cNvPr>
          <p:cNvPicPr>
            <a:picLocks noChangeAspect="1"/>
          </p:cNvPicPr>
          <p:nvPr/>
        </p:nvPicPr>
        <p:blipFill>
          <a:blip r:embed="rId2"/>
          <a:stretch>
            <a:fillRect/>
          </a:stretch>
        </p:blipFill>
        <p:spPr>
          <a:xfrm>
            <a:off x="6768662" y="2177759"/>
            <a:ext cx="5318235" cy="4085881"/>
          </a:xfrm>
          <a:prstGeom prst="rect">
            <a:avLst/>
          </a:prstGeom>
        </p:spPr>
      </p:pic>
      <p:sp>
        <p:nvSpPr>
          <p:cNvPr id="5" name="TextBox 4">
            <a:extLst>
              <a:ext uri="{FF2B5EF4-FFF2-40B4-BE49-F238E27FC236}">
                <a16:creationId xmlns:a16="http://schemas.microsoft.com/office/drawing/2014/main" id="{2940BBDB-D140-FF40-6D88-6FE00758AD89}"/>
              </a:ext>
            </a:extLst>
          </p:cNvPr>
          <p:cNvSpPr txBox="1"/>
          <p:nvPr/>
        </p:nvSpPr>
        <p:spPr>
          <a:xfrm>
            <a:off x="8479746" y="6384758"/>
            <a:ext cx="2270235" cy="369332"/>
          </a:xfrm>
          <a:prstGeom prst="rect">
            <a:avLst/>
          </a:prstGeom>
          <a:noFill/>
        </p:spPr>
        <p:txBody>
          <a:bodyPr wrap="square" rtlCol="0">
            <a:spAutoFit/>
          </a:bodyPr>
          <a:lstStyle/>
          <a:p>
            <a:pPr algn="ctr"/>
            <a:r>
              <a:rPr lang="en-GB" dirty="0"/>
              <a:t>(</a:t>
            </a:r>
            <a:r>
              <a:rPr lang="en-GB" dirty="0" err="1"/>
              <a:t>Cinergix</a:t>
            </a:r>
            <a:r>
              <a:rPr lang="en-GB" dirty="0"/>
              <a:t>, 2026)</a:t>
            </a:r>
            <a:endParaRPr lang="gu-IN" dirty="0"/>
          </a:p>
        </p:txBody>
      </p:sp>
    </p:spTree>
    <p:extLst>
      <p:ext uri="{BB962C8B-B14F-4D97-AF65-F5344CB8AC3E}">
        <p14:creationId xmlns:p14="http://schemas.microsoft.com/office/powerpoint/2010/main" val="4026025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9B7E-D926-5D1C-AFBF-88644E0FD1B1}"/>
              </a:ext>
            </a:extLst>
          </p:cNvPr>
          <p:cNvSpPr>
            <a:spLocks noGrp="1"/>
          </p:cNvSpPr>
          <p:nvPr>
            <p:ph type="title"/>
          </p:nvPr>
        </p:nvSpPr>
        <p:spPr/>
        <p:txBody>
          <a:bodyPr/>
          <a:lstStyle/>
          <a:p>
            <a:pPr algn="ctr"/>
            <a:r>
              <a:rPr lang="gu-IN" sz="3200" dirty="0">
                <a:solidFill>
                  <a:schemeClr val="bg1"/>
                </a:solidFill>
              </a:rPr>
              <a:t>Structure of Component 2 Report</a:t>
            </a:r>
          </a:p>
        </p:txBody>
      </p:sp>
      <p:sp>
        <p:nvSpPr>
          <p:cNvPr id="3" name="Content Placeholder 2">
            <a:extLst>
              <a:ext uri="{FF2B5EF4-FFF2-40B4-BE49-F238E27FC236}">
                <a16:creationId xmlns:a16="http://schemas.microsoft.com/office/drawing/2014/main" id="{1E4E07A0-8447-DB28-B8AC-492E4D21B524}"/>
              </a:ext>
            </a:extLst>
          </p:cNvPr>
          <p:cNvSpPr>
            <a:spLocks noGrp="1"/>
          </p:cNvSpPr>
          <p:nvPr>
            <p:ph idx="1"/>
          </p:nvPr>
        </p:nvSpPr>
        <p:spPr/>
        <p:txBody>
          <a:bodyPr>
            <a:normAutofit fontScale="70000" lnSpcReduction="20000"/>
          </a:bodyPr>
          <a:lstStyle/>
          <a:p>
            <a:r>
              <a:rPr lang="gu-IN" b="1" dirty="0"/>
              <a:t>Introduction and Background of the Case</a:t>
            </a:r>
            <a:r>
              <a:rPr lang="gu-IN" dirty="0"/>
              <a:t> </a:t>
            </a:r>
            <a:endParaRPr lang="en-GB" dirty="0"/>
          </a:p>
          <a:p>
            <a:r>
              <a:rPr lang="gu-IN" b="1" dirty="0"/>
              <a:t>Overview of the Quality Management Problem</a:t>
            </a:r>
            <a:r>
              <a:rPr lang="gu-IN" dirty="0"/>
              <a:t> </a:t>
            </a:r>
            <a:endParaRPr lang="en-GB" dirty="0"/>
          </a:p>
          <a:p>
            <a:r>
              <a:rPr lang="gu-IN" b="1" dirty="0"/>
              <a:t>Systems-Based Safety Analysis</a:t>
            </a:r>
            <a:endParaRPr lang="gu-IN" dirty="0"/>
          </a:p>
          <a:p>
            <a:r>
              <a:rPr lang="gu-IN" b="1" dirty="0"/>
              <a:t>Root Cause Investigation</a:t>
            </a:r>
            <a:endParaRPr lang="gu-IN" dirty="0"/>
          </a:p>
          <a:p>
            <a:r>
              <a:rPr lang="gu-IN" b="1" dirty="0"/>
              <a:t>Fishbone (Ishikawa) Diagram. </a:t>
            </a:r>
          </a:p>
          <a:p>
            <a:r>
              <a:rPr lang="gu-IN" b="1" dirty="0"/>
              <a:t>5 Whys Technique. </a:t>
            </a:r>
          </a:p>
          <a:p>
            <a:r>
              <a:rPr lang="gu-IN" b="1" dirty="0"/>
              <a:t>Quality Assessment Using Healthcare Models</a:t>
            </a:r>
            <a:endParaRPr lang="gu-IN" dirty="0"/>
          </a:p>
          <a:p>
            <a:r>
              <a:rPr lang="gu-IN" b="1" dirty="0"/>
              <a:t>Policy and Governance Analysis</a:t>
            </a:r>
            <a:r>
              <a:rPr lang="gu-IN" dirty="0"/>
              <a:t> </a:t>
            </a:r>
            <a:endParaRPr lang="en-GB" dirty="0"/>
          </a:p>
          <a:p>
            <a:r>
              <a:rPr lang="gu-IN" b="1" dirty="0"/>
              <a:t>Impact on Healthcare Service Delivery</a:t>
            </a:r>
            <a:r>
              <a:rPr lang="gu-IN" dirty="0"/>
              <a:t> </a:t>
            </a:r>
            <a:endParaRPr lang="en-GB" dirty="0"/>
          </a:p>
          <a:p>
            <a:r>
              <a:rPr lang="gu-IN" b="1" dirty="0"/>
              <a:t>PDSA (Plan–Do–Study–Act) Cycle. </a:t>
            </a:r>
          </a:p>
          <a:p>
            <a:r>
              <a:rPr lang="gu-IN" b="1" dirty="0"/>
              <a:t>Evidence-Based Recommendations</a:t>
            </a:r>
            <a:endParaRPr lang="gu-IN" dirty="0"/>
          </a:p>
          <a:p>
            <a:r>
              <a:rPr lang="gu-IN" b="1" dirty="0"/>
              <a:t>Conclusion</a:t>
            </a:r>
            <a:endParaRPr lang="gu-IN" dirty="0"/>
          </a:p>
          <a:p>
            <a:endParaRPr lang="gu-IN" dirty="0"/>
          </a:p>
        </p:txBody>
      </p:sp>
    </p:spTree>
    <p:extLst>
      <p:ext uri="{BB962C8B-B14F-4D97-AF65-F5344CB8AC3E}">
        <p14:creationId xmlns:p14="http://schemas.microsoft.com/office/powerpoint/2010/main" val="6487511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C0102-87EB-A065-6DEA-A485F2982710}"/>
              </a:ext>
            </a:extLst>
          </p:cNvPr>
          <p:cNvSpPr>
            <a:spLocks noGrp="1"/>
          </p:cNvSpPr>
          <p:nvPr>
            <p:ph type="title"/>
          </p:nvPr>
        </p:nvSpPr>
        <p:spPr/>
        <p:txBody>
          <a:bodyPr/>
          <a:lstStyle/>
          <a:p>
            <a:pPr algn="ctr"/>
            <a:r>
              <a:rPr lang="gu-IN" dirty="0">
                <a:solidFill>
                  <a:schemeClr val="bg1"/>
                </a:solidFill>
              </a:rPr>
              <a:t>Conclusion</a:t>
            </a:r>
          </a:p>
        </p:txBody>
      </p:sp>
      <p:sp>
        <p:nvSpPr>
          <p:cNvPr id="3" name="Content Placeholder 2">
            <a:extLst>
              <a:ext uri="{FF2B5EF4-FFF2-40B4-BE49-F238E27FC236}">
                <a16:creationId xmlns:a16="http://schemas.microsoft.com/office/drawing/2014/main" id="{02013495-DF85-35C3-AB65-750F969A5A5E}"/>
              </a:ext>
            </a:extLst>
          </p:cNvPr>
          <p:cNvSpPr>
            <a:spLocks noGrp="1"/>
          </p:cNvSpPr>
          <p:nvPr>
            <p:ph idx="1"/>
          </p:nvPr>
        </p:nvSpPr>
        <p:spPr>
          <a:xfrm>
            <a:off x="599090" y="2603499"/>
            <a:ext cx="10384220" cy="3765769"/>
          </a:xfrm>
        </p:spPr>
        <p:txBody>
          <a:bodyPr>
            <a:normAutofit/>
          </a:bodyPr>
          <a:lstStyle/>
          <a:p>
            <a:pPr algn="just"/>
            <a:r>
              <a:rPr lang="gu-IN" dirty="0"/>
              <a:t>The Shrewsbury and Telford maternity scandal demonstrated how long-term system failures can seriously compromise patient safety and quality of care. </a:t>
            </a:r>
            <a:endParaRPr lang="en-GB" dirty="0"/>
          </a:p>
          <a:p>
            <a:pPr algn="just"/>
            <a:r>
              <a:rPr lang="gu-IN" dirty="0"/>
              <a:t>Applying quality management models helped identify the organisational, clinical, and policy factors that contributed to these failures. </a:t>
            </a:r>
            <a:endParaRPr lang="en-GB" dirty="0"/>
          </a:p>
          <a:p>
            <a:pPr algn="just"/>
            <a:r>
              <a:rPr lang="gu-IN" dirty="0"/>
              <a:t>Effective leadership, strong clinical governance, and continuous quality improvement are essential for preventing similar incidents. </a:t>
            </a:r>
            <a:endParaRPr lang="en-GB" dirty="0"/>
          </a:p>
          <a:p>
            <a:pPr algn="just"/>
            <a:r>
              <a:rPr lang="gu-IN" dirty="0"/>
              <a:t>Implementing evidence-based strategies and fostering a culture of openness and accountability can improve the quality, safety, and reliability of healthcare services. </a:t>
            </a:r>
            <a:endParaRPr lang="en-GB" dirty="0"/>
          </a:p>
          <a:p>
            <a:pPr algn="just"/>
            <a:r>
              <a:rPr lang="gu-IN" dirty="0"/>
              <a:t>The lessons from this case emphasise the importance of delivering patient-centred, safe, and high-quality maternity care through continuous organisational learning.</a:t>
            </a:r>
          </a:p>
        </p:txBody>
      </p:sp>
    </p:spTree>
    <p:extLst>
      <p:ext uri="{BB962C8B-B14F-4D97-AF65-F5344CB8AC3E}">
        <p14:creationId xmlns:p14="http://schemas.microsoft.com/office/powerpoint/2010/main" val="1872697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681EF-9044-F3BF-9450-C9A6012A6F48}"/>
              </a:ext>
            </a:extLst>
          </p:cNvPr>
          <p:cNvSpPr>
            <a:spLocks noGrp="1"/>
          </p:cNvSpPr>
          <p:nvPr>
            <p:ph type="title"/>
          </p:nvPr>
        </p:nvSpPr>
        <p:spPr>
          <a:xfrm>
            <a:off x="1144442" y="700399"/>
            <a:ext cx="8761413" cy="434718"/>
          </a:xfrm>
        </p:spPr>
        <p:txBody>
          <a:bodyPr/>
          <a:lstStyle/>
          <a:p>
            <a:pPr algn="ctr"/>
            <a:r>
              <a:rPr lang="en-GB" sz="2800" dirty="0">
                <a:solidFill>
                  <a:schemeClr val="bg1"/>
                </a:solidFill>
              </a:rPr>
              <a:t>REFERENCES</a:t>
            </a:r>
            <a:endParaRPr lang="gu-IN" sz="2800" dirty="0">
              <a:solidFill>
                <a:schemeClr val="bg1"/>
              </a:solidFill>
            </a:endParaRPr>
          </a:p>
        </p:txBody>
      </p:sp>
      <p:sp>
        <p:nvSpPr>
          <p:cNvPr id="3" name="Content Placeholder 2">
            <a:extLst>
              <a:ext uri="{FF2B5EF4-FFF2-40B4-BE49-F238E27FC236}">
                <a16:creationId xmlns:a16="http://schemas.microsoft.com/office/drawing/2014/main" id="{2E45545A-2CB1-22AB-1140-E5985C41689A}"/>
              </a:ext>
            </a:extLst>
          </p:cNvPr>
          <p:cNvSpPr>
            <a:spLocks noGrp="1"/>
          </p:cNvSpPr>
          <p:nvPr>
            <p:ph idx="1"/>
          </p:nvPr>
        </p:nvSpPr>
        <p:spPr>
          <a:xfrm>
            <a:off x="194441" y="1203433"/>
            <a:ext cx="11803117" cy="5623036"/>
          </a:xfrm>
          <a:solidFill>
            <a:schemeClr val="bg1"/>
          </a:solidFill>
        </p:spPr>
        <p:txBody>
          <a:bodyPr>
            <a:normAutofit/>
          </a:bodyPr>
          <a:lstStyle/>
          <a:p>
            <a:pPr marL="0" indent="0" algn="just">
              <a:buNone/>
            </a:pPr>
            <a:r>
              <a:rPr lang="gu-IN" sz="900" dirty="0">
                <a:latin typeface="Arial" panose="020B0604020202020204" pitchFamily="34" charset="0"/>
              </a:rPr>
              <a:t>Anderson, B.R., 2016. Improving health care by embracing Systems Theory. </a:t>
            </a:r>
            <a:r>
              <a:rPr lang="gu-IN" sz="900" i="1" dirty="0">
                <a:latin typeface="Arial" panose="020B0604020202020204" pitchFamily="34" charset="0"/>
              </a:rPr>
              <a:t>The Journal of thoracic and cardiovascular surgery</a:t>
            </a:r>
            <a:r>
              <a:rPr lang="gu-IN" sz="900" dirty="0">
                <a:latin typeface="Arial" panose="020B0604020202020204" pitchFamily="34" charset="0"/>
              </a:rPr>
              <a:t>, </a:t>
            </a:r>
            <a:r>
              <a:rPr lang="gu-IN" sz="900" i="1" dirty="0">
                <a:latin typeface="Arial" panose="020B0604020202020204" pitchFamily="34" charset="0"/>
              </a:rPr>
              <a:t>152</a:t>
            </a:r>
            <a:r>
              <a:rPr lang="gu-IN" sz="900" dirty="0">
                <a:latin typeface="Arial" panose="020B0604020202020204" pitchFamily="34" charset="0"/>
              </a:rPr>
              <a:t>(2), pp.593-594.</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https://www.jtcvs.org/article/S0022-5223(16)30001-0/fulltext</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Bakhtiari, M., 2025. A Physics Tribute to James Reason. </a:t>
            </a:r>
            <a:r>
              <a:rPr lang="gu-IN" sz="900" i="1" dirty="0">
                <a:latin typeface="Arial" panose="020B0604020202020204" pitchFamily="34" charset="0"/>
              </a:rPr>
              <a:t>PATIENT SAFETY</a:t>
            </a:r>
            <a:r>
              <a:rPr lang="gu-IN" sz="900" dirty="0">
                <a:latin typeface="Arial" panose="020B0604020202020204" pitchFamily="34" charset="0"/>
              </a:rPr>
              <a:t>, </a:t>
            </a:r>
            <a:r>
              <a:rPr lang="gu-IN" sz="900" i="1" dirty="0">
                <a:latin typeface="Arial" panose="020B0604020202020204" pitchFamily="34" charset="0"/>
              </a:rPr>
              <a:t>7</a:t>
            </a:r>
            <a:r>
              <a:rPr lang="gu-IN" sz="900" dirty="0">
                <a:latin typeface="Arial" panose="020B0604020202020204" pitchFamily="34" charset="0"/>
              </a:rPr>
              <a:t>(2</a:t>
            </a:r>
            <a:r>
              <a:rPr lang="gu-IN" sz="900" dirty="0">
                <a:solidFill>
                  <a:schemeClr val="accent4">
                    <a:lumMod val="75000"/>
                  </a:schemeClr>
                </a:solidFill>
                <a:latin typeface="Arial" panose="020B0604020202020204" pitchFamily="34" charset="0"/>
              </a:rPr>
              <a:t>).</a:t>
            </a:r>
            <a:r>
              <a:rPr lang="en-GB" sz="900" dirty="0">
                <a:solidFill>
                  <a:schemeClr val="accent4">
                    <a:lumMod val="75000"/>
                  </a:schemeClr>
                </a:solidFill>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https://patientsafetyj.com/article/142807-a-physics-tribute-to-james-reason</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Brook, O.R., Kruskal, J.B., Eisenberg, R.L. and Larson, D.B., 2015. Root cause analysis: learning from adverse safety events. </a:t>
            </a:r>
            <a:r>
              <a:rPr lang="gu-IN" sz="900" i="1" dirty="0">
                <a:latin typeface="Arial" panose="020B0604020202020204" pitchFamily="34" charset="0"/>
              </a:rPr>
              <a:t>Radiographics</a:t>
            </a:r>
            <a:r>
              <a:rPr lang="gu-IN" sz="900" dirty="0">
                <a:latin typeface="Arial" panose="020B0604020202020204" pitchFamily="34" charset="0"/>
              </a:rPr>
              <a:t>, </a:t>
            </a:r>
            <a:r>
              <a:rPr lang="gu-IN" sz="900" i="1" dirty="0">
                <a:latin typeface="Arial" panose="020B0604020202020204" pitchFamily="34" charset="0"/>
              </a:rPr>
              <a:t>35</a:t>
            </a:r>
            <a:r>
              <a:rPr lang="gu-IN" sz="900" dirty="0">
                <a:latin typeface="Arial" panose="020B0604020202020204" pitchFamily="34" charset="0"/>
              </a:rPr>
              <a:t>(6), pp.1655-1667</a:t>
            </a:r>
            <a:r>
              <a:rPr lang="gu-IN" sz="900" dirty="0">
                <a:solidFill>
                  <a:schemeClr val="accent4">
                    <a:lumMod val="75000"/>
                  </a:schemeClr>
                </a:solidFill>
                <a:latin typeface="Arial" panose="020B0604020202020204" pitchFamily="34" charset="0"/>
              </a:rPr>
              <a:t>.</a:t>
            </a:r>
            <a:r>
              <a:rPr lang="en-GB" sz="900" dirty="0">
                <a:solidFill>
                  <a:schemeClr val="accent4">
                    <a:lumMod val="75000"/>
                  </a:schemeClr>
                </a:solidFill>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https://pubs.rsna.org/doi/abs/10.1148/rg.2015150067</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Buist, M., 2018. Adverse Events in Hospitals:" Swiss Cheese” Versus the. </a:t>
            </a:r>
            <a:r>
              <a:rPr lang="gu-IN" sz="900" i="1" dirty="0">
                <a:latin typeface="Arial" panose="020B0604020202020204" pitchFamily="34" charset="0"/>
              </a:rPr>
              <a:t>Vignettes in Patient Safety: Volume 3</a:t>
            </a:r>
            <a:r>
              <a:rPr lang="gu-IN" sz="900" dirty="0">
                <a:latin typeface="Arial" panose="020B0604020202020204" pitchFamily="34" charset="0"/>
              </a:rPr>
              <a:t>, p.33</a:t>
            </a:r>
            <a:r>
              <a:rPr lang="gu-IN" sz="900" dirty="0">
                <a:solidFill>
                  <a:schemeClr val="accent4">
                    <a:lumMod val="75000"/>
                  </a:schemeClr>
                </a:solidFill>
                <a:latin typeface="Arial" panose="020B0604020202020204" pitchFamily="34" charset="0"/>
              </a:rPr>
              <a:t>.</a:t>
            </a:r>
            <a:r>
              <a:rPr lang="en-GB" sz="900" dirty="0">
                <a:solidFill>
                  <a:schemeClr val="accent4">
                    <a:lumMod val="75000"/>
                  </a:schemeClr>
                </a:solidFill>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http://dx.doi.org/10.5772/intechopen.75380</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Charles, R., Hood, B., DeRosier, J.M., Gosbee, J.W., Bagian, J.P., Li, Y., Caird, M.S., Biermann, J.S. and Hake, M.E., 2017. Root cause analysis and actions for the prevention of medical errors: quality improvement and resident education. </a:t>
            </a:r>
            <a:r>
              <a:rPr lang="gu-IN" sz="900" i="1" dirty="0">
                <a:latin typeface="Arial" panose="020B0604020202020204" pitchFamily="34" charset="0"/>
              </a:rPr>
              <a:t>Orthopedics</a:t>
            </a:r>
            <a:r>
              <a:rPr lang="gu-IN" sz="900" dirty="0">
                <a:latin typeface="Arial" panose="020B0604020202020204" pitchFamily="34" charset="0"/>
              </a:rPr>
              <a:t>, </a:t>
            </a:r>
            <a:r>
              <a:rPr lang="gu-IN" sz="900" i="1" dirty="0">
                <a:latin typeface="Arial" panose="020B0604020202020204" pitchFamily="34" charset="0"/>
              </a:rPr>
              <a:t>40</a:t>
            </a:r>
            <a:r>
              <a:rPr lang="gu-IN" sz="900" dirty="0">
                <a:latin typeface="Arial" panose="020B0604020202020204" pitchFamily="34" charset="0"/>
              </a:rPr>
              <a:t>(4), pp.e628-e635.</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https://journals.healio.com/doi/abs/10.3928/01477447-20170418-04</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Darmayanti, D., Widiasih, R., Hadi, S. and Solehati, T., 2026. Integrated Digital Decision-Making Systems in Maternal Nursing and Maternity Care: A Scoping Review. </a:t>
            </a:r>
            <a:r>
              <a:rPr lang="gu-IN" sz="900" i="1" dirty="0">
                <a:latin typeface="Arial" panose="020B0604020202020204" pitchFamily="34" charset="0"/>
              </a:rPr>
              <a:t>Journal of Multidisciplinary Healthcare</a:t>
            </a:r>
            <a:r>
              <a:rPr lang="gu-IN" sz="900" dirty="0">
                <a:latin typeface="Arial" panose="020B0604020202020204" pitchFamily="34" charset="0"/>
              </a:rPr>
              <a:t>, p.620994.</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https://www.tandfonline.com/doi/abs/10.2147/JMDH.S620994</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Goodwin, D., 2018. Cultures of caring: Healthcare ‘scandals’, inquiries, and the remaking of accountabilities. </a:t>
            </a:r>
            <a:r>
              <a:rPr lang="gu-IN" sz="900" i="1" dirty="0">
                <a:latin typeface="Arial" panose="020B0604020202020204" pitchFamily="34" charset="0"/>
              </a:rPr>
              <a:t>Social Studies of Science</a:t>
            </a:r>
            <a:r>
              <a:rPr lang="gu-IN" sz="900" dirty="0">
                <a:latin typeface="Arial" panose="020B0604020202020204" pitchFamily="34" charset="0"/>
              </a:rPr>
              <a:t>, </a:t>
            </a:r>
            <a:r>
              <a:rPr lang="gu-IN" sz="900" i="1" dirty="0">
                <a:latin typeface="Arial" panose="020B0604020202020204" pitchFamily="34" charset="0"/>
              </a:rPr>
              <a:t>48</a:t>
            </a:r>
            <a:r>
              <a:rPr lang="gu-IN" sz="900" dirty="0">
                <a:latin typeface="Arial" panose="020B0604020202020204" pitchFamily="34" charset="0"/>
              </a:rPr>
              <a:t>(1), pp.101-124.</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https://journals.sagepub.com/doi/abs/10.1177/0306312717751051</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Johnson, A., Nguyen, H., Groth, M., Wang, K. and Ng, J.L., 2016. Time to change: A review of organisational culture change in health care organisations. </a:t>
            </a:r>
            <a:r>
              <a:rPr lang="gu-IN" sz="900" i="1" dirty="0">
                <a:latin typeface="Arial" panose="020B0604020202020204" pitchFamily="34" charset="0"/>
              </a:rPr>
              <a:t>Journal of Organizational Effectiveness: People and Performance</a:t>
            </a:r>
            <a:r>
              <a:rPr lang="gu-IN" sz="900" dirty="0">
                <a:latin typeface="Arial" panose="020B0604020202020204" pitchFamily="34" charset="0"/>
              </a:rPr>
              <a:t>, </a:t>
            </a:r>
            <a:r>
              <a:rPr lang="gu-IN" sz="900" i="1" dirty="0">
                <a:latin typeface="Arial" panose="020B0604020202020204" pitchFamily="34" charset="0"/>
              </a:rPr>
              <a:t>3</a:t>
            </a:r>
            <a:r>
              <a:rPr lang="gu-IN" sz="900" dirty="0">
                <a:latin typeface="Arial" panose="020B0604020202020204" pitchFamily="34" charset="0"/>
              </a:rPr>
              <a:t>(3), pp.265-288.</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https://www.emerald.com/joepp/article/3/3/265/431715</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Jason, L.A. and Bobak, T., 2022. Using systems theory to improve intervention outcomes. </a:t>
            </a:r>
            <a:r>
              <a:rPr lang="gu-IN" sz="900" i="1" dirty="0">
                <a:latin typeface="Arial" panose="020B0604020202020204" pitchFamily="34" charset="0"/>
              </a:rPr>
              <a:t>Professional Psychology: Research and Practice</a:t>
            </a:r>
            <a:r>
              <a:rPr lang="gu-IN" sz="900" dirty="0">
                <a:latin typeface="Arial" panose="020B0604020202020204" pitchFamily="34" charset="0"/>
              </a:rPr>
              <a:t>, </a:t>
            </a:r>
            <a:r>
              <a:rPr lang="gu-IN" sz="900" i="1" dirty="0">
                <a:latin typeface="Arial" panose="020B0604020202020204" pitchFamily="34" charset="0"/>
              </a:rPr>
              <a:t>53</a:t>
            </a:r>
            <a:r>
              <a:rPr lang="gu-IN" sz="900" dirty="0">
                <a:latin typeface="Arial" panose="020B0604020202020204" pitchFamily="34" charset="0"/>
              </a:rPr>
              <a:t>(4), p.415.</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https://psycnet.apa.org/record/2022-66701-001</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McDonagh Hull, P., Boulton, T. and Lashewicz, B., 2025. Recurring red flags: a retrospective study of MBRRACE-UK Perinatal Mortality Surveillance (2015–21) to identify maternity services most consistently reporting higher-than-average deaths. </a:t>
            </a:r>
            <a:r>
              <a:rPr lang="gu-IN" sz="900" i="1" dirty="0">
                <a:latin typeface="Arial" panose="020B0604020202020204" pitchFamily="34" charset="0"/>
              </a:rPr>
              <a:t>Journal of Public Health</a:t>
            </a:r>
            <a:r>
              <a:rPr lang="gu-IN" sz="900" dirty="0">
                <a:latin typeface="Arial" panose="020B0604020202020204" pitchFamily="34" charset="0"/>
              </a:rPr>
              <a:t>, </a:t>
            </a:r>
            <a:r>
              <a:rPr lang="gu-IN" sz="900" i="1" dirty="0">
                <a:latin typeface="Arial" panose="020B0604020202020204" pitchFamily="34" charset="0"/>
              </a:rPr>
              <a:t>47</a:t>
            </a:r>
            <a:r>
              <a:rPr lang="gu-IN" sz="900" dirty="0">
                <a:latin typeface="Arial" panose="020B0604020202020204" pitchFamily="34" charset="0"/>
              </a:rPr>
              <a:t>(3), pp.511-520.</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https://academic.oup.com/jpubhealth/article-abstract/47/3/511/8025951</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Miller, S., Abalos, E., Chamillard, M., Ciapponi, A., Colaci, D., Comandé, D., Diaz, V., Geller, S., Hanson, C., Langer, A. and Manuelli, V., 2016. Beyond too little, too late and too much, too soon: a pathway towards evidence-based, respectful maternity care worldwide. </a:t>
            </a:r>
            <a:r>
              <a:rPr lang="gu-IN" sz="900" i="1" dirty="0">
                <a:latin typeface="Arial" panose="020B0604020202020204" pitchFamily="34" charset="0"/>
              </a:rPr>
              <a:t>The Lancet</a:t>
            </a:r>
            <a:r>
              <a:rPr lang="gu-IN" sz="900" dirty="0">
                <a:latin typeface="Arial" panose="020B0604020202020204" pitchFamily="34" charset="0"/>
              </a:rPr>
              <a:t>, </a:t>
            </a:r>
            <a:r>
              <a:rPr lang="gu-IN" sz="900" i="1" dirty="0">
                <a:latin typeface="Arial" panose="020B0604020202020204" pitchFamily="34" charset="0"/>
              </a:rPr>
              <a:t>388</a:t>
            </a:r>
            <a:r>
              <a:rPr lang="gu-IN" sz="900" dirty="0">
                <a:latin typeface="Arial" panose="020B0604020202020204" pitchFamily="34" charset="0"/>
              </a:rPr>
              <a:t>(10056), pp.2176-2192.</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https://www.thelancet.com/journals/lancet/article/PIIS0140-6736(16)31472-6/abstract</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O'Donoghue, S.C., DiLibero, J. and Altman, M., 2021. Leading sustainable quality improvement. </a:t>
            </a:r>
            <a:r>
              <a:rPr lang="gu-IN" sz="900" i="1" dirty="0">
                <a:latin typeface="Arial" panose="020B0604020202020204" pitchFamily="34" charset="0"/>
              </a:rPr>
              <a:t>Nursing Management</a:t>
            </a:r>
            <a:r>
              <a:rPr lang="gu-IN" sz="900" dirty="0">
                <a:latin typeface="Arial" panose="020B0604020202020204" pitchFamily="34" charset="0"/>
              </a:rPr>
              <a:t>, </a:t>
            </a:r>
            <a:r>
              <a:rPr lang="gu-IN" sz="900" i="1" dirty="0">
                <a:latin typeface="Arial" panose="020B0604020202020204" pitchFamily="34" charset="0"/>
              </a:rPr>
              <a:t>52</a:t>
            </a:r>
            <a:r>
              <a:rPr lang="gu-IN" sz="900" dirty="0">
                <a:latin typeface="Arial" panose="020B0604020202020204" pitchFamily="34" charset="0"/>
              </a:rPr>
              <a:t>(2), pp.42-50.</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https://journals.lww.com/nursingmanagement/fulltext/2021/02000/leading_sustainable_quality_improvement.9.aspx/1000</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Purba, M.E.R., Yetti, K. and Herawati, R., 2019. The Discontinuity of Independent Nursing Care Documentation Using the Fishbone Diagram: A Case Study.</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https://scholar.archive.org/work/sfantltua5bwln2pinb4f2a3vq/access/wayback/http://ijnhs.net/index.php/ijnhs/article/download/81/33</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t>Sheaff, R. and Allen, P., 2023. NHS hospitals and the bedpan doctrine: the first 75 years. In </a:t>
            </a:r>
            <a:r>
              <a:rPr lang="gu-IN" sz="900" i="1" dirty="0"/>
              <a:t>The NHS at 75</a:t>
            </a:r>
            <a:r>
              <a:rPr lang="gu-IN" sz="900" dirty="0"/>
              <a:t> (pp. 112-135). Policy Press.</a:t>
            </a:r>
            <a:r>
              <a:rPr lang="en-GB" sz="900" dirty="0"/>
              <a:t> </a:t>
            </a:r>
            <a:r>
              <a:rPr lang="en-GB" sz="900" dirty="0">
                <a:solidFill>
                  <a:schemeClr val="accent4">
                    <a:lumMod val="75000"/>
                  </a:schemeClr>
                </a:solidFill>
                <a:hlinkClick r:id="rId15">
                  <a:extLst>
                    <a:ext uri="{A12FA001-AC4F-418D-AE19-62706E023703}">
                      <ahyp:hlinkClr xmlns:ahyp="http://schemas.microsoft.com/office/drawing/2018/hyperlinkcolor" val="tx"/>
                    </a:ext>
                  </a:extLst>
                </a:hlinkClick>
              </a:rPr>
              <a:t>https://bristoluniversitypressdigital.com/abstract/book/9781447368625/ch006.xml</a:t>
            </a:r>
            <a:endParaRPr lang="en-GB" sz="900" dirty="0">
              <a:solidFill>
                <a:schemeClr val="accent4">
                  <a:lumMod val="75000"/>
                </a:schemeClr>
              </a:solidFill>
              <a:latin typeface="Arial" panose="020B0604020202020204" pitchFamily="34" charset="0"/>
            </a:endParaRPr>
          </a:p>
          <a:p>
            <a:pPr marL="0" indent="0" algn="just">
              <a:buNone/>
            </a:pPr>
            <a:r>
              <a:rPr lang="gu-IN" sz="900" dirty="0">
                <a:latin typeface="Arial" panose="020B0604020202020204" pitchFamily="34" charset="0"/>
              </a:rPr>
              <a:t>Sibley, M., 2022. Ockenden report: the refusal of our healthcare service to take patient experience seriously. </a:t>
            </a:r>
            <a:r>
              <a:rPr lang="gu-IN" sz="900" i="1" dirty="0">
                <a:latin typeface="Arial" panose="020B0604020202020204" pitchFamily="34" charset="0"/>
              </a:rPr>
              <a:t>BMJ: British Medical Journal (Online)</a:t>
            </a:r>
            <a:r>
              <a:rPr lang="gu-IN" sz="900" dirty="0">
                <a:latin typeface="Arial" panose="020B0604020202020204" pitchFamily="34" charset="0"/>
              </a:rPr>
              <a:t>, </a:t>
            </a:r>
            <a:r>
              <a:rPr lang="gu-IN" sz="900" i="1" dirty="0">
                <a:latin typeface="Arial" panose="020B0604020202020204" pitchFamily="34" charset="0"/>
              </a:rPr>
              <a:t>377</a:t>
            </a:r>
            <a:r>
              <a:rPr lang="gu-IN" sz="900" dirty="0">
                <a:latin typeface="Arial" panose="020B0604020202020204" pitchFamily="34" charset="0"/>
              </a:rPr>
              <a:t>.</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16">
                  <a:extLst>
                    <a:ext uri="{A12FA001-AC4F-418D-AE19-62706E023703}">
                      <ahyp:hlinkClr xmlns:ahyp="http://schemas.microsoft.com/office/drawing/2018/hyperlinkcolor" val="tx"/>
                    </a:ext>
                  </a:extLst>
                </a:hlinkClick>
              </a:rPr>
              <a:t>https://search.proquest.com/openview/05e5666ee72f85d0ec8674c0a8458d63/1?pq-origsite=gscholar&amp;cbl=2043523</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r>
              <a:rPr lang="gu-IN" sz="900" dirty="0">
                <a:latin typeface="Arial" panose="020B0604020202020204" pitchFamily="34" charset="0"/>
              </a:rPr>
              <a:t>Tran, D.N. and Bero, L.A., 2015. Barriers and facilitators to the quality use of essential medicines for maternal health in low–resource countries: An Ishikawa framework. </a:t>
            </a:r>
            <a:r>
              <a:rPr lang="gu-IN" sz="900" i="1" dirty="0">
                <a:latin typeface="Arial" panose="020B0604020202020204" pitchFamily="34" charset="0"/>
              </a:rPr>
              <a:t>Journal of global health</a:t>
            </a:r>
            <a:r>
              <a:rPr lang="gu-IN" sz="900" dirty="0">
                <a:latin typeface="Arial" panose="020B0604020202020204" pitchFamily="34" charset="0"/>
              </a:rPr>
              <a:t>, </a:t>
            </a:r>
            <a:r>
              <a:rPr lang="gu-IN" sz="900" i="1" dirty="0">
                <a:latin typeface="Arial" panose="020B0604020202020204" pitchFamily="34" charset="0"/>
              </a:rPr>
              <a:t>5</a:t>
            </a:r>
            <a:r>
              <a:rPr lang="gu-IN" sz="900" dirty="0">
                <a:latin typeface="Arial" panose="020B0604020202020204" pitchFamily="34" charset="0"/>
              </a:rPr>
              <a:t>(1), p.010406.</a:t>
            </a:r>
            <a:r>
              <a:rPr lang="en-GB" sz="900" dirty="0">
                <a:latin typeface="Arial" panose="020B0604020202020204" pitchFamily="34" charset="0"/>
                <a:cs typeface="Arial" panose="020B0604020202020204" pitchFamily="34" charset="0"/>
              </a:rPr>
              <a:t> </a:t>
            </a:r>
            <a:r>
              <a:rPr lang="en-GB" sz="900" dirty="0">
                <a:solidFill>
                  <a:schemeClr val="accent4">
                    <a:lumMod val="75000"/>
                  </a:schemeClr>
                </a:solidFill>
                <a:latin typeface="Arial" panose="020B0604020202020204" pitchFamily="34" charset="0"/>
                <a:cs typeface="Arial" panose="020B0604020202020204" pitchFamily="34" charset="0"/>
                <a:hlinkClick r:id="rId17">
                  <a:extLst>
                    <a:ext uri="{A12FA001-AC4F-418D-AE19-62706E023703}">
                      <ahyp:hlinkClr xmlns:ahyp="http://schemas.microsoft.com/office/drawing/2018/hyperlinkcolor" val="tx"/>
                    </a:ext>
                  </a:extLst>
                </a:hlinkClick>
              </a:rPr>
              <a:t>https://pmc.ncbi.nlm.nih.gov/articles/PMC4416332/</a:t>
            </a:r>
            <a:endParaRPr lang="en-GB" sz="900" dirty="0">
              <a:solidFill>
                <a:schemeClr val="accent4">
                  <a:lumMod val="75000"/>
                </a:schemeClr>
              </a:solidFill>
              <a:latin typeface="Arial" panose="020B0604020202020204" pitchFamily="34" charset="0"/>
              <a:cs typeface="Arial" panose="020B0604020202020204" pitchFamily="34" charset="0"/>
            </a:endParaRPr>
          </a:p>
          <a:p>
            <a:pPr marL="0" indent="0" algn="just">
              <a:buNone/>
            </a:pPr>
            <a:endParaRPr lang="gu-IN" sz="900" dirty="0">
              <a:latin typeface="Arial" panose="020B0604020202020204" pitchFamily="34" charset="0"/>
            </a:endParaRPr>
          </a:p>
        </p:txBody>
      </p:sp>
    </p:spTree>
    <p:extLst>
      <p:ext uri="{BB962C8B-B14F-4D97-AF65-F5344CB8AC3E}">
        <p14:creationId xmlns:p14="http://schemas.microsoft.com/office/powerpoint/2010/main" val="40189568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Custom 2">
      <a:majorFont>
        <a:latin typeface="Arial Black"/>
        <a:ea typeface=""/>
        <a:cs typeface="Arial black"/>
      </a:majorFont>
      <a:minorFont>
        <a:latin typeface="Arial"/>
        <a:ea typeface=""/>
        <a:cs typeface="Arial "/>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1626</TotalTime>
  <Words>2617</Words>
  <Application>Microsoft Office PowerPoint</Application>
  <PresentationFormat>Widescreen</PresentationFormat>
  <Paragraphs>137</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ADLaM Display</vt:lpstr>
      <vt:lpstr>Aptos</vt:lpstr>
      <vt:lpstr>Arial</vt:lpstr>
      <vt:lpstr>Arial Black</vt:lpstr>
      <vt:lpstr>Wingdings 3</vt:lpstr>
      <vt:lpstr>Ion Boardroom</vt:lpstr>
      <vt:lpstr>PowerPoint Presentation</vt:lpstr>
      <vt:lpstr>PowerPoint Presentation</vt:lpstr>
      <vt:lpstr>Introduction</vt:lpstr>
      <vt:lpstr>Background of the Case</vt:lpstr>
      <vt:lpstr>Swiss Cheese Model (Systems-Based Safety Model)</vt:lpstr>
      <vt:lpstr>Root Cause Analysis (RCA)</vt:lpstr>
      <vt:lpstr>Fishbone Diagram</vt:lpstr>
      <vt:lpstr>Fishbone Diagram</vt:lpstr>
      <vt:lpstr>Systems Theory</vt:lpstr>
      <vt:lpstr>Donabedian Model</vt:lpstr>
      <vt:lpstr>Policy Issues Contributing to the Scandal</vt:lpstr>
      <vt:lpstr>Impact on Quality, Efficiency and Equity</vt:lpstr>
      <vt:lpstr>Kurt Lewin's Change Theory</vt:lpstr>
      <vt:lpstr>Structure of Component 2 Report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GAZALA SHAHJADA</dc:creator>
  <cp:lastModifiedBy>Hetal Patel</cp:lastModifiedBy>
  <cp:revision>94</cp:revision>
  <dcterms:created xsi:type="dcterms:W3CDTF">2026-07-06T14:53:11Z</dcterms:created>
  <dcterms:modified xsi:type="dcterms:W3CDTF">2026-07-18T08:25:14Z</dcterms:modified>
</cp:coreProperties>
</file>