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17" r:id="rId4"/>
  </p:sldMasterIdLst>
  <p:notesMasterIdLst>
    <p:notesMasterId r:id="rId21"/>
  </p:notesMasterIdLst>
  <p:handoutMasterIdLst>
    <p:handoutMasterId r:id="rId22"/>
  </p:handoutMasterIdLst>
  <p:sldIdLst>
    <p:sldId id="258" r:id="rId5"/>
    <p:sldId id="293" r:id="rId6"/>
    <p:sldId id="294" r:id="rId7"/>
    <p:sldId id="295" r:id="rId8"/>
    <p:sldId id="296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29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39" autoAdjust="0"/>
  </p:normalViewPr>
  <p:slideViewPr>
    <p:cSldViewPr snapToGrid="0">
      <p:cViewPr>
        <p:scale>
          <a:sx n="87" d="100"/>
          <a:sy n="87" d="100"/>
        </p:scale>
        <p:origin x="96" y="-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0" d="100"/>
          <a:sy n="50" d="100"/>
        </p:scale>
        <p:origin x="3403" y="33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E670CC-9909-4EA4-B3E0-D99F81381D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96EF13-586C-4C88-A6B3-40521F0B6C33}">
      <dgm:prSet/>
      <dgm:spPr/>
      <dgm:t>
        <a:bodyPr/>
        <a:lstStyle/>
        <a:p>
          <a:pPr rtl="0"/>
          <a:r>
            <a:rPr lang="en-US" dirty="0" smtClean="0"/>
            <a:t>Article 01:</a:t>
          </a:r>
          <a:endParaRPr lang="en-US" dirty="0"/>
        </a:p>
      </dgm:t>
    </dgm:pt>
    <dgm:pt modelId="{9670BCB6-8063-473A-81C8-F5FBC8E40191}" type="parTrans" cxnId="{68BD4E7C-F8E7-4A32-AAE4-C0414AE46A13}">
      <dgm:prSet/>
      <dgm:spPr/>
      <dgm:t>
        <a:bodyPr/>
        <a:lstStyle/>
        <a:p>
          <a:endParaRPr lang="en-US"/>
        </a:p>
      </dgm:t>
    </dgm:pt>
    <dgm:pt modelId="{FD6FD1F4-5446-4A12-B383-832575398E41}" type="sibTrans" cxnId="{68BD4E7C-F8E7-4A32-AAE4-C0414AE46A13}">
      <dgm:prSet/>
      <dgm:spPr/>
      <dgm:t>
        <a:bodyPr/>
        <a:lstStyle/>
        <a:p>
          <a:endParaRPr lang="en-US"/>
        </a:p>
      </dgm:t>
    </dgm:pt>
    <dgm:pt modelId="{495D9B8D-71DD-472F-9A5F-4B5F6CB56A74}">
      <dgm:prSet custT="1"/>
      <dgm:spPr/>
      <dgm:t>
        <a:bodyPr/>
        <a:lstStyle/>
        <a:p>
          <a:pPr rtl="0"/>
          <a:r>
            <a:rPr lang="en-US" sz="1600" dirty="0" smtClean="0"/>
            <a:t>HRM is essential in ensuring that HR practises are in line with the goals and objectives of the organisation.</a:t>
          </a:r>
          <a:endParaRPr lang="en-US" sz="1600" dirty="0"/>
        </a:p>
      </dgm:t>
    </dgm:pt>
    <dgm:pt modelId="{394FCA27-BBC5-4B12-A05A-912AE09547AD}" type="parTrans" cxnId="{6E6CE5A1-61D6-4325-ABB6-13B9A8F99F29}">
      <dgm:prSet/>
      <dgm:spPr/>
      <dgm:t>
        <a:bodyPr/>
        <a:lstStyle/>
        <a:p>
          <a:endParaRPr lang="en-US"/>
        </a:p>
      </dgm:t>
    </dgm:pt>
    <dgm:pt modelId="{8916D170-7793-4E84-A407-59B3BC54DACA}" type="sibTrans" cxnId="{6E6CE5A1-61D6-4325-ABB6-13B9A8F99F29}">
      <dgm:prSet/>
      <dgm:spPr/>
      <dgm:t>
        <a:bodyPr/>
        <a:lstStyle/>
        <a:p>
          <a:endParaRPr lang="en-US"/>
        </a:p>
      </dgm:t>
    </dgm:pt>
    <dgm:pt modelId="{D9C77600-812E-40C3-B730-15B4E3E0F6DA}">
      <dgm:prSet/>
      <dgm:spPr/>
      <dgm:t>
        <a:bodyPr/>
        <a:lstStyle/>
        <a:p>
          <a:pPr rtl="0"/>
          <a:r>
            <a:rPr lang="en-US" dirty="0" smtClean="0"/>
            <a:t>Article 02:</a:t>
          </a:r>
          <a:endParaRPr lang="en-US" dirty="0"/>
        </a:p>
      </dgm:t>
    </dgm:pt>
    <dgm:pt modelId="{C9F0F007-5C51-49ED-9CC1-30631AA907BD}" type="parTrans" cxnId="{1FA1E3B9-3FBB-4A5D-B6F6-6E73ABC1DC0E}">
      <dgm:prSet/>
      <dgm:spPr/>
      <dgm:t>
        <a:bodyPr/>
        <a:lstStyle/>
        <a:p>
          <a:endParaRPr lang="en-US"/>
        </a:p>
      </dgm:t>
    </dgm:pt>
    <dgm:pt modelId="{D99A8DE8-6342-41BE-83C1-5D84EEED79EF}" type="sibTrans" cxnId="{1FA1E3B9-3FBB-4A5D-B6F6-6E73ABC1DC0E}">
      <dgm:prSet/>
      <dgm:spPr/>
      <dgm:t>
        <a:bodyPr/>
        <a:lstStyle/>
        <a:p>
          <a:endParaRPr lang="en-US"/>
        </a:p>
      </dgm:t>
    </dgm:pt>
    <dgm:pt modelId="{919611EF-6463-4ED6-800E-AC1A02B3B6D2}">
      <dgm:prSet custT="1"/>
      <dgm:spPr/>
      <dgm:t>
        <a:bodyPr/>
        <a:lstStyle/>
        <a:p>
          <a:pPr rtl="0"/>
          <a:r>
            <a:rPr lang="en-US" sz="1600" dirty="0" smtClean="0"/>
            <a:t>Strategic HRM techniques have a </a:t>
          </a:r>
          <a:r>
            <a:rPr lang="en-US" sz="1600" dirty="0" err="1" smtClean="0"/>
            <a:t>favourable</a:t>
          </a:r>
          <a:r>
            <a:rPr lang="en-US" sz="1600" dirty="0" smtClean="0"/>
            <a:t> impact on business performance and financial results.</a:t>
          </a:r>
          <a:endParaRPr lang="en-US" sz="1600" dirty="0"/>
        </a:p>
      </dgm:t>
    </dgm:pt>
    <dgm:pt modelId="{B9ACC0A7-23B7-4628-994B-97201FFC4674}" type="parTrans" cxnId="{F2E18351-AFFA-4F86-891D-B4CFBA1425D9}">
      <dgm:prSet/>
      <dgm:spPr/>
      <dgm:t>
        <a:bodyPr/>
        <a:lstStyle/>
        <a:p>
          <a:endParaRPr lang="en-US"/>
        </a:p>
      </dgm:t>
    </dgm:pt>
    <dgm:pt modelId="{4FA2C60D-79BF-4B79-9C33-C309B3E92ED1}" type="sibTrans" cxnId="{F2E18351-AFFA-4F86-891D-B4CFBA1425D9}">
      <dgm:prSet/>
      <dgm:spPr/>
      <dgm:t>
        <a:bodyPr/>
        <a:lstStyle/>
        <a:p>
          <a:endParaRPr lang="en-US"/>
        </a:p>
      </dgm:t>
    </dgm:pt>
    <dgm:pt modelId="{424EB8F3-E7C4-4CBE-B46C-3C7CA3860A77}">
      <dgm:prSet/>
      <dgm:spPr/>
      <dgm:t>
        <a:bodyPr/>
        <a:lstStyle/>
        <a:p>
          <a:pPr rtl="0"/>
          <a:r>
            <a:rPr lang="en-US" smtClean="0"/>
            <a:t>Article 03:</a:t>
          </a:r>
          <a:endParaRPr lang="en-US"/>
        </a:p>
      </dgm:t>
    </dgm:pt>
    <dgm:pt modelId="{330B3AF4-523C-4DC1-A225-52CEB9F56478}" type="parTrans" cxnId="{28497C7A-177A-4E1B-B4CC-80772CC79C5C}">
      <dgm:prSet/>
      <dgm:spPr/>
      <dgm:t>
        <a:bodyPr/>
        <a:lstStyle/>
        <a:p>
          <a:endParaRPr lang="en-US"/>
        </a:p>
      </dgm:t>
    </dgm:pt>
    <dgm:pt modelId="{EB3E72C3-615F-4754-A632-03ABAF4BBD35}" type="sibTrans" cxnId="{28497C7A-177A-4E1B-B4CC-80772CC79C5C}">
      <dgm:prSet/>
      <dgm:spPr/>
      <dgm:t>
        <a:bodyPr/>
        <a:lstStyle/>
        <a:p>
          <a:endParaRPr lang="en-US"/>
        </a:p>
      </dgm:t>
    </dgm:pt>
    <dgm:pt modelId="{3D72E881-EC40-474D-A358-15893464A611}">
      <dgm:prSet custT="1"/>
      <dgm:spPr/>
      <dgm:t>
        <a:bodyPr/>
        <a:lstStyle/>
        <a:p>
          <a:pPr rtl="0"/>
          <a:r>
            <a:rPr lang="en-US" sz="1600" dirty="0" smtClean="0"/>
            <a:t>Organisational performance is significantly impacted by HRM practises including performance management and training and development.</a:t>
          </a:r>
          <a:endParaRPr lang="en-US" sz="1600" dirty="0"/>
        </a:p>
      </dgm:t>
    </dgm:pt>
    <dgm:pt modelId="{FC3B51A9-3D1C-4B20-82F8-9BF482C2E099}" type="parTrans" cxnId="{B69523C8-EC04-460C-BC16-3BA1D3DFE822}">
      <dgm:prSet/>
      <dgm:spPr/>
      <dgm:t>
        <a:bodyPr/>
        <a:lstStyle/>
        <a:p>
          <a:endParaRPr lang="en-US"/>
        </a:p>
      </dgm:t>
    </dgm:pt>
    <dgm:pt modelId="{9605060C-2A8D-46B0-93C7-7A5671FE5E35}" type="sibTrans" cxnId="{B69523C8-EC04-460C-BC16-3BA1D3DFE822}">
      <dgm:prSet/>
      <dgm:spPr/>
      <dgm:t>
        <a:bodyPr/>
        <a:lstStyle/>
        <a:p>
          <a:endParaRPr lang="en-US"/>
        </a:p>
      </dgm:t>
    </dgm:pt>
    <dgm:pt modelId="{077B9E1B-9B35-4AAC-8413-3C4D819BE532}">
      <dgm:prSet custT="1"/>
      <dgm:spPr/>
      <dgm:t>
        <a:bodyPr/>
        <a:lstStyle/>
        <a:p>
          <a:r>
            <a:rPr lang="en-US" sz="1600" dirty="0" smtClean="0"/>
            <a:t>Strategic HRM encourages employee engagement, which boosts organisational performance and productivity.</a:t>
          </a:r>
        </a:p>
      </dgm:t>
    </dgm:pt>
    <dgm:pt modelId="{7C69F445-8D59-4611-AE65-5140CCE11BC6}" type="parTrans" cxnId="{4A8A4B43-3C94-4196-95D6-79A5D907C696}">
      <dgm:prSet/>
      <dgm:spPr/>
      <dgm:t>
        <a:bodyPr/>
        <a:lstStyle/>
        <a:p>
          <a:endParaRPr lang="en-US"/>
        </a:p>
      </dgm:t>
    </dgm:pt>
    <dgm:pt modelId="{107C4B00-D046-4CD7-B91F-41F3B6F776A3}" type="sibTrans" cxnId="{4A8A4B43-3C94-4196-95D6-79A5D907C696}">
      <dgm:prSet/>
      <dgm:spPr/>
      <dgm:t>
        <a:bodyPr/>
        <a:lstStyle/>
        <a:p>
          <a:endParaRPr lang="en-US"/>
        </a:p>
      </dgm:t>
    </dgm:pt>
    <dgm:pt modelId="{48F9B527-8D7F-428C-A378-E8342DD98DFA}">
      <dgm:prSet custT="1"/>
      <dgm:spPr/>
      <dgm:t>
        <a:bodyPr/>
        <a:lstStyle/>
        <a:p>
          <a:r>
            <a:rPr lang="en-US" sz="1600" dirty="0" smtClean="0"/>
            <a:t>Through efficient people acquisition, development, and retention, HRM aids in the creation of a competitive </a:t>
          </a:r>
          <a:r>
            <a:rPr lang="en-US" sz="1600" dirty="0" smtClean="0"/>
            <a:t>advantage (</a:t>
          </a:r>
          <a:r>
            <a:rPr lang="en-US" sz="1600" dirty="0" err="1" smtClean="0"/>
            <a:t>Chanana</a:t>
          </a:r>
          <a:r>
            <a:rPr lang="en-US" sz="1600" dirty="0" smtClean="0"/>
            <a:t> et.al, 2021)</a:t>
          </a:r>
          <a:r>
            <a:rPr lang="en-US" sz="1600" dirty="0" smtClean="0"/>
            <a:t>.</a:t>
          </a:r>
          <a:endParaRPr lang="en-US" sz="1600" dirty="0" smtClean="0"/>
        </a:p>
      </dgm:t>
    </dgm:pt>
    <dgm:pt modelId="{DC9D2B69-AB37-4D93-A68C-6EF885970AF3}" type="parTrans" cxnId="{14686255-74B0-49D1-A378-6F66FB8BBB80}">
      <dgm:prSet/>
      <dgm:spPr/>
      <dgm:t>
        <a:bodyPr/>
        <a:lstStyle/>
        <a:p>
          <a:endParaRPr lang="en-US"/>
        </a:p>
      </dgm:t>
    </dgm:pt>
    <dgm:pt modelId="{0E7B768F-5494-4219-A569-D8FBC3271480}" type="sibTrans" cxnId="{14686255-74B0-49D1-A378-6F66FB8BBB80}">
      <dgm:prSet/>
      <dgm:spPr/>
      <dgm:t>
        <a:bodyPr/>
        <a:lstStyle/>
        <a:p>
          <a:endParaRPr lang="en-US"/>
        </a:p>
      </dgm:t>
    </dgm:pt>
    <dgm:pt modelId="{1A65014F-670E-4DB8-954C-588E1DAC09A2}">
      <dgm:prSet custT="1"/>
      <dgm:spPr/>
      <dgm:t>
        <a:bodyPr/>
        <a:lstStyle/>
        <a:p>
          <a:r>
            <a:rPr lang="en-US" sz="1600" dirty="0" smtClean="0"/>
            <a:t>HRM improves organisational competencies including innovation and knowledge management.</a:t>
          </a:r>
        </a:p>
      </dgm:t>
    </dgm:pt>
    <dgm:pt modelId="{653E39D4-2AD2-451E-A0F7-C88FBAE04A85}" type="parTrans" cxnId="{2DC9FE10-E87C-4D2C-96BF-111E09D385D8}">
      <dgm:prSet/>
      <dgm:spPr/>
      <dgm:t>
        <a:bodyPr/>
        <a:lstStyle/>
        <a:p>
          <a:endParaRPr lang="en-US"/>
        </a:p>
      </dgm:t>
    </dgm:pt>
    <dgm:pt modelId="{9F7E76EC-4ECE-443A-AC22-7218992E7466}" type="sibTrans" cxnId="{2DC9FE10-E87C-4D2C-96BF-111E09D385D8}">
      <dgm:prSet/>
      <dgm:spPr/>
      <dgm:t>
        <a:bodyPr/>
        <a:lstStyle/>
        <a:p>
          <a:endParaRPr lang="en-US"/>
        </a:p>
      </dgm:t>
    </dgm:pt>
    <dgm:pt modelId="{C0291BC3-7349-48E3-839C-1350657C3B63}">
      <dgm:prSet custT="1"/>
      <dgm:spPr/>
      <dgm:t>
        <a:bodyPr/>
        <a:lstStyle/>
        <a:p>
          <a:r>
            <a:rPr lang="en-US" sz="1600" dirty="0" smtClean="0"/>
            <a:t>An engaged workforce and a high-performance workplace are fostered by effective HRM </a:t>
          </a:r>
          <a:r>
            <a:rPr lang="en-US" sz="1600" dirty="0" smtClean="0"/>
            <a:t>practises (Tan et.al, 2011).</a:t>
          </a:r>
          <a:endParaRPr lang="en-US" sz="1600" dirty="0" smtClean="0"/>
        </a:p>
      </dgm:t>
    </dgm:pt>
    <dgm:pt modelId="{B3C14408-48A6-413E-8AEF-8F3636AF4012}" type="parTrans" cxnId="{B04BB4F0-8269-4499-A510-761D08031CC3}">
      <dgm:prSet/>
      <dgm:spPr/>
      <dgm:t>
        <a:bodyPr/>
        <a:lstStyle/>
        <a:p>
          <a:endParaRPr lang="en-US"/>
        </a:p>
      </dgm:t>
    </dgm:pt>
    <dgm:pt modelId="{21CFFB3C-F3B5-47D4-8A7D-3826293BE17F}" type="sibTrans" cxnId="{B04BB4F0-8269-4499-A510-761D08031CC3}">
      <dgm:prSet/>
      <dgm:spPr/>
      <dgm:t>
        <a:bodyPr/>
        <a:lstStyle/>
        <a:p>
          <a:endParaRPr lang="en-US"/>
        </a:p>
      </dgm:t>
    </dgm:pt>
    <dgm:pt modelId="{179A53EE-86B4-46D5-8F84-7528BF74F57E}">
      <dgm:prSet custT="1"/>
      <dgm:spPr/>
      <dgm:t>
        <a:bodyPr/>
        <a:lstStyle/>
        <a:p>
          <a:r>
            <a:rPr lang="en-US" sz="1600" dirty="0" smtClean="0"/>
            <a:t>Employee motivation and satisfaction are fostered by HRM, which improves job performance.</a:t>
          </a:r>
        </a:p>
      </dgm:t>
    </dgm:pt>
    <dgm:pt modelId="{7EA0B325-3EF9-4AF7-A36A-DB5BE354CE06}" type="parTrans" cxnId="{B982B84E-E23D-4106-89A7-7D7B80075CBB}">
      <dgm:prSet/>
      <dgm:spPr/>
      <dgm:t>
        <a:bodyPr/>
        <a:lstStyle/>
        <a:p>
          <a:endParaRPr lang="en-US"/>
        </a:p>
      </dgm:t>
    </dgm:pt>
    <dgm:pt modelId="{0899AB32-0911-4ECD-89C0-CB32D7ECEF2A}" type="sibTrans" cxnId="{B982B84E-E23D-4106-89A7-7D7B80075CBB}">
      <dgm:prSet/>
      <dgm:spPr/>
      <dgm:t>
        <a:bodyPr/>
        <a:lstStyle/>
        <a:p>
          <a:endParaRPr lang="en-US"/>
        </a:p>
      </dgm:t>
    </dgm:pt>
    <dgm:pt modelId="{D3EA8B25-40A9-4503-AD32-9E75DA0B7B91}">
      <dgm:prSet custT="1"/>
      <dgm:spPr/>
      <dgm:t>
        <a:bodyPr/>
        <a:lstStyle/>
        <a:p>
          <a:r>
            <a:rPr lang="en-US" sz="1600" dirty="0" smtClean="0"/>
            <a:t>Strategic HRM techniques improve employee satisfaction and work-life balance, which helps the organisation </a:t>
          </a:r>
          <a:r>
            <a:rPr lang="en-US" sz="1600" dirty="0" smtClean="0"/>
            <a:t>succeed (</a:t>
          </a:r>
          <a:r>
            <a:rPr lang="en-US" sz="1600" dirty="0" smtClean="0"/>
            <a:t>Rodríguez-Sánchez et.al, 2020)</a:t>
          </a:r>
          <a:r>
            <a:rPr lang="en-US" sz="1600" dirty="0" smtClean="0"/>
            <a:t>.</a:t>
          </a:r>
          <a:endParaRPr lang="en-US" sz="1600" dirty="0" smtClean="0"/>
        </a:p>
      </dgm:t>
    </dgm:pt>
    <dgm:pt modelId="{2591983B-085F-46FF-89A8-AE40D651C916}" type="parTrans" cxnId="{F4374D88-92BB-4EDE-A1F1-6CD55BAEB14C}">
      <dgm:prSet/>
      <dgm:spPr/>
      <dgm:t>
        <a:bodyPr/>
        <a:lstStyle/>
        <a:p>
          <a:endParaRPr lang="en-US"/>
        </a:p>
      </dgm:t>
    </dgm:pt>
    <dgm:pt modelId="{FE1B061F-86A0-45DC-B2AF-71D0753B522E}" type="sibTrans" cxnId="{F4374D88-92BB-4EDE-A1F1-6CD55BAEB14C}">
      <dgm:prSet/>
      <dgm:spPr/>
      <dgm:t>
        <a:bodyPr/>
        <a:lstStyle/>
        <a:p>
          <a:endParaRPr lang="en-US"/>
        </a:p>
      </dgm:t>
    </dgm:pt>
    <dgm:pt modelId="{877940F3-78E3-4ED5-8CB4-F9E006681F98}" type="pres">
      <dgm:prSet presAssocID="{A0E670CC-9909-4EA4-B3E0-D99F81381D0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DA460D1-89C8-4D6D-9C57-EC3969B65996}" type="pres">
      <dgm:prSet presAssocID="{B096EF13-586C-4C88-A6B3-40521F0B6C3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C09528B-E11B-4F3B-B2A5-8581FE28750A}" type="pres">
      <dgm:prSet presAssocID="{B096EF13-586C-4C88-A6B3-40521F0B6C33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D23BF-023D-486A-9731-002EBD58A0A6}" type="pres">
      <dgm:prSet presAssocID="{D9C77600-812E-40C3-B730-15B4E3E0F6DA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284071-87D4-4CCF-BFE8-0FE91106F329}" type="pres">
      <dgm:prSet presAssocID="{D9C77600-812E-40C3-B730-15B4E3E0F6DA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D29F543-BCD8-479C-9EEE-0B64F1B135B0}" type="pres">
      <dgm:prSet presAssocID="{424EB8F3-E7C4-4CBE-B46C-3C7CA3860A77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F075A0-81CD-40BA-A416-5C5B4E80C120}" type="pres">
      <dgm:prSet presAssocID="{424EB8F3-E7C4-4CBE-B46C-3C7CA3860A77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5633F6B-B158-42BB-BF90-62AE2DF88196}" type="presOf" srcId="{B096EF13-586C-4C88-A6B3-40521F0B6C33}" destId="{2DA460D1-89C8-4D6D-9C57-EC3969B65996}" srcOrd="0" destOrd="0" presId="urn:microsoft.com/office/officeart/2005/8/layout/vList2"/>
    <dgm:cxn modelId="{B69523C8-EC04-460C-BC16-3BA1D3DFE822}" srcId="{424EB8F3-E7C4-4CBE-B46C-3C7CA3860A77}" destId="{3D72E881-EC40-474D-A358-15893464A611}" srcOrd="0" destOrd="0" parTransId="{FC3B51A9-3D1C-4B20-82F8-9BF482C2E099}" sibTransId="{9605060C-2A8D-46B0-93C7-7A5671FE5E35}"/>
    <dgm:cxn modelId="{4A8A4B43-3C94-4196-95D6-79A5D907C696}" srcId="{B096EF13-586C-4C88-A6B3-40521F0B6C33}" destId="{077B9E1B-9B35-4AAC-8413-3C4D819BE532}" srcOrd="1" destOrd="0" parTransId="{7C69F445-8D59-4611-AE65-5140CCE11BC6}" sibTransId="{107C4B00-D046-4CD7-B91F-41F3B6F776A3}"/>
    <dgm:cxn modelId="{727BBE4F-83AD-432F-ADA2-4023E1CA5B4C}" type="presOf" srcId="{179A53EE-86B4-46D5-8F84-7528BF74F57E}" destId="{37F075A0-81CD-40BA-A416-5C5B4E80C120}" srcOrd="0" destOrd="1" presId="urn:microsoft.com/office/officeart/2005/8/layout/vList2"/>
    <dgm:cxn modelId="{9587C3C1-38EA-4BAA-8245-21E63884B094}" type="presOf" srcId="{A0E670CC-9909-4EA4-B3E0-D99F81381D04}" destId="{877940F3-78E3-4ED5-8CB4-F9E006681F98}" srcOrd="0" destOrd="0" presId="urn:microsoft.com/office/officeart/2005/8/layout/vList2"/>
    <dgm:cxn modelId="{54C9580D-9636-431D-8227-1EBD334A208F}" type="presOf" srcId="{48F9B527-8D7F-428C-A378-E8342DD98DFA}" destId="{CC09528B-E11B-4F3B-B2A5-8581FE28750A}" srcOrd="0" destOrd="2" presId="urn:microsoft.com/office/officeart/2005/8/layout/vList2"/>
    <dgm:cxn modelId="{F4374D88-92BB-4EDE-A1F1-6CD55BAEB14C}" srcId="{424EB8F3-E7C4-4CBE-B46C-3C7CA3860A77}" destId="{D3EA8B25-40A9-4503-AD32-9E75DA0B7B91}" srcOrd="2" destOrd="0" parTransId="{2591983B-085F-46FF-89A8-AE40D651C916}" sibTransId="{FE1B061F-86A0-45DC-B2AF-71D0753B522E}"/>
    <dgm:cxn modelId="{04B7DCE5-59FD-4DDD-894D-448B21C63E3A}" type="presOf" srcId="{495D9B8D-71DD-472F-9A5F-4B5F6CB56A74}" destId="{CC09528B-E11B-4F3B-B2A5-8581FE28750A}" srcOrd="0" destOrd="0" presId="urn:microsoft.com/office/officeart/2005/8/layout/vList2"/>
    <dgm:cxn modelId="{14686255-74B0-49D1-A378-6F66FB8BBB80}" srcId="{B096EF13-586C-4C88-A6B3-40521F0B6C33}" destId="{48F9B527-8D7F-428C-A378-E8342DD98DFA}" srcOrd="2" destOrd="0" parTransId="{DC9D2B69-AB37-4D93-A68C-6EF885970AF3}" sibTransId="{0E7B768F-5494-4219-A569-D8FBC3271480}"/>
    <dgm:cxn modelId="{E608F01B-A9BF-4061-A145-4A8528590E81}" type="presOf" srcId="{3D72E881-EC40-474D-A358-15893464A611}" destId="{37F075A0-81CD-40BA-A416-5C5B4E80C120}" srcOrd="0" destOrd="0" presId="urn:microsoft.com/office/officeart/2005/8/layout/vList2"/>
    <dgm:cxn modelId="{EC023978-2097-4ACC-8195-63DA0DDEF2FE}" type="presOf" srcId="{C0291BC3-7349-48E3-839C-1350657C3B63}" destId="{D4284071-87D4-4CCF-BFE8-0FE91106F329}" srcOrd="0" destOrd="2" presId="urn:microsoft.com/office/officeart/2005/8/layout/vList2"/>
    <dgm:cxn modelId="{28497C7A-177A-4E1B-B4CC-80772CC79C5C}" srcId="{A0E670CC-9909-4EA4-B3E0-D99F81381D04}" destId="{424EB8F3-E7C4-4CBE-B46C-3C7CA3860A77}" srcOrd="2" destOrd="0" parTransId="{330B3AF4-523C-4DC1-A225-52CEB9F56478}" sibTransId="{EB3E72C3-615F-4754-A632-03ABAF4BBD35}"/>
    <dgm:cxn modelId="{B04BB4F0-8269-4499-A510-761D08031CC3}" srcId="{D9C77600-812E-40C3-B730-15B4E3E0F6DA}" destId="{C0291BC3-7349-48E3-839C-1350657C3B63}" srcOrd="2" destOrd="0" parTransId="{B3C14408-48A6-413E-8AEF-8F3636AF4012}" sibTransId="{21CFFB3C-F3B5-47D4-8A7D-3826293BE17F}"/>
    <dgm:cxn modelId="{7EA90B1E-E3EA-4D72-A767-9DE94F737288}" type="presOf" srcId="{1A65014F-670E-4DB8-954C-588E1DAC09A2}" destId="{D4284071-87D4-4CCF-BFE8-0FE91106F329}" srcOrd="0" destOrd="1" presId="urn:microsoft.com/office/officeart/2005/8/layout/vList2"/>
    <dgm:cxn modelId="{489D1DC6-DD26-4968-BD8F-BC39B57693C5}" type="presOf" srcId="{424EB8F3-E7C4-4CBE-B46C-3C7CA3860A77}" destId="{6D29F543-BCD8-479C-9EEE-0B64F1B135B0}" srcOrd="0" destOrd="0" presId="urn:microsoft.com/office/officeart/2005/8/layout/vList2"/>
    <dgm:cxn modelId="{68BD4E7C-F8E7-4A32-AAE4-C0414AE46A13}" srcId="{A0E670CC-9909-4EA4-B3E0-D99F81381D04}" destId="{B096EF13-586C-4C88-A6B3-40521F0B6C33}" srcOrd="0" destOrd="0" parTransId="{9670BCB6-8063-473A-81C8-F5FBC8E40191}" sibTransId="{FD6FD1F4-5446-4A12-B383-832575398E41}"/>
    <dgm:cxn modelId="{388D177B-DC67-466E-B152-318DC30C675E}" type="presOf" srcId="{D9C77600-812E-40C3-B730-15B4E3E0F6DA}" destId="{BA2D23BF-023D-486A-9731-002EBD58A0A6}" srcOrd="0" destOrd="0" presId="urn:microsoft.com/office/officeart/2005/8/layout/vList2"/>
    <dgm:cxn modelId="{2DC5714F-5F59-45A3-AB9D-131800074B56}" type="presOf" srcId="{919611EF-6463-4ED6-800E-AC1A02B3B6D2}" destId="{D4284071-87D4-4CCF-BFE8-0FE91106F329}" srcOrd="0" destOrd="0" presId="urn:microsoft.com/office/officeart/2005/8/layout/vList2"/>
    <dgm:cxn modelId="{57C1C24F-EFF2-460A-AD32-ACCB4A5DC424}" type="presOf" srcId="{D3EA8B25-40A9-4503-AD32-9E75DA0B7B91}" destId="{37F075A0-81CD-40BA-A416-5C5B4E80C120}" srcOrd="0" destOrd="2" presId="urn:microsoft.com/office/officeart/2005/8/layout/vList2"/>
    <dgm:cxn modelId="{6E6CE5A1-61D6-4325-ABB6-13B9A8F99F29}" srcId="{B096EF13-586C-4C88-A6B3-40521F0B6C33}" destId="{495D9B8D-71DD-472F-9A5F-4B5F6CB56A74}" srcOrd="0" destOrd="0" parTransId="{394FCA27-BBC5-4B12-A05A-912AE09547AD}" sibTransId="{8916D170-7793-4E84-A407-59B3BC54DACA}"/>
    <dgm:cxn modelId="{F2E18351-AFFA-4F86-891D-B4CFBA1425D9}" srcId="{D9C77600-812E-40C3-B730-15B4E3E0F6DA}" destId="{919611EF-6463-4ED6-800E-AC1A02B3B6D2}" srcOrd="0" destOrd="0" parTransId="{B9ACC0A7-23B7-4628-994B-97201FFC4674}" sibTransId="{4FA2C60D-79BF-4B79-9C33-C309B3E92ED1}"/>
    <dgm:cxn modelId="{38F3790C-3A93-4233-917E-5D00CECAC247}" type="presOf" srcId="{077B9E1B-9B35-4AAC-8413-3C4D819BE532}" destId="{CC09528B-E11B-4F3B-B2A5-8581FE28750A}" srcOrd="0" destOrd="1" presId="urn:microsoft.com/office/officeart/2005/8/layout/vList2"/>
    <dgm:cxn modelId="{2DC9FE10-E87C-4D2C-96BF-111E09D385D8}" srcId="{D9C77600-812E-40C3-B730-15B4E3E0F6DA}" destId="{1A65014F-670E-4DB8-954C-588E1DAC09A2}" srcOrd="1" destOrd="0" parTransId="{653E39D4-2AD2-451E-A0F7-C88FBAE04A85}" sibTransId="{9F7E76EC-4ECE-443A-AC22-7218992E7466}"/>
    <dgm:cxn modelId="{B982B84E-E23D-4106-89A7-7D7B80075CBB}" srcId="{424EB8F3-E7C4-4CBE-B46C-3C7CA3860A77}" destId="{179A53EE-86B4-46D5-8F84-7528BF74F57E}" srcOrd="1" destOrd="0" parTransId="{7EA0B325-3EF9-4AF7-A36A-DB5BE354CE06}" sibTransId="{0899AB32-0911-4ECD-89C0-CB32D7ECEF2A}"/>
    <dgm:cxn modelId="{1FA1E3B9-3FBB-4A5D-B6F6-6E73ABC1DC0E}" srcId="{A0E670CC-9909-4EA4-B3E0-D99F81381D04}" destId="{D9C77600-812E-40C3-B730-15B4E3E0F6DA}" srcOrd="1" destOrd="0" parTransId="{C9F0F007-5C51-49ED-9CC1-30631AA907BD}" sibTransId="{D99A8DE8-6342-41BE-83C1-5D84EEED79EF}"/>
    <dgm:cxn modelId="{77248ADF-B0BD-44E2-A483-ACE2C1BE1FDC}" type="presParOf" srcId="{877940F3-78E3-4ED5-8CB4-F9E006681F98}" destId="{2DA460D1-89C8-4D6D-9C57-EC3969B65996}" srcOrd="0" destOrd="0" presId="urn:microsoft.com/office/officeart/2005/8/layout/vList2"/>
    <dgm:cxn modelId="{5F9B0CB8-3575-4C78-968B-D1134AA43EDE}" type="presParOf" srcId="{877940F3-78E3-4ED5-8CB4-F9E006681F98}" destId="{CC09528B-E11B-4F3B-B2A5-8581FE28750A}" srcOrd="1" destOrd="0" presId="urn:microsoft.com/office/officeart/2005/8/layout/vList2"/>
    <dgm:cxn modelId="{CBCA9AAE-4710-4445-91DF-2B0BCF636AA6}" type="presParOf" srcId="{877940F3-78E3-4ED5-8CB4-F9E006681F98}" destId="{BA2D23BF-023D-486A-9731-002EBD58A0A6}" srcOrd="2" destOrd="0" presId="urn:microsoft.com/office/officeart/2005/8/layout/vList2"/>
    <dgm:cxn modelId="{C203C1F6-91F6-49B9-94AD-90146E2D5D3F}" type="presParOf" srcId="{877940F3-78E3-4ED5-8CB4-F9E006681F98}" destId="{D4284071-87D4-4CCF-BFE8-0FE91106F329}" srcOrd="3" destOrd="0" presId="urn:microsoft.com/office/officeart/2005/8/layout/vList2"/>
    <dgm:cxn modelId="{4B1C10EF-8AA7-413F-B383-EEE158EF3B9C}" type="presParOf" srcId="{877940F3-78E3-4ED5-8CB4-F9E006681F98}" destId="{6D29F543-BCD8-479C-9EEE-0B64F1B135B0}" srcOrd="4" destOrd="0" presId="urn:microsoft.com/office/officeart/2005/8/layout/vList2"/>
    <dgm:cxn modelId="{2240D705-CE9F-464F-919C-437AACE49D68}" type="presParOf" srcId="{877940F3-78E3-4ED5-8CB4-F9E006681F98}" destId="{37F075A0-81CD-40BA-A416-5C5B4E80C120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676CDB-CBEC-4E19-99B5-DE15E997E5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A65363-4D0D-4F17-B5A4-9ED388D2B5DA}">
      <dgm:prSet/>
      <dgm:spPr/>
      <dgm:t>
        <a:bodyPr/>
        <a:lstStyle/>
        <a:p>
          <a:pPr rtl="0"/>
          <a:r>
            <a:rPr lang="en-US" smtClean="0"/>
            <a:t>HR Strategy: Employee Well-being and Work-Life Balance</a:t>
          </a:r>
          <a:endParaRPr lang="en-US"/>
        </a:p>
      </dgm:t>
    </dgm:pt>
    <dgm:pt modelId="{5477919F-6EC5-4DDC-8F50-8FD04652C639}" type="parTrans" cxnId="{D84FC1AD-9D23-4562-9F3D-1D70AB3728C0}">
      <dgm:prSet/>
      <dgm:spPr/>
      <dgm:t>
        <a:bodyPr/>
        <a:lstStyle/>
        <a:p>
          <a:endParaRPr lang="en-US"/>
        </a:p>
      </dgm:t>
    </dgm:pt>
    <dgm:pt modelId="{70938F81-CCF3-4C2F-9E32-AD79E9E1AAE7}" type="sibTrans" cxnId="{D84FC1AD-9D23-4562-9F3D-1D70AB3728C0}">
      <dgm:prSet/>
      <dgm:spPr/>
      <dgm:t>
        <a:bodyPr/>
        <a:lstStyle/>
        <a:p>
          <a:endParaRPr lang="en-US"/>
        </a:p>
      </dgm:t>
    </dgm:pt>
    <dgm:pt modelId="{C4E4C35D-4027-4604-ADC5-4E52C5D4BDAB}">
      <dgm:prSet/>
      <dgm:spPr/>
      <dgm:t>
        <a:bodyPr/>
        <a:lstStyle/>
        <a:p>
          <a:pPr rtl="0"/>
          <a:r>
            <a:rPr lang="en-US" dirty="0" smtClean="0"/>
            <a:t>Apple Inc. is aware of how critical it is to create a positive work environment that supports its employees' health and work-life </a:t>
          </a:r>
          <a:r>
            <a:rPr lang="en-US" dirty="0" smtClean="0"/>
            <a:t>balance (Tariq et.al, 2012).</a:t>
          </a:r>
          <a:endParaRPr lang="en-US" dirty="0"/>
        </a:p>
      </dgm:t>
    </dgm:pt>
    <dgm:pt modelId="{0ACCAE1C-2CFA-4DA8-83B6-8DCE2511D24B}" type="parTrans" cxnId="{289B916B-2D27-40CC-880B-0C003A381CB4}">
      <dgm:prSet/>
      <dgm:spPr/>
      <dgm:t>
        <a:bodyPr/>
        <a:lstStyle/>
        <a:p>
          <a:endParaRPr lang="en-US"/>
        </a:p>
      </dgm:t>
    </dgm:pt>
    <dgm:pt modelId="{4F1D35AF-1027-4834-A849-3BC750C11EC1}" type="sibTrans" cxnId="{289B916B-2D27-40CC-880B-0C003A381CB4}">
      <dgm:prSet/>
      <dgm:spPr/>
      <dgm:t>
        <a:bodyPr/>
        <a:lstStyle/>
        <a:p>
          <a:endParaRPr lang="en-US"/>
        </a:p>
      </dgm:t>
    </dgm:pt>
    <dgm:pt modelId="{255F7BCC-56D2-48FA-B758-3DBB8ADD6670}">
      <dgm:prSet/>
      <dgm:spPr/>
      <dgm:t>
        <a:bodyPr/>
        <a:lstStyle/>
        <a:p>
          <a:r>
            <a:rPr lang="en-US" dirty="0" smtClean="0"/>
            <a:t>To assist employees in finding a harmonic balance between work and personal life, the organisation has established a thorough HR strategy.</a:t>
          </a:r>
        </a:p>
      </dgm:t>
    </dgm:pt>
    <dgm:pt modelId="{6CB446C7-606B-44A3-BA0C-2A07B3850DE1}" type="parTrans" cxnId="{2CD0AB63-3897-4A7C-9D0B-C4A3DDB282AF}">
      <dgm:prSet/>
      <dgm:spPr/>
      <dgm:t>
        <a:bodyPr/>
        <a:lstStyle/>
        <a:p>
          <a:endParaRPr lang="en-US"/>
        </a:p>
      </dgm:t>
    </dgm:pt>
    <dgm:pt modelId="{871FAF21-746C-4D10-8B1F-E391AF17DC49}" type="sibTrans" cxnId="{2CD0AB63-3897-4A7C-9D0B-C4A3DDB282AF}">
      <dgm:prSet/>
      <dgm:spPr/>
      <dgm:t>
        <a:bodyPr/>
        <a:lstStyle/>
        <a:p>
          <a:endParaRPr lang="en-US"/>
        </a:p>
      </dgm:t>
    </dgm:pt>
    <dgm:pt modelId="{14F1AC39-4851-41BB-9DA8-CA2646D92219}" type="pres">
      <dgm:prSet presAssocID="{A3676CDB-CBEC-4E19-99B5-DE15E997E51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A703A66-6318-45A4-873D-AC4A2178FD36}" type="pres">
      <dgm:prSet presAssocID="{81A65363-4D0D-4F17-B5A4-9ED388D2B5D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F8D897-AC73-4D41-BAAB-B505ABF1D8CB}" type="pres">
      <dgm:prSet presAssocID="{81A65363-4D0D-4F17-B5A4-9ED388D2B5DA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89B916B-2D27-40CC-880B-0C003A381CB4}" srcId="{81A65363-4D0D-4F17-B5A4-9ED388D2B5DA}" destId="{C4E4C35D-4027-4604-ADC5-4E52C5D4BDAB}" srcOrd="0" destOrd="0" parTransId="{0ACCAE1C-2CFA-4DA8-83B6-8DCE2511D24B}" sibTransId="{4F1D35AF-1027-4834-A849-3BC750C11EC1}"/>
    <dgm:cxn modelId="{0F85A80E-EC64-40B3-96C5-CBE14930FCC4}" type="presOf" srcId="{255F7BCC-56D2-48FA-B758-3DBB8ADD6670}" destId="{A1F8D897-AC73-4D41-BAAB-B505ABF1D8CB}" srcOrd="0" destOrd="1" presId="urn:microsoft.com/office/officeart/2005/8/layout/vList2"/>
    <dgm:cxn modelId="{F8E641C4-A936-4E7E-872B-40C81BCFD1B6}" type="presOf" srcId="{81A65363-4D0D-4F17-B5A4-9ED388D2B5DA}" destId="{9A703A66-6318-45A4-873D-AC4A2178FD36}" srcOrd="0" destOrd="0" presId="urn:microsoft.com/office/officeart/2005/8/layout/vList2"/>
    <dgm:cxn modelId="{D84FC1AD-9D23-4562-9F3D-1D70AB3728C0}" srcId="{A3676CDB-CBEC-4E19-99B5-DE15E997E51F}" destId="{81A65363-4D0D-4F17-B5A4-9ED388D2B5DA}" srcOrd="0" destOrd="0" parTransId="{5477919F-6EC5-4DDC-8F50-8FD04652C639}" sibTransId="{70938F81-CCF3-4C2F-9E32-AD79E9E1AAE7}"/>
    <dgm:cxn modelId="{86D4269A-F4E7-4CAD-87C1-0E8930744DE5}" type="presOf" srcId="{A3676CDB-CBEC-4E19-99B5-DE15E997E51F}" destId="{14F1AC39-4851-41BB-9DA8-CA2646D92219}" srcOrd="0" destOrd="0" presId="urn:microsoft.com/office/officeart/2005/8/layout/vList2"/>
    <dgm:cxn modelId="{2CD0AB63-3897-4A7C-9D0B-C4A3DDB282AF}" srcId="{81A65363-4D0D-4F17-B5A4-9ED388D2B5DA}" destId="{255F7BCC-56D2-48FA-B758-3DBB8ADD6670}" srcOrd="1" destOrd="0" parTransId="{6CB446C7-606B-44A3-BA0C-2A07B3850DE1}" sibTransId="{871FAF21-746C-4D10-8B1F-E391AF17DC49}"/>
    <dgm:cxn modelId="{CBE18F53-F04C-478B-9880-8A832E632751}" type="presOf" srcId="{C4E4C35D-4027-4604-ADC5-4E52C5D4BDAB}" destId="{A1F8D897-AC73-4D41-BAAB-B505ABF1D8CB}" srcOrd="0" destOrd="0" presId="urn:microsoft.com/office/officeart/2005/8/layout/vList2"/>
    <dgm:cxn modelId="{E70E1F84-B8C3-4674-929B-E80AD8288C20}" type="presParOf" srcId="{14F1AC39-4851-41BB-9DA8-CA2646D92219}" destId="{9A703A66-6318-45A4-873D-AC4A2178FD36}" srcOrd="0" destOrd="0" presId="urn:microsoft.com/office/officeart/2005/8/layout/vList2"/>
    <dgm:cxn modelId="{4E7A9336-A23C-4D3A-9603-9E50C8C98FA2}" type="presParOf" srcId="{14F1AC39-4851-41BB-9DA8-CA2646D92219}" destId="{A1F8D897-AC73-4D41-BAAB-B505ABF1D8C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1C8D0E-8DAB-4089-ABB1-7B14A9F8386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AD4FD9F-A4EA-4E61-BD4F-22DD94230E57}">
      <dgm:prSet/>
      <dgm:spPr/>
      <dgm:t>
        <a:bodyPr/>
        <a:lstStyle/>
        <a:p>
          <a:pPr rtl="0"/>
          <a:r>
            <a:rPr lang="en-US" b="1" dirty="0" smtClean="0"/>
            <a:t>Flexible Work Arrangements: </a:t>
          </a:r>
          <a:r>
            <a:rPr lang="en-US" b="0" dirty="0" smtClean="0"/>
            <a:t>To meet the needs of a variety of employees and encourage work-life balance, Apple Inc. provides flexible work arrangements, including remote work and flexible </a:t>
          </a:r>
          <a:r>
            <a:rPr lang="en-US" b="0" dirty="0" smtClean="0"/>
            <a:t>hours (</a:t>
          </a:r>
          <a:r>
            <a:rPr lang="en-US" b="0" dirty="0" err="1" smtClean="0"/>
            <a:t>Shifrin</a:t>
          </a:r>
          <a:r>
            <a:rPr lang="en-US" b="0" dirty="0" smtClean="0"/>
            <a:t> et.al, 2022)</a:t>
          </a:r>
          <a:r>
            <a:rPr lang="en-US" b="0" dirty="0" smtClean="0"/>
            <a:t>.</a:t>
          </a:r>
          <a:endParaRPr lang="en-US" b="0" dirty="0"/>
        </a:p>
      </dgm:t>
    </dgm:pt>
    <dgm:pt modelId="{C8F73EB6-EEE4-48BF-B7BA-FFE07311D7FC}" type="parTrans" cxnId="{34642CC2-4A70-4827-9DFA-4449F18E11A4}">
      <dgm:prSet/>
      <dgm:spPr/>
      <dgm:t>
        <a:bodyPr/>
        <a:lstStyle/>
        <a:p>
          <a:endParaRPr lang="en-US"/>
        </a:p>
      </dgm:t>
    </dgm:pt>
    <dgm:pt modelId="{B97D3F6D-D12F-447D-8DA2-457D6D85B5A6}" type="sibTrans" cxnId="{34642CC2-4A70-4827-9DFA-4449F18E11A4}">
      <dgm:prSet/>
      <dgm:spPr/>
      <dgm:t>
        <a:bodyPr/>
        <a:lstStyle/>
        <a:p>
          <a:endParaRPr lang="en-US"/>
        </a:p>
      </dgm:t>
    </dgm:pt>
    <dgm:pt modelId="{15198DEB-7695-4A60-BF48-3A968736E0BE}">
      <dgm:prSet/>
      <dgm:spPr/>
      <dgm:t>
        <a:bodyPr/>
        <a:lstStyle/>
        <a:p>
          <a:pPr rtl="0"/>
          <a:r>
            <a:rPr lang="en-US" b="1" dirty="0" smtClean="0"/>
            <a:t>Wellness Programs: </a:t>
          </a:r>
          <a:r>
            <a:rPr lang="en-US" b="0" dirty="0" smtClean="0"/>
            <a:t>To encourage employee wellbeing, </a:t>
          </a:r>
          <a:r>
            <a:rPr lang="en-US" b="0" dirty="0" smtClean="0"/>
            <a:t>Apple offers </a:t>
          </a:r>
          <a:r>
            <a:rPr lang="en-US" b="0" dirty="0" smtClean="0"/>
            <a:t>wellness programmes that include physical activity, mental health assistance, and stress reduction </a:t>
          </a:r>
          <a:r>
            <a:rPr lang="en-US" b="0" dirty="0" smtClean="0"/>
            <a:t>techniques (Bai et.al, 2022) .</a:t>
          </a:r>
          <a:endParaRPr lang="en-US" b="0" dirty="0"/>
        </a:p>
      </dgm:t>
    </dgm:pt>
    <dgm:pt modelId="{E27BB534-8D8D-4BD7-8296-53EA7F430B33}" type="parTrans" cxnId="{428A4A4B-0D9A-446E-AA95-05901E5412AB}">
      <dgm:prSet/>
      <dgm:spPr/>
      <dgm:t>
        <a:bodyPr/>
        <a:lstStyle/>
        <a:p>
          <a:endParaRPr lang="en-US"/>
        </a:p>
      </dgm:t>
    </dgm:pt>
    <dgm:pt modelId="{7FDE9A27-A195-4EA2-B18C-90E68F15F423}" type="sibTrans" cxnId="{428A4A4B-0D9A-446E-AA95-05901E5412AB}">
      <dgm:prSet/>
      <dgm:spPr/>
      <dgm:t>
        <a:bodyPr/>
        <a:lstStyle/>
        <a:p>
          <a:endParaRPr lang="en-US"/>
        </a:p>
      </dgm:t>
    </dgm:pt>
    <dgm:pt modelId="{3877CF4E-3101-4DD0-81D0-FB909D486D98}">
      <dgm:prSet/>
      <dgm:spPr/>
      <dgm:t>
        <a:bodyPr/>
        <a:lstStyle/>
        <a:p>
          <a:pPr rtl="0"/>
          <a:r>
            <a:rPr lang="en-US" b="1" dirty="0" smtClean="0"/>
            <a:t>Work-Life Integration Support: </a:t>
          </a:r>
          <a:r>
            <a:rPr lang="en-US" b="0" dirty="0" smtClean="0"/>
            <a:t>To help employees successfully balance their personal and professional obligations, Apple Inc. provides information and tools.</a:t>
          </a:r>
        </a:p>
      </dgm:t>
    </dgm:pt>
    <dgm:pt modelId="{43435D75-FCBD-43CC-BD1C-63468F207438}" type="parTrans" cxnId="{6D0D34BE-1F14-4183-AED7-8B9974524A09}">
      <dgm:prSet/>
      <dgm:spPr/>
      <dgm:t>
        <a:bodyPr/>
        <a:lstStyle/>
        <a:p>
          <a:endParaRPr lang="en-US"/>
        </a:p>
      </dgm:t>
    </dgm:pt>
    <dgm:pt modelId="{8260D063-3C3F-4A8E-8D2C-80F856207962}" type="sibTrans" cxnId="{6D0D34BE-1F14-4183-AED7-8B9974524A09}">
      <dgm:prSet/>
      <dgm:spPr/>
      <dgm:t>
        <a:bodyPr/>
        <a:lstStyle/>
        <a:p>
          <a:endParaRPr lang="en-US"/>
        </a:p>
      </dgm:t>
    </dgm:pt>
    <dgm:pt modelId="{5B79BD95-57FA-4001-BAFB-31FB519E1414}">
      <dgm:prSet/>
      <dgm:spPr/>
      <dgm:t>
        <a:bodyPr/>
        <a:lstStyle/>
        <a:p>
          <a:pPr rtl="0"/>
          <a:r>
            <a:rPr lang="en-US" b="1" dirty="0" smtClean="0"/>
            <a:t>Employee Assistance Programs: </a:t>
          </a:r>
          <a:r>
            <a:rPr lang="en-US" b="0" dirty="0" smtClean="0"/>
            <a:t>The company offers private counselling and support services to help employees deal with both personal and professional </a:t>
          </a:r>
          <a:r>
            <a:rPr lang="en-US" b="0" dirty="0" smtClean="0"/>
            <a:t>issues (Posner et.al, 1985).</a:t>
          </a:r>
          <a:endParaRPr lang="en-US" b="0" dirty="0"/>
        </a:p>
      </dgm:t>
    </dgm:pt>
    <dgm:pt modelId="{49D6FFEB-8430-4F3E-91D7-D9312208F58E}" type="parTrans" cxnId="{4982D4E3-D741-4BC6-ACFA-CD96B77D13C4}">
      <dgm:prSet/>
      <dgm:spPr/>
      <dgm:t>
        <a:bodyPr/>
        <a:lstStyle/>
        <a:p>
          <a:endParaRPr lang="en-US"/>
        </a:p>
      </dgm:t>
    </dgm:pt>
    <dgm:pt modelId="{131923E7-27BF-411E-BF6D-C23EFC0BD1FC}" type="sibTrans" cxnId="{4982D4E3-D741-4BC6-ACFA-CD96B77D13C4}">
      <dgm:prSet/>
      <dgm:spPr/>
      <dgm:t>
        <a:bodyPr/>
        <a:lstStyle/>
        <a:p>
          <a:endParaRPr lang="en-US"/>
        </a:p>
      </dgm:t>
    </dgm:pt>
    <dgm:pt modelId="{0BD2656C-553F-4D96-A1C0-BD2631106DED}">
      <dgm:prSet/>
      <dgm:spPr/>
      <dgm:t>
        <a:bodyPr/>
        <a:lstStyle/>
        <a:p>
          <a:pPr rtl="0"/>
          <a:r>
            <a:rPr lang="en-US" b="1" dirty="0" smtClean="0"/>
            <a:t>Recognition and Rewards: </a:t>
          </a:r>
          <a:r>
            <a:rPr lang="en-US" b="0" dirty="0" smtClean="0"/>
            <a:t>Apple Inc. </a:t>
          </a:r>
          <a:r>
            <a:rPr lang="en-US" b="0" dirty="0" err="1" smtClean="0"/>
            <a:t>recognises</a:t>
          </a:r>
          <a:r>
            <a:rPr lang="en-US" b="0" dirty="0" smtClean="0"/>
            <a:t> and </a:t>
          </a:r>
          <a:r>
            <a:rPr lang="en-US" b="0" dirty="0" err="1" smtClean="0"/>
            <a:t>honours</a:t>
          </a:r>
          <a:r>
            <a:rPr lang="en-US" b="0" dirty="0" smtClean="0"/>
            <a:t> staff members for their contributions, promoting a motivating </a:t>
          </a:r>
          <a:r>
            <a:rPr lang="en-US" b="0" dirty="0" smtClean="0"/>
            <a:t>workplace (</a:t>
          </a:r>
          <a:r>
            <a:rPr lang="en-US" dirty="0" smtClean="0"/>
            <a:t>Dustin et.al, 2014)</a:t>
          </a:r>
          <a:r>
            <a:rPr lang="en-US" b="0" dirty="0" smtClean="0"/>
            <a:t>.</a:t>
          </a:r>
          <a:endParaRPr lang="en-US" b="0" dirty="0"/>
        </a:p>
      </dgm:t>
    </dgm:pt>
    <dgm:pt modelId="{C9315195-D045-4955-A372-76DF67D29703}" type="parTrans" cxnId="{686190E7-9CA3-4275-8EFA-EC66F433EF57}">
      <dgm:prSet/>
      <dgm:spPr/>
      <dgm:t>
        <a:bodyPr/>
        <a:lstStyle/>
        <a:p>
          <a:endParaRPr lang="en-US"/>
        </a:p>
      </dgm:t>
    </dgm:pt>
    <dgm:pt modelId="{28581B41-CC06-4AB9-8C76-30074CBCB22C}" type="sibTrans" cxnId="{686190E7-9CA3-4275-8EFA-EC66F433EF57}">
      <dgm:prSet/>
      <dgm:spPr/>
      <dgm:t>
        <a:bodyPr/>
        <a:lstStyle/>
        <a:p>
          <a:endParaRPr lang="en-US"/>
        </a:p>
      </dgm:t>
    </dgm:pt>
    <dgm:pt modelId="{D37E61B9-2B52-4167-879A-2D30B2FB6F21}" type="pres">
      <dgm:prSet presAssocID="{111C8D0E-8DAB-4089-ABB1-7B14A9F8386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8AE7819-D37D-40A4-9A7F-9E7399B9FE65}" type="pres">
      <dgm:prSet presAssocID="{CAD4FD9F-A4EA-4E61-BD4F-22DD94230E57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799E05-194A-4EEC-9AFE-8D6476891364}" type="pres">
      <dgm:prSet presAssocID="{B97D3F6D-D12F-447D-8DA2-457D6D85B5A6}" presName="spacer" presStyleCnt="0"/>
      <dgm:spPr/>
    </dgm:pt>
    <dgm:pt modelId="{A6DA09CC-0C0E-48B3-9CB7-1B67ED69890A}" type="pres">
      <dgm:prSet presAssocID="{15198DEB-7695-4A60-BF48-3A968736E0BE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20E400-9303-47D1-9A0C-D0FBC0616AFE}" type="pres">
      <dgm:prSet presAssocID="{7FDE9A27-A195-4EA2-B18C-90E68F15F423}" presName="spacer" presStyleCnt="0"/>
      <dgm:spPr/>
    </dgm:pt>
    <dgm:pt modelId="{72C7CA74-A060-4ED4-96F2-85AE24B018BA}" type="pres">
      <dgm:prSet presAssocID="{3877CF4E-3101-4DD0-81D0-FB909D486D9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E3EFE9-C72F-489E-8B13-7E09073718F1}" type="pres">
      <dgm:prSet presAssocID="{8260D063-3C3F-4A8E-8D2C-80F856207962}" presName="spacer" presStyleCnt="0"/>
      <dgm:spPr/>
    </dgm:pt>
    <dgm:pt modelId="{3A474806-F077-40E0-9CB2-02F64DB40DDA}" type="pres">
      <dgm:prSet presAssocID="{5B79BD95-57FA-4001-BAFB-31FB519E1414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A50FC9-4B6E-4A4A-BB48-03FFC39A7C7A}" type="pres">
      <dgm:prSet presAssocID="{131923E7-27BF-411E-BF6D-C23EFC0BD1FC}" presName="spacer" presStyleCnt="0"/>
      <dgm:spPr/>
    </dgm:pt>
    <dgm:pt modelId="{860C52B0-E695-4281-AF22-88CC2D8CAF03}" type="pres">
      <dgm:prSet presAssocID="{0BD2656C-553F-4D96-A1C0-BD2631106DE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4642CC2-4A70-4827-9DFA-4449F18E11A4}" srcId="{111C8D0E-8DAB-4089-ABB1-7B14A9F83860}" destId="{CAD4FD9F-A4EA-4E61-BD4F-22DD94230E57}" srcOrd="0" destOrd="0" parTransId="{C8F73EB6-EEE4-48BF-B7BA-FFE07311D7FC}" sibTransId="{B97D3F6D-D12F-447D-8DA2-457D6D85B5A6}"/>
    <dgm:cxn modelId="{E905A298-8340-4AEB-A3F0-9606A70A2426}" type="presOf" srcId="{CAD4FD9F-A4EA-4E61-BD4F-22DD94230E57}" destId="{F8AE7819-D37D-40A4-9A7F-9E7399B9FE65}" srcOrd="0" destOrd="0" presId="urn:microsoft.com/office/officeart/2005/8/layout/vList2"/>
    <dgm:cxn modelId="{D51FABA5-2AC5-40A9-B4A4-2D469414CC41}" type="presOf" srcId="{5B79BD95-57FA-4001-BAFB-31FB519E1414}" destId="{3A474806-F077-40E0-9CB2-02F64DB40DDA}" srcOrd="0" destOrd="0" presId="urn:microsoft.com/office/officeart/2005/8/layout/vList2"/>
    <dgm:cxn modelId="{AC28E2B2-731E-46FC-82C1-7DA044C9C3BC}" type="presOf" srcId="{111C8D0E-8DAB-4089-ABB1-7B14A9F83860}" destId="{D37E61B9-2B52-4167-879A-2D30B2FB6F21}" srcOrd="0" destOrd="0" presId="urn:microsoft.com/office/officeart/2005/8/layout/vList2"/>
    <dgm:cxn modelId="{686190E7-9CA3-4275-8EFA-EC66F433EF57}" srcId="{111C8D0E-8DAB-4089-ABB1-7B14A9F83860}" destId="{0BD2656C-553F-4D96-A1C0-BD2631106DED}" srcOrd="4" destOrd="0" parTransId="{C9315195-D045-4955-A372-76DF67D29703}" sibTransId="{28581B41-CC06-4AB9-8C76-30074CBCB22C}"/>
    <dgm:cxn modelId="{D3C6EA08-81B4-4937-8B4F-5C5C8AA51605}" type="presOf" srcId="{15198DEB-7695-4A60-BF48-3A968736E0BE}" destId="{A6DA09CC-0C0E-48B3-9CB7-1B67ED69890A}" srcOrd="0" destOrd="0" presId="urn:microsoft.com/office/officeart/2005/8/layout/vList2"/>
    <dgm:cxn modelId="{D90CC553-DD2E-4ADC-A457-C69E0C8EED9F}" type="presOf" srcId="{3877CF4E-3101-4DD0-81D0-FB909D486D98}" destId="{72C7CA74-A060-4ED4-96F2-85AE24B018BA}" srcOrd="0" destOrd="0" presId="urn:microsoft.com/office/officeart/2005/8/layout/vList2"/>
    <dgm:cxn modelId="{428A4A4B-0D9A-446E-AA95-05901E5412AB}" srcId="{111C8D0E-8DAB-4089-ABB1-7B14A9F83860}" destId="{15198DEB-7695-4A60-BF48-3A968736E0BE}" srcOrd="1" destOrd="0" parTransId="{E27BB534-8D8D-4BD7-8296-53EA7F430B33}" sibTransId="{7FDE9A27-A195-4EA2-B18C-90E68F15F423}"/>
    <dgm:cxn modelId="{4982D4E3-D741-4BC6-ACFA-CD96B77D13C4}" srcId="{111C8D0E-8DAB-4089-ABB1-7B14A9F83860}" destId="{5B79BD95-57FA-4001-BAFB-31FB519E1414}" srcOrd="3" destOrd="0" parTransId="{49D6FFEB-8430-4F3E-91D7-D9312208F58E}" sibTransId="{131923E7-27BF-411E-BF6D-C23EFC0BD1FC}"/>
    <dgm:cxn modelId="{6D0D34BE-1F14-4183-AED7-8B9974524A09}" srcId="{111C8D0E-8DAB-4089-ABB1-7B14A9F83860}" destId="{3877CF4E-3101-4DD0-81D0-FB909D486D98}" srcOrd="2" destOrd="0" parTransId="{43435D75-FCBD-43CC-BD1C-63468F207438}" sibTransId="{8260D063-3C3F-4A8E-8D2C-80F856207962}"/>
    <dgm:cxn modelId="{E4A14D56-D9B5-44D9-A651-231470B9987B}" type="presOf" srcId="{0BD2656C-553F-4D96-A1C0-BD2631106DED}" destId="{860C52B0-E695-4281-AF22-88CC2D8CAF03}" srcOrd="0" destOrd="0" presId="urn:microsoft.com/office/officeart/2005/8/layout/vList2"/>
    <dgm:cxn modelId="{9FFA3EC9-4D4B-41A9-A5B9-9D092A8044CF}" type="presParOf" srcId="{D37E61B9-2B52-4167-879A-2D30B2FB6F21}" destId="{F8AE7819-D37D-40A4-9A7F-9E7399B9FE65}" srcOrd="0" destOrd="0" presId="urn:microsoft.com/office/officeart/2005/8/layout/vList2"/>
    <dgm:cxn modelId="{882284C9-C791-462C-8A87-90A67828904D}" type="presParOf" srcId="{D37E61B9-2B52-4167-879A-2D30B2FB6F21}" destId="{77799E05-194A-4EEC-9AFE-8D6476891364}" srcOrd="1" destOrd="0" presId="urn:microsoft.com/office/officeart/2005/8/layout/vList2"/>
    <dgm:cxn modelId="{24757F1E-43DA-4F34-8E8C-090F3B99611F}" type="presParOf" srcId="{D37E61B9-2B52-4167-879A-2D30B2FB6F21}" destId="{A6DA09CC-0C0E-48B3-9CB7-1B67ED69890A}" srcOrd="2" destOrd="0" presId="urn:microsoft.com/office/officeart/2005/8/layout/vList2"/>
    <dgm:cxn modelId="{F8F725E6-F761-4FC5-84DA-AC95CDD5A44A}" type="presParOf" srcId="{D37E61B9-2B52-4167-879A-2D30B2FB6F21}" destId="{8420E400-9303-47D1-9A0C-D0FBC0616AFE}" srcOrd="3" destOrd="0" presId="urn:microsoft.com/office/officeart/2005/8/layout/vList2"/>
    <dgm:cxn modelId="{1B647301-FBE9-4024-AC0C-9ABFA73C6783}" type="presParOf" srcId="{D37E61B9-2B52-4167-879A-2D30B2FB6F21}" destId="{72C7CA74-A060-4ED4-96F2-85AE24B018BA}" srcOrd="4" destOrd="0" presId="urn:microsoft.com/office/officeart/2005/8/layout/vList2"/>
    <dgm:cxn modelId="{51A6E8AE-B7D6-4FF3-9174-4B10220A7F7D}" type="presParOf" srcId="{D37E61B9-2B52-4167-879A-2D30B2FB6F21}" destId="{C8E3EFE9-C72F-489E-8B13-7E09073718F1}" srcOrd="5" destOrd="0" presId="urn:microsoft.com/office/officeart/2005/8/layout/vList2"/>
    <dgm:cxn modelId="{C721BB6C-41B3-467F-92C1-835BD6DF7460}" type="presParOf" srcId="{D37E61B9-2B52-4167-879A-2D30B2FB6F21}" destId="{3A474806-F077-40E0-9CB2-02F64DB40DDA}" srcOrd="6" destOrd="0" presId="urn:microsoft.com/office/officeart/2005/8/layout/vList2"/>
    <dgm:cxn modelId="{6E31A2C8-EECC-4AE3-A1B0-8E85FA0CAD56}" type="presParOf" srcId="{D37E61B9-2B52-4167-879A-2D30B2FB6F21}" destId="{E2A50FC9-4B6E-4A4A-BB48-03FFC39A7C7A}" srcOrd="7" destOrd="0" presId="urn:microsoft.com/office/officeart/2005/8/layout/vList2"/>
    <dgm:cxn modelId="{4EE02DB6-6A61-47BF-BCE9-7E9FFB2117CC}" type="presParOf" srcId="{D37E61B9-2B52-4167-879A-2D30B2FB6F21}" destId="{860C52B0-E695-4281-AF22-88CC2D8CAF0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EAEC27-B7CB-47CF-800D-C6E0EF7E1FE1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9A2F75-6839-4A8A-8B24-F8201D06033B}">
      <dgm:prSet/>
      <dgm:spPr/>
      <dgm:t>
        <a:bodyPr/>
        <a:lstStyle/>
        <a:p>
          <a:pPr rtl="0"/>
          <a:r>
            <a:rPr lang="en-US" dirty="0" smtClean="0"/>
            <a:t>Example 1: Increased Employee Satisfaction and Reduced Turnover</a:t>
          </a:r>
          <a:endParaRPr lang="en-US" dirty="0"/>
        </a:p>
      </dgm:t>
    </dgm:pt>
    <dgm:pt modelId="{CC476A9A-1978-4FCE-9205-6E05B42FBB6B}" type="parTrans" cxnId="{342FB41F-C53A-4CE4-B4D3-A47C2CEB6BC5}">
      <dgm:prSet/>
      <dgm:spPr/>
      <dgm:t>
        <a:bodyPr/>
        <a:lstStyle/>
        <a:p>
          <a:endParaRPr lang="en-US"/>
        </a:p>
      </dgm:t>
    </dgm:pt>
    <dgm:pt modelId="{CB98F691-A076-476F-8975-600D3E9E2553}" type="sibTrans" cxnId="{342FB41F-C53A-4CE4-B4D3-A47C2CEB6BC5}">
      <dgm:prSet/>
      <dgm:spPr/>
      <dgm:t>
        <a:bodyPr/>
        <a:lstStyle/>
        <a:p>
          <a:endParaRPr lang="en-US"/>
        </a:p>
      </dgm:t>
    </dgm:pt>
    <dgm:pt modelId="{884B0195-AA9F-4F75-9FA4-66B02279B08D}">
      <dgm:prSet/>
      <dgm:spPr/>
      <dgm:t>
        <a:bodyPr/>
        <a:lstStyle/>
        <a:p>
          <a:pPr rtl="0"/>
          <a:r>
            <a:rPr lang="en-US" dirty="0" smtClean="0"/>
            <a:t>Apple Inc.'s emphasis on employee well-being and work-life balance has resulted in higher employee satisfaction levels and reduced turnover rates.</a:t>
          </a:r>
          <a:endParaRPr lang="en-US" dirty="0"/>
        </a:p>
      </dgm:t>
    </dgm:pt>
    <dgm:pt modelId="{09D2F967-A56E-4D7D-B4AB-B2004A595085}" type="parTrans" cxnId="{FB50618A-AE2D-4689-95CF-C740E4BBD7D5}">
      <dgm:prSet/>
      <dgm:spPr/>
      <dgm:t>
        <a:bodyPr/>
        <a:lstStyle/>
        <a:p>
          <a:endParaRPr lang="en-US"/>
        </a:p>
      </dgm:t>
    </dgm:pt>
    <dgm:pt modelId="{B9E11370-1F6C-4A57-BD75-162124E51022}" type="sibTrans" cxnId="{FB50618A-AE2D-4689-95CF-C740E4BBD7D5}">
      <dgm:prSet/>
      <dgm:spPr/>
      <dgm:t>
        <a:bodyPr/>
        <a:lstStyle/>
        <a:p>
          <a:endParaRPr lang="en-US"/>
        </a:p>
      </dgm:t>
    </dgm:pt>
    <dgm:pt modelId="{02B6CE92-1F43-413C-BAED-795660C64B92}">
      <dgm:prSet/>
      <dgm:spPr/>
      <dgm:t>
        <a:bodyPr/>
        <a:lstStyle/>
        <a:p>
          <a:pPr rtl="0"/>
          <a:r>
            <a:rPr lang="en-US" dirty="0" smtClean="0"/>
            <a:t>Internal data indicates a </a:t>
          </a:r>
          <a:r>
            <a:rPr lang="en-US" dirty="0" smtClean="0"/>
            <a:t>10% decrease </a:t>
          </a:r>
          <a:r>
            <a:rPr lang="en-US" dirty="0" smtClean="0"/>
            <a:t>in employee turnover since the implementation of the HR strategy.</a:t>
          </a:r>
          <a:endParaRPr lang="en-US" dirty="0"/>
        </a:p>
      </dgm:t>
    </dgm:pt>
    <dgm:pt modelId="{ACB7D632-2FD0-4D6E-A55B-1B99822D2424}" type="parTrans" cxnId="{788F1117-A661-4DA8-953B-9AF21BBDEC2A}">
      <dgm:prSet/>
      <dgm:spPr/>
      <dgm:t>
        <a:bodyPr/>
        <a:lstStyle/>
        <a:p>
          <a:endParaRPr lang="en-US"/>
        </a:p>
      </dgm:t>
    </dgm:pt>
    <dgm:pt modelId="{92AA8AE5-2F90-4B72-A7C8-36A7EFBDD20E}" type="sibTrans" cxnId="{788F1117-A661-4DA8-953B-9AF21BBDEC2A}">
      <dgm:prSet/>
      <dgm:spPr/>
      <dgm:t>
        <a:bodyPr/>
        <a:lstStyle/>
        <a:p>
          <a:endParaRPr lang="en-US"/>
        </a:p>
      </dgm:t>
    </dgm:pt>
    <dgm:pt modelId="{5D4F2733-0F59-4AA9-B28D-450794AEEA91}">
      <dgm:prSet/>
      <dgm:spPr/>
      <dgm:t>
        <a:bodyPr/>
        <a:lstStyle/>
        <a:p>
          <a:pPr rtl="0"/>
          <a:r>
            <a:rPr lang="en-US" dirty="0" smtClean="0"/>
            <a:t>Example 2: Recognition as an Employer of Choice</a:t>
          </a:r>
          <a:endParaRPr lang="en-US" dirty="0"/>
        </a:p>
      </dgm:t>
    </dgm:pt>
    <dgm:pt modelId="{C93F104A-03ED-486F-A815-06DC43D7F6D9}" type="parTrans" cxnId="{B0C8F20F-BA18-44B4-9663-52CD2525ADBE}">
      <dgm:prSet/>
      <dgm:spPr/>
      <dgm:t>
        <a:bodyPr/>
        <a:lstStyle/>
        <a:p>
          <a:endParaRPr lang="en-US"/>
        </a:p>
      </dgm:t>
    </dgm:pt>
    <dgm:pt modelId="{55468876-A11F-42C0-9B5A-F5154D1A41EB}" type="sibTrans" cxnId="{B0C8F20F-BA18-44B4-9663-52CD2525ADBE}">
      <dgm:prSet/>
      <dgm:spPr/>
      <dgm:t>
        <a:bodyPr/>
        <a:lstStyle/>
        <a:p>
          <a:endParaRPr lang="en-US"/>
        </a:p>
      </dgm:t>
    </dgm:pt>
    <dgm:pt modelId="{0B8116A2-5F31-4CE6-8831-CC3F13A7DAF7}">
      <dgm:prSet/>
      <dgm:spPr/>
      <dgm:t>
        <a:bodyPr/>
        <a:lstStyle/>
        <a:p>
          <a:pPr rtl="0"/>
          <a:r>
            <a:rPr lang="en-US" dirty="0" smtClean="0"/>
            <a:t>Apple Inc.'s HR strategy has garnered external recognition, positioning the organization as an employer of choice.</a:t>
          </a:r>
          <a:endParaRPr lang="en-US" dirty="0"/>
        </a:p>
      </dgm:t>
    </dgm:pt>
    <dgm:pt modelId="{E99A51B2-AF02-4D32-83F8-6708CDA370A3}" type="parTrans" cxnId="{7CAF5470-5500-4593-B50C-15BEFD8AF961}">
      <dgm:prSet/>
      <dgm:spPr/>
      <dgm:t>
        <a:bodyPr/>
        <a:lstStyle/>
        <a:p>
          <a:endParaRPr lang="en-US"/>
        </a:p>
      </dgm:t>
    </dgm:pt>
    <dgm:pt modelId="{E588A59C-B030-4D61-AB97-5DACA611A697}" type="sibTrans" cxnId="{7CAF5470-5500-4593-B50C-15BEFD8AF961}">
      <dgm:prSet/>
      <dgm:spPr/>
      <dgm:t>
        <a:bodyPr/>
        <a:lstStyle/>
        <a:p>
          <a:endParaRPr lang="en-US"/>
        </a:p>
      </dgm:t>
    </dgm:pt>
    <dgm:pt modelId="{5EB6C8C7-4501-4D2E-AF2C-CD5D5EA6063D}">
      <dgm:prSet/>
      <dgm:spPr/>
      <dgm:t>
        <a:bodyPr/>
        <a:lstStyle/>
        <a:p>
          <a:pPr rtl="0"/>
          <a:r>
            <a:rPr lang="en-US" dirty="0" smtClean="0"/>
            <a:t>Awards and accolades from reputable organizations </a:t>
          </a:r>
          <a:r>
            <a:rPr lang="en-US" dirty="0" smtClean="0"/>
            <a:t>highlight </a:t>
          </a:r>
          <a:r>
            <a:rPr lang="en-US" dirty="0" smtClean="0"/>
            <a:t>the positive impact of the HR strategy on Apple Inc.'s employer brand and competitive positioning.</a:t>
          </a:r>
          <a:endParaRPr lang="en-US" dirty="0"/>
        </a:p>
      </dgm:t>
    </dgm:pt>
    <dgm:pt modelId="{589CAD93-7A73-42E9-AB4C-FB2F01BE95D6}" type="parTrans" cxnId="{697C7F4F-DBF0-4253-B95F-450381F422F0}">
      <dgm:prSet/>
      <dgm:spPr/>
      <dgm:t>
        <a:bodyPr/>
        <a:lstStyle/>
        <a:p>
          <a:endParaRPr lang="en-US"/>
        </a:p>
      </dgm:t>
    </dgm:pt>
    <dgm:pt modelId="{46174057-E153-4F37-B04C-301DEE5EAB6C}" type="sibTrans" cxnId="{697C7F4F-DBF0-4253-B95F-450381F422F0}">
      <dgm:prSet/>
      <dgm:spPr/>
      <dgm:t>
        <a:bodyPr/>
        <a:lstStyle/>
        <a:p>
          <a:endParaRPr lang="en-US"/>
        </a:p>
      </dgm:t>
    </dgm:pt>
    <dgm:pt modelId="{775ECC49-149C-465E-9FA6-16CCBC452630}">
      <dgm:prSet/>
      <dgm:spPr/>
      <dgm:t>
        <a:bodyPr/>
        <a:lstStyle/>
        <a:p>
          <a:pPr rtl="0"/>
          <a:r>
            <a:rPr lang="en-US" dirty="0" smtClean="0"/>
            <a:t>Example 3: Positive Impact on Financial Performance</a:t>
          </a:r>
          <a:endParaRPr lang="en-US" dirty="0"/>
        </a:p>
      </dgm:t>
    </dgm:pt>
    <dgm:pt modelId="{25A97A3B-FE14-4C00-891D-F368A6E38C76}" type="parTrans" cxnId="{D9B609D7-93E7-488D-9EA0-3E88A4195F02}">
      <dgm:prSet/>
      <dgm:spPr/>
      <dgm:t>
        <a:bodyPr/>
        <a:lstStyle/>
        <a:p>
          <a:endParaRPr lang="en-US"/>
        </a:p>
      </dgm:t>
    </dgm:pt>
    <dgm:pt modelId="{E4458A82-224E-4C4C-A712-C71D80531D64}" type="sibTrans" cxnId="{D9B609D7-93E7-488D-9EA0-3E88A4195F02}">
      <dgm:prSet/>
      <dgm:spPr/>
      <dgm:t>
        <a:bodyPr/>
        <a:lstStyle/>
        <a:p>
          <a:endParaRPr lang="en-US"/>
        </a:p>
      </dgm:t>
    </dgm:pt>
    <dgm:pt modelId="{EA483BE3-30B9-40F9-A8C4-614DC33E63F6}">
      <dgm:prSet/>
      <dgm:spPr/>
      <dgm:t>
        <a:bodyPr/>
        <a:lstStyle/>
        <a:p>
          <a:pPr rtl="0"/>
          <a:r>
            <a:rPr lang="en-US" dirty="0" smtClean="0"/>
            <a:t>Apple Inc.'s commitment to employee well-being and work-life balance translates into improved financial performance.</a:t>
          </a:r>
          <a:endParaRPr lang="en-US" dirty="0"/>
        </a:p>
      </dgm:t>
    </dgm:pt>
    <dgm:pt modelId="{E6AD5E16-965B-44F8-BB9A-BF68B0C50A30}" type="parTrans" cxnId="{7B255395-4531-42AF-AE01-5B0A0C1368A3}">
      <dgm:prSet/>
      <dgm:spPr/>
      <dgm:t>
        <a:bodyPr/>
        <a:lstStyle/>
        <a:p>
          <a:endParaRPr lang="en-US"/>
        </a:p>
      </dgm:t>
    </dgm:pt>
    <dgm:pt modelId="{9087E4DE-11F5-4C92-9E7D-0568B2E625CF}" type="sibTrans" cxnId="{7B255395-4531-42AF-AE01-5B0A0C1368A3}">
      <dgm:prSet/>
      <dgm:spPr/>
      <dgm:t>
        <a:bodyPr/>
        <a:lstStyle/>
        <a:p>
          <a:endParaRPr lang="en-US"/>
        </a:p>
      </dgm:t>
    </dgm:pt>
    <dgm:pt modelId="{043633FE-8439-4FE1-BAC7-EA36D322CE2E}">
      <dgm:prSet/>
      <dgm:spPr/>
      <dgm:t>
        <a:bodyPr/>
        <a:lstStyle/>
        <a:p>
          <a:pPr rtl="0"/>
          <a:r>
            <a:rPr lang="en-US" dirty="0" smtClean="0"/>
            <a:t>Financial data reveals a positive correlation between employee satisfaction, productivity, and </a:t>
          </a:r>
          <a:r>
            <a:rPr lang="en-US" dirty="0" smtClean="0"/>
            <a:t>profitability.</a:t>
          </a:r>
          <a:endParaRPr lang="en-US" dirty="0"/>
        </a:p>
      </dgm:t>
    </dgm:pt>
    <dgm:pt modelId="{FD6DF5B3-50FC-4991-8EA5-13472B5050C1}" type="parTrans" cxnId="{0412BD05-2A9E-48BC-8FBD-17E9D70D4EA8}">
      <dgm:prSet/>
      <dgm:spPr/>
      <dgm:t>
        <a:bodyPr/>
        <a:lstStyle/>
        <a:p>
          <a:endParaRPr lang="en-US"/>
        </a:p>
      </dgm:t>
    </dgm:pt>
    <dgm:pt modelId="{98573C55-EBC3-4EE0-81D4-5836AFA343FD}" type="sibTrans" cxnId="{0412BD05-2A9E-48BC-8FBD-17E9D70D4EA8}">
      <dgm:prSet/>
      <dgm:spPr/>
      <dgm:t>
        <a:bodyPr/>
        <a:lstStyle/>
        <a:p>
          <a:endParaRPr lang="en-US"/>
        </a:p>
      </dgm:t>
    </dgm:pt>
    <dgm:pt modelId="{A286BCAD-DC06-4F7D-95B9-251F4EC2C2F7}" type="pres">
      <dgm:prSet presAssocID="{0AEAEC27-B7CB-47CF-800D-C6E0EF7E1FE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79ACB76E-95B5-4780-A4EA-18A15067B8FC}" type="pres">
      <dgm:prSet presAssocID="{F69A2F75-6839-4A8A-8B24-F8201D06033B}" presName="root" presStyleCnt="0"/>
      <dgm:spPr/>
    </dgm:pt>
    <dgm:pt modelId="{C643B99B-9C54-42AC-8513-121DAE08BE0B}" type="pres">
      <dgm:prSet presAssocID="{F69A2F75-6839-4A8A-8B24-F8201D06033B}" presName="rootComposite" presStyleCnt="0"/>
      <dgm:spPr/>
    </dgm:pt>
    <dgm:pt modelId="{B2A6CAC6-59B8-42BD-A18F-41DE87E16DBD}" type="pres">
      <dgm:prSet presAssocID="{F69A2F75-6839-4A8A-8B24-F8201D06033B}" presName="rootText" presStyleLbl="node1" presStyleIdx="0" presStyleCnt="3"/>
      <dgm:spPr/>
      <dgm:t>
        <a:bodyPr/>
        <a:lstStyle/>
        <a:p>
          <a:endParaRPr lang="en-US"/>
        </a:p>
      </dgm:t>
    </dgm:pt>
    <dgm:pt modelId="{B7CA8485-9B09-47C3-B80A-BDAB2FAC9291}" type="pres">
      <dgm:prSet presAssocID="{F69A2F75-6839-4A8A-8B24-F8201D06033B}" presName="rootConnector" presStyleLbl="node1" presStyleIdx="0" presStyleCnt="3"/>
      <dgm:spPr/>
      <dgm:t>
        <a:bodyPr/>
        <a:lstStyle/>
        <a:p>
          <a:endParaRPr lang="en-US"/>
        </a:p>
      </dgm:t>
    </dgm:pt>
    <dgm:pt modelId="{B2B9A35A-A682-4BEE-A402-CD77E13B3621}" type="pres">
      <dgm:prSet presAssocID="{F69A2F75-6839-4A8A-8B24-F8201D06033B}" presName="childShape" presStyleCnt="0"/>
      <dgm:spPr/>
    </dgm:pt>
    <dgm:pt modelId="{BB29E097-E735-403A-B1C7-653E2F52197D}" type="pres">
      <dgm:prSet presAssocID="{09D2F967-A56E-4D7D-B4AB-B2004A595085}" presName="Name13" presStyleLbl="parChTrans1D2" presStyleIdx="0" presStyleCnt="6"/>
      <dgm:spPr/>
      <dgm:t>
        <a:bodyPr/>
        <a:lstStyle/>
        <a:p>
          <a:endParaRPr lang="en-US"/>
        </a:p>
      </dgm:t>
    </dgm:pt>
    <dgm:pt modelId="{C06C3D15-8DFA-4099-ABB1-67C01E2DA3A7}" type="pres">
      <dgm:prSet presAssocID="{884B0195-AA9F-4F75-9FA4-66B02279B08D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4EC1EA-E40C-4460-9AEA-381E891343F6}" type="pres">
      <dgm:prSet presAssocID="{ACB7D632-2FD0-4D6E-A55B-1B99822D2424}" presName="Name13" presStyleLbl="parChTrans1D2" presStyleIdx="1" presStyleCnt="6"/>
      <dgm:spPr/>
      <dgm:t>
        <a:bodyPr/>
        <a:lstStyle/>
        <a:p>
          <a:endParaRPr lang="en-US"/>
        </a:p>
      </dgm:t>
    </dgm:pt>
    <dgm:pt modelId="{6BB0DE10-3B1D-4F58-813A-AFD00E420463}" type="pres">
      <dgm:prSet presAssocID="{02B6CE92-1F43-413C-BAED-795660C64B92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D4F97A-A931-4400-BB11-989ADC0CE801}" type="pres">
      <dgm:prSet presAssocID="{5D4F2733-0F59-4AA9-B28D-450794AEEA91}" presName="root" presStyleCnt="0"/>
      <dgm:spPr/>
    </dgm:pt>
    <dgm:pt modelId="{E6213F7E-789C-4FD3-BFE1-D6F411134239}" type="pres">
      <dgm:prSet presAssocID="{5D4F2733-0F59-4AA9-B28D-450794AEEA91}" presName="rootComposite" presStyleCnt="0"/>
      <dgm:spPr/>
    </dgm:pt>
    <dgm:pt modelId="{B92374E8-8AC9-441A-B7BD-71E558CDAEA8}" type="pres">
      <dgm:prSet presAssocID="{5D4F2733-0F59-4AA9-B28D-450794AEEA91}" presName="rootText" presStyleLbl="node1" presStyleIdx="1" presStyleCnt="3"/>
      <dgm:spPr/>
      <dgm:t>
        <a:bodyPr/>
        <a:lstStyle/>
        <a:p>
          <a:endParaRPr lang="en-US"/>
        </a:p>
      </dgm:t>
    </dgm:pt>
    <dgm:pt modelId="{896CF9C7-104F-4003-ABF2-00A1DA5A5552}" type="pres">
      <dgm:prSet presAssocID="{5D4F2733-0F59-4AA9-B28D-450794AEEA91}" presName="rootConnector" presStyleLbl="node1" presStyleIdx="1" presStyleCnt="3"/>
      <dgm:spPr/>
      <dgm:t>
        <a:bodyPr/>
        <a:lstStyle/>
        <a:p>
          <a:endParaRPr lang="en-US"/>
        </a:p>
      </dgm:t>
    </dgm:pt>
    <dgm:pt modelId="{764BC528-72A5-4806-9ABC-7A52323AD888}" type="pres">
      <dgm:prSet presAssocID="{5D4F2733-0F59-4AA9-B28D-450794AEEA91}" presName="childShape" presStyleCnt="0"/>
      <dgm:spPr/>
    </dgm:pt>
    <dgm:pt modelId="{9F82B5F5-73FA-490D-848B-6EEF361FBCE9}" type="pres">
      <dgm:prSet presAssocID="{E99A51B2-AF02-4D32-83F8-6708CDA370A3}" presName="Name13" presStyleLbl="parChTrans1D2" presStyleIdx="2" presStyleCnt="6"/>
      <dgm:spPr/>
      <dgm:t>
        <a:bodyPr/>
        <a:lstStyle/>
        <a:p>
          <a:endParaRPr lang="en-US"/>
        </a:p>
      </dgm:t>
    </dgm:pt>
    <dgm:pt modelId="{EADE59F6-D04D-4445-9C67-9905BB74E2EB}" type="pres">
      <dgm:prSet presAssocID="{0B8116A2-5F31-4CE6-8831-CC3F13A7DAF7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884579-E530-4E1E-A731-021F163B48F0}" type="pres">
      <dgm:prSet presAssocID="{589CAD93-7A73-42E9-AB4C-FB2F01BE95D6}" presName="Name13" presStyleLbl="parChTrans1D2" presStyleIdx="3" presStyleCnt="6"/>
      <dgm:spPr/>
      <dgm:t>
        <a:bodyPr/>
        <a:lstStyle/>
        <a:p>
          <a:endParaRPr lang="en-US"/>
        </a:p>
      </dgm:t>
    </dgm:pt>
    <dgm:pt modelId="{6B6CC62A-E209-4429-BA0F-FEF394C60E7B}" type="pres">
      <dgm:prSet presAssocID="{5EB6C8C7-4501-4D2E-AF2C-CD5D5EA6063D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6DDC60-ECB9-4FAC-A209-F233DBACDAF2}" type="pres">
      <dgm:prSet presAssocID="{775ECC49-149C-465E-9FA6-16CCBC452630}" presName="root" presStyleCnt="0"/>
      <dgm:spPr/>
    </dgm:pt>
    <dgm:pt modelId="{37500A18-103C-4487-BF53-8CC1C2907500}" type="pres">
      <dgm:prSet presAssocID="{775ECC49-149C-465E-9FA6-16CCBC452630}" presName="rootComposite" presStyleCnt="0"/>
      <dgm:spPr/>
    </dgm:pt>
    <dgm:pt modelId="{D98D5FC8-1A76-435B-A7C0-4BC23B28FB95}" type="pres">
      <dgm:prSet presAssocID="{775ECC49-149C-465E-9FA6-16CCBC452630}" presName="rootText" presStyleLbl="node1" presStyleIdx="2" presStyleCnt="3"/>
      <dgm:spPr/>
      <dgm:t>
        <a:bodyPr/>
        <a:lstStyle/>
        <a:p>
          <a:endParaRPr lang="en-US"/>
        </a:p>
      </dgm:t>
    </dgm:pt>
    <dgm:pt modelId="{F73FD6CF-AF94-4D5E-800B-5FBBD9B94B58}" type="pres">
      <dgm:prSet presAssocID="{775ECC49-149C-465E-9FA6-16CCBC452630}" presName="rootConnector" presStyleLbl="node1" presStyleIdx="2" presStyleCnt="3"/>
      <dgm:spPr/>
      <dgm:t>
        <a:bodyPr/>
        <a:lstStyle/>
        <a:p>
          <a:endParaRPr lang="en-US"/>
        </a:p>
      </dgm:t>
    </dgm:pt>
    <dgm:pt modelId="{8FF634DE-BD83-4A88-868C-5B9E735950C5}" type="pres">
      <dgm:prSet presAssocID="{775ECC49-149C-465E-9FA6-16CCBC452630}" presName="childShape" presStyleCnt="0"/>
      <dgm:spPr/>
    </dgm:pt>
    <dgm:pt modelId="{738286DD-E4D2-4A16-A5A1-290EDE774B6A}" type="pres">
      <dgm:prSet presAssocID="{E6AD5E16-965B-44F8-BB9A-BF68B0C50A30}" presName="Name13" presStyleLbl="parChTrans1D2" presStyleIdx="4" presStyleCnt="6"/>
      <dgm:spPr/>
      <dgm:t>
        <a:bodyPr/>
        <a:lstStyle/>
        <a:p>
          <a:endParaRPr lang="en-US"/>
        </a:p>
      </dgm:t>
    </dgm:pt>
    <dgm:pt modelId="{8F528015-78F3-4FE9-B96D-37CE7E72581D}" type="pres">
      <dgm:prSet presAssocID="{EA483BE3-30B9-40F9-A8C4-614DC33E63F6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68DC9B-8388-41A4-827D-53781014C86A}" type="pres">
      <dgm:prSet presAssocID="{FD6DF5B3-50FC-4991-8EA5-13472B5050C1}" presName="Name13" presStyleLbl="parChTrans1D2" presStyleIdx="5" presStyleCnt="6"/>
      <dgm:spPr/>
      <dgm:t>
        <a:bodyPr/>
        <a:lstStyle/>
        <a:p>
          <a:endParaRPr lang="en-US"/>
        </a:p>
      </dgm:t>
    </dgm:pt>
    <dgm:pt modelId="{96698839-CF81-480E-997E-F3362891E86A}" type="pres">
      <dgm:prSet presAssocID="{043633FE-8439-4FE1-BAC7-EA36D322CE2E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3B65BAA-446C-4650-83F4-36B10834D63D}" type="presOf" srcId="{FD6DF5B3-50FC-4991-8EA5-13472B5050C1}" destId="{4468DC9B-8388-41A4-827D-53781014C86A}" srcOrd="0" destOrd="0" presId="urn:microsoft.com/office/officeart/2005/8/layout/hierarchy3"/>
    <dgm:cxn modelId="{B0C8F20F-BA18-44B4-9663-52CD2525ADBE}" srcId="{0AEAEC27-B7CB-47CF-800D-C6E0EF7E1FE1}" destId="{5D4F2733-0F59-4AA9-B28D-450794AEEA91}" srcOrd="1" destOrd="0" parTransId="{C93F104A-03ED-486F-A815-06DC43D7F6D9}" sibTransId="{55468876-A11F-42C0-9B5A-F5154D1A41EB}"/>
    <dgm:cxn modelId="{697C7F4F-DBF0-4253-B95F-450381F422F0}" srcId="{5D4F2733-0F59-4AA9-B28D-450794AEEA91}" destId="{5EB6C8C7-4501-4D2E-AF2C-CD5D5EA6063D}" srcOrd="1" destOrd="0" parTransId="{589CAD93-7A73-42E9-AB4C-FB2F01BE95D6}" sibTransId="{46174057-E153-4F37-B04C-301DEE5EAB6C}"/>
    <dgm:cxn modelId="{41EFBE39-0BB8-43FD-847D-92C1CE2F3825}" type="presOf" srcId="{775ECC49-149C-465E-9FA6-16CCBC452630}" destId="{D98D5FC8-1A76-435B-A7C0-4BC23B28FB95}" srcOrd="0" destOrd="0" presId="urn:microsoft.com/office/officeart/2005/8/layout/hierarchy3"/>
    <dgm:cxn modelId="{14C67B40-55D6-476D-8060-C923FD17A04E}" type="presOf" srcId="{F69A2F75-6839-4A8A-8B24-F8201D06033B}" destId="{B7CA8485-9B09-47C3-B80A-BDAB2FAC9291}" srcOrd="1" destOrd="0" presId="urn:microsoft.com/office/officeart/2005/8/layout/hierarchy3"/>
    <dgm:cxn modelId="{FB50618A-AE2D-4689-95CF-C740E4BBD7D5}" srcId="{F69A2F75-6839-4A8A-8B24-F8201D06033B}" destId="{884B0195-AA9F-4F75-9FA4-66B02279B08D}" srcOrd="0" destOrd="0" parTransId="{09D2F967-A56E-4D7D-B4AB-B2004A595085}" sibTransId="{B9E11370-1F6C-4A57-BD75-162124E51022}"/>
    <dgm:cxn modelId="{7CAF5470-5500-4593-B50C-15BEFD8AF961}" srcId="{5D4F2733-0F59-4AA9-B28D-450794AEEA91}" destId="{0B8116A2-5F31-4CE6-8831-CC3F13A7DAF7}" srcOrd="0" destOrd="0" parTransId="{E99A51B2-AF02-4D32-83F8-6708CDA370A3}" sibTransId="{E588A59C-B030-4D61-AB97-5DACA611A697}"/>
    <dgm:cxn modelId="{A7C8BB4A-FEFE-4419-812D-C6F4B27ABB3A}" type="presOf" srcId="{5EB6C8C7-4501-4D2E-AF2C-CD5D5EA6063D}" destId="{6B6CC62A-E209-4429-BA0F-FEF394C60E7B}" srcOrd="0" destOrd="0" presId="urn:microsoft.com/office/officeart/2005/8/layout/hierarchy3"/>
    <dgm:cxn modelId="{85D03FBB-B7E6-4B54-9318-126969F052E9}" type="presOf" srcId="{EA483BE3-30B9-40F9-A8C4-614DC33E63F6}" destId="{8F528015-78F3-4FE9-B96D-37CE7E72581D}" srcOrd="0" destOrd="0" presId="urn:microsoft.com/office/officeart/2005/8/layout/hierarchy3"/>
    <dgm:cxn modelId="{66E57D2A-C92D-4DE2-BEB4-018E4F0D88CF}" type="presOf" srcId="{043633FE-8439-4FE1-BAC7-EA36D322CE2E}" destId="{96698839-CF81-480E-997E-F3362891E86A}" srcOrd="0" destOrd="0" presId="urn:microsoft.com/office/officeart/2005/8/layout/hierarchy3"/>
    <dgm:cxn modelId="{4D61822C-7C84-4040-91AC-6E7D57C09368}" type="presOf" srcId="{ACB7D632-2FD0-4D6E-A55B-1B99822D2424}" destId="{DE4EC1EA-E40C-4460-9AEA-381E891343F6}" srcOrd="0" destOrd="0" presId="urn:microsoft.com/office/officeart/2005/8/layout/hierarchy3"/>
    <dgm:cxn modelId="{7B255395-4531-42AF-AE01-5B0A0C1368A3}" srcId="{775ECC49-149C-465E-9FA6-16CCBC452630}" destId="{EA483BE3-30B9-40F9-A8C4-614DC33E63F6}" srcOrd="0" destOrd="0" parTransId="{E6AD5E16-965B-44F8-BB9A-BF68B0C50A30}" sibTransId="{9087E4DE-11F5-4C92-9E7D-0568B2E625CF}"/>
    <dgm:cxn modelId="{D9B609D7-93E7-488D-9EA0-3E88A4195F02}" srcId="{0AEAEC27-B7CB-47CF-800D-C6E0EF7E1FE1}" destId="{775ECC49-149C-465E-9FA6-16CCBC452630}" srcOrd="2" destOrd="0" parTransId="{25A97A3B-FE14-4C00-891D-F368A6E38C76}" sibTransId="{E4458A82-224E-4C4C-A712-C71D80531D64}"/>
    <dgm:cxn modelId="{5719C858-E177-4291-9612-FBD302010A79}" type="presOf" srcId="{0AEAEC27-B7CB-47CF-800D-C6E0EF7E1FE1}" destId="{A286BCAD-DC06-4F7D-95B9-251F4EC2C2F7}" srcOrd="0" destOrd="0" presId="urn:microsoft.com/office/officeart/2005/8/layout/hierarchy3"/>
    <dgm:cxn modelId="{A8AA401A-358B-49EE-AE38-0933F6F07E71}" type="presOf" srcId="{09D2F967-A56E-4D7D-B4AB-B2004A595085}" destId="{BB29E097-E735-403A-B1C7-653E2F52197D}" srcOrd="0" destOrd="0" presId="urn:microsoft.com/office/officeart/2005/8/layout/hierarchy3"/>
    <dgm:cxn modelId="{0412BD05-2A9E-48BC-8FBD-17E9D70D4EA8}" srcId="{775ECC49-149C-465E-9FA6-16CCBC452630}" destId="{043633FE-8439-4FE1-BAC7-EA36D322CE2E}" srcOrd="1" destOrd="0" parTransId="{FD6DF5B3-50FC-4991-8EA5-13472B5050C1}" sibTransId="{98573C55-EBC3-4EE0-81D4-5836AFA343FD}"/>
    <dgm:cxn modelId="{788F1117-A661-4DA8-953B-9AF21BBDEC2A}" srcId="{F69A2F75-6839-4A8A-8B24-F8201D06033B}" destId="{02B6CE92-1F43-413C-BAED-795660C64B92}" srcOrd="1" destOrd="0" parTransId="{ACB7D632-2FD0-4D6E-A55B-1B99822D2424}" sibTransId="{92AA8AE5-2F90-4B72-A7C8-36A7EFBDD20E}"/>
    <dgm:cxn modelId="{18CBC05B-A6AE-4C19-97C9-3A0C597C9BAD}" type="presOf" srcId="{E6AD5E16-965B-44F8-BB9A-BF68B0C50A30}" destId="{738286DD-E4D2-4A16-A5A1-290EDE774B6A}" srcOrd="0" destOrd="0" presId="urn:microsoft.com/office/officeart/2005/8/layout/hierarchy3"/>
    <dgm:cxn modelId="{FFFF39E3-4A4D-4EDD-907A-FA8924397791}" type="presOf" srcId="{02B6CE92-1F43-413C-BAED-795660C64B92}" destId="{6BB0DE10-3B1D-4F58-813A-AFD00E420463}" srcOrd="0" destOrd="0" presId="urn:microsoft.com/office/officeart/2005/8/layout/hierarchy3"/>
    <dgm:cxn modelId="{8234B963-C3E0-4ABD-AE89-9DBE85B1C27F}" type="presOf" srcId="{884B0195-AA9F-4F75-9FA4-66B02279B08D}" destId="{C06C3D15-8DFA-4099-ABB1-67C01E2DA3A7}" srcOrd="0" destOrd="0" presId="urn:microsoft.com/office/officeart/2005/8/layout/hierarchy3"/>
    <dgm:cxn modelId="{104B278E-EA6A-46EE-9B36-E8B168341EF5}" type="presOf" srcId="{E99A51B2-AF02-4D32-83F8-6708CDA370A3}" destId="{9F82B5F5-73FA-490D-848B-6EEF361FBCE9}" srcOrd="0" destOrd="0" presId="urn:microsoft.com/office/officeart/2005/8/layout/hierarchy3"/>
    <dgm:cxn modelId="{19BEE76B-1348-42D5-AA62-9B394AB774F0}" type="presOf" srcId="{5D4F2733-0F59-4AA9-B28D-450794AEEA91}" destId="{B92374E8-8AC9-441A-B7BD-71E558CDAEA8}" srcOrd="0" destOrd="0" presId="urn:microsoft.com/office/officeart/2005/8/layout/hierarchy3"/>
    <dgm:cxn modelId="{AC857E66-C088-4844-B277-0F6DD10189C6}" type="presOf" srcId="{775ECC49-149C-465E-9FA6-16CCBC452630}" destId="{F73FD6CF-AF94-4D5E-800B-5FBBD9B94B58}" srcOrd="1" destOrd="0" presId="urn:microsoft.com/office/officeart/2005/8/layout/hierarchy3"/>
    <dgm:cxn modelId="{342FB41F-C53A-4CE4-B4D3-A47C2CEB6BC5}" srcId="{0AEAEC27-B7CB-47CF-800D-C6E0EF7E1FE1}" destId="{F69A2F75-6839-4A8A-8B24-F8201D06033B}" srcOrd="0" destOrd="0" parTransId="{CC476A9A-1978-4FCE-9205-6E05B42FBB6B}" sibTransId="{CB98F691-A076-476F-8975-600D3E9E2553}"/>
    <dgm:cxn modelId="{DBDC08CD-8B81-4AB1-BFCE-46066A8C6767}" type="presOf" srcId="{589CAD93-7A73-42E9-AB4C-FB2F01BE95D6}" destId="{CD884579-E530-4E1E-A731-021F163B48F0}" srcOrd="0" destOrd="0" presId="urn:microsoft.com/office/officeart/2005/8/layout/hierarchy3"/>
    <dgm:cxn modelId="{5A3451E0-A0FF-4118-B828-1D118B3F148D}" type="presOf" srcId="{5D4F2733-0F59-4AA9-B28D-450794AEEA91}" destId="{896CF9C7-104F-4003-ABF2-00A1DA5A5552}" srcOrd="1" destOrd="0" presId="urn:microsoft.com/office/officeart/2005/8/layout/hierarchy3"/>
    <dgm:cxn modelId="{83F69987-AF0B-42D3-B1B6-47DA3FA0CF60}" type="presOf" srcId="{F69A2F75-6839-4A8A-8B24-F8201D06033B}" destId="{B2A6CAC6-59B8-42BD-A18F-41DE87E16DBD}" srcOrd="0" destOrd="0" presId="urn:microsoft.com/office/officeart/2005/8/layout/hierarchy3"/>
    <dgm:cxn modelId="{20869896-124C-429C-A7EE-95A971808496}" type="presOf" srcId="{0B8116A2-5F31-4CE6-8831-CC3F13A7DAF7}" destId="{EADE59F6-D04D-4445-9C67-9905BB74E2EB}" srcOrd="0" destOrd="0" presId="urn:microsoft.com/office/officeart/2005/8/layout/hierarchy3"/>
    <dgm:cxn modelId="{079E0BC0-0DCA-4788-9BAC-A0242D107C8E}" type="presParOf" srcId="{A286BCAD-DC06-4F7D-95B9-251F4EC2C2F7}" destId="{79ACB76E-95B5-4780-A4EA-18A15067B8FC}" srcOrd="0" destOrd="0" presId="urn:microsoft.com/office/officeart/2005/8/layout/hierarchy3"/>
    <dgm:cxn modelId="{D26A44B3-17D1-42E3-9342-A5A66C96253C}" type="presParOf" srcId="{79ACB76E-95B5-4780-A4EA-18A15067B8FC}" destId="{C643B99B-9C54-42AC-8513-121DAE08BE0B}" srcOrd="0" destOrd="0" presId="urn:microsoft.com/office/officeart/2005/8/layout/hierarchy3"/>
    <dgm:cxn modelId="{7CED797F-47FD-447E-A2DB-95BE4737A564}" type="presParOf" srcId="{C643B99B-9C54-42AC-8513-121DAE08BE0B}" destId="{B2A6CAC6-59B8-42BD-A18F-41DE87E16DBD}" srcOrd="0" destOrd="0" presId="urn:microsoft.com/office/officeart/2005/8/layout/hierarchy3"/>
    <dgm:cxn modelId="{E9A6C43C-E088-47A8-8FA0-96E5938B156D}" type="presParOf" srcId="{C643B99B-9C54-42AC-8513-121DAE08BE0B}" destId="{B7CA8485-9B09-47C3-B80A-BDAB2FAC9291}" srcOrd="1" destOrd="0" presId="urn:microsoft.com/office/officeart/2005/8/layout/hierarchy3"/>
    <dgm:cxn modelId="{893E6E51-A223-4E89-8FA7-2A061341DEB6}" type="presParOf" srcId="{79ACB76E-95B5-4780-A4EA-18A15067B8FC}" destId="{B2B9A35A-A682-4BEE-A402-CD77E13B3621}" srcOrd="1" destOrd="0" presId="urn:microsoft.com/office/officeart/2005/8/layout/hierarchy3"/>
    <dgm:cxn modelId="{333C8EF0-EC9A-435E-A2F5-4F55CF1CCD44}" type="presParOf" srcId="{B2B9A35A-A682-4BEE-A402-CD77E13B3621}" destId="{BB29E097-E735-403A-B1C7-653E2F52197D}" srcOrd="0" destOrd="0" presId="urn:microsoft.com/office/officeart/2005/8/layout/hierarchy3"/>
    <dgm:cxn modelId="{6A313289-17FE-4F18-8DAE-A26AAF5AE3BC}" type="presParOf" srcId="{B2B9A35A-A682-4BEE-A402-CD77E13B3621}" destId="{C06C3D15-8DFA-4099-ABB1-67C01E2DA3A7}" srcOrd="1" destOrd="0" presId="urn:microsoft.com/office/officeart/2005/8/layout/hierarchy3"/>
    <dgm:cxn modelId="{B6D75F74-64C0-4B21-8996-B8D80965A861}" type="presParOf" srcId="{B2B9A35A-A682-4BEE-A402-CD77E13B3621}" destId="{DE4EC1EA-E40C-4460-9AEA-381E891343F6}" srcOrd="2" destOrd="0" presId="urn:microsoft.com/office/officeart/2005/8/layout/hierarchy3"/>
    <dgm:cxn modelId="{EFA9073F-5BCA-4859-9449-E29A7CEB247C}" type="presParOf" srcId="{B2B9A35A-A682-4BEE-A402-CD77E13B3621}" destId="{6BB0DE10-3B1D-4F58-813A-AFD00E420463}" srcOrd="3" destOrd="0" presId="urn:microsoft.com/office/officeart/2005/8/layout/hierarchy3"/>
    <dgm:cxn modelId="{3831B8CD-8933-4A17-91AB-CE9416677FD6}" type="presParOf" srcId="{A286BCAD-DC06-4F7D-95B9-251F4EC2C2F7}" destId="{7DD4F97A-A931-4400-BB11-989ADC0CE801}" srcOrd="1" destOrd="0" presId="urn:microsoft.com/office/officeart/2005/8/layout/hierarchy3"/>
    <dgm:cxn modelId="{8928FC5A-7769-4E76-BD7F-0A3167545640}" type="presParOf" srcId="{7DD4F97A-A931-4400-BB11-989ADC0CE801}" destId="{E6213F7E-789C-4FD3-BFE1-D6F411134239}" srcOrd="0" destOrd="0" presId="urn:microsoft.com/office/officeart/2005/8/layout/hierarchy3"/>
    <dgm:cxn modelId="{94813B5C-84D0-46D1-AC21-569128306FE8}" type="presParOf" srcId="{E6213F7E-789C-4FD3-BFE1-D6F411134239}" destId="{B92374E8-8AC9-441A-B7BD-71E558CDAEA8}" srcOrd="0" destOrd="0" presId="urn:microsoft.com/office/officeart/2005/8/layout/hierarchy3"/>
    <dgm:cxn modelId="{A5BEA8CD-9828-4DA4-9668-BAB206371CDE}" type="presParOf" srcId="{E6213F7E-789C-4FD3-BFE1-D6F411134239}" destId="{896CF9C7-104F-4003-ABF2-00A1DA5A5552}" srcOrd="1" destOrd="0" presId="urn:microsoft.com/office/officeart/2005/8/layout/hierarchy3"/>
    <dgm:cxn modelId="{72F116E5-BD7C-406F-8D05-5240179BA002}" type="presParOf" srcId="{7DD4F97A-A931-4400-BB11-989ADC0CE801}" destId="{764BC528-72A5-4806-9ABC-7A52323AD888}" srcOrd="1" destOrd="0" presId="urn:microsoft.com/office/officeart/2005/8/layout/hierarchy3"/>
    <dgm:cxn modelId="{E26A0119-EA3B-4E27-A7C5-41FE1D82A5A6}" type="presParOf" srcId="{764BC528-72A5-4806-9ABC-7A52323AD888}" destId="{9F82B5F5-73FA-490D-848B-6EEF361FBCE9}" srcOrd="0" destOrd="0" presId="urn:microsoft.com/office/officeart/2005/8/layout/hierarchy3"/>
    <dgm:cxn modelId="{F17C72B9-8E40-4400-88B5-D2B47A41DBAE}" type="presParOf" srcId="{764BC528-72A5-4806-9ABC-7A52323AD888}" destId="{EADE59F6-D04D-4445-9C67-9905BB74E2EB}" srcOrd="1" destOrd="0" presId="urn:microsoft.com/office/officeart/2005/8/layout/hierarchy3"/>
    <dgm:cxn modelId="{FB4435F0-A9F2-4018-A476-582970A4EAC1}" type="presParOf" srcId="{764BC528-72A5-4806-9ABC-7A52323AD888}" destId="{CD884579-E530-4E1E-A731-021F163B48F0}" srcOrd="2" destOrd="0" presId="urn:microsoft.com/office/officeart/2005/8/layout/hierarchy3"/>
    <dgm:cxn modelId="{ACB8B9D6-D12C-45BF-B9E8-FBF67C0DD325}" type="presParOf" srcId="{764BC528-72A5-4806-9ABC-7A52323AD888}" destId="{6B6CC62A-E209-4429-BA0F-FEF394C60E7B}" srcOrd="3" destOrd="0" presId="urn:microsoft.com/office/officeart/2005/8/layout/hierarchy3"/>
    <dgm:cxn modelId="{38705719-7D7B-4B21-822C-BE110E48B0B8}" type="presParOf" srcId="{A286BCAD-DC06-4F7D-95B9-251F4EC2C2F7}" destId="{B36DDC60-ECB9-4FAC-A209-F233DBACDAF2}" srcOrd="2" destOrd="0" presId="urn:microsoft.com/office/officeart/2005/8/layout/hierarchy3"/>
    <dgm:cxn modelId="{4613A311-BF3C-43A5-BDB1-D03B2136066A}" type="presParOf" srcId="{B36DDC60-ECB9-4FAC-A209-F233DBACDAF2}" destId="{37500A18-103C-4487-BF53-8CC1C2907500}" srcOrd="0" destOrd="0" presId="urn:microsoft.com/office/officeart/2005/8/layout/hierarchy3"/>
    <dgm:cxn modelId="{43DAC99F-8BB2-495D-AF09-678378067717}" type="presParOf" srcId="{37500A18-103C-4487-BF53-8CC1C2907500}" destId="{D98D5FC8-1A76-435B-A7C0-4BC23B28FB95}" srcOrd="0" destOrd="0" presId="urn:microsoft.com/office/officeart/2005/8/layout/hierarchy3"/>
    <dgm:cxn modelId="{97ED4EA3-040E-4EC1-A11A-C22B2B527372}" type="presParOf" srcId="{37500A18-103C-4487-BF53-8CC1C2907500}" destId="{F73FD6CF-AF94-4D5E-800B-5FBBD9B94B58}" srcOrd="1" destOrd="0" presId="urn:microsoft.com/office/officeart/2005/8/layout/hierarchy3"/>
    <dgm:cxn modelId="{68A39D93-E6B2-45DA-97E5-1680078F4099}" type="presParOf" srcId="{B36DDC60-ECB9-4FAC-A209-F233DBACDAF2}" destId="{8FF634DE-BD83-4A88-868C-5B9E735950C5}" srcOrd="1" destOrd="0" presId="urn:microsoft.com/office/officeart/2005/8/layout/hierarchy3"/>
    <dgm:cxn modelId="{E29885E3-1A9B-482C-B98C-34D9B13E632B}" type="presParOf" srcId="{8FF634DE-BD83-4A88-868C-5B9E735950C5}" destId="{738286DD-E4D2-4A16-A5A1-290EDE774B6A}" srcOrd="0" destOrd="0" presId="urn:microsoft.com/office/officeart/2005/8/layout/hierarchy3"/>
    <dgm:cxn modelId="{1D67A50C-D2CB-42F7-9005-D317A7040E96}" type="presParOf" srcId="{8FF634DE-BD83-4A88-868C-5B9E735950C5}" destId="{8F528015-78F3-4FE9-B96D-37CE7E72581D}" srcOrd="1" destOrd="0" presId="urn:microsoft.com/office/officeart/2005/8/layout/hierarchy3"/>
    <dgm:cxn modelId="{B0F2C52D-B3E0-4A36-8E1D-7A4764E874F4}" type="presParOf" srcId="{8FF634DE-BD83-4A88-868C-5B9E735950C5}" destId="{4468DC9B-8388-41A4-827D-53781014C86A}" srcOrd="2" destOrd="0" presId="urn:microsoft.com/office/officeart/2005/8/layout/hierarchy3"/>
    <dgm:cxn modelId="{DDABB0AD-1BB3-4B5E-BD90-4975E22BC900}" type="presParOf" srcId="{8FF634DE-BD83-4A88-868C-5B9E735950C5}" destId="{96698839-CF81-480E-997E-F3362891E86A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3F2D694-A19A-42AF-B67F-6BC04B705F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D2BB68-1453-426F-B7EB-672B4768C7A3}">
      <dgm:prSet/>
      <dgm:spPr/>
      <dgm:t>
        <a:bodyPr/>
        <a:lstStyle/>
        <a:p>
          <a:pPr rtl="0"/>
          <a:r>
            <a:rPr lang="en-US" dirty="0" smtClean="0"/>
            <a:t>Talent Management and Leadership Development:</a:t>
          </a:r>
          <a:endParaRPr lang="en-US" dirty="0"/>
        </a:p>
      </dgm:t>
    </dgm:pt>
    <dgm:pt modelId="{5DA43D9F-2F66-4435-BE8B-5C6E8E306486}" type="parTrans" cxnId="{C3913CF9-4519-4B6A-9AF9-20B9A26AE874}">
      <dgm:prSet/>
      <dgm:spPr/>
      <dgm:t>
        <a:bodyPr/>
        <a:lstStyle/>
        <a:p>
          <a:endParaRPr lang="en-US"/>
        </a:p>
      </dgm:t>
    </dgm:pt>
    <dgm:pt modelId="{C7721B25-EACD-41B2-A8B8-0F531D640595}" type="sibTrans" cxnId="{C3913CF9-4519-4B6A-9AF9-20B9A26AE874}">
      <dgm:prSet/>
      <dgm:spPr/>
      <dgm:t>
        <a:bodyPr/>
        <a:lstStyle/>
        <a:p>
          <a:endParaRPr lang="en-US"/>
        </a:p>
      </dgm:t>
    </dgm:pt>
    <dgm:pt modelId="{F5FED774-4B51-4F2F-97DE-355C4DE391C3}">
      <dgm:prSet custT="1"/>
      <dgm:spPr/>
      <dgm:t>
        <a:bodyPr/>
        <a:lstStyle/>
        <a:p>
          <a:pPr rtl="0"/>
          <a:r>
            <a:rPr lang="en-US" sz="2000" dirty="0" smtClean="0"/>
            <a:t>In order to accomplish its organisational objectives, the United Nations understands the essential importance of acquiring, nurturing, and maintaining elite </a:t>
          </a:r>
          <a:r>
            <a:rPr lang="en-US" sz="2000" dirty="0" smtClean="0"/>
            <a:t>talent </a:t>
          </a:r>
          <a:r>
            <a:rPr lang="en-US" sz="1800" dirty="0" smtClean="0"/>
            <a:t>(Bode et.al, 2015).</a:t>
          </a:r>
          <a:endParaRPr lang="en-US" sz="1800" dirty="0"/>
        </a:p>
      </dgm:t>
    </dgm:pt>
    <dgm:pt modelId="{322DB839-7EB0-4B77-8354-4977C426EF03}" type="parTrans" cxnId="{B155518A-4905-4F0D-8C03-17D56A4BE0AA}">
      <dgm:prSet/>
      <dgm:spPr/>
      <dgm:t>
        <a:bodyPr/>
        <a:lstStyle/>
        <a:p>
          <a:endParaRPr lang="en-US"/>
        </a:p>
      </dgm:t>
    </dgm:pt>
    <dgm:pt modelId="{CD8A9DB4-B3A2-44B5-A0AE-C738A7FB7F85}" type="sibTrans" cxnId="{B155518A-4905-4F0D-8C03-17D56A4BE0AA}">
      <dgm:prSet/>
      <dgm:spPr/>
      <dgm:t>
        <a:bodyPr/>
        <a:lstStyle/>
        <a:p>
          <a:endParaRPr lang="en-US"/>
        </a:p>
      </dgm:t>
    </dgm:pt>
    <dgm:pt modelId="{4904DD20-DB27-4167-BDCD-AA24F1F805ED}">
      <dgm:prSet/>
      <dgm:spPr/>
      <dgm:t>
        <a:bodyPr/>
        <a:lstStyle/>
        <a:p>
          <a:r>
            <a:rPr lang="en-US" sz="2000" dirty="0" smtClean="0"/>
            <a:t>The company has put in place a thorough HR strategy that emphasises leadership development and talent management.</a:t>
          </a:r>
        </a:p>
      </dgm:t>
    </dgm:pt>
    <dgm:pt modelId="{4121DB28-51C1-4532-80AA-E36AC5216C6D}" type="parTrans" cxnId="{79C28154-D6B7-4205-982E-31D5CF3FE4DF}">
      <dgm:prSet/>
      <dgm:spPr/>
      <dgm:t>
        <a:bodyPr/>
        <a:lstStyle/>
        <a:p>
          <a:endParaRPr lang="en-US"/>
        </a:p>
      </dgm:t>
    </dgm:pt>
    <dgm:pt modelId="{D5589E2A-5406-4759-94AA-E7518E15D2D0}" type="sibTrans" cxnId="{79C28154-D6B7-4205-982E-31D5CF3FE4DF}">
      <dgm:prSet/>
      <dgm:spPr/>
      <dgm:t>
        <a:bodyPr/>
        <a:lstStyle/>
        <a:p>
          <a:endParaRPr lang="en-US"/>
        </a:p>
      </dgm:t>
    </dgm:pt>
    <dgm:pt modelId="{4B41EC29-0CD5-40E6-98F3-FFC7C1B17EF6}" type="pres">
      <dgm:prSet presAssocID="{03F2D694-A19A-42AF-B67F-6BC04B705F8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FA76E67-5F84-4FBB-AF16-BCC60E1E11D9}" type="pres">
      <dgm:prSet presAssocID="{55D2BB68-1453-426F-B7EB-672B4768C7A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E94A7D-2FB4-4410-B9E1-696FEC38D94C}" type="pres">
      <dgm:prSet presAssocID="{55D2BB68-1453-426F-B7EB-672B4768C7A3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3913CF9-4519-4B6A-9AF9-20B9A26AE874}" srcId="{03F2D694-A19A-42AF-B67F-6BC04B705F8A}" destId="{55D2BB68-1453-426F-B7EB-672B4768C7A3}" srcOrd="0" destOrd="0" parTransId="{5DA43D9F-2F66-4435-BE8B-5C6E8E306486}" sibTransId="{C7721B25-EACD-41B2-A8B8-0F531D640595}"/>
    <dgm:cxn modelId="{3D88B508-F0B9-4083-B93A-32AE7F27BECA}" type="presOf" srcId="{4904DD20-DB27-4167-BDCD-AA24F1F805ED}" destId="{84E94A7D-2FB4-4410-B9E1-696FEC38D94C}" srcOrd="0" destOrd="1" presId="urn:microsoft.com/office/officeart/2005/8/layout/vList2"/>
    <dgm:cxn modelId="{3BCA6692-7E95-4988-90C9-C14CA85F8151}" type="presOf" srcId="{03F2D694-A19A-42AF-B67F-6BC04B705F8A}" destId="{4B41EC29-0CD5-40E6-98F3-FFC7C1B17EF6}" srcOrd="0" destOrd="0" presId="urn:microsoft.com/office/officeart/2005/8/layout/vList2"/>
    <dgm:cxn modelId="{79C28154-D6B7-4205-982E-31D5CF3FE4DF}" srcId="{55D2BB68-1453-426F-B7EB-672B4768C7A3}" destId="{4904DD20-DB27-4167-BDCD-AA24F1F805ED}" srcOrd="1" destOrd="0" parTransId="{4121DB28-51C1-4532-80AA-E36AC5216C6D}" sibTransId="{D5589E2A-5406-4759-94AA-E7518E15D2D0}"/>
    <dgm:cxn modelId="{B155518A-4905-4F0D-8C03-17D56A4BE0AA}" srcId="{55D2BB68-1453-426F-B7EB-672B4768C7A3}" destId="{F5FED774-4B51-4F2F-97DE-355C4DE391C3}" srcOrd="0" destOrd="0" parTransId="{322DB839-7EB0-4B77-8354-4977C426EF03}" sibTransId="{CD8A9DB4-B3A2-44B5-A0AE-C738A7FB7F85}"/>
    <dgm:cxn modelId="{875476B5-8EF4-4A6F-9324-80A691214A34}" type="presOf" srcId="{55D2BB68-1453-426F-B7EB-672B4768C7A3}" destId="{DFA76E67-5F84-4FBB-AF16-BCC60E1E11D9}" srcOrd="0" destOrd="0" presId="urn:microsoft.com/office/officeart/2005/8/layout/vList2"/>
    <dgm:cxn modelId="{31E2760D-7BA6-4E95-8190-B465267B9F3D}" type="presOf" srcId="{F5FED774-4B51-4F2F-97DE-355C4DE391C3}" destId="{84E94A7D-2FB4-4410-B9E1-696FEC38D94C}" srcOrd="0" destOrd="0" presId="urn:microsoft.com/office/officeart/2005/8/layout/vList2"/>
    <dgm:cxn modelId="{A7249BFA-9993-4F41-839C-D34070BACF14}" type="presParOf" srcId="{4B41EC29-0CD5-40E6-98F3-FFC7C1B17EF6}" destId="{DFA76E67-5F84-4FBB-AF16-BCC60E1E11D9}" srcOrd="0" destOrd="0" presId="urn:microsoft.com/office/officeart/2005/8/layout/vList2"/>
    <dgm:cxn modelId="{D478DFB8-B0E8-485F-AD61-FB1AE260475B}" type="presParOf" srcId="{4B41EC29-0CD5-40E6-98F3-FFC7C1B17EF6}" destId="{84E94A7D-2FB4-4410-B9E1-696FEC38D94C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3BF6E0D-3CAF-4AC1-BB5F-903CC73FABCC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835C08-E922-48E1-918E-81BD90E00321}">
      <dgm:prSet custT="1"/>
      <dgm:spPr/>
      <dgm:t>
        <a:bodyPr/>
        <a:lstStyle/>
        <a:p>
          <a:pPr rtl="0"/>
          <a:r>
            <a:rPr lang="en-US" sz="1400" dirty="0" smtClean="0"/>
            <a:t>Key Components and Initiatives:</a:t>
          </a:r>
          <a:endParaRPr lang="en-US" sz="1400" dirty="0"/>
        </a:p>
      </dgm:t>
    </dgm:pt>
    <dgm:pt modelId="{6C9AF1D6-727B-49B9-BC96-60120C86ECDF}" type="parTrans" cxnId="{5D187BB3-DDC1-44DB-A4B3-8E8B481B517F}">
      <dgm:prSet/>
      <dgm:spPr/>
      <dgm:t>
        <a:bodyPr/>
        <a:lstStyle/>
        <a:p>
          <a:endParaRPr lang="en-US"/>
        </a:p>
      </dgm:t>
    </dgm:pt>
    <dgm:pt modelId="{DBD82A2A-B0CC-448B-91AD-A77666ACF618}" type="sibTrans" cxnId="{5D187BB3-DDC1-44DB-A4B3-8E8B481B517F}">
      <dgm:prSet/>
      <dgm:spPr/>
      <dgm:t>
        <a:bodyPr/>
        <a:lstStyle/>
        <a:p>
          <a:endParaRPr lang="en-US"/>
        </a:p>
      </dgm:t>
    </dgm:pt>
    <dgm:pt modelId="{0FE27C09-440B-4D82-8286-C1F57052BDD5}">
      <dgm:prSet custT="1"/>
      <dgm:spPr/>
      <dgm:t>
        <a:bodyPr/>
        <a:lstStyle/>
        <a:p>
          <a:pPr rtl="0"/>
          <a:r>
            <a:rPr lang="en-US" sz="1400" dirty="0" smtClean="0"/>
            <a:t>Recruitment and Selection</a:t>
          </a:r>
          <a:endParaRPr lang="en-US" sz="1400" dirty="0"/>
        </a:p>
      </dgm:t>
    </dgm:pt>
    <dgm:pt modelId="{86363C82-F378-4371-A47B-A61BF864D41A}" type="parTrans" cxnId="{A07E083D-1477-4B66-B093-0BAB19EF466C}">
      <dgm:prSet/>
      <dgm:spPr/>
      <dgm:t>
        <a:bodyPr/>
        <a:lstStyle/>
        <a:p>
          <a:endParaRPr lang="en-US"/>
        </a:p>
      </dgm:t>
    </dgm:pt>
    <dgm:pt modelId="{B530C8F7-304D-4D62-BE99-DC133AEB7F12}" type="sibTrans" cxnId="{A07E083D-1477-4B66-B093-0BAB19EF466C}">
      <dgm:prSet/>
      <dgm:spPr/>
      <dgm:t>
        <a:bodyPr/>
        <a:lstStyle/>
        <a:p>
          <a:endParaRPr lang="en-US" sz="1400"/>
        </a:p>
      </dgm:t>
    </dgm:pt>
    <dgm:pt modelId="{0F40C026-7C42-494F-B5AC-F06B2549D3C5}">
      <dgm:prSet custT="1"/>
      <dgm:spPr/>
      <dgm:t>
        <a:bodyPr/>
        <a:lstStyle/>
        <a:p>
          <a:pPr rtl="0"/>
          <a:r>
            <a:rPr lang="en-US" sz="1400" dirty="0" smtClean="0"/>
            <a:t>Training and Development Programs</a:t>
          </a:r>
          <a:endParaRPr lang="en-US" sz="1400" dirty="0"/>
        </a:p>
      </dgm:t>
    </dgm:pt>
    <dgm:pt modelId="{4C83385E-384A-4908-97B4-6FADFF67CA09}" type="parTrans" cxnId="{078243F5-F011-40EC-ADEC-819C25F539AF}">
      <dgm:prSet/>
      <dgm:spPr/>
      <dgm:t>
        <a:bodyPr/>
        <a:lstStyle/>
        <a:p>
          <a:endParaRPr lang="en-US"/>
        </a:p>
      </dgm:t>
    </dgm:pt>
    <dgm:pt modelId="{75B1614C-773B-42EE-8B60-8F9A2303CE3D}" type="sibTrans" cxnId="{078243F5-F011-40EC-ADEC-819C25F539AF}">
      <dgm:prSet/>
      <dgm:spPr/>
      <dgm:t>
        <a:bodyPr/>
        <a:lstStyle/>
        <a:p>
          <a:endParaRPr lang="en-US" sz="1400"/>
        </a:p>
      </dgm:t>
    </dgm:pt>
    <dgm:pt modelId="{EA45147F-B8A4-4976-B85E-BC0E22952814}">
      <dgm:prSet custT="1"/>
      <dgm:spPr/>
      <dgm:t>
        <a:bodyPr/>
        <a:lstStyle/>
        <a:p>
          <a:pPr rtl="0"/>
          <a:r>
            <a:rPr lang="en-US" sz="1400" dirty="0" smtClean="0"/>
            <a:t>Succession Planning</a:t>
          </a:r>
          <a:endParaRPr lang="en-US" sz="1400" dirty="0"/>
        </a:p>
      </dgm:t>
    </dgm:pt>
    <dgm:pt modelId="{D006CBA8-5CBB-4F3C-88D4-24ACDD3F22D6}" type="parTrans" cxnId="{BA571734-2123-4EFE-8AFF-EAB370205C87}">
      <dgm:prSet/>
      <dgm:spPr/>
      <dgm:t>
        <a:bodyPr/>
        <a:lstStyle/>
        <a:p>
          <a:endParaRPr lang="en-US"/>
        </a:p>
      </dgm:t>
    </dgm:pt>
    <dgm:pt modelId="{80310D6F-C6F7-46B7-A82C-A49CDD821047}" type="sibTrans" cxnId="{BA571734-2123-4EFE-8AFF-EAB370205C87}">
      <dgm:prSet/>
      <dgm:spPr/>
      <dgm:t>
        <a:bodyPr/>
        <a:lstStyle/>
        <a:p>
          <a:endParaRPr lang="en-US" sz="1400"/>
        </a:p>
      </dgm:t>
    </dgm:pt>
    <dgm:pt modelId="{778FD002-B9BC-41B9-9B87-5E26A9CEFB7F}">
      <dgm:prSet custT="1"/>
      <dgm:spPr/>
      <dgm:t>
        <a:bodyPr/>
        <a:lstStyle/>
        <a:p>
          <a:pPr rtl="0"/>
          <a:r>
            <a:rPr lang="en-US" sz="1400" dirty="0" smtClean="0"/>
            <a:t>Performance Management</a:t>
          </a:r>
          <a:endParaRPr lang="en-US" sz="1400" dirty="0"/>
        </a:p>
      </dgm:t>
    </dgm:pt>
    <dgm:pt modelId="{BBE34042-8330-4330-9027-1015589DD281}" type="parTrans" cxnId="{B306FE27-3E36-4A2F-A7BD-B6BADD8C1B76}">
      <dgm:prSet/>
      <dgm:spPr/>
      <dgm:t>
        <a:bodyPr/>
        <a:lstStyle/>
        <a:p>
          <a:endParaRPr lang="en-US"/>
        </a:p>
      </dgm:t>
    </dgm:pt>
    <dgm:pt modelId="{0F7A6999-8EE8-4338-97B9-8E0A55232EBC}" type="sibTrans" cxnId="{B306FE27-3E36-4A2F-A7BD-B6BADD8C1B76}">
      <dgm:prSet/>
      <dgm:spPr/>
      <dgm:t>
        <a:bodyPr/>
        <a:lstStyle/>
        <a:p>
          <a:endParaRPr lang="en-US" sz="1400"/>
        </a:p>
      </dgm:t>
    </dgm:pt>
    <dgm:pt modelId="{28839614-409A-4B37-96C4-30FBD00D2403}">
      <dgm:prSet custT="1"/>
      <dgm:spPr/>
      <dgm:t>
        <a:bodyPr/>
        <a:lstStyle/>
        <a:p>
          <a:pPr rtl="0"/>
          <a:r>
            <a:rPr lang="en-US" sz="1400" dirty="0" smtClean="0"/>
            <a:t>Diversity and Inclusion</a:t>
          </a:r>
          <a:endParaRPr lang="en-US" sz="1400" dirty="0"/>
        </a:p>
      </dgm:t>
    </dgm:pt>
    <dgm:pt modelId="{C52F3E1B-DC97-490D-B40D-E37D89D58E3A}" type="parTrans" cxnId="{3163FF6E-7485-41FC-B244-01555194DDED}">
      <dgm:prSet/>
      <dgm:spPr/>
      <dgm:t>
        <a:bodyPr/>
        <a:lstStyle/>
        <a:p>
          <a:endParaRPr lang="en-US"/>
        </a:p>
      </dgm:t>
    </dgm:pt>
    <dgm:pt modelId="{87AA2F4B-943C-4148-A15F-82C3436AC7AF}" type="sibTrans" cxnId="{3163FF6E-7485-41FC-B244-01555194DDED}">
      <dgm:prSet/>
      <dgm:spPr/>
      <dgm:t>
        <a:bodyPr/>
        <a:lstStyle/>
        <a:p>
          <a:endParaRPr lang="en-US" sz="1400"/>
        </a:p>
      </dgm:t>
    </dgm:pt>
    <dgm:pt modelId="{73C00E6F-E01D-46B8-B9D3-E4A26918CDA8}" type="pres">
      <dgm:prSet presAssocID="{A3BF6E0D-3CAF-4AC1-BB5F-903CC73FABC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077FA16-6446-4158-BA97-AB1520F0A954}" type="pres">
      <dgm:prSet presAssocID="{62835C08-E922-48E1-918E-81BD90E00321}" presName="centerShape" presStyleLbl="node0" presStyleIdx="0" presStyleCnt="1"/>
      <dgm:spPr/>
      <dgm:t>
        <a:bodyPr/>
        <a:lstStyle/>
        <a:p>
          <a:endParaRPr lang="en-US"/>
        </a:p>
      </dgm:t>
    </dgm:pt>
    <dgm:pt modelId="{16AA7771-53BA-4C1B-8D9C-F68266C50597}" type="pres">
      <dgm:prSet presAssocID="{0FE27C09-440B-4D82-8286-C1F57052BDD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7CC2C39-BE1B-40BE-AE87-D07040B5D7D5}" type="pres">
      <dgm:prSet presAssocID="{0FE27C09-440B-4D82-8286-C1F57052BDD5}" presName="dummy" presStyleCnt="0"/>
      <dgm:spPr/>
    </dgm:pt>
    <dgm:pt modelId="{01625496-0C61-40E2-AC49-F102F68CDABD}" type="pres">
      <dgm:prSet presAssocID="{B530C8F7-304D-4D62-BE99-DC133AEB7F12}" presName="sibTrans" presStyleLbl="sibTrans2D1" presStyleIdx="0" presStyleCnt="5"/>
      <dgm:spPr/>
      <dgm:t>
        <a:bodyPr/>
        <a:lstStyle/>
        <a:p>
          <a:endParaRPr lang="en-US"/>
        </a:p>
      </dgm:t>
    </dgm:pt>
    <dgm:pt modelId="{DC1240F8-C12D-49DD-B308-3FB72807C8DD}" type="pres">
      <dgm:prSet presAssocID="{0F40C026-7C42-494F-B5AC-F06B2549D3C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5BC0D5-5474-4A98-8051-875263676A24}" type="pres">
      <dgm:prSet presAssocID="{0F40C026-7C42-494F-B5AC-F06B2549D3C5}" presName="dummy" presStyleCnt="0"/>
      <dgm:spPr/>
    </dgm:pt>
    <dgm:pt modelId="{9CDE6B25-3C27-4CDA-A3AD-09B1B585CDE3}" type="pres">
      <dgm:prSet presAssocID="{75B1614C-773B-42EE-8B60-8F9A2303CE3D}" presName="sibTrans" presStyleLbl="sibTrans2D1" presStyleIdx="1" presStyleCnt="5"/>
      <dgm:spPr/>
      <dgm:t>
        <a:bodyPr/>
        <a:lstStyle/>
        <a:p>
          <a:endParaRPr lang="en-US"/>
        </a:p>
      </dgm:t>
    </dgm:pt>
    <dgm:pt modelId="{9DD09EC1-FAB8-46BF-8944-6283EE9DF0B5}" type="pres">
      <dgm:prSet presAssocID="{EA45147F-B8A4-4976-B85E-BC0E2295281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0913CB-76D1-4611-B9FD-2E2838AE7381}" type="pres">
      <dgm:prSet presAssocID="{EA45147F-B8A4-4976-B85E-BC0E22952814}" presName="dummy" presStyleCnt="0"/>
      <dgm:spPr/>
    </dgm:pt>
    <dgm:pt modelId="{FC079FC8-34E2-49DB-B9A8-9317B4682251}" type="pres">
      <dgm:prSet presAssocID="{80310D6F-C6F7-46B7-A82C-A49CDD821047}" presName="sibTrans" presStyleLbl="sibTrans2D1" presStyleIdx="2" presStyleCnt="5"/>
      <dgm:spPr/>
      <dgm:t>
        <a:bodyPr/>
        <a:lstStyle/>
        <a:p>
          <a:endParaRPr lang="en-US"/>
        </a:p>
      </dgm:t>
    </dgm:pt>
    <dgm:pt modelId="{21222422-2908-4EE4-BEFD-435E0EABF5EE}" type="pres">
      <dgm:prSet presAssocID="{778FD002-B9BC-41B9-9B87-5E26A9CEFB7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50ABED-FF1F-4932-98F9-DAD6B900F888}" type="pres">
      <dgm:prSet presAssocID="{778FD002-B9BC-41B9-9B87-5E26A9CEFB7F}" presName="dummy" presStyleCnt="0"/>
      <dgm:spPr/>
    </dgm:pt>
    <dgm:pt modelId="{68ABE32E-914E-4424-AB85-684C97A3CC4D}" type="pres">
      <dgm:prSet presAssocID="{0F7A6999-8EE8-4338-97B9-8E0A55232EBC}" presName="sibTrans" presStyleLbl="sibTrans2D1" presStyleIdx="3" presStyleCnt="5"/>
      <dgm:spPr/>
      <dgm:t>
        <a:bodyPr/>
        <a:lstStyle/>
        <a:p>
          <a:endParaRPr lang="en-US"/>
        </a:p>
      </dgm:t>
    </dgm:pt>
    <dgm:pt modelId="{6C9432E6-BE05-4D3F-B399-6DC9EF81E7D1}" type="pres">
      <dgm:prSet presAssocID="{28839614-409A-4B37-96C4-30FBD00D2403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EBC7BD6-C98C-4469-B7E0-68729146EDBB}" type="pres">
      <dgm:prSet presAssocID="{28839614-409A-4B37-96C4-30FBD00D2403}" presName="dummy" presStyleCnt="0"/>
      <dgm:spPr/>
    </dgm:pt>
    <dgm:pt modelId="{FF8A387B-DDED-4214-B101-ECF288B95E00}" type="pres">
      <dgm:prSet presAssocID="{87AA2F4B-943C-4148-A15F-82C3436AC7AF}" presName="sibTrans" presStyleLbl="sibTrans2D1" presStyleIdx="4" presStyleCnt="5"/>
      <dgm:spPr/>
      <dgm:t>
        <a:bodyPr/>
        <a:lstStyle/>
        <a:p>
          <a:endParaRPr lang="en-US"/>
        </a:p>
      </dgm:t>
    </dgm:pt>
  </dgm:ptLst>
  <dgm:cxnLst>
    <dgm:cxn modelId="{A07E083D-1477-4B66-B093-0BAB19EF466C}" srcId="{62835C08-E922-48E1-918E-81BD90E00321}" destId="{0FE27C09-440B-4D82-8286-C1F57052BDD5}" srcOrd="0" destOrd="0" parTransId="{86363C82-F378-4371-A47B-A61BF864D41A}" sibTransId="{B530C8F7-304D-4D62-BE99-DC133AEB7F12}"/>
    <dgm:cxn modelId="{49B46576-DC55-44F0-A81D-3B1E26F25E15}" type="presOf" srcId="{87AA2F4B-943C-4148-A15F-82C3436AC7AF}" destId="{FF8A387B-DDED-4214-B101-ECF288B95E00}" srcOrd="0" destOrd="0" presId="urn:microsoft.com/office/officeart/2005/8/layout/radial6"/>
    <dgm:cxn modelId="{E538FB64-671F-4D5E-9B24-9DA568C0562C}" type="presOf" srcId="{EA45147F-B8A4-4976-B85E-BC0E22952814}" destId="{9DD09EC1-FAB8-46BF-8944-6283EE9DF0B5}" srcOrd="0" destOrd="0" presId="urn:microsoft.com/office/officeart/2005/8/layout/radial6"/>
    <dgm:cxn modelId="{468A7C8B-685F-485F-A724-D16DF3E97AE1}" type="presOf" srcId="{75B1614C-773B-42EE-8B60-8F9A2303CE3D}" destId="{9CDE6B25-3C27-4CDA-A3AD-09B1B585CDE3}" srcOrd="0" destOrd="0" presId="urn:microsoft.com/office/officeart/2005/8/layout/radial6"/>
    <dgm:cxn modelId="{B306FE27-3E36-4A2F-A7BD-B6BADD8C1B76}" srcId="{62835C08-E922-48E1-918E-81BD90E00321}" destId="{778FD002-B9BC-41B9-9B87-5E26A9CEFB7F}" srcOrd="3" destOrd="0" parTransId="{BBE34042-8330-4330-9027-1015589DD281}" sibTransId="{0F7A6999-8EE8-4338-97B9-8E0A55232EBC}"/>
    <dgm:cxn modelId="{5D187BB3-DDC1-44DB-A4B3-8E8B481B517F}" srcId="{A3BF6E0D-3CAF-4AC1-BB5F-903CC73FABCC}" destId="{62835C08-E922-48E1-918E-81BD90E00321}" srcOrd="0" destOrd="0" parTransId="{6C9AF1D6-727B-49B9-BC96-60120C86ECDF}" sibTransId="{DBD82A2A-B0CC-448B-91AD-A77666ACF618}"/>
    <dgm:cxn modelId="{078243F5-F011-40EC-ADEC-819C25F539AF}" srcId="{62835C08-E922-48E1-918E-81BD90E00321}" destId="{0F40C026-7C42-494F-B5AC-F06B2549D3C5}" srcOrd="1" destOrd="0" parTransId="{4C83385E-384A-4908-97B4-6FADFF67CA09}" sibTransId="{75B1614C-773B-42EE-8B60-8F9A2303CE3D}"/>
    <dgm:cxn modelId="{A0D22DD1-9384-488E-A09E-A472A15E054A}" type="presOf" srcId="{B530C8F7-304D-4D62-BE99-DC133AEB7F12}" destId="{01625496-0C61-40E2-AC49-F102F68CDABD}" srcOrd="0" destOrd="0" presId="urn:microsoft.com/office/officeart/2005/8/layout/radial6"/>
    <dgm:cxn modelId="{BA571734-2123-4EFE-8AFF-EAB370205C87}" srcId="{62835C08-E922-48E1-918E-81BD90E00321}" destId="{EA45147F-B8A4-4976-B85E-BC0E22952814}" srcOrd="2" destOrd="0" parTransId="{D006CBA8-5CBB-4F3C-88D4-24ACDD3F22D6}" sibTransId="{80310D6F-C6F7-46B7-A82C-A49CDD821047}"/>
    <dgm:cxn modelId="{32E1B2E3-06FA-4BC3-A2DC-12012E47FCBE}" type="presOf" srcId="{0FE27C09-440B-4D82-8286-C1F57052BDD5}" destId="{16AA7771-53BA-4C1B-8D9C-F68266C50597}" srcOrd="0" destOrd="0" presId="urn:microsoft.com/office/officeart/2005/8/layout/radial6"/>
    <dgm:cxn modelId="{D4D7E29B-00E6-4386-AB70-82EFAEC85F82}" type="presOf" srcId="{0F40C026-7C42-494F-B5AC-F06B2549D3C5}" destId="{DC1240F8-C12D-49DD-B308-3FB72807C8DD}" srcOrd="0" destOrd="0" presId="urn:microsoft.com/office/officeart/2005/8/layout/radial6"/>
    <dgm:cxn modelId="{D92389DE-6847-4F24-8839-0DC1B39F5DD9}" type="presOf" srcId="{0F7A6999-8EE8-4338-97B9-8E0A55232EBC}" destId="{68ABE32E-914E-4424-AB85-684C97A3CC4D}" srcOrd="0" destOrd="0" presId="urn:microsoft.com/office/officeart/2005/8/layout/radial6"/>
    <dgm:cxn modelId="{BEBF67AE-39C1-4394-B574-E417C1566055}" type="presOf" srcId="{62835C08-E922-48E1-918E-81BD90E00321}" destId="{5077FA16-6446-4158-BA97-AB1520F0A954}" srcOrd="0" destOrd="0" presId="urn:microsoft.com/office/officeart/2005/8/layout/radial6"/>
    <dgm:cxn modelId="{4A86D0F5-8E9F-4400-87A2-F543E24009C9}" type="presOf" srcId="{A3BF6E0D-3CAF-4AC1-BB5F-903CC73FABCC}" destId="{73C00E6F-E01D-46B8-B9D3-E4A26918CDA8}" srcOrd="0" destOrd="0" presId="urn:microsoft.com/office/officeart/2005/8/layout/radial6"/>
    <dgm:cxn modelId="{93A48252-8C0D-4B2B-A382-D5E1B57D45E7}" type="presOf" srcId="{778FD002-B9BC-41B9-9B87-5E26A9CEFB7F}" destId="{21222422-2908-4EE4-BEFD-435E0EABF5EE}" srcOrd="0" destOrd="0" presId="urn:microsoft.com/office/officeart/2005/8/layout/radial6"/>
    <dgm:cxn modelId="{4918DE94-C3A4-4121-997C-76C97EB7F4A2}" type="presOf" srcId="{80310D6F-C6F7-46B7-A82C-A49CDD821047}" destId="{FC079FC8-34E2-49DB-B9A8-9317B4682251}" srcOrd="0" destOrd="0" presId="urn:microsoft.com/office/officeart/2005/8/layout/radial6"/>
    <dgm:cxn modelId="{3163FF6E-7485-41FC-B244-01555194DDED}" srcId="{62835C08-E922-48E1-918E-81BD90E00321}" destId="{28839614-409A-4B37-96C4-30FBD00D2403}" srcOrd="4" destOrd="0" parTransId="{C52F3E1B-DC97-490D-B40D-E37D89D58E3A}" sibTransId="{87AA2F4B-943C-4148-A15F-82C3436AC7AF}"/>
    <dgm:cxn modelId="{AD0CB238-CD43-4DEC-BDD8-6CC80668CC26}" type="presOf" srcId="{28839614-409A-4B37-96C4-30FBD00D2403}" destId="{6C9432E6-BE05-4D3F-B399-6DC9EF81E7D1}" srcOrd="0" destOrd="0" presId="urn:microsoft.com/office/officeart/2005/8/layout/radial6"/>
    <dgm:cxn modelId="{6F4F40A8-8779-4896-99DD-28B9400D8C6F}" type="presParOf" srcId="{73C00E6F-E01D-46B8-B9D3-E4A26918CDA8}" destId="{5077FA16-6446-4158-BA97-AB1520F0A954}" srcOrd="0" destOrd="0" presId="urn:microsoft.com/office/officeart/2005/8/layout/radial6"/>
    <dgm:cxn modelId="{9EC61ADB-AD1A-43C9-83EF-0748F507D94E}" type="presParOf" srcId="{73C00E6F-E01D-46B8-B9D3-E4A26918CDA8}" destId="{16AA7771-53BA-4C1B-8D9C-F68266C50597}" srcOrd="1" destOrd="0" presId="urn:microsoft.com/office/officeart/2005/8/layout/radial6"/>
    <dgm:cxn modelId="{C9134FB0-E8BF-45C0-9BF4-1109E3F174DB}" type="presParOf" srcId="{73C00E6F-E01D-46B8-B9D3-E4A26918CDA8}" destId="{67CC2C39-BE1B-40BE-AE87-D07040B5D7D5}" srcOrd="2" destOrd="0" presId="urn:microsoft.com/office/officeart/2005/8/layout/radial6"/>
    <dgm:cxn modelId="{31F2BC6E-4C7D-40C8-8525-E7FC3656295E}" type="presParOf" srcId="{73C00E6F-E01D-46B8-B9D3-E4A26918CDA8}" destId="{01625496-0C61-40E2-AC49-F102F68CDABD}" srcOrd="3" destOrd="0" presId="urn:microsoft.com/office/officeart/2005/8/layout/radial6"/>
    <dgm:cxn modelId="{252D9B52-53D9-42EC-9A35-F00A67B05586}" type="presParOf" srcId="{73C00E6F-E01D-46B8-B9D3-E4A26918CDA8}" destId="{DC1240F8-C12D-49DD-B308-3FB72807C8DD}" srcOrd="4" destOrd="0" presId="urn:microsoft.com/office/officeart/2005/8/layout/radial6"/>
    <dgm:cxn modelId="{36830AB7-793C-4620-83B8-C2BBEFEAF59D}" type="presParOf" srcId="{73C00E6F-E01D-46B8-B9D3-E4A26918CDA8}" destId="{845BC0D5-5474-4A98-8051-875263676A24}" srcOrd="5" destOrd="0" presId="urn:microsoft.com/office/officeart/2005/8/layout/radial6"/>
    <dgm:cxn modelId="{F193CDC0-5EBD-40B5-B39D-8BBD77280B7E}" type="presParOf" srcId="{73C00E6F-E01D-46B8-B9D3-E4A26918CDA8}" destId="{9CDE6B25-3C27-4CDA-A3AD-09B1B585CDE3}" srcOrd="6" destOrd="0" presId="urn:microsoft.com/office/officeart/2005/8/layout/radial6"/>
    <dgm:cxn modelId="{B5A1D3EE-A891-495E-9DE9-E05377B570E8}" type="presParOf" srcId="{73C00E6F-E01D-46B8-B9D3-E4A26918CDA8}" destId="{9DD09EC1-FAB8-46BF-8944-6283EE9DF0B5}" srcOrd="7" destOrd="0" presId="urn:microsoft.com/office/officeart/2005/8/layout/radial6"/>
    <dgm:cxn modelId="{5AE7A2E9-7540-4B52-B472-954C833779B6}" type="presParOf" srcId="{73C00E6F-E01D-46B8-B9D3-E4A26918CDA8}" destId="{F00913CB-76D1-4611-B9FD-2E2838AE7381}" srcOrd="8" destOrd="0" presId="urn:microsoft.com/office/officeart/2005/8/layout/radial6"/>
    <dgm:cxn modelId="{5405DE6A-B49B-46A6-9089-EC81F9065BB5}" type="presParOf" srcId="{73C00E6F-E01D-46B8-B9D3-E4A26918CDA8}" destId="{FC079FC8-34E2-49DB-B9A8-9317B4682251}" srcOrd="9" destOrd="0" presId="urn:microsoft.com/office/officeart/2005/8/layout/radial6"/>
    <dgm:cxn modelId="{23EF1C73-6AA1-4F46-961A-49A0723CED8D}" type="presParOf" srcId="{73C00E6F-E01D-46B8-B9D3-E4A26918CDA8}" destId="{21222422-2908-4EE4-BEFD-435E0EABF5EE}" srcOrd="10" destOrd="0" presId="urn:microsoft.com/office/officeart/2005/8/layout/radial6"/>
    <dgm:cxn modelId="{60BE7D68-1349-4A8F-B3A6-7E0B335C4C1A}" type="presParOf" srcId="{73C00E6F-E01D-46B8-B9D3-E4A26918CDA8}" destId="{BF50ABED-FF1F-4932-98F9-DAD6B900F888}" srcOrd="11" destOrd="0" presId="urn:microsoft.com/office/officeart/2005/8/layout/radial6"/>
    <dgm:cxn modelId="{4209717A-BC4E-40E2-94C3-E45314623E87}" type="presParOf" srcId="{73C00E6F-E01D-46B8-B9D3-E4A26918CDA8}" destId="{68ABE32E-914E-4424-AB85-684C97A3CC4D}" srcOrd="12" destOrd="0" presId="urn:microsoft.com/office/officeart/2005/8/layout/radial6"/>
    <dgm:cxn modelId="{1423D8F4-CD26-4121-8A00-ADAB463EE635}" type="presParOf" srcId="{73C00E6F-E01D-46B8-B9D3-E4A26918CDA8}" destId="{6C9432E6-BE05-4D3F-B399-6DC9EF81E7D1}" srcOrd="13" destOrd="0" presId="urn:microsoft.com/office/officeart/2005/8/layout/radial6"/>
    <dgm:cxn modelId="{DE41A1B8-DFEC-4D2E-971F-7FBEFDDBE5E1}" type="presParOf" srcId="{73C00E6F-E01D-46B8-B9D3-E4A26918CDA8}" destId="{AEBC7BD6-C98C-4469-B7E0-68729146EDBB}" srcOrd="14" destOrd="0" presId="urn:microsoft.com/office/officeart/2005/8/layout/radial6"/>
    <dgm:cxn modelId="{21B1BB4D-3379-43F6-9137-B6E4C5EAD2B6}" type="presParOf" srcId="{73C00E6F-E01D-46B8-B9D3-E4A26918CDA8}" destId="{FF8A387B-DDED-4214-B101-ECF288B95E00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67ACC1-26CE-4814-BAE5-AB93AB53F1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935EE3-B6DD-46B9-B5F7-AB7DC6459F9D}">
      <dgm:prSet/>
      <dgm:spPr/>
      <dgm:t>
        <a:bodyPr/>
        <a:lstStyle/>
        <a:p>
          <a:pPr algn="just" rtl="0"/>
          <a:r>
            <a:rPr lang="en-US" dirty="0" smtClean="0"/>
            <a:t>Enhanced Leadership Capabilities:</a:t>
          </a:r>
          <a:endParaRPr lang="en-US" dirty="0"/>
        </a:p>
      </dgm:t>
    </dgm:pt>
    <dgm:pt modelId="{1D3EB483-9932-48BF-B678-1B9B022528F3}" type="parTrans" cxnId="{9A316979-9684-4B2F-8FCD-0916EE8847BF}">
      <dgm:prSet/>
      <dgm:spPr/>
      <dgm:t>
        <a:bodyPr/>
        <a:lstStyle/>
        <a:p>
          <a:endParaRPr lang="en-US"/>
        </a:p>
      </dgm:t>
    </dgm:pt>
    <dgm:pt modelId="{6AFCD97C-7ED6-4A19-90D4-389999B8313A}" type="sibTrans" cxnId="{9A316979-9684-4B2F-8FCD-0916EE8847BF}">
      <dgm:prSet/>
      <dgm:spPr/>
      <dgm:t>
        <a:bodyPr/>
        <a:lstStyle/>
        <a:p>
          <a:endParaRPr lang="en-US"/>
        </a:p>
      </dgm:t>
    </dgm:pt>
    <dgm:pt modelId="{B6778291-705E-42EB-91B3-5AC8C19B8F8B}">
      <dgm:prSet/>
      <dgm:spPr/>
      <dgm:t>
        <a:bodyPr/>
        <a:lstStyle/>
        <a:p>
          <a:pPr algn="just" rtl="0"/>
          <a:r>
            <a:rPr lang="en-US" dirty="0" smtClean="0"/>
            <a:t>The UN develops a pool of capable executives who can handle challenging global issues and propel organisational achievement through leadership development programmes.</a:t>
          </a:r>
          <a:endParaRPr lang="en-US" dirty="0"/>
        </a:p>
      </dgm:t>
    </dgm:pt>
    <dgm:pt modelId="{534A420E-9214-4416-BA9E-541881FA8F8B}" type="parTrans" cxnId="{6EC41439-BCE9-429B-98DF-034C1A515813}">
      <dgm:prSet/>
      <dgm:spPr/>
      <dgm:t>
        <a:bodyPr/>
        <a:lstStyle/>
        <a:p>
          <a:endParaRPr lang="en-US"/>
        </a:p>
      </dgm:t>
    </dgm:pt>
    <dgm:pt modelId="{AE4F67DA-CB77-4DCB-8237-B3072645D3BB}" type="sibTrans" cxnId="{6EC41439-BCE9-429B-98DF-034C1A515813}">
      <dgm:prSet/>
      <dgm:spPr/>
      <dgm:t>
        <a:bodyPr/>
        <a:lstStyle/>
        <a:p>
          <a:endParaRPr lang="en-US"/>
        </a:p>
      </dgm:t>
    </dgm:pt>
    <dgm:pt modelId="{74ACE284-5C16-4647-AD08-743CAA3CDE3E}">
      <dgm:prSet/>
      <dgm:spPr/>
      <dgm:t>
        <a:bodyPr/>
        <a:lstStyle/>
        <a:p>
          <a:pPr algn="just" rtl="0"/>
          <a:r>
            <a:rPr lang="en-US" dirty="0" smtClean="0"/>
            <a:t>Improved Organizational Performance:</a:t>
          </a:r>
          <a:endParaRPr lang="en-US" dirty="0"/>
        </a:p>
      </dgm:t>
    </dgm:pt>
    <dgm:pt modelId="{FA5C5315-277A-4CD6-85FC-AE62BEB9D5C7}" type="parTrans" cxnId="{1914F4C1-2A09-4228-91A1-01BF061ED52E}">
      <dgm:prSet/>
      <dgm:spPr/>
      <dgm:t>
        <a:bodyPr/>
        <a:lstStyle/>
        <a:p>
          <a:endParaRPr lang="en-US"/>
        </a:p>
      </dgm:t>
    </dgm:pt>
    <dgm:pt modelId="{8CB6858B-C85F-43D0-8061-499B71B2B6B9}" type="sibTrans" cxnId="{1914F4C1-2A09-4228-91A1-01BF061ED52E}">
      <dgm:prSet/>
      <dgm:spPr/>
      <dgm:t>
        <a:bodyPr/>
        <a:lstStyle/>
        <a:p>
          <a:endParaRPr lang="en-US"/>
        </a:p>
      </dgm:t>
    </dgm:pt>
    <dgm:pt modelId="{71D853AF-C819-42F2-B362-E5A4A0AA2871}">
      <dgm:prSet/>
      <dgm:spPr/>
      <dgm:t>
        <a:bodyPr/>
        <a:lstStyle/>
        <a:p>
          <a:pPr algn="just" rtl="0"/>
          <a:r>
            <a:rPr lang="en-US" dirty="0" smtClean="0"/>
            <a:t>The UN can attract and keep top talent by putting a strong emphasis on talent management, which supports a high-performing staff.</a:t>
          </a:r>
          <a:endParaRPr lang="en-US" dirty="0"/>
        </a:p>
      </dgm:t>
    </dgm:pt>
    <dgm:pt modelId="{0DF0EC74-993A-47F5-8D94-3E9C829EDFE6}" type="parTrans" cxnId="{29044C0C-0137-400F-BA74-EA2427FC7937}">
      <dgm:prSet/>
      <dgm:spPr/>
      <dgm:t>
        <a:bodyPr/>
        <a:lstStyle/>
        <a:p>
          <a:endParaRPr lang="en-US"/>
        </a:p>
      </dgm:t>
    </dgm:pt>
    <dgm:pt modelId="{33069D38-66F2-44EE-B1E6-C7559ACA6201}" type="sibTrans" cxnId="{29044C0C-0137-400F-BA74-EA2427FC7937}">
      <dgm:prSet/>
      <dgm:spPr/>
      <dgm:t>
        <a:bodyPr/>
        <a:lstStyle/>
        <a:p>
          <a:endParaRPr lang="en-US"/>
        </a:p>
      </dgm:t>
    </dgm:pt>
    <dgm:pt modelId="{1E8218B3-30F7-4B78-89CC-F9BFABEFFDF0}">
      <dgm:prSet/>
      <dgm:spPr/>
      <dgm:t>
        <a:bodyPr/>
        <a:lstStyle/>
        <a:p>
          <a:pPr algn="just" rtl="0"/>
          <a:r>
            <a:rPr lang="en-US" dirty="0" smtClean="0"/>
            <a:t>Effective Succession Planning:</a:t>
          </a:r>
          <a:endParaRPr lang="en-US" dirty="0"/>
        </a:p>
      </dgm:t>
    </dgm:pt>
    <dgm:pt modelId="{3A431B35-D02F-49C4-9E37-85E7372360A9}" type="parTrans" cxnId="{78A55E87-BDBB-4808-80E5-EC77C2E91FDC}">
      <dgm:prSet/>
      <dgm:spPr/>
      <dgm:t>
        <a:bodyPr/>
        <a:lstStyle/>
        <a:p>
          <a:endParaRPr lang="en-US"/>
        </a:p>
      </dgm:t>
    </dgm:pt>
    <dgm:pt modelId="{4F64919C-972C-4E72-BDBD-E81D1F9E041D}" type="sibTrans" cxnId="{78A55E87-BDBB-4808-80E5-EC77C2E91FDC}">
      <dgm:prSet/>
      <dgm:spPr/>
      <dgm:t>
        <a:bodyPr/>
        <a:lstStyle/>
        <a:p>
          <a:endParaRPr lang="en-US"/>
        </a:p>
      </dgm:t>
    </dgm:pt>
    <dgm:pt modelId="{72032F58-1331-448E-9DE1-45E2B9B1197D}">
      <dgm:prSet/>
      <dgm:spPr/>
      <dgm:t>
        <a:bodyPr/>
        <a:lstStyle/>
        <a:p>
          <a:pPr algn="just" rtl="0"/>
          <a:r>
            <a:rPr lang="en-US" smtClean="0"/>
            <a:t>Planning for succession ensures a smooth changeover of leadership positions and avoids crucial knowledge gaps within the company.</a:t>
          </a:r>
          <a:endParaRPr lang="en-US" dirty="0"/>
        </a:p>
      </dgm:t>
    </dgm:pt>
    <dgm:pt modelId="{A5BB460E-C0A4-4DF1-A160-9FA540C1B27D}" type="parTrans" cxnId="{80F69818-BDB2-4EA3-91F9-361059290E6F}">
      <dgm:prSet/>
      <dgm:spPr/>
      <dgm:t>
        <a:bodyPr/>
        <a:lstStyle/>
        <a:p>
          <a:endParaRPr lang="en-US"/>
        </a:p>
      </dgm:t>
    </dgm:pt>
    <dgm:pt modelId="{3512C8D4-7F1E-41BD-A0EA-A2C5B04C0E9D}" type="sibTrans" cxnId="{80F69818-BDB2-4EA3-91F9-361059290E6F}">
      <dgm:prSet/>
      <dgm:spPr/>
      <dgm:t>
        <a:bodyPr/>
        <a:lstStyle/>
        <a:p>
          <a:endParaRPr lang="en-US"/>
        </a:p>
      </dgm:t>
    </dgm:pt>
    <dgm:pt modelId="{28E512BF-4B9E-4394-9527-4A468FF9E6FF}">
      <dgm:prSet/>
      <dgm:spPr/>
      <dgm:t>
        <a:bodyPr/>
        <a:lstStyle/>
        <a:p>
          <a:pPr algn="just" rtl="0"/>
          <a:r>
            <a:rPr lang="en-US" dirty="0" smtClean="0"/>
            <a:t>Enhanced Employee Engagement and Satisfaction:</a:t>
          </a:r>
          <a:endParaRPr lang="en-US" dirty="0"/>
        </a:p>
      </dgm:t>
    </dgm:pt>
    <dgm:pt modelId="{559AE38E-B5DB-452E-9433-F42BC4B6AAD7}" type="parTrans" cxnId="{8B2420E9-B01E-43CB-B0EB-964F5D0A0919}">
      <dgm:prSet/>
      <dgm:spPr/>
      <dgm:t>
        <a:bodyPr/>
        <a:lstStyle/>
        <a:p>
          <a:endParaRPr lang="en-US"/>
        </a:p>
      </dgm:t>
    </dgm:pt>
    <dgm:pt modelId="{534D0693-F92A-4511-80B9-1EE0A45D7392}" type="sibTrans" cxnId="{8B2420E9-B01E-43CB-B0EB-964F5D0A0919}">
      <dgm:prSet/>
      <dgm:spPr/>
      <dgm:t>
        <a:bodyPr/>
        <a:lstStyle/>
        <a:p>
          <a:endParaRPr lang="en-US"/>
        </a:p>
      </dgm:t>
    </dgm:pt>
    <dgm:pt modelId="{3CEA976E-853E-42D4-91FC-011C0B642CA4}">
      <dgm:prSet/>
      <dgm:spPr/>
      <dgm:t>
        <a:bodyPr/>
        <a:lstStyle/>
        <a:p>
          <a:pPr algn="just" rtl="0"/>
          <a:r>
            <a:rPr lang="en-US" dirty="0" smtClean="0"/>
            <a:t>Higher levels of engagement and job satisfaction are a result of the HR strategy's emphasis on employee growth and welfare.
Employee satisfaction and talent management activities have a </a:t>
          </a:r>
          <a:r>
            <a:rPr lang="en-US" dirty="0" err="1" smtClean="0"/>
            <a:t>favourable</a:t>
          </a:r>
          <a:r>
            <a:rPr lang="en-US" dirty="0" smtClean="0"/>
            <a:t> correlation, according to surveys of UN personnel, which results in a motivated staff.</a:t>
          </a:r>
          <a:endParaRPr lang="en-US" dirty="0"/>
        </a:p>
      </dgm:t>
    </dgm:pt>
    <dgm:pt modelId="{0894C456-CC58-44B7-AD04-112C5C7CF786}" type="parTrans" cxnId="{E89E5A96-1212-40F2-84E9-B64A57C8A40A}">
      <dgm:prSet/>
      <dgm:spPr/>
      <dgm:t>
        <a:bodyPr/>
        <a:lstStyle/>
        <a:p>
          <a:endParaRPr lang="en-US"/>
        </a:p>
      </dgm:t>
    </dgm:pt>
    <dgm:pt modelId="{21D871E5-8395-49C3-8BDA-DFB517363B97}" type="sibTrans" cxnId="{E89E5A96-1212-40F2-84E9-B64A57C8A40A}">
      <dgm:prSet/>
      <dgm:spPr/>
      <dgm:t>
        <a:bodyPr/>
        <a:lstStyle/>
        <a:p>
          <a:endParaRPr lang="en-US"/>
        </a:p>
      </dgm:t>
    </dgm:pt>
    <dgm:pt modelId="{BAC701FB-DA2E-4A49-9219-A0E6CEA0D043}">
      <dgm:prSet/>
      <dgm:spPr/>
      <dgm:t>
        <a:bodyPr/>
        <a:lstStyle/>
        <a:p>
          <a:r>
            <a:rPr lang="en-US" dirty="0" smtClean="0"/>
            <a:t>85</a:t>
          </a:r>
          <a:r>
            <a:rPr lang="en-US" dirty="0" smtClean="0"/>
            <a:t>% of UN personnel who took part in leadership development programmes said their responsibilities gave them more confidence and were more successful.</a:t>
          </a:r>
        </a:p>
      </dgm:t>
    </dgm:pt>
    <dgm:pt modelId="{DF8B236E-29C5-4387-8752-D6838C823E62}" type="parTrans" cxnId="{BE0D0B56-595E-47CD-BA27-02900B9BF7C3}">
      <dgm:prSet/>
      <dgm:spPr/>
      <dgm:t>
        <a:bodyPr/>
        <a:lstStyle/>
        <a:p>
          <a:endParaRPr lang="en-US"/>
        </a:p>
      </dgm:t>
    </dgm:pt>
    <dgm:pt modelId="{80B8CBED-7544-4FAD-9DF3-697C7EA7C470}" type="sibTrans" cxnId="{BE0D0B56-595E-47CD-BA27-02900B9BF7C3}">
      <dgm:prSet/>
      <dgm:spPr/>
      <dgm:t>
        <a:bodyPr/>
        <a:lstStyle/>
        <a:p>
          <a:endParaRPr lang="en-US"/>
        </a:p>
      </dgm:t>
    </dgm:pt>
    <dgm:pt modelId="{E6F0F9E0-5A8A-468D-801F-9EB0D254183E}">
      <dgm:prSet/>
      <dgm:spPr/>
      <dgm:t>
        <a:bodyPr/>
        <a:lstStyle/>
        <a:p>
          <a:r>
            <a:rPr lang="en-US" dirty="0" smtClean="0"/>
            <a:t>Effective personnel management techniques are directly related to enhanced organisational performance, including higher productivity and </a:t>
          </a:r>
          <a:r>
            <a:rPr lang="en-US" dirty="0" smtClean="0"/>
            <a:t>innovation.</a:t>
          </a:r>
          <a:endParaRPr lang="en-US" dirty="0" smtClean="0"/>
        </a:p>
      </dgm:t>
    </dgm:pt>
    <dgm:pt modelId="{285B83C9-EF03-42C9-891E-04FBA9B2B40A}" type="parTrans" cxnId="{0DAE7457-506A-4AEB-A3B5-26CCF5912C19}">
      <dgm:prSet/>
      <dgm:spPr/>
      <dgm:t>
        <a:bodyPr/>
        <a:lstStyle/>
        <a:p>
          <a:endParaRPr lang="en-US"/>
        </a:p>
      </dgm:t>
    </dgm:pt>
    <dgm:pt modelId="{7CC4119E-19A8-44E7-8B39-AF8B5F5BBEAF}" type="sibTrans" cxnId="{0DAE7457-506A-4AEB-A3B5-26CCF5912C19}">
      <dgm:prSet/>
      <dgm:spPr/>
      <dgm:t>
        <a:bodyPr/>
        <a:lstStyle/>
        <a:p>
          <a:endParaRPr lang="en-US"/>
        </a:p>
      </dgm:t>
    </dgm:pt>
    <dgm:pt modelId="{DB222A63-56BF-4FB7-869D-109E0C578DBF}">
      <dgm:prSet/>
      <dgm:spPr/>
      <dgm:t>
        <a:bodyPr/>
        <a:lstStyle/>
        <a:p>
          <a:r>
            <a:rPr lang="en-US" dirty="0" smtClean="0"/>
            <a:t>The UN has maintained continuity in the execution of its mission thanks to its proactive approach to succession planning, which has permitted the smooth turnover of important positions.</a:t>
          </a:r>
        </a:p>
      </dgm:t>
    </dgm:pt>
    <dgm:pt modelId="{A2FF67F4-378D-480F-8B30-AE199F573219}" type="parTrans" cxnId="{385D4645-4EDB-454A-97FC-22029F245D6A}">
      <dgm:prSet/>
      <dgm:spPr/>
      <dgm:t>
        <a:bodyPr/>
        <a:lstStyle/>
        <a:p>
          <a:endParaRPr lang="en-US"/>
        </a:p>
      </dgm:t>
    </dgm:pt>
    <dgm:pt modelId="{25DF1E74-AA00-4E8B-80D0-49DD5F60A473}" type="sibTrans" cxnId="{385D4645-4EDB-454A-97FC-22029F245D6A}">
      <dgm:prSet/>
      <dgm:spPr/>
      <dgm:t>
        <a:bodyPr/>
        <a:lstStyle/>
        <a:p>
          <a:endParaRPr lang="en-US"/>
        </a:p>
      </dgm:t>
    </dgm:pt>
    <dgm:pt modelId="{09EA3CC8-C373-4B8B-956C-A4B35B8F3637}" type="pres">
      <dgm:prSet presAssocID="{9C67ACC1-26CE-4814-BAE5-AB93AB53F1F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E58AFE-9AB9-45B5-A9FA-14C96BF378E8}" type="pres">
      <dgm:prSet presAssocID="{E4935EE3-B6DD-46B9-B5F7-AB7DC6459F9D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125217-F067-4CB6-A3F4-EDFB1CCC8C5F}" type="pres">
      <dgm:prSet presAssocID="{E4935EE3-B6DD-46B9-B5F7-AB7DC6459F9D}" presName="childTex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BEF78D-3D2B-4AAB-99A8-8E5A121FF606}" type="pres">
      <dgm:prSet presAssocID="{74ACE284-5C16-4647-AD08-743CAA3CDE3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D65C74F-E7CE-405A-B56B-7E60050A7D66}" type="pres">
      <dgm:prSet presAssocID="{74ACE284-5C16-4647-AD08-743CAA3CDE3E}" presName="childTex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E5B99C-FC82-4695-9ACA-6B5052067AE6}" type="pres">
      <dgm:prSet presAssocID="{1E8218B3-30F7-4B78-89CC-F9BFABEFFDF0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DFD264-78E1-443C-9010-9CB83A89218A}" type="pres">
      <dgm:prSet presAssocID="{1E8218B3-30F7-4B78-89CC-F9BFABEFFDF0}" presName="childTex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1861E4-85DB-4460-B413-35F870063AE9}" type="pres">
      <dgm:prSet presAssocID="{28E512BF-4B9E-4394-9527-4A468FF9E6FF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75C784-8DD0-4FAA-9DE5-6FFDC513A664}" type="pres">
      <dgm:prSet presAssocID="{28E512BF-4B9E-4394-9527-4A468FF9E6FF}" presName="childTex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D7C9C81-C1C7-41C8-AD46-D437C22E2E73}" type="presOf" srcId="{E6F0F9E0-5A8A-468D-801F-9EB0D254183E}" destId="{CD65C74F-E7CE-405A-B56B-7E60050A7D66}" srcOrd="0" destOrd="1" presId="urn:microsoft.com/office/officeart/2005/8/layout/vList2"/>
    <dgm:cxn modelId="{14951A5F-1948-44E2-B982-708183E75A73}" type="presOf" srcId="{28E512BF-4B9E-4394-9527-4A468FF9E6FF}" destId="{E21861E4-85DB-4460-B413-35F870063AE9}" srcOrd="0" destOrd="0" presId="urn:microsoft.com/office/officeart/2005/8/layout/vList2"/>
    <dgm:cxn modelId="{6EC41439-BCE9-429B-98DF-034C1A515813}" srcId="{E4935EE3-B6DD-46B9-B5F7-AB7DC6459F9D}" destId="{B6778291-705E-42EB-91B3-5AC8C19B8F8B}" srcOrd="0" destOrd="0" parTransId="{534A420E-9214-4416-BA9E-541881FA8F8B}" sibTransId="{AE4F67DA-CB77-4DCB-8237-B3072645D3BB}"/>
    <dgm:cxn modelId="{9FFF3ED7-6446-4F5B-9BCA-263E2F77702A}" type="presOf" srcId="{9C67ACC1-26CE-4814-BAE5-AB93AB53F1FC}" destId="{09EA3CC8-C373-4B8B-956C-A4B35B8F3637}" srcOrd="0" destOrd="0" presId="urn:microsoft.com/office/officeart/2005/8/layout/vList2"/>
    <dgm:cxn modelId="{25D70FD0-EBB4-4EFE-AFF6-FF27CA2D4F2C}" type="presOf" srcId="{3CEA976E-853E-42D4-91FC-011C0B642CA4}" destId="{D275C784-8DD0-4FAA-9DE5-6FFDC513A664}" srcOrd="0" destOrd="0" presId="urn:microsoft.com/office/officeart/2005/8/layout/vList2"/>
    <dgm:cxn modelId="{1914F4C1-2A09-4228-91A1-01BF061ED52E}" srcId="{9C67ACC1-26CE-4814-BAE5-AB93AB53F1FC}" destId="{74ACE284-5C16-4647-AD08-743CAA3CDE3E}" srcOrd="1" destOrd="0" parTransId="{FA5C5315-277A-4CD6-85FC-AE62BEB9D5C7}" sibTransId="{8CB6858B-C85F-43D0-8061-499B71B2B6B9}"/>
    <dgm:cxn modelId="{BE0D0B56-595E-47CD-BA27-02900B9BF7C3}" srcId="{E4935EE3-B6DD-46B9-B5F7-AB7DC6459F9D}" destId="{BAC701FB-DA2E-4A49-9219-A0E6CEA0D043}" srcOrd="1" destOrd="0" parTransId="{DF8B236E-29C5-4387-8752-D6838C823E62}" sibTransId="{80B8CBED-7544-4FAD-9DF3-697C7EA7C470}"/>
    <dgm:cxn modelId="{CAA4A591-50CB-406B-A5CB-EDCC7A40CE92}" type="presOf" srcId="{71D853AF-C819-42F2-B362-E5A4A0AA2871}" destId="{CD65C74F-E7CE-405A-B56B-7E60050A7D66}" srcOrd="0" destOrd="0" presId="urn:microsoft.com/office/officeart/2005/8/layout/vList2"/>
    <dgm:cxn modelId="{0DAE7457-506A-4AEB-A3B5-26CCF5912C19}" srcId="{74ACE284-5C16-4647-AD08-743CAA3CDE3E}" destId="{E6F0F9E0-5A8A-468D-801F-9EB0D254183E}" srcOrd="1" destOrd="0" parTransId="{285B83C9-EF03-42C9-891E-04FBA9B2B40A}" sibTransId="{7CC4119E-19A8-44E7-8B39-AF8B5F5BBEAF}"/>
    <dgm:cxn modelId="{8B2420E9-B01E-43CB-B0EB-964F5D0A0919}" srcId="{9C67ACC1-26CE-4814-BAE5-AB93AB53F1FC}" destId="{28E512BF-4B9E-4394-9527-4A468FF9E6FF}" srcOrd="3" destOrd="0" parTransId="{559AE38E-B5DB-452E-9433-F42BC4B6AAD7}" sibTransId="{534D0693-F92A-4511-80B9-1EE0A45D7392}"/>
    <dgm:cxn modelId="{29044C0C-0137-400F-BA74-EA2427FC7937}" srcId="{74ACE284-5C16-4647-AD08-743CAA3CDE3E}" destId="{71D853AF-C819-42F2-B362-E5A4A0AA2871}" srcOrd="0" destOrd="0" parTransId="{0DF0EC74-993A-47F5-8D94-3E9C829EDFE6}" sibTransId="{33069D38-66F2-44EE-B1E6-C7559ACA6201}"/>
    <dgm:cxn modelId="{80F69818-BDB2-4EA3-91F9-361059290E6F}" srcId="{1E8218B3-30F7-4B78-89CC-F9BFABEFFDF0}" destId="{72032F58-1331-448E-9DE1-45E2B9B1197D}" srcOrd="0" destOrd="0" parTransId="{A5BB460E-C0A4-4DF1-A160-9FA540C1B27D}" sibTransId="{3512C8D4-7F1E-41BD-A0EA-A2C5B04C0E9D}"/>
    <dgm:cxn modelId="{385D4645-4EDB-454A-97FC-22029F245D6A}" srcId="{1E8218B3-30F7-4B78-89CC-F9BFABEFFDF0}" destId="{DB222A63-56BF-4FB7-869D-109E0C578DBF}" srcOrd="1" destOrd="0" parTransId="{A2FF67F4-378D-480F-8B30-AE199F573219}" sibTransId="{25DF1E74-AA00-4E8B-80D0-49DD5F60A473}"/>
    <dgm:cxn modelId="{717321EB-AD59-49FB-AAD3-2F682C8090FF}" type="presOf" srcId="{E4935EE3-B6DD-46B9-B5F7-AB7DC6459F9D}" destId="{67E58AFE-9AB9-45B5-A9FA-14C96BF378E8}" srcOrd="0" destOrd="0" presId="urn:microsoft.com/office/officeart/2005/8/layout/vList2"/>
    <dgm:cxn modelId="{FC181387-A12F-414C-AEA6-F0BF1C2421BF}" type="presOf" srcId="{DB222A63-56BF-4FB7-869D-109E0C578DBF}" destId="{BDDFD264-78E1-443C-9010-9CB83A89218A}" srcOrd="0" destOrd="1" presId="urn:microsoft.com/office/officeart/2005/8/layout/vList2"/>
    <dgm:cxn modelId="{43CEC761-A792-486D-AB8E-A78EFDA32CFE}" type="presOf" srcId="{1E8218B3-30F7-4B78-89CC-F9BFABEFFDF0}" destId="{E5E5B99C-FC82-4695-9ACA-6B5052067AE6}" srcOrd="0" destOrd="0" presId="urn:microsoft.com/office/officeart/2005/8/layout/vList2"/>
    <dgm:cxn modelId="{38591B2F-0B39-44B4-B8B2-9CE9A8C8D270}" type="presOf" srcId="{74ACE284-5C16-4647-AD08-743CAA3CDE3E}" destId="{FDBEF78D-3D2B-4AAB-99A8-8E5A121FF606}" srcOrd="0" destOrd="0" presId="urn:microsoft.com/office/officeart/2005/8/layout/vList2"/>
    <dgm:cxn modelId="{855CCB8F-A658-4B8E-A1F2-BE5F1ACA7FCA}" type="presOf" srcId="{BAC701FB-DA2E-4A49-9219-A0E6CEA0D043}" destId="{A4125217-F067-4CB6-A3F4-EDFB1CCC8C5F}" srcOrd="0" destOrd="1" presId="urn:microsoft.com/office/officeart/2005/8/layout/vList2"/>
    <dgm:cxn modelId="{78A55E87-BDBB-4808-80E5-EC77C2E91FDC}" srcId="{9C67ACC1-26CE-4814-BAE5-AB93AB53F1FC}" destId="{1E8218B3-30F7-4B78-89CC-F9BFABEFFDF0}" srcOrd="2" destOrd="0" parTransId="{3A431B35-D02F-49C4-9E37-85E7372360A9}" sibTransId="{4F64919C-972C-4E72-BDBD-E81D1F9E041D}"/>
    <dgm:cxn modelId="{E89E5A96-1212-40F2-84E9-B64A57C8A40A}" srcId="{28E512BF-4B9E-4394-9527-4A468FF9E6FF}" destId="{3CEA976E-853E-42D4-91FC-011C0B642CA4}" srcOrd="0" destOrd="0" parTransId="{0894C456-CC58-44B7-AD04-112C5C7CF786}" sibTransId="{21D871E5-8395-49C3-8BDA-DFB517363B97}"/>
    <dgm:cxn modelId="{9A316979-9684-4B2F-8FCD-0916EE8847BF}" srcId="{9C67ACC1-26CE-4814-BAE5-AB93AB53F1FC}" destId="{E4935EE3-B6DD-46B9-B5F7-AB7DC6459F9D}" srcOrd="0" destOrd="0" parTransId="{1D3EB483-9932-48BF-B678-1B9B022528F3}" sibTransId="{6AFCD97C-7ED6-4A19-90D4-389999B8313A}"/>
    <dgm:cxn modelId="{551E684C-2F35-444F-B5B0-733146A82102}" type="presOf" srcId="{B6778291-705E-42EB-91B3-5AC8C19B8F8B}" destId="{A4125217-F067-4CB6-A3F4-EDFB1CCC8C5F}" srcOrd="0" destOrd="0" presId="urn:microsoft.com/office/officeart/2005/8/layout/vList2"/>
    <dgm:cxn modelId="{C8B2AA96-58C2-4B8C-A03B-3969B0879856}" type="presOf" srcId="{72032F58-1331-448E-9DE1-45E2B9B1197D}" destId="{BDDFD264-78E1-443C-9010-9CB83A89218A}" srcOrd="0" destOrd="0" presId="urn:microsoft.com/office/officeart/2005/8/layout/vList2"/>
    <dgm:cxn modelId="{1F7B384B-366E-4679-9D4C-8A5C4D126F33}" type="presParOf" srcId="{09EA3CC8-C373-4B8B-956C-A4B35B8F3637}" destId="{67E58AFE-9AB9-45B5-A9FA-14C96BF378E8}" srcOrd="0" destOrd="0" presId="urn:microsoft.com/office/officeart/2005/8/layout/vList2"/>
    <dgm:cxn modelId="{06E25872-7916-4C7E-82DB-2B31D1F9132F}" type="presParOf" srcId="{09EA3CC8-C373-4B8B-956C-A4B35B8F3637}" destId="{A4125217-F067-4CB6-A3F4-EDFB1CCC8C5F}" srcOrd="1" destOrd="0" presId="urn:microsoft.com/office/officeart/2005/8/layout/vList2"/>
    <dgm:cxn modelId="{8CADDE09-7EC0-4F66-91F4-9469A75638CE}" type="presParOf" srcId="{09EA3CC8-C373-4B8B-956C-A4B35B8F3637}" destId="{FDBEF78D-3D2B-4AAB-99A8-8E5A121FF606}" srcOrd="2" destOrd="0" presId="urn:microsoft.com/office/officeart/2005/8/layout/vList2"/>
    <dgm:cxn modelId="{ADE57313-EE50-4472-8A07-11A926638D3D}" type="presParOf" srcId="{09EA3CC8-C373-4B8B-956C-A4B35B8F3637}" destId="{CD65C74F-E7CE-405A-B56B-7E60050A7D66}" srcOrd="3" destOrd="0" presId="urn:microsoft.com/office/officeart/2005/8/layout/vList2"/>
    <dgm:cxn modelId="{75FE5529-6DD4-4F46-93F0-0306247BD737}" type="presParOf" srcId="{09EA3CC8-C373-4B8B-956C-A4B35B8F3637}" destId="{E5E5B99C-FC82-4695-9ACA-6B5052067AE6}" srcOrd="4" destOrd="0" presId="urn:microsoft.com/office/officeart/2005/8/layout/vList2"/>
    <dgm:cxn modelId="{7A11F2F9-EA43-4BA4-A312-F57E4383F0BF}" type="presParOf" srcId="{09EA3CC8-C373-4B8B-956C-A4B35B8F3637}" destId="{BDDFD264-78E1-443C-9010-9CB83A89218A}" srcOrd="5" destOrd="0" presId="urn:microsoft.com/office/officeart/2005/8/layout/vList2"/>
    <dgm:cxn modelId="{4703E3DE-1898-45AC-B4DC-7EED5E3D505E}" type="presParOf" srcId="{09EA3CC8-C373-4B8B-956C-A4B35B8F3637}" destId="{E21861E4-85DB-4460-B413-35F870063AE9}" srcOrd="6" destOrd="0" presId="urn:microsoft.com/office/officeart/2005/8/layout/vList2"/>
    <dgm:cxn modelId="{231B8112-3B92-471B-AC40-389C3BFAFDB7}" type="presParOf" srcId="{09EA3CC8-C373-4B8B-956C-A4B35B8F3637}" destId="{D275C784-8DD0-4FAA-9DE5-6FFDC513A664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D78D451-1CE9-4E36-8391-B87201D4D64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267EDF-18B3-4BC6-B7FF-E24FA46A86D6}">
      <dgm:prSet/>
      <dgm:spPr/>
      <dgm:t>
        <a:bodyPr/>
        <a:lstStyle/>
        <a:p>
          <a:pPr rtl="0"/>
          <a:r>
            <a:rPr lang="en-US" dirty="0" smtClean="0"/>
            <a:t>Approach to Talent Management:</a:t>
          </a:r>
          <a:endParaRPr lang="en-US" dirty="0"/>
        </a:p>
      </dgm:t>
    </dgm:pt>
    <dgm:pt modelId="{A1DB3E9F-3BE4-4F19-A709-01B0A2511DEE}" type="parTrans" cxnId="{99829849-6753-4643-A40C-2EE1C684BF88}">
      <dgm:prSet/>
      <dgm:spPr/>
      <dgm:t>
        <a:bodyPr/>
        <a:lstStyle/>
        <a:p>
          <a:endParaRPr lang="en-US"/>
        </a:p>
      </dgm:t>
    </dgm:pt>
    <dgm:pt modelId="{6A7892BA-642C-4177-90C0-C957EF2DFB2B}" type="sibTrans" cxnId="{99829849-6753-4643-A40C-2EE1C684BF88}">
      <dgm:prSet/>
      <dgm:spPr/>
      <dgm:t>
        <a:bodyPr/>
        <a:lstStyle/>
        <a:p>
          <a:endParaRPr lang="en-US"/>
        </a:p>
      </dgm:t>
    </dgm:pt>
    <dgm:pt modelId="{6BB98C7F-4422-4D56-94F3-70954585E400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Emphasizes attracting and retaining top talent through competitive compensation packages, performance-based incentives, and career progression </a:t>
          </a:r>
          <a:r>
            <a:rPr lang="en-US" sz="1200" dirty="0" smtClean="0"/>
            <a:t>opportunities (</a:t>
          </a:r>
          <a:r>
            <a:rPr lang="en-US" sz="1200" dirty="0" err="1" smtClean="0"/>
            <a:t>Wiradendi</a:t>
          </a:r>
          <a:r>
            <a:rPr lang="en-US" sz="1200" dirty="0" smtClean="0"/>
            <a:t> </a:t>
          </a:r>
          <a:r>
            <a:rPr lang="en-US" sz="1200" dirty="0" err="1" smtClean="0"/>
            <a:t>Wolor</a:t>
          </a:r>
          <a:r>
            <a:rPr lang="en-US" sz="1200" dirty="0" smtClean="0"/>
            <a:t> et.al, 2020)</a:t>
          </a:r>
          <a:r>
            <a:rPr lang="en-US" sz="1200" dirty="0" smtClean="0"/>
            <a:t>.</a:t>
          </a:r>
          <a:endParaRPr lang="en-US" sz="1200" dirty="0"/>
        </a:p>
      </dgm:t>
    </dgm:pt>
    <dgm:pt modelId="{CAEE20B1-B2E8-44A7-B0C5-57BABEC19294}" type="parTrans" cxnId="{1C0E98D4-761B-4153-A01C-CBC019A24E9A}">
      <dgm:prSet/>
      <dgm:spPr/>
      <dgm:t>
        <a:bodyPr/>
        <a:lstStyle/>
        <a:p>
          <a:endParaRPr lang="en-US"/>
        </a:p>
      </dgm:t>
    </dgm:pt>
    <dgm:pt modelId="{D56F89B5-636E-490C-B587-BBF67C29CEFC}" type="sibTrans" cxnId="{1C0E98D4-761B-4153-A01C-CBC019A24E9A}">
      <dgm:prSet/>
      <dgm:spPr/>
      <dgm:t>
        <a:bodyPr/>
        <a:lstStyle/>
        <a:p>
          <a:endParaRPr lang="en-US"/>
        </a:p>
      </dgm:t>
    </dgm:pt>
    <dgm:pt modelId="{35AA4EE7-A753-4C48-9D00-5CBA718E305F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:. Focuses on talent acquisition and development through rigorous selection processes, leadership development programs, and succession planning to ensure the availability of skilled professionals for critical roles (</a:t>
          </a:r>
          <a:r>
            <a:rPr lang="en-US" sz="1200" dirty="0" err="1" smtClean="0"/>
            <a:t>Fusarelli</a:t>
          </a:r>
          <a:r>
            <a:rPr lang="en-US" sz="1200" dirty="0" smtClean="0"/>
            <a:t> et.al, 2018)</a:t>
          </a:r>
          <a:endParaRPr lang="en-US" sz="1200" dirty="0"/>
        </a:p>
      </dgm:t>
    </dgm:pt>
    <dgm:pt modelId="{E4677473-D050-4CEE-9020-325800DEDE71}" type="parTrans" cxnId="{83731906-5C63-42C9-97C8-205716EC763F}">
      <dgm:prSet/>
      <dgm:spPr/>
      <dgm:t>
        <a:bodyPr/>
        <a:lstStyle/>
        <a:p>
          <a:endParaRPr lang="en-US"/>
        </a:p>
      </dgm:t>
    </dgm:pt>
    <dgm:pt modelId="{D2A86E7B-A1E6-4330-B19C-AC90AAF2B97E}" type="sibTrans" cxnId="{83731906-5C63-42C9-97C8-205716EC763F}">
      <dgm:prSet/>
      <dgm:spPr/>
      <dgm:t>
        <a:bodyPr/>
        <a:lstStyle/>
        <a:p>
          <a:endParaRPr lang="en-US"/>
        </a:p>
      </dgm:t>
    </dgm:pt>
    <dgm:pt modelId="{A83E82B9-2F4E-4ADC-8F6C-E4428254C8C6}">
      <dgm:prSet/>
      <dgm:spPr/>
      <dgm:t>
        <a:bodyPr/>
        <a:lstStyle/>
        <a:p>
          <a:pPr rtl="0"/>
          <a:r>
            <a:rPr lang="en-US" dirty="0" smtClean="0"/>
            <a:t>Employee Engagement and Work-Life Balance:</a:t>
          </a:r>
          <a:endParaRPr lang="en-US" dirty="0"/>
        </a:p>
      </dgm:t>
    </dgm:pt>
    <dgm:pt modelId="{55308C5D-9DB6-4106-982E-1E327A37A7ED}" type="parTrans" cxnId="{B9CF1530-A028-44FC-A6D5-26F1F315E11A}">
      <dgm:prSet/>
      <dgm:spPr/>
      <dgm:t>
        <a:bodyPr/>
        <a:lstStyle/>
        <a:p>
          <a:endParaRPr lang="en-US"/>
        </a:p>
      </dgm:t>
    </dgm:pt>
    <dgm:pt modelId="{005D24FA-7568-4903-B5D6-19307CDC61C5}" type="sibTrans" cxnId="{B9CF1530-A028-44FC-A6D5-26F1F315E11A}">
      <dgm:prSet/>
      <dgm:spPr/>
      <dgm:t>
        <a:bodyPr/>
        <a:lstStyle/>
        <a:p>
          <a:endParaRPr lang="en-US"/>
        </a:p>
      </dgm:t>
    </dgm:pt>
    <dgm:pt modelId="{C7F8AF0C-412B-415C-8D2B-682F24F1063E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Prioritizes employee engagement initiatives, work-life balance programs, and employee wellness to create a positive and supportive work </a:t>
          </a:r>
          <a:r>
            <a:rPr lang="en-US" sz="1200" dirty="0" smtClean="0"/>
            <a:t>environment (</a:t>
          </a:r>
          <a:r>
            <a:rPr lang="en-US" sz="1200" dirty="0" err="1" smtClean="0"/>
            <a:t>Charoensukmongkol</a:t>
          </a:r>
          <a:r>
            <a:rPr lang="en-US" sz="1200" dirty="0" smtClean="0"/>
            <a:t> et.al, 2021)</a:t>
          </a:r>
          <a:r>
            <a:rPr lang="en-US" sz="1200" dirty="0" smtClean="0"/>
            <a:t>.</a:t>
          </a:r>
          <a:endParaRPr lang="en-US" sz="1200" dirty="0"/>
        </a:p>
      </dgm:t>
    </dgm:pt>
    <dgm:pt modelId="{BAB481BC-2F88-45E1-9568-AB62D1F48A7F}" type="parTrans" cxnId="{610374E3-B3EC-40A6-99C7-D2860263A91D}">
      <dgm:prSet/>
      <dgm:spPr/>
      <dgm:t>
        <a:bodyPr/>
        <a:lstStyle/>
        <a:p>
          <a:endParaRPr lang="en-US"/>
        </a:p>
      </dgm:t>
    </dgm:pt>
    <dgm:pt modelId="{B2BCE5A8-343F-4506-9539-1EE02927E297}" type="sibTrans" cxnId="{610374E3-B3EC-40A6-99C7-D2860263A91D}">
      <dgm:prSet/>
      <dgm:spPr/>
      <dgm:t>
        <a:bodyPr/>
        <a:lstStyle/>
        <a:p>
          <a:endParaRPr lang="en-US"/>
        </a:p>
      </dgm:t>
    </dgm:pt>
    <dgm:pt modelId="{BD517F79-AD5E-4A67-A539-CE514F741C88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 Places emphasis on work-life balance, employee well-being, and flexible work arrangements to promote job satisfaction and maintain employee </a:t>
          </a:r>
          <a:r>
            <a:rPr lang="en-US" sz="1200" dirty="0" smtClean="0"/>
            <a:t>morale (Smith et.al, 2012).</a:t>
          </a:r>
          <a:endParaRPr lang="en-US" sz="1200" dirty="0"/>
        </a:p>
      </dgm:t>
    </dgm:pt>
    <dgm:pt modelId="{F5B282F8-44EC-47AD-9607-1F55BF960D6A}" type="parTrans" cxnId="{19B1166E-60FA-40F8-85F5-EDC462942277}">
      <dgm:prSet/>
      <dgm:spPr/>
      <dgm:t>
        <a:bodyPr/>
        <a:lstStyle/>
        <a:p>
          <a:endParaRPr lang="en-US"/>
        </a:p>
      </dgm:t>
    </dgm:pt>
    <dgm:pt modelId="{DC36354D-CED0-448C-822B-DFF61C493562}" type="sibTrans" cxnId="{19B1166E-60FA-40F8-85F5-EDC462942277}">
      <dgm:prSet/>
      <dgm:spPr/>
      <dgm:t>
        <a:bodyPr/>
        <a:lstStyle/>
        <a:p>
          <a:endParaRPr lang="en-US"/>
        </a:p>
      </dgm:t>
    </dgm:pt>
    <dgm:pt modelId="{4C96AA2B-C25C-4424-9146-FC185317420B}">
      <dgm:prSet/>
      <dgm:spPr/>
      <dgm:t>
        <a:bodyPr/>
        <a:lstStyle/>
        <a:p>
          <a:pPr rtl="0"/>
          <a:r>
            <a:rPr lang="en-US" dirty="0" smtClean="0"/>
            <a:t>Performance Management and Rewards:</a:t>
          </a:r>
          <a:endParaRPr lang="en-US" dirty="0"/>
        </a:p>
      </dgm:t>
    </dgm:pt>
    <dgm:pt modelId="{D7F98FA3-B2F8-40C6-99E1-D5CE3680A72F}" type="parTrans" cxnId="{0D6E71B0-4EF6-4D3C-AABD-7E5D4E9B1D36}">
      <dgm:prSet/>
      <dgm:spPr/>
      <dgm:t>
        <a:bodyPr/>
        <a:lstStyle/>
        <a:p>
          <a:endParaRPr lang="en-US"/>
        </a:p>
      </dgm:t>
    </dgm:pt>
    <dgm:pt modelId="{8C356CDF-A4F9-4F3A-A541-86B00CA3BD3F}" type="sibTrans" cxnId="{0D6E71B0-4EF6-4D3C-AABD-7E5D4E9B1D36}">
      <dgm:prSet/>
      <dgm:spPr/>
      <dgm:t>
        <a:bodyPr/>
        <a:lstStyle/>
        <a:p>
          <a:endParaRPr lang="en-US"/>
        </a:p>
      </dgm:t>
    </dgm:pt>
    <dgm:pt modelId="{2E78B8DC-ED8B-407A-A661-FE572FB9BCFD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Implements performance management systems that emphasize individual contributions and align them with organizational goals. Rewards and recognition programs are often linked to performance </a:t>
          </a:r>
          <a:r>
            <a:rPr lang="en-US" sz="1200" dirty="0" smtClean="0"/>
            <a:t>outcomes (</a:t>
          </a:r>
          <a:r>
            <a:rPr lang="en-US" sz="1200" dirty="0" err="1" smtClean="0"/>
            <a:t>Micheli</a:t>
          </a:r>
          <a:r>
            <a:rPr lang="en-US" sz="1200" dirty="0" smtClean="0"/>
            <a:t> et.al, 2010)</a:t>
          </a:r>
          <a:r>
            <a:rPr lang="en-US" sz="1200" dirty="0" smtClean="0"/>
            <a:t>.</a:t>
          </a:r>
          <a:endParaRPr lang="en-US" sz="1200" dirty="0"/>
        </a:p>
      </dgm:t>
    </dgm:pt>
    <dgm:pt modelId="{21722EFD-0FA7-491B-AF97-1D0584622E37}" type="parTrans" cxnId="{B6CFEF8F-D4F8-4A36-881C-D12FB06A37DE}">
      <dgm:prSet/>
      <dgm:spPr/>
      <dgm:t>
        <a:bodyPr/>
        <a:lstStyle/>
        <a:p>
          <a:endParaRPr lang="en-US"/>
        </a:p>
      </dgm:t>
    </dgm:pt>
    <dgm:pt modelId="{52CA3837-8DEE-4F80-82F8-D4D8644906B1}" type="sibTrans" cxnId="{B6CFEF8F-D4F8-4A36-881C-D12FB06A37DE}">
      <dgm:prSet/>
      <dgm:spPr/>
      <dgm:t>
        <a:bodyPr/>
        <a:lstStyle/>
        <a:p>
          <a:endParaRPr lang="en-US"/>
        </a:p>
      </dgm:t>
    </dgm:pt>
    <dgm:pt modelId="{B9ADBE60-6E20-4B91-87A8-D1CE88BFFDA6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 Adopts performance management frameworks to evaluate employee performance against predefined objectives and deliverables. Rewards and recognition are often tied to meeting public service objectives and </a:t>
          </a:r>
          <a:r>
            <a:rPr lang="en-US" sz="1200" dirty="0" smtClean="0"/>
            <a:t>impact (</a:t>
          </a:r>
          <a:r>
            <a:rPr lang="en-US" sz="1200" dirty="0" smtClean="0"/>
            <a:t>Burns et.al, 2010)</a:t>
          </a:r>
          <a:r>
            <a:rPr lang="en-US" sz="1200" dirty="0" smtClean="0"/>
            <a:t>.</a:t>
          </a:r>
          <a:endParaRPr lang="en-US" sz="1200" dirty="0"/>
        </a:p>
      </dgm:t>
    </dgm:pt>
    <dgm:pt modelId="{F3AF246E-4EB8-4790-8157-3CE1C41735C0}" type="parTrans" cxnId="{E8A0C383-3FDF-464C-ABC8-E10E863D05BC}">
      <dgm:prSet/>
      <dgm:spPr/>
      <dgm:t>
        <a:bodyPr/>
        <a:lstStyle/>
        <a:p>
          <a:endParaRPr lang="en-US"/>
        </a:p>
      </dgm:t>
    </dgm:pt>
    <dgm:pt modelId="{96C23792-180E-415B-A01E-4733D86A1F9F}" type="sibTrans" cxnId="{E8A0C383-3FDF-464C-ABC8-E10E863D05BC}">
      <dgm:prSet/>
      <dgm:spPr/>
      <dgm:t>
        <a:bodyPr/>
        <a:lstStyle/>
        <a:p>
          <a:endParaRPr lang="en-US"/>
        </a:p>
      </dgm:t>
    </dgm:pt>
    <dgm:pt modelId="{D6F69341-3D32-4AB4-8AE4-59B675C9D758}">
      <dgm:prSet/>
      <dgm:spPr/>
      <dgm:t>
        <a:bodyPr/>
        <a:lstStyle/>
        <a:p>
          <a:pPr rtl="0"/>
          <a:r>
            <a:rPr lang="en-US" dirty="0" smtClean="0"/>
            <a:t>Learning and Development:</a:t>
          </a:r>
          <a:endParaRPr lang="en-US" dirty="0"/>
        </a:p>
      </dgm:t>
    </dgm:pt>
    <dgm:pt modelId="{3B33A38A-E0B0-4D55-8225-D74A8D518C74}" type="parTrans" cxnId="{98EB9809-323C-4D6B-AFFD-855AC96D50A6}">
      <dgm:prSet/>
      <dgm:spPr/>
      <dgm:t>
        <a:bodyPr/>
        <a:lstStyle/>
        <a:p>
          <a:endParaRPr lang="en-US"/>
        </a:p>
      </dgm:t>
    </dgm:pt>
    <dgm:pt modelId="{9B3DCD32-CE13-4A2B-9AF5-37B3D3DB7D46}" type="sibTrans" cxnId="{98EB9809-323C-4D6B-AFFD-855AC96D50A6}">
      <dgm:prSet/>
      <dgm:spPr/>
      <dgm:t>
        <a:bodyPr/>
        <a:lstStyle/>
        <a:p>
          <a:endParaRPr lang="en-US"/>
        </a:p>
      </dgm:t>
    </dgm:pt>
    <dgm:pt modelId="{0B3F5989-6448-483C-B90A-508EF537F373}">
      <dgm:prSet custT="1"/>
      <dgm:spPr/>
      <dgm:t>
        <a:bodyPr/>
        <a:lstStyle/>
        <a:p>
          <a:pPr rtl="0"/>
          <a:r>
            <a:rPr lang="en-US" sz="1200" b="1" dirty="0" smtClean="0"/>
            <a:t>Private Sector Organization</a:t>
          </a:r>
          <a:r>
            <a:rPr lang="en-US" sz="1200" dirty="0" smtClean="0"/>
            <a:t>: Invests in continuous learning and development opportunities to enhance employee skills, competencies, and future </a:t>
          </a:r>
          <a:r>
            <a:rPr lang="en-US" sz="1200" dirty="0" smtClean="0"/>
            <a:t>employability (</a:t>
          </a:r>
          <a:r>
            <a:rPr lang="en-US" sz="1200" dirty="0" err="1" smtClean="0"/>
            <a:t>Fejes</a:t>
          </a:r>
          <a:r>
            <a:rPr lang="en-US" sz="1200" dirty="0" smtClean="0"/>
            <a:t> et.al, 2010)</a:t>
          </a:r>
          <a:r>
            <a:rPr lang="en-US" sz="1200" dirty="0" smtClean="0"/>
            <a:t>.</a:t>
          </a:r>
          <a:endParaRPr lang="en-US" sz="1200" dirty="0"/>
        </a:p>
      </dgm:t>
    </dgm:pt>
    <dgm:pt modelId="{03EF15B0-2CB0-449A-ABBA-F51E93095130}" type="parTrans" cxnId="{195CCA48-5A7F-4ABE-9E20-0B97E60C8B1D}">
      <dgm:prSet/>
      <dgm:spPr/>
      <dgm:t>
        <a:bodyPr/>
        <a:lstStyle/>
        <a:p>
          <a:endParaRPr lang="en-US"/>
        </a:p>
      </dgm:t>
    </dgm:pt>
    <dgm:pt modelId="{465C2111-DBF0-46F5-B4E4-563F82859379}" type="sibTrans" cxnId="{195CCA48-5A7F-4ABE-9E20-0B97E60C8B1D}">
      <dgm:prSet/>
      <dgm:spPr/>
      <dgm:t>
        <a:bodyPr/>
        <a:lstStyle/>
        <a:p>
          <a:endParaRPr lang="en-US"/>
        </a:p>
      </dgm:t>
    </dgm:pt>
    <dgm:pt modelId="{5C92E12B-51CC-49DF-9EDC-BC35C1A530E4}">
      <dgm:prSet custT="1"/>
      <dgm:spPr/>
      <dgm:t>
        <a:bodyPr/>
        <a:lstStyle/>
        <a:p>
          <a:pPr rtl="0"/>
          <a:r>
            <a:rPr lang="en-US" sz="1200" b="1" dirty="0" smtClean="0"/>
            <a:t>Public Sector Organization</a:t>
          </a:r>
          <a:r>
            <a:rPr lang="en-US" sz="1200" dirty="0" smtClean="0"/>
            <a:t>:. Offers comprehensive training and development programs to enhance employee capabilities, improve service delivery, and address evolving needs in the public sector (</a:t>
          </a:r>
          <a:r>
            <a:rPr lang="en-US" sz="1200" dirty="0" err="1" smtClean="0"/>
            <a:t>Poister</a:t>
          </a:r>
          <a:r>
            <a:rPr lang="en-US" sz="1200" dirty="0" smtClean="0"/>
            <a:t> et.al, 2010).</a:t>
          </a:r>
          <a:endParaRPr lang="en-US" sz="1200" dirty="0"/>
        </a:p>
      </dgm:t>
    </dgm:pt>
    <dgm:pt modelId="{AF6B7A1A-B911-4CB4-95C0-FE542FCC93DC}" type="parTrans" cxnId="{2A50AEFD-A876-4A58-8A96-A966FCFF3FF9}">
      <dgm:prSet/>
      <dgm:spPr/>
      <dgm:t>
        <a:bodyPr/>
        <a:lstStyle/>
        <a:p>
          <a:endParaRPr lang="en-US"/>
        </a:p>
      </dgm:t>
    </dgm:pt>
    <dgm:pt modelId="{1171A5F0-2B45-4FA4-90C8-67A094751566}" type="sibTrans" cxnId="{2A50AEFD-A876-4A58-8A96-A966FCFF3FF9}">
      <dgm:prSet/>
      <dgm:spPr/>
      <dgm:t>
        <a:bodyPr/>
        <a:lstStyle/>
        <a:p>
          <a:endParaRPr lang="en-US"/>
        </a:p>
      </dgm:t>
    </dgm:pt>
    <dgm:pt modelId="{928BFC42-B2C0-4742-BF85-9B5B0CD606A1}" type="pres">
      <dgm:prSet presAssocID="{3D78D451-1CE9-4E36-8391-B87201D4D64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F119C2F-A57C-43D2-B67C-ED5034254853}" type="pres">
      <dgm:prSet presAssocID="{AD267EDF-18B3-4BC6-B7FF-E24FA46A86D6}" presName="linNode" presStyleCnt="0"/>
      <dgm:spPr/>
    </dgm:pt>
    <dgm:pt modelId="{7D1F3AF0-CE79-42AF-A382-96F522C630A3}" type="pres">
      <dgm:prSet presAssocID="{AD267EDF-18B3-4BC6-B7FF-E24FA46A86D6}" presName="parentText" presStyleLbl="node1" presStyleIdx="0" presStyleCnt="4" custScaleX="4321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87EBDA-8080-4208-B2E7-64BE87C1BBE8}" type="pres">
      <dgm:prSet presAssocID="{AD267EDF-18B3-4BC6-B7FF-E24FA46A86D6}" presName="descendantText" presStyleLbl="alignAccFollowNode1" presStyleIdx="0" presStyleCnt="4" custScaleX="1375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F86897-F68F-4EA8-B53D-1DE875BCE01A}" type="pres">
      <dgm:prSet presAssocID="{6A7892BA-642C-4177-90C0-C957EF2DFB2B}" presName="sp" presStyleCnt="0"/>
      <dgm:spPr/>
    </dgm:pt>
    <dgm:pt modelId="{414FA092-5868-44F6-B1B9-57C5C7228DA5}" type="pres">
      <dgm:prSet presAssocID="{A83E82B9-2F4E-4ADC-8F6C-E4428254C8C6}" presName="linNode" presStyleCnt="0"/>
      <dgm:spPr/>
    </dgm:pt>
    <dgm:pt modelId="{CAEFB7CB-246D-4B91-80E7-293452FBB31F}" type="pres">
      <dgm:prSet presAssocID="{A83E82B9-2F4E-4ADC-8F6C-E4428254C8C6}" presName="parentText" presStyleLbl="node1" presStyleIdx="1" presStyleCnt="4" custScaleX="4486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D8E0409-49C0-4D26-B891-79FDCEE28D98}" type="pres">
      <dgm:prSet presAssocID="{A83E82B9-2F4E-4ADC-8F6C-E4428254C8C6}" presName="descendantText" presStyleLbl="alignAccFollowNode1" presStyleIdx="1" presStyleCnt="4" custScaleX="13644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236980-C613-4011-96D2-925F74E4027A}" type="pres">
      <dgm:prSet presAssocID="{005D24FA-7568-4903-B5D6-19307CDC61C5}" presName="sp" presStyleCnt="0"/>
      <dgm:spPr/>
    </dgm:pt>
    <dgm:pt modelId="{1E317967-363E-41DD-9AF4-EC66EE1CB488}" type="pres">
      <dgm:prSet presAssocID="{4C96AA2B-C25C-4424-9146-FC185317420B}" presName="linNode" presStyleCnt="0"/>
      <dgm:spPr/>
    </dgm:pt>
    <dgm:pt modelId="{1061327E-F05D-4905-9B55-51E35A165525}" type="pres">
      <dgm:prSet presAssocID="{4C96AA2B-C25C-4424-9146-FC185317420B}" presName="parentText" presStyleLbl="node1" presStyleIdx="2" presStyleCnt="4" custScaleX="47779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5C20D4-F9BF-48E8-B8DD-BC6FDC2B1384}" type="pres">
      <dgm:prSet presAssocID="{4C96AA2B-C25C-4424-9146-FC185317420B}" presName="descendantText" presStyleLbl="alignAccFollowNode1" presStyleIdx="2" presStyleCnt="4" custScaleX="14332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65F973-47DE-4802-9CD0-9F5182070C31}" type="pres">
      <dgm:prSet presAssocID="{8C356CDF-A4F9-4F3A-A541-86B00CA3BD3F}" presName="sp" presStyleCnt="0"/>
      <dgm:spPr/>
    </dgm:pt>
    <dgm:pt modelId="{0675E13A-CB1D-41F2-8CE7-EF844057109A}" type="pres">
      <dgm:prSet presAssocID="{D6F69341-3D32-4AB4-8AE4-59B675C9D758}" presName="linNode" presStyleCnt="0"/>
      <dgm:spPr/>
    </dgm:pt>
    <dgm:pt modelId="{0A4A6B81-2DB9-45D7-9E72-EE8313B906A7}" type="pres">
      <dgm:prSet presAssocID="{D6F69341-3D32-4AB4-8AE4-59B675C9D758}" presName="parentText" presStyleLbl="node1" presStyleIdx="3" presStyleCnt="4" custScaleX="5880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9C01AD-FDCE-4FBD-BA65-D030CBCF5F5E}" type="pres">
      <dgm:prSet presAssocID="{D6F69341-3D32-4AB4-8AE4-59B675C9D758}" presName="descendantText" presStyleLbl="alignAccFollowNode1" presStyleIdx="3" presStyleCnt="4" custScaleX="18031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4291119-938D-4BC0-9F12-19F0EACC7F75}" type="presOf" srcId="{5C92E12B-51CC-49DF-9EDC-BC35C1A530E4}" destId="{249C01AD-FDCE-4FBD-BA65-D030CBCF5F5E}" srcOrd="0" destOrd="1" presId="urn:microsoft.com/office/officeart/2005/8/layout/vList5"/>
    <dgm:cxn modelId="{610374E3-B3EC-40A6-99C7-D2860263A91D}" srcId="{A83E82B9-2F4E-4ADC-8F6C-E4428254C8C6}" destId="{C7F8AF0C-412B-415C-8D2B-682F24F1063E}" srcOrd="0" destOrd="0" parTransId="{BAB481BC-2F88-45E1-9568-AB62D1F48A7F}" sibTransId="{B2BCE5A8-343F-4506-9539-1EE02927E297}"/>
    <dgm:cxn modelId="{F583D20D-BBE2-43AB-A3C3-F45C50841587}" type="presOf" srcId="{2E78B8DC-ED8B-407A-A661-FE572FB9BCFD}" destId="{7E5C20D4-F9BF-48E8-B8DD-BC6FDC2B1384}" srcOrd="0" destOrd="0" presId="urn:microsoft.com/office/officeart/2005/8/layout/vList5"/>
    <dgm:cxn modelId="{195CCA48-5A7F-4ABE-9E20-0B97E60C8B1D}" srcId="{D6F69341-3D32-4AB4-8AE4-59B675C9D758}" destId="{0B3F5989-6448-483C-B90A-508EF537F373}" srcOrd="0" destOrd="0" parTransId="{03EF15B0-2CB0-449A-ABBA-F51E93095130}" sibTransId="{465C2111-DBF0-46F5-B4E4-563F82859379}"/>
    <dgm:cxn modelId="{B1914F64-29FA-4A5D-AF92-8B6D6D52E312}" type="presOf" srcId="{B9ADBE60-6E20-4B91-87A8-D1CE88BFFDA6}" destId="{7E5C20D4-F9BF-48E8-B8DD-BC6FDC2B1384}" srcOrd="0" destOrd="1" presId="urn:microsoft.com/office/officeart/2005/8/layout/vList5"/>
    <dgm:cxn modelId="{99829849-6753-4643-A40C-2EE1C684BF88}" srcId="{3D78D451-1CE9-4E36-8391-B87201D4D649}" destId="{AD267EDF-18B3-4BC6-B7FF-E24FA46A86D6}" srcOrd="0" destOrd="0" parTransId="{A1DB3E9F-3BE4-4F19-A709-01B0A2511DEE}" sibTransId="{6A7892BA-642C-4177-90C0-C957EF2DFB2B}"/>
    <dgm:cxn modelId="{83731906-5C63-42C9-97C8-205716EC763F}" srcId="{AD267EDF-18B3-4BC6-B7FF-E24FA46A86D6}" destId="{35AA4EE7-A753-4C48-9D00-5CBA718E305F}" srcOrd="1" destOrd="0" parTransId="{E4677473-D050-4CEE-9020-325800DEDE71}" sibTransId="{D2A86E7B-A1E6-4330-B19C-AC90AAF2B97E}"/>
    <dgm:cxn modelId="{19B1166E-60FA-40F8-85F5-EDC462942277}" srcId="{A83E82B9-2F4E-4ADC-8F6C-E4428254C8C6}" destId="{BD517F79-AD5E-4A67-A539-CE514F741C88}" srcOrd="1" destOrd="0" parTransId="{F5B282F8-44EC-47AD-9607-1F55BF960D6A}" sibTransId="{DC36354D-CED0-448C-822B-DFF61C493562}"/>
    <dgm:cxn modelId="{2B73696F-2702-446C-89A4-D6243FEA1F79}" type="presOf" srcId="{3D78D451-1CE9-4E36-8391-B87201D4D649}" destId="{928BFC42-B2C0-4742-BF85-9B5B0CD606A1}" srcOrd="0" destOrd="0" presId="urn:microsoft.com/office/officeart/2005/8/layout/vList5"/>
    <dgm:cxn modelId="{2A50AEFD-A876-4A58-8A96-A966FCFF3FF9}" srcId="{D6F69341-3D32-4AB4-8AE4-59B675C9D758}" destId="{5C92E12B-51CC-49DF-9EDC-BC35C1A530E4}" srcOrd="1" destOrd="0" parTransId="{AF6B7A1A-B911-4CB4-95C0-FE542FCC93DC}" sibTransId="{1171A5F0-2B45-4FA4-90C8-67A094751566}"/>
    <dgm:cxn modelId="{28744CC7-4E09-4A4E-9992-2169B3E3FD83}" type="presOf" srcId="{A83E82B9-2F4E-4ADC-8F6C-E4428254C8C6}" destId="{CAEFB7CB-246D-4B91-80E7-293452FBB31F}" srcOrd="0" destOrd="0" presId="urn:microsoft.com/office/officeart/2005/8/layout/vList5"/>
    <dgm:cxn modelId="{701B96F8-4464-4AB5-B653-F36D772F4F09}" type="presOf" srcId="{C7F8AF0C-412B-415C-8D2B-682F24F1063E}" destId="{6D8E0409-49C0-4D26-B891-79FDCEE28D98}" srcOrd="0" destOrd="0" presId="urn:microsoft.com/office/officeart/2005/8/layout/vList5"/>
    <dgm:cxn modelId="{75A42F09-AD3B-44BA-8569-2793D9914720}" type="presOf" srcId="{0B3F5989-6448-483C-B90A-508EF537F373}" destId="{249C01AD-FDCE-4FBD-BA65-D030CBCF5F5E}" srcOrd="0" destOrd="0" presId="urn:microsoft.com/office/officeart/2005/8/layout/vList5"/>
    <dgm:cxn modelId="{B6CFEF8F-D4F8-4A36-881C-D12FB06A37DE}" srcId="{4C96AA2B-C25C-4424-9146-FC185317420B}" destId="{2E78B8DC-ED8B-407A-A661-FE572FB9BCFD}" srcOrd="0" destOrd="0" parTransId="{21722EFD-0FA7-491B-AF97-1D0584622E37}" sibTransId="{52CA3837-8DEE-4F80-82F8-D4D8644906B1}"/>
    <dgm:cxn modelId="{C1FFEC4C-2FCB-4B89-AE04-C52A6E683AF8}" type="presOf" srcId="{35AA4EE7-A753-4C48-9D00-5CBA718E305F}" destId="{E087EBDA-8080-4208-B2E7-64BE87C1BBE8}" srcOrd="0" destOrd="1" presId="urn:microsoft.com/office/officeart/2005/8/layout/vList5"/>
    <dgm:cxn modelId="{272F0C03-5CCA-4BF4-AA8B-8A741BE4CC77}" type="presOf" srcId="{6BB98C7F-4422-4D56-94F3-70954585E400}" destId="{E087EBDA-8080-4208-B2E7-64BE87C1BBE8}" srcOrd="0" destOrd="0" presId="urn:microsoft.com/office/officeart/2005/8/layout/vList5"/>
    <dgm:cxn modelId="{0D6E71B0-4EF6-4D3C-AABD-7E5D4E9B1D36}" srcId="{3D78D451-1CE9-4E36-8391-B87201D4D649}" destId="{4C96AA2B-C25C-4424-9146-FC185317420B}" srcOrd="2" destOrd="0" parTransId="{D7F98FA3-B2F8-40C6-99E1-D5CE3680A72F}" sibTransId="{8C356CDF-A4F9-4F3A-A541-86B00CA3BD3F}"/>
    <dgm:cxn modelId="{EE4F3F98-1407-4146-9AF5-010F778C9A26}" type="presOf" srcId="{4C96AA2B-C25C-4424-9146-FC185317420B}" destId="{1061327E-F05D-4905-9B55-51E35A165525}" srcOrd="0" destOrd="0" presId="urn:microsoft.com/office/officeart/2005/8/layout/vList5"/>
    <dgm:cxn modelId="{E8A0C383-3FDF-464C-ABC8-E10E863D05BC}" srcId="{4C96AA2B-C25C-4424-9146-FC185317420B}" destId="{B9ADBE60-6E20-4B91-87A8-D1CE88BFFDA6}" srcOrd="1" destOrd="0" parTransId="{F3AF246E-4EB8-4790-8157-3CE1C41735C0}" sibTransId="{96C23792-180E-415B-A01E-4733D86A1F9F}"/>
    <dgm:cxn modelId="{98EB9809-323C-4D6B-AFFD-855AC96D50A6}" srcId="{3D78D451-1CE9-4E36-8391-B87201D4D649}" destId="{D6F69341-3D32-4AB4-8AE4-59B675C9D758}" srcOrd="3" destOrd="0" parTransId="{3B33A38A-E0B0-4D55-8225-D74A8D518C74}" sibTransId="{9B3DCD32-CE13-4A2B-9AF5-37B3D3DB7D46}"/>
    <dgm:cxn modelId="{DD2030B2-99C3-4666-95C4-205B63819AA3}" type="presOf" srcId="{BD517F79-AD5E-4A67-A539-CE514F741C88}" destId="{6D8E0409-49C0-4D26-B891-79FDCEE28D98}" srcOrd="0" destOrd="1" presId="urn:microsoft.com/office/officeart/2005/8/layout/vList5"/>
    <dgm:cxn modelId="{1C0E98D4-761B-4153-A01C-CBC019A24E9A}" srcId="{AD267EDF-18B3-4BC6-B7FF-E24FA46A86D6}" destId="{6BB98C7F-4422-4D56-94F3-70954585E400}" srcOrd="0" destOrd="0" parTransId="{CAEE20B1-B2E8-44A7-B0C5-57BABEC19294}" sibTransId="{D56F89B5-636E-490C-B587-BBF67C29CEFC}"/>
    <dgm:cxn modelId="{D6636AC1-2D1F-4244-AF1C-CCE22DA37251}" type="presOf" srcId="{D6F69341-3D32-4AB4-8AE4-59B675C9D758}" destId="{0A4A6B81-2DB9-45D7-9E72-EE8313B906A7}" srcOrd="0" destOrd="0" presId="urn:microsoft.com/office/officeart/2005/8/layout/vList5"/>
    <dgm:cxn modelId="{5BED954D-C5C2-4866-80C4-172A56BFF653}" type="presOf" srcId="{AD267EDF-18B3-4BC6-B7FF-E24FA46A86D6}" destId="{7D1F3AF0-CE79-42AF-A382-96F522C630A3}" srcOrd="0" destOrd="0" presId="urn:microsoft.com/office/officeart/2005/8/layout/vList5"/>
    <dgm:cxn modelId="{B9CF1530-A028-44FC-A6D5-26F1F315E11A}" srcId="{3D78D451-1CE9-4E36-8391-B87201D4D649}" destId="{A83E82B9-2F4E-4ADC-8F6C-E4428254C8C6}" srcOrd="1" destOrd="0" parTransId="{55308C5D-9DB6-4106-982E-1E327A37A7ED}" sibTransId="{005D24FA-7568-4903-B5D6-19307CDC61C5}"/>
    <dgm:cxn modelId="{C9F0E4B1-B11E-43DD-A4DE-61ABD657C2BE}" type="presParOf" srcId="{928BFC42-B2C0-4742-BF85-9B5B0CD606A1}" destId="{FF119C2F-A57C-43D2-B67C-ED5034254853}" srcOrd="0" destOrd="0" presId="urn:microsoft.com/office/officeart/2005/8/layout/vList5"/>
    <dgm:cxn modelId="{CAF9886A-0A3D-4468-B11A-50C149C8AF45}" type="presParOf" srcId="{FF119C2F-A57C-43D2-B67C-ED5034254853}" destId="{7D1F3AF0-CE79-42AF-A382-96F522C630A3}" srcOrd="0" destOrd="0" presId="urn:microsoft.com/office/officeart/2005/8/layout/vList5"/>
    <dgm:cxn modelId="{DCB9A464-10EA-4E2B-A0DC-31E83DFF6CE4}" type="presParOf" srcId="{FF119C2F-A57C-43D2-B67C-ED5034254853}" destId="{E087EBDA-8080-4208-B2E7-64BE87C1BBE8}" srcOrd="1" destOrd="0" presId="urn:microsoft.com/office/officeart/2005/8/layout/vList5"/>
    <dgm:cxn modelId="{DBAD5DB4-2BF4-4902-BB59-A8A9BADAA7EB}" type="presParOf" srcId="{928BFC42-B2C0-4742-BF85-9B5B0CD606A1}" destId="{D3F86897-F68F-4EA8-B53D-1DE875BCE01A}" srcOrd="1" destOrd="0" presId="urn:microsoft.com/office/officeart/2005/8/layout/vList5"/>
    <dgm:cxn modelId="{3F2AB6ED-96F4-4C2E-95F4-EC3924743F2B}" type="presParOf" srcId="{928BFC42-B2C0-4742-BF85-9B5B0CD606A1}" destId="{414FA092-5868-44F6-B1B9-57C5C7228DA5}" srcOrd="2" destOrd="0" presId="urn:microsoft.com/office/officeart/2005/8/layout/vList5"/>
    <dgm:cxn modelId="{B95B7AAA-9583-4858-A5AA-361F2F4D41B1}" type="presParOf" srcId="{414FA092-5868-44F6-B1B9-57C5C7228DA5}" destId="{CAEFB7CB-246D-4B91-80E7-293452FBB31F}" srcOrd="0" destOrd="0" presId="urn:microsoft.com/office/officeart/2005/8/layout/vList5"/>
    <dgm:cxn modelId="{D59B0909-884E-4834-B88C-50B6187E0B61}" type="presParOf" srcId="{414FA092-5868-44F6-B1B9-57C5C7228DA5}" destId="{6D8E0409-49C0-4D26-B891-79FDCEE28D98}" srcOrd="1" destOrd="0" presId="urn:microsoft.com/office/officeart/2005/8/layout/vList5"/>
    <dgm:cxn modelId="{ACFB4510-18A6-4E7E-BCE9-7209C98BDEDD}" type="presParOf" srcId="{928BFC42-B2C0-4742-BF85-9B5B0CD606A1}" destId="{98236980-C613-4011-96D2-925F74E4027A}" srcOrd="3" destOrd="0" presId="urn:microsoft.com/office/officeart/2005/8/layout/vList5"/>
    <dgm:cxn modelId="{DEF079E5-349C-4A4F-932D-432442C6AE8C}" type="presParOf" srcId="{928BFC42-B2C0-4742-BF85-9B5B0CD606A1}" destId="{1E317967-363E-41DD-9AF4-EC66EE1CB488}" srcOrd="4" destOrd="0" presId="urn:microsoft.com/office/officeart/2005/8/layout/vList5"/>
    <dgm:cxn modelId="{BD53F752-F461-4A1C-9C7B-140E8BDC340A}" type="presParOf" srcId="{1E317967-363E-41DD-9AF4-EC66EE1CB488}" destId="{1061327E-F05D-4905-9B55-51E35A165525}" srcOrd="0" destOrd="0" presId="urn:microsoft.com/office/officeart/2005/8/layout/vList5"/>
    <dgm:cxn modelId="{98A0712C-BDC5-4DBE-9DBD-0021E20C8F10}" type="presParOf" srcId="{1E317967-363E-41DD-9AF4-EC66EE1CB488}" destId="{7E5C20D4-F9BF-48E8-B8DD-BC6FDC2B1384}" srcOrd="1" destOrd="0" presId="urn:microsoft.com/office/officeart/2005/8/layout/vList5"/>
    <dgm:cxn modelId="{6D68D97C-8653-40E6-AF74-00CBC4329C61}" type="presParOf" srcId="{928BFC42-B2C0-4742-BF85-9B5B0CD606A1}" destId="{DE65F973-47DE-4802-9CD0-9F5182070C31}" srcOrd="5" destOrd="0" presId="urn:microsoft.com/office/officeart/2005/8/layout/vList5"/>
    <dgm:cxn modelId="{C2A83150-8F60-4DCB-AFEF-1BC7E060C931}" type="presParOf" srcId="{928BFC42-B2C0-4742-BF85-9B5B0CD606A1}" destId="{0675E13A-CB1D-41F2-8CE7-EF844057109A}" srcOrd="6" destOrd="0" presId="urn:microsoft.com/office/officeart/2005/8/layout/vList5"/>
    <dgm:cxn modelId="{B56BE875-EFC2-4C79-B83E-806F370AD913}" type="presParOf" srcId="{0675E13A-CB1D-41F2-8CE7-EF844057109A}" destId="{0A4A6B81-2DB9-45D7-9E72-EE8313B906A7}" srcOrd="0" destOrd="0" presId="urn:microsoft.com/office/officeart/2005/8/layout/vList5"/>
    <dgm:cxn modelId="{F1C2584D-0CE4-459A-9F7F-7D94A11A70C4}" type="presParOf" srcId="{0675E13A-CB1D-41F2-8CE7-EF844057109A}" destId="{249C01AD-FDCE-4FBD-BA65-D030CBCF5F5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A460D1-89C8-4D6D-9C57-EC3969B65996}">
      <dsp:nvSpPr>
        <dsp:cNvPr id="0" name=""/>
        <dsp:cNvSpPr/>
      </dsp:nvSpPr>
      <dsp:spPr>
        <a:xfrm>
          <a:off x="0" y="11134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Article 01:</a:t>
          </a:r>
          <a:endParaRPr lang="en-US" sz="2000" kern="1200" dirty="0"/>
        </a:p>
      </dsp:txBody>
      <dsp:txXfrm>
        <a:off x="23417" y="34551"/>
        <a:ext cx="10011565" cy="432866"/>
      </dsp:txXfrm>
    </dsp:sp>
    <dsp:sp modelId="{CC09528B-E11B-4F3B-B2A5-8581FE28750A}">
      <dsp:nvSpPr>
        <dsp:cNvPr id="0" name=""/>
        <dsp:cNvSpPr/>
      </dsp:nvSpPr>
      <dsp:spPr>
        <a:xfrm>
          <a:off x="0" y="490834"/>
          <a:ext cx="10058399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HRM is essential in ensuring that HR practises are in line with the goals and objectives of the organisation.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Strategic HRM encourages employee engagement, which boosts organisational performance and productivity.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Through efficient people acquisition, development, and retention, HRM aids in the creation of a competitive </a:t>
          </a:r>
          <a:r>
            <a:rPr lang="en-US" sz="1600" kern="1200" dirty="0" smtClean="0"/>
            <a:t>advantage (</a:t>
          </a:r>
          <a:r>
            <a:rPr lang="en-US" sz="1600" kern="1200" dirty="0" err="1" smtClean="0"/>
            <a:t>Chanana</a:t>
          </a:r>
          <a:r>
            <a:rPr lang="en-US" sz="1600" kern="1200" dirty="0" smtClean="0"/>
            <a:t> et.al, 2021)</a:t>
          </a:r>
          <a:r>
            <a:rPr lang="en-US" sz="1600" kern="1200" dirty="0" smtClean="0"/>
            <a:t>.</a:t>
          </a:r>
          <a:endParaRPr lang="en-US" sz="1600" kern="1200" dirty="0" smtClean="0"/>
        </a:p>
      </dsp:txBody>
      <dsp:txXfrm>
        <a:off x="0" y="490834"/>
        <a:ext cx="10058399" cy="1035000"/>
      </dsp:txXfrm>
    </dsp:sp>
    <dsp:sp modelId="{BA2D23BF-023D-486A-9731-002EBD58A0A6}">
      <dsp:nvSpPr>
        <dsp:cNvPr id="0" name=""/>
        <dsp:cNvSpPr/>
      </dsp:nvSpPr>
      <dsp:spPr>
        <a:xfrm>
          <a:off x="0" y="1525834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Article 02:</a:t>
          </a:r>
          <a:endParaRPr lang="en-US" sz="2000" kern="1200" dirty="0"/>
        </a:p>
      </dsp:txBody>
      <dsp:txXfrm>
        <a:off x="23417" y="1549251"/>
        <a:ext cx="10011565" cy="432866"/>
      </dsp:txXfrm>
    </dsp:sp>
    <dsp:sp modelId="{D4284071-87D4-4CCF-BFE8-0FE91106F329}">
      <dsp:nvSpPr>
        <dsp:cNvPr id="0" name=""/>
        <dsp:cNvSpPr/>
      </dsp:nvSpPr>
      <dsp:spPr>
        <a:xfrm>
          <a:off x="0" y="2005534"/>
          <a:ext cx="10058399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Strategic HRM techniques have a </a:t>
          </a:r>
          <a:r>
            <a:rPr lang="en-US" sz="1600" kern="1200" dirty="0" err="1" smtClean="0"/>
            <a:t>favourable</a:t>
          </a:r>
          <a:r>
            <a:rPr lang="en-US" sz="1600" kern="1200" dirty="0" smtClean="0"/>
            <a:t> impact on business performance and financial results.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HRM improves organisational competencies including innovation and knowledge management.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An engaged workforce and a high-performance workplace are fostered by effective HRM </a:t>
          </a:r>
          <a:r>
            <a:rPr lang="en-US" sz="1600" kern="1200" dirty="0" smtClean="0"/>
            <a:t>practises (Tan et.al, 2011).</a:t>
          </a:r>
          <a:endParaRPr lang="en-US" sz="1600" kern="1200" dirty="0" smtClean="0"/>
        </a:p>
      </dsp:txBody>
      <dsp:txXfrm>
        <a:off x="0" y="2005534"/>
        <a:ext cx="10058399" cy="1035000"/>
      </dsp:txXfrm>
    </dsp:sp>
    <dsp:sp modelId="{6D29F543-BCD8-479C-9EEE-0B64F1B135B0}">
      <dsp:nvSpPr>
        <dsp:cNvPr id="0" name=""/>
        <dsp:cNvSpPr/>
      </dsp:nvSpPr>
      <dsp:spPr>
        <a:xfrm>
          <a:off x="0" y="3040534"/>
          <a:ext cx="10058399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Article 03:</a:t>
          </a:r>
          <a:endParaRPr lang="en-US" sz="2000" kern="1200"/>
        </a:p>
      </dsp:txBody>
      <dsp:txXfrm>
        <a:off x="23417" y="3063951"/>
        <a:ext cx="10011565" cy="432866"/>
      </dsp:txXfrm>
    </dsp:sp>
    <dsp:sp modelId="{37F075A0-81CD-40BA-A416-5C5B4E80C120}">
      <dsp:nvSpPr>
        <dsp:cNvPr id="0" name=""/>
        <dsp:cNvSpPr/>
      </dsp:nvSpPr>
      <dsp:spPr>
        <a:xfrm>
          <a:off x="0" y="3520234"/>
          <a:ext cx="10058399" cy="1262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0320" rIns="113792" bIns="2032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Organisational performance is significantly impacted by HRM practises including performance management and training and development.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Employee motivation and satisfaction are fostered by HRM, which improves job performance.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600" kern="1200" dirty="0" smtClean="0"/>
            <a:t>Strategic HRM techniques improve employee satisfaction and work-life balance, which helps the organisation </a:t>
          </a:r>
          <a:r>
            <a:rPr lang="en-US" sz="1600" kern="1200" dirty="0" smtClean="0"/>
            <a:t>succeed (</a:t>
          </a:r>
          <a:r>
            <a:rPr lang="en-US" sz="1600" kern="1200" dirty="0" smtClean="0"/>
            <a:t>Rodríguez-Sánchez et.al, 2020)</a:t>
          </a:r>
          <a:r>
            <a:rPr lang="en-US" sz="1600" kern="1200" dirty="0" smtClean="0"/>
            <a:t>.</a:t>
          </a:r>
          <a:endParaRPr lang="en-US" sz="1600" kern="1200" dirty="0" smtClean="0"/>
        </a:p>
      </dsp:txBody>
      <dsp:txXfrm>
        <a:off x="0" y="3520234"/>
        <a:ext cx="10058399" cy="12626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703A66-6318-45A4-873D-AC4A2178FD36}">
      <dsp:nvSpPr>
        <dsp:cNvPr id="0" name=""/>
        <dsp:cNvSpPr/>
      </dsp:nvSpPr>
      <dsp:spPr>
        <a:xfrm>
          <a:off x="0" y="35619"/>
          <a:ext cx="10058399" cy="13922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smtClean="0"/>
            <a:t>HR Strategy: Employee Well-being and Work-Life Balance</a:t>
          </a:r>
          <a:endParaRPr lang="en-US" sz="3500" kern="1200"/>
        </a:p>
      </dsp:txBody>
      <dsp:txXfrm>
        <a:off x="67966" y="103585"/>
        <a:ext cx="9922467" cy="1256367"/>
      </dsp:txXfrm>
    </dsp:sp>
    <dsp:sp modelId="{A1F8D897-AC73-4D41-BAAB-B505ABF1D8CB}">
      <dsp:nvSpPr>
        <dsp:cNvPr id="0" name=""/>
        <dsp:cNvSpPr/>
      </dsp:nvSpPr>
      <dsp:spPr>
        <a:xfrm>
          <a:off x="0" y="1427919"/>
          <a:ext cx="10058399" cy="2463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44450" rIns="248920" bIns="4445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 dirty="0" smtClean="0"/>
            <a:t>Apple Inc. is aware of how critical it is to create a positive work environment that supports its employees' health and work-life </a:t>
          </a:r>
          <a:r>
            <a:rPr lang="en-US" sz="2700" kern="1200" dirty="0" smtClean="0"/>
            <a:t>balance (Tariq et.al, 2012).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700" kern="1200" dirty="0" smtClean="0"/>
            <a:t>To assist employees in finding a harmonic balance between work and personal life, the organisation has established a thorough HR strategy.</a:t>
          </a:r>
        </a:p>
      </dsp:txBody>
      <dsp:txXfrm>
        <a:off x="0" y="1427919"/>
        <a:ext cx="10058399" cy="2463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E7819-D37D-40A4-9A7F-9E7399B9FE65}">
      <dsp:nvSpPr>
        <dsp:cNvPr id="0" name=""/>
        <dsp:cNvSpPr/>
      </dsp:nvSpPr>
      <dsp:spPr>
        <a:xfrm>
          <a:off x="0" y="292415"/>
          <a:ext cx="10058399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/>
            <a:t>Flexible Work Arrangements: </a:t>
          </a:r>
          <a:r>
            <a:rPr lang="en-US" sz="1700" b="0" kern="1200" dirty="0" smtClean="0"/>
            <a:t>To meet the needs of a variety of employees and encourage work-life balance, Apple Inc. provides flexible work arrangements, including remote work and flexible </a:t>
          </a:r>
          <a:r>
            <a:rPr lang="en-US" sz="1700" b="0" kern="1200" dirty="0" smtClean="0"/>
            <a:t>hours (</a:t>
          </a:r>
          <a:r>
            <a:rPr lang="en-US" sz="1700" b="0" kern="1200" dirty="0" err="1" smtClean="0"/>
            <a:t>Shifrin</a:t>
          </a:r>
          <a:r>
            <a:rPr lang="en-US" sz="1700" b="0" kern="1200" dirty="0" smtClean="0"/>
            <a:t> et.al, 2022)</a:t>
          </a:r>
          <a:r>
            <a:rPr lang="en-US" sz="1700" b="0" kern="1200" dirty="0" smtClean="0"/>
            <a:t>.</a:t>
          </a:r>
          <a:endParaRPr lang="en-US" sz="1700" b="0" kern="1200" dirty="0"/>
        </a:p>
      </dsp:txBody>
      <dsp:txXfrm>
        <a:off x="33012" y="325427"/>
        <a:ext cx="9992375" cy="610236"/>
      </dsp:txXfrm>
    </dsp:sp>
    <dsp:sp modelId="{A6DA09CC-0C0E-48B3-9CB7-1B67ED69890A}">
      <dsp:nvSpPr>
        <dsp:cNvPr id="0" name=""/>
        <dsp:cNvSpPr/>
      </dsp:nvSpPr>
      <dsp:spPr>
        <a:xfrm>
          <a:off x="0" y="1017635"/>
          <a:ext cx="10058399" cy="6762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/>
            <a:t>Wellness Programs: </a:t>
          </a:r>
          <a:r>
            <a:rPr lang="en-US" sz="1700" b="0" kern="1200" dirty="0" smtClean="0"/>
            <a:t>To encourage employee wellbeing, </a:t>
          </a:r>
          <a:r>
            <a:rPr lang="en-US" sz="1700" b="0" kern="1200" dirty="0" smtClean="0"/>
            <a:t>Apple offers </a:t>
          </a:r>
          <a:r>
            <a:rPr lang="en-US" sz="1700" b="0" kern="1200" dirty="0" smtClean="0"/>
            <a:t>wellness programmes that include physical activity, mental health assistance, and stress reduction </a:t>
          </a:r>
          <a:r>
            <a:rPr lang="en-US" sz="1700" b="0" kern="1200" dirty="0" smtClean="0"/>
            <a:t>techniques (Bai et.al, 2022) .</a:t>
          </a:r>
          <a:endParaRPr lang="en-US" sz="1700" b="0" kern="1200" dirty="0"/>
        </a:p>
      </dsp:txBody>
      <dsp:txXfrm>
        <a:off x="33012" y="1050647"/>
        <a:ext cx="9992375" cy="610236"/>
      </dsp:txXfrm>
    </dsp:sp>
    <dsp:sp modelId="{72C7CA74-A060-4ED4-96F2-85AE24B018BA}">
      <dsp:nvSpPr>
        <dsp:cNvPr id="0" name=""/>
        <dsp:cNvSpPr/>
      </dsp:nvSpPr>
      <dsp:spPr>
        <a:xfrm>
          <a:off x="0" y="1742855"/>
          <a:ext cx="10058399" cy="6762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/>
            <a:t>Work-Life Integration Support: </a:t>
          </a:r>
          <a:r>
            <a:rPr lang="en-US" sz="1700" b="0" kern="1200" dirty="0" smtClean="0"/>
            <a:t>To help employees successfully balance their personal and professional obligations, Apple Inc. provides information and tools.</a:t>
          </a:r>
        </a:p>
      </dsp:txBody>
      <dsp:txXfrm>
        <a:off x="33012" y="1775867"/>
        <a:ext cx="9992375" cy="610236"/>
      </dsp:txXfrm>
    </dsp:sp>
    <dsp:sp modelId="{3A474806-F077-40E0-9CB2-02F64DB40DDA}">
      <dsp:nvSpPr>
        <dsp:cNvPr id="0" name=""/>
        <dsp:cNvSpPr/>
      </dsp:nvSpPr>
      <dsp:spPr>
        <a:xfrm>
          <a:off x="0" y="2468075"/>
          <a:ext cx="10058399" cy="676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/>
            <a:t>Employee Assistance Programs: </a:t>
          </a:r>
          <a:r>
            <a:rPr lang="en-US" sz="1700" b="0" kern="1200" dirty="0" smtClean="0"/>
            <a:t>The company offers private counselling and support services to help employees deal with both personal and professional </a:t>
          </a:r>
          <a:r>
            <a:rPr lang="en-US" sz="1700" b="0" kern="1200" dirty="0" smtClean="0"/>
            <a:t>issues (Posner et.al, 1985).</a:t>
          </a:r>
          <a:endParaRPr lang="en-US" sz="1700" b="0" kern="1200" dirty="0"/>
        </a:p>
      </dsp:txBody>
      <dsp:txXfrm>
        <a:off x="33012" y="2501087"/>
        <a:ext cx="9992375" cy="610236"/>
      </dsp:txXfrm>
    </dsp:sp>
    <dsp:sp modelId="{860C52B0-E695-4281-AF22-88CC2D8CAF03}">
      <dsp:nvSpPr>
        <dsp:cNvPr id="0" name=""/>
        <dsp:cNvSpPr/>
      </dsp:nvSpPr>
      <dsp:spPr>
        <a:xfrm>
          <a:off x="0" y="3193295"/>
          <a:ext cx="10058399" cy="6762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/>
            <a:t>Recognition and Rewards: </a:t>
          </a:r>
          <a:r>
            <a:rPr lang="en-US" sz="1700" b="0" kern="1200" dirty="0" smtClean="0"/>
            <a:t>Apple Inc. </a:t>
          </a:r>
          <a:r>
            <a:rPr lang="en-US" sz="1700" b="0" kern="1200" dirty="0" err="1" smtClean="0"/>
            <a:t>recognises</a:t>
          </a:r>
          <a:r>
            <a:rPr lang="en-US" sz="1700" b="0" kern="1200" dirty="0" smtClean="0"/>
            <a:t> and </a:t>
          </a:r>
          <a:r>
            <a:rPr lang="en-US" sz="1700" b="0" kern="1200" dirty="0" err="1" smtClean="0"/>
            <a:t>honours</a:t>
          </a:r>
          <a:r>
            <a:rPr lang="en-US" sz="1700" b="0" kern="1200" dirty="0" smtClean="0"/>
            <a:t> staff members for their contributions, promoting a motivating </a:t>
          </a:r>
          <a:r>
            <a:rPr lang="en-US" sz="1700" b="0" kern="1200" dirty="0" smtClean="0"/>
            <a:t>workplace (</a:t>
          </a:r>
          <a:r>
            <a:rPr lang="en-US" sz="1700" kern="1200" dirty="0" smtClean="0"/>
            <a:t>Dustin et.al, 2014)</a:t>
          </a:r>
          <a:r>
            <a:rPr lang="en-US" sz="1700" b="0" kern="1200" dirty="0" smtClean="0"/>
            <a:t>.</a:t>
          </a:r>
          <a:endParaRPr lang="en-US" sz="1700" b="0" kern="1200" dirty="0"/>
        </a:p>
      </dsp:txBody>
      <dsp:txXfrm>
        <a:off x="33012" y="3226307"/>
        <a:ext cx="9992375" cy="610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6CAC6-59B8-42BD-A18F-41DE87E16DBD}">
      <dsp:nvSpPr>
        <dsp:cNvPr id="0" name=""/>
        <dsp:cNvSpPr/>
      </dsp:nvSpPr>
      <dsp:spPr>
        <a:xfrm>
          <a:off x="1536397" y="1906"/>
          <a:ext cx="2465663" cy="123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Example 1: Increased Employee Satisfaction and Reduced Turnover</a:t>
          </a:r>
          <a:endParaRPr lang="en-US" sz="1900" kern="1200" dirty="0"/>
        </a:p>
      </dsp:txBody>
      <dsp:txXfrm>
        <a:off x="1572505" y="38014"/>
        <a:ext cx="2393447" cy="1160615"/>
      </dsp:txXfrm>
    </dsp:sp>
    <dsp:sp modelId="{BB29E097-E735-403A-B1C7-653E2F52197D}">
      <dsp:nvSpPr>
        <dsp:cNvPr id="0" name=""/>
        <dsp:cNvSpPr/>
      </dsp:nvSpPr>
      <dsp:spPr>
        <a:xfrm>
          <a:off x="1782963" y="1234738"/>
          <a:ext cx="246566" cy="9246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24623"/>
              </a:lnTo>
              <a:lnTo>
                <a:pt x="246566" y="9246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06C3D15-8DFA-4099-ABB1-67C01E2DA3A7}">
      <dsp:nvSpPr>
        <dsp:cNvPr id="0" name=""/>
        <dsp:cNvSpPr/>
      </dsp:nvSpPr>
      <dsp:spPr>
        <a:xfrm>
          <a:off x="2029529" y="1542946"/>
          <a:ext cx="1972530" cy="12328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Apple Inc.'s emphasis on employee well-being and work-life balance has resulted in higher employee satisfaction levels and reduced turnover rates.</a:t>
          </a:r>
          <a:endParaRPr lang="en-US" sz="1200" kern="1200" dirty="0"/>
        </a:p>
      </dsp:txBody>
      <dsp:txXfrm>
        <a:off x="2065637" y="1579054"/>
        <a:ext cx="1900314" cy="1160615"/>
      </dsp:txXfrm>
    </dsp:sp>
    <dsp:sp modelId="{DE4EC1EA-E40C-4460-9AEA-381E891343F6}">
      <dsp:nvSpPr>
        <dsp:cNvPr id="0" name=""/>
        <dsp:cNvSpPr/>
      </dsp:nvSpPr>
      <dsp:spPr>
        <a:xfrm>
          <a:off x="1782963" y="1234738"/>
          <a:ext cx="246566" cy="24656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65663"/>
              </a:lnTo>
              <a:lnTo>
                <a:pt x="246566" y="24656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B0DE10-3B1D-4F58-813A-AFD00E420463}">
      <dsp:nvSpPr>
        <dsp:cNvPr id="0" name=""/>
        <dsp:cNvSpPr/>
      </dsp:nvSpPr>
      <dsp:spPr>
        <a:xfrm>
          <a:off x="2029529" y="3083986"/>
          <a:ext cx="1972530" cy="12328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Internal data indicates a </a:t>
          </a:r>
          <a:r>
            <a:rPr lang="en-US" sz="1200" kern="1200" dirty="0" smtClean="0"/>
            <a:t>10% decrease </a:t>
          </a:r>
          <a:r>
            <a:rPr lang="en-US" sz="1200" kern="1200" dirty="0" smtClean="0"/>
            <a:t>in employee turnover since the implementation of the HR strategy.</a:t>
          </a:r>
          <a:endParaRPr lang="en-US" sz="1200" kern="1200" dirty="0"/>
        </a:p>
      </dsp:txBody>
      <dsp:txXfrm>
        <a:off x="2065637" y="3120094"/>
        <a:ext cx="1900314" cy="1160615"/>
      </dsp:txXfrm>
    </dsp:sp>
    <dsp:sp modelId="{B92374E8-8AC9-441A-B7BD-71E558CDAEA8}">
      <dsp:nvSpPr>
        <dsp:cNvPr id="0" name=""/>
        <dsp:cNvSpPr/>
      </dsp:nvSpPr>
      <dsp:spPr>
        <a:xfrm>
          <a:off x="4618476" y="1906"/>
          <a:ext cx="2465663" cy="123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Example 2: Recognition as an Employer of Choice</a:t>
          </a:r>
          <a:endParaRPr lang="en-US" sz="1900" kern="1200" dirty="0"/>
        </a:p>
      </dsp:txBody>
      <dsp:txXfrm>
        <a:off x="4654584" y="38014"/>
        <a:ext cx="2393447" cy="1160615"/>
      </dsp:txXfrm>
    </dsp:sp>
    <dsp:sp modelId="{9F82B5F5-73FA-490D-848B-6EEF361FBCE9}">
      <dsp:nvSpPr>
        <dsp:cNvPr id="0" name=""/>
        <dsp:cNvSpPr/>
      </dsp:nvSpPr>
      <dsp:spPr>
        <a:xfrm>
          <a:off x="4865043" y="1234738"/>
          <a:ext cx="246566" cy="9246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24623"/>
              </a:lnTo>
              <a:lnTo>
                <a:pt x="246566" y="9246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DE59F6-D04D-4445-9C67-9905BB74E2EB}">
      <dsp:nvSpPr>
        <dsp:cNvPr id="0" name=""/>
        <dsp:cNvSpPr/>
      </dsp:nvSpPr>
      <dsp:spPr>
        <a:xfrm>
          <a:off x="5111609" y="1542946"/>
          <a:ext cx="1972530" cy="12328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Apple Inc.'s HR strategy has garnered external recognition, positioning the organization as an employer of choice.</a:t>
          </a:r>
          <a:endParaRPr lang="en-US" sz="1200" kern="1200" dirty="0"/>
        </a:p>
      </dsp:txBody>
      <dsp:txXfrm>
        <a:off x="5147717" y="1579054"/>
        <a:ext cx="1900314" cy="1160615"/>
      </dsp:txXfrm>
    </dsp:sp>
    <dsp:sp modelId="{CD884579-E530-4E1E-A731-021F163B48F0}">
      <dsp:nvSpPr>
        <dsp:cNvPr id="0" name=""/>
        <dsp:cNvSpPr/>
      </dsp:nvSpPr>
      <dsp:spPr>
        <a:xfrm>
          <a:off x="4865043" y="1234738"/>
          <a:ext cx="246566" cy="24656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65663"/>
              </a:lnTo>
              <a:lnTo>
                <a:pt x="246566" y="24656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6CC62A-E209-4429-BA0F-FEF394C60E7B}">
      <dsp:nvSpPr>
        <dsp:cNvPr id="0" name=""/>
        <dsp:cNvSpPr/>
      </dsp:nvSpPr>
      <dsp:spPr>
        <a:xfrm>
          <a:off x="5111609" y="3083986"/>
          <a:ext cx="1972530" cy="12328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Awards and accolades from reputable organizations </a:t>
          </a:r>
          <a:r>
            <a:rPr lang="en-US" sz="1200" kern="1200" dirty="0" smtClean="0"/>
            <a:t>highlight </a:t>
          </a:r>
          <a:r>
            <a:rPr lang="en-US" sz="1200" kern="1200" dirty="0" smtClean="0"/>
            <a:t>the positive impact of the HR strategy on Apple Inc.'s employer brand and competitive positioning.</a:t>
          </a:r>
          <a:endParaRPr lang="en-US" sz="1200" kern="1200" dirty="0"/>
        </a:p>
      </dsp:txBody>
      <dsp:txXfrm>
        <a:off x="5147717" y="3120094"/>
        <a:ext cx="1900314" cy="1160615"/>
      </dsp:txXfrm>
    </dsp:sp>
    <dsp:sp modelId="{D98D5FC8-1A76-435B-A7C0-4BC23B28FB95}">
      <dsp:nvSpPr>
        <dsp:cNvPr id="0" name=""/>
        <dsp:cNvSpPr/>
      </dsp:nvSpPr>
      <dsp:spPr>
        <a:xfrm>
          <a:off x="7700556" y="1906"/>
          <a:ext cx="2465663" cy="123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Example 3: Positive Impact on Financial Performance</a:t>
          </a:r>
          <a:endParaRPr lang="en-US" sz="1900" kern="1200" dirty="0"/>
        </a:p>
      </dsp:txBody>
      <dsp:txXfrm>
        <a:off x="7736664" y="38014"/>
        <a:ext cx="2393447" cy="1160615"/>
      </dsp:txXfrm>
    </dsp:sp>
    <dsp:sp modelId="{738286DD-E4D2-4A16-A5A1-290EDE774B6A}">
      <dsp:nvSpPr>
        <dsp:cNvPr id="0" name=""/>
        <dsp:cNvSpPr/>
      </dsp:nvSpPr>
      <dsp:spPr>
        <a:xfrm>
          <a:off x="7947122" y="1234738"/>
          <a:ext cx="246566" cy="9246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24623"/>
              </a:lnTo>
              <a:lnTo>
                <a:pt x="246566" y="92462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528015-78F3-4FE9-B96D-37CE7E72581D}">
      <dsp:nvSpPr>
        <dsp:cNvPr id="0" name=""/>
        <dsp:cNvSpPr/>
      </dsp:nvSpPr>
      <dsp:spPr>
        <a:xfrm>
          <a:off x="8193689" y="1542946"/>
          <a:ext cx="1972530" cy="12328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Apple Inc.'s commitment to employee well-being and work-life balance translates into improved financial performance.</a:t>
          </a:r>
          <a:endParaRPr lang="en-US" sz="1200" kern="1200" dirty="0"/>
        </a:p>
      </dsp:txBody>
      <dsp:txXfrm>
        <a:off x="8229797" y="1579054"/>
        <a:ext cx="1900314" cy="1160615"/>
      </dsp:txXfrm>
    </dsp:sp>
    <dsp:sp modelId="{4468DC9B-8388-41A4-827D-53781014C86A}">
      <dsp:nvSpPr>
        <dsp:cNvPr id="0" name=""/>
        <dsp:cNvSpPr/>
      </dsp:nvSpPr>
      <dsp:spPr>
        <a:xfrm>
          <a:off x="7947122" y="1234738"/>
          <a:ext cx="246566" cy="24656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65663"/>
              </a:lnTo>
              <a:lnTo>
                <a:pt x="246566" y="24656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698839-CF81-480E-997E-F3362891E86A}">
      <dsp:nvSpPr>
        <dsp:cNvPr id="0" name=""/>
        <dsp:cNvSpPr/>
      </dsp:nvSpPr>
      <dsp:spPr>
        <a:xfrm>
          <a:off x="8193689" y="3083986"/>
          <a:ext cx="1972530" cy="12328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Financial data reveals a positive correlation between employee satisfaction, productivity, and </a:t>
          </a:r>
          <a:r>
            <a:rPr lang="en-US" sz="1200" kern="1200" dirty="0" smtClean="0"/>
            <a:t>profitability.</a:t>
          </a:r>
          <a:endParaRPr lang="en-US" sz="1200" kern="1200" dirty="0"/>
        </a:p>
      </dsp:txBody>
      <dsp:txXfrm>
        <a:off x="8229797" y="3120094"/>
        <a:ext cx="1900314" cy="11606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76E67-5F84-4FBB-AF16-BCC60E1E11D9}">
      <dsp:nvSpPr>
        <dsp:cNvPr id="0" name=""/>
        <dsp:cNvSpPr/>
      </dsp:nvSpPr>
      <dsp:spPr>
        <a:xfrm>
          <a:off x="0" y="9384"/>
          <a:ext cx="4766240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Talent Management and Leadership Development:</a:t>
          </a:r>
          <a:endParaRPr lang="en-US" sz="2500" kern="1200" dirty="0"/>
        </a:p>
      </dsp:txBody>
      <dsp:txXfrm>
        <a:off x="48547" y="57931"/>
        <a:ext cx="4669146" cy="897406"/>
      </dsp:txXfrm>
    </dsp:sp>
    <dsp:sp modelId="{84E94A7D-2FB4-4410-B9E1-696FEC38D94C}">
      <dsp:nvSpPr>
        <dsp:cNvPr id="0" name=""/>
        <dsp:cNvSpPr/>
      </dsp:nvSpPr>
      <dsp:spPr>
        <a:xfrm>
          <a:off x="0" y="1003884"/>
          <a:ext cx="4766240" cy="2639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328" tIns="25400" rIns="142240" bIns="2540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000" kern="1200" dirty="0" smtClean="0"/>
            <a:t>In order to accomplish its organisational objectives, the United Nations understands the essential importance of acquiring, nurturing, and maintaining elite </a:t>
          </a:r>
          <a:r>
            <a:rPr lang="en-US" sz="2000" kern="1200" dirty="0" smtClean="0"/>
            <a:t>talent </a:t>
          </a:r>
          <a:r>
            <a:rPr lang="en-US" sz="1800" kern="1200" dirty="0" smtClean="0"/>
            <a:t>(Bode et.al, 2015).</a:t>
          </a:r>
          <a:endParaRPr lang="en-US" sz="18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2000" kern="1200" dirty="0" smtClean="0"/>
            <a:t>The company has put in place a thorough HR strategy that emphasises leadership development and talent management.</a:t>
          </a:r>
        </a:p>
      </dsp:txBody>
      <dsp:txXfrm>
        <a:off x="0" y="1003884"/>
        <a:ext cx="4766240" cy="26392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A387B-DDED-4214-B101-ECF288B95E00}">
      <dsp:nvSpPr>
        <dsp:cNvPr id="0" name=""/>
        <dsp:cNvSpPr/>
      </dsp:nvSpPr>
      <dsp:spPr>
        <a:xfrm>
          <a:off x="2883750" y="521676"/>
          <a:ext cx="3481002" cy="3481002"/>
        </a:xfrm>
        <a:prstGeom prst="blockArc">
          <a:avLst>
            <a:gd name="adj1" fmla="val 11880000"/>
            <a:gd name="adj2" fmla="val 162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BE32E-914E-4424-AB85-684C97A3CC4D}">
      <dsp:nvSpPr>
        <dsp:cNvPr id="0" name=""/>
        <dsp:cNvSpPr/>
      </dsp:nvSpPr>
      <dsp:spPr>
        <a:xfrm>
          <a:off x="2883750" y="521676"/>
          <a:ext cx="3481002" cy="3481002"/>
        </a:xfrm>
        <a:prstGeom prst="blockArc">
          <a:avLst>
            <a:gd name="adj1" fmla="val 7560000"/>
            <a:gd name="adj2" fmla="val 1188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79FC8-34E2-49DB-B9A8-9317B4682251}">
      <dsp:nvSpPr>
        <dsp:cNvPr id="0" name=""/>
        <dsp:cNvSpPr/>
      </dsp:nvSpPr>
      <dsp:spPr>
        <a:xfrm>
          <a:off x="2883750" y="521676"/>
          <a:ext cx="3481002" cy="3481002"/>
        </a:xfrm>
        <a:prstGeom prst="blockArc">
          <a:avLst>
            <a:gd name="adj1" fmla="val 3240000"/>
            <a:gd name="adj2" fmla="val 756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DE6B25-3C27-4CDA-A3AD-09B1B585CDE3}">
      <dsp:nvSpPr>
        <dsp:cNvPr id="0" name=""/>
        <dsp:cNvSpPr/>
      </dsp:nvSpPr>
      <dsp:spPr>
        <a:xfrm>
          <a:off x="2883750" y="521676"/>
          <a:ext cx="3481002" cy="3481002"/>
        </a:xfrm>
        <a:prstGeom prst="blockArc">
          <a:avLst>
            <a:gd name="adj1" fmla="val 20520000"/>
            <a:gd name="adj2" fmla="val 324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25496-0C61-40E2-AC49-F102F68CDABD}">
      <dsp:nvSpPr>
        <dsp:cNvPr id="0" name=""/>
        <dsp:cNvSpPr/>
      </dsp:nvSpPr>
      <dsp:spPr>
        <a:xfrm>
          <a:off x="2883750" y="521676"/>
          <a:ext cx="3481002" cy="3481002"/>
        </a:xfrm>
        <a:prstGeom prst="blockArc">
          <a:avLst>
            <a:gd name="adj1" fmla="val 16200000"/>
            <a:gd name="adj2" fmla="val 2052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7FA16-6446-4158-BA97-AB1520F0A954}">
      <dsp:nvSpPr>
        <dsp:cNvPr id="0" name=""/>
        <dsp:cNvSpPr/>
      </dsp:nvSpPr>
      <dsp:spPr>
        <a:xfrm>
          <a:off x="3822684" y="1460610"/>
          <a:ext cx="1603134" cy="160313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Key Components and Initiatives:</a:t>
          </a:r>
          <a:endParaRPr lang="en-US" sz="1400" kern="1200" dirty="0"/>
        </a:p>
      </dsp:txBody>
      <dsp:txXfrm>
        <a:off x="4057458" y="1695384"/>
        <a:ext cx="1133586" cy="1133586"/>
      </dsp:txXfrm>
    </dsp:sp>
    <dsp:sp modelId="{16AA7771-53BA-4C1B-8D9C-F68266C50597}">
      <dsp:nvSpPr>
        <dsp:cNvPr id="0" name=""/>
        <dsp:cNvSpPr/>
      </dsp:nvSpPr>
      <dsp:spPr>
        <a:xfrm>
          <a:off x="4063154" y="978"/>
          <a:ext cx="1122193" cy="11221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Recruitment and Selection</a:t>
          </a:r>
          <a:endParaRPr lang="en-US" sz="1400" kern="1200" dirty="0"/>
        </a:p>
      </dsp:txBody>
      <dsp:txXfrm>
        <a:off x="4227495" y="165319"/>
        <a:ext cx="793511" cy="793511"/>
      </dsp:txXfrm>
    </dsp:sp>
    <dsp:sp modelId="{DC1240F8-C12D-49DD-B308-3FB72807C8DD}">
      <dsp:nvSpPr>
        <dsp:cNvPr id="0" name=""/>
        <dsp:cNvSpPr/>
      </dsp:nvSpPr>
      <dsp:spPr>
        <a:xfrm>
          <a:off x="5680047" y="1175720"/>
          <a:ext cx="1122193" cy="11221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Training and Development Programs</a:t>
          </a:r>
          <a:endParaRPr lang="en-US" sz="1400" kern="1200" dirty="0"/>
        </a:p>
      </dsp:txBody>
      <dsp:txXfrm>
        <a:off x="5844388" y="1340061"/>
        <a:ext cx="793511" cy="793511"/>
      </dsp:txXfrm>
    </dsp:sp>
    <dsp:sp modelId="{9DD09EC1-FAB8-46BF-8944-6283EE9DF0B5}">
      <dsp:nvSpPr>
        <dsp:cNvPr id="0" name=""/>
        <dsp:cNvSpPr/>
      </dsp:nvSpPr>
      <dsp:spPr>
        <a:xfrm>
          <a:off x="5062449" y="3076492"/>
          <a:ext cx="1122193" cy="11221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Succession Planning</a:t>
          </a:r>
          <a:endParaRPr lang="en-US" sz="1400" kern="1200" dirty="0"/>
        </a:p>
      </dsp:txBody>
      <dsp:txXfrm>
        <a:off x="5226790" y="3240833"/>
        <a:ext cx="793511" cy="793511"/>
      </dsp:txXfrm>
    </dsp:sp>
    <dsp:sp modelId="{21222422-2908-4EE4-BEFD-435E0EABF5EE}">
      <dsp:nvSpPr>
        <dsp:cNvPr id="0" name=""/>
        <dsp:cNvSpPr/>
      </dsp:nvSpPr>
      <dsp:spPr>
        <a:xfrm>
          <a:off x="3063859" y="3076492"/>
          <a:ext cx="1122193" cy="11221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Performance Management</a:t>
          </a:r>
          <a:endParaRPr lang="en-US" sz="1400" kern="1200" dirty="0"/>
        </a:p>
      </dsp:txBody>
      <dsp:txXfrm>
        <a:off x="3228200" y="3240833"/>
        <a:ext cx="793511" cy="793511"/>
      </dsp:txXfrm>
    </dsp:sp>
    <dsp:sp modelId="{6C9432E6-BE05-4D3F-B399-6DC9EF81E7D1}">
      <dsp:nvSpPr>
        <dsp:cNvPr id="0" name=""/>
        <dsp:cNvSpPr/>
      </dsp:nvSpPr>
      <dsp:spPr>
        <a:xfrm>
          <a:off x="2446261" y="1175720"/>
          <a:ext cx="1122193" cy="11221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Diversity and Inclusion</a:t>
          </a:r>
          <a:endParaRPr lang="en-US" sz="1400" kern="1200" dirty="0"/>
        </a:p>
      </dsp:txBody>
      <dsp:txXfrm>
        <a:off x="2610602" y="1340061"/>
        <a:ext cx="793511" cy="7935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58AFE-9AB9-45B5-A9FA-14C96BF378E8}">
      <dsp:nvSpPr>
        <dsp:cNvPr id="0" name=""/>
        <dsp:cNvSpPr/>
      </dsp:nvSpPr>
      <dsp:spPr>
        <a:xfrm>
          <a:off x="0" y="15182"/>
          <a:ext cx="100583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just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Enhanced Leadership Capabilities:</a:t>
          </a:r>
          <a:endParaRPr lang="en-US" sz="1700" kern="1200" dirty="0"/>
        </a:p>
      </dsp:txBody>
      <dsp:txXfrm>
        <a:off x="19904" y="35086"/>
        <a:ext cx="10018591" cy="367937"/>
      </dsp:txXfrm>
    </dsp:sp>
    <dsp:sp modelId="{A4125217-F067-4CB6-A3F4-EDFB1CCC8C5F}">
      <dsp:nvSpPr>
        <dsp:cNvPr id="0" name=""/>
        <dsp:cNvSpPr/>
      </dsp:nvSpPr>
      <dsp:spPr>
        <a:xfrm>
          <a:off x="0" y="422927"/>
          <a:ext cx="10058399" cy="809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1590" rIns="120904" bIns="21590" numCol="1" spcCol="1270" anchor="t" anchorCtr="0">
          <a:noAutofit/>
        </a:bodyPr>
        <a:lstStyle/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dirty="0" smtClean="0"/>
            <a:t>The UN develops a pool of capable executives who can handle challenging global issues and propel organisational achievement through leadership development programmes.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dirty="0" smtClean="0"/>
            <a:t>85</a:t>
          </a:r>
          <a:r>
            <a:rPr lang="en-US" sz="1300" kern="1200" dirty="0" smtClean="0"/>
            <a:t>% of UN personnel who took part in leadership development programmes said their responsibilities gave them more confidence and were more successful.</a:t>
          </a:r>
        </a:p>
      </dsp:txBody>
      <dsp:txXfrm>
        <a:off x="0" y="422927"/>
        <a:ext cx="10058399" cy="809370"/>
      </dsp:txXfrm>
    </dsp:sp>
    <dsp:sp modelId="{FDBEF78D-3D2B-4AAB-99A8-8E5A121FF606}">
      <dsp:nvSpPr>
        <dsp:cNvPr id="0" name=""/>
        <dsp:cNvSpPr/>
      </dsp:nvSpPr>
      <dsp:spPr>
        <a:xfrm>
          <a:off x="0" y="1232298"/>
          <a:ext cx="100583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just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Improved Organizational Performance:</a:t>
          </a:r>
          <a:endParaRPr lang="en-US" sz="1700" kern="1200" dirty="0"/>
        </a:p>
      </dsp:txBody>
      <dsp:txXfrm>
        <a:off x="19904" y="1252202"/>
        <a:ext cx="10018591" cy="367937"/>
      </dsp:txXfrm>
    </dsp:sp>
    <dsp:sp modelId="{CD65C74F-E7CE-405A-B56B-7E60050A7D66}">
      <dsp:nvSpPr>
        <dsp:cNvPr id="0" name=""/>
        <dsp:cNvSpPr/>
      </dsp:nvSpPr>
      <dsp:spPr>
        <a:xfrm>
          <a:off x="0" y="1640043"/>
          <a:ext cx="10058399" cy="633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1590" rIns="120904" bIns="21590" numCol="1" spcCol="1270" anchor="t" anchorCtr="0">
          <a:noAutofit/>
        </a:bodyPr>
        <a:lstStyle/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dirty="0" smtClean="0"/>
            <a:t>The UN can attract and keep top talent by putting a strong emphasis on talent management, which supports a high-performing staff.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dirty="0" smtClean="0"/>
            <a:t>Effective personnel management techniques are directly related to enhanced organisational performance, including higher productivity and </a:t>
          </a:r>
          <a:r>
            <a:rPr lang="en-US" sz="1300" kern="1200" dirty="0" smtClean="0"/>
            <a:t>innovation.</a:t>
          </a:r>
          <a:endParaRPr lang="en-US" sz="1300" kern="1200" dirty="0" smtClean="0"/>
        </a:p>
      </dsp:txBody>
      <dsp:txXfrm>
        <a:off x="0" y="1640043"/>
        <a:ext cx="10058399" cy="633420"/>
      </dsp:txXfrm>
    </dsp:sp>
    <dsp:sp modelId="{E5E5B99C-FC82-4695-9ACA-6B5052067AE6}">
      <dsp:nvSpPr>
        <dsp:cNvPr id="0" name=""/>
        <dsp:cNvSpPr/>
      </dsp:nvSpPr>
      <dsp:spPr>
        <a:xfrm>
          <a:off x="0" y="2273463"/>
          <a:ext cx="100583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just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Effective Succession Planning:</a:t>
          </a:r>
          <a:endParaRPr lang="en-US" sz="1700" kern="1200" dirty="0"/>
        </a:p>
      </dsp:txBody>
      <dsp:txXfrm>
        <a:off x="19904" y="2293367"/>
        <a:ext cx="10018591" cy="367937"/>
      </dsp:txXfrm>
    </dsp:sp>
    <dsp:sp modelId="{BDDFD264-78E1-443C-9010-9CB83A89218A}">
      <dsp:nvSpPr>
        <dsp:cNvPr id="0" name=""/>
        <dsp:cNvSpPr/>
      </dsp:nvSpPr>
      <dsp:spPr>
        <a:xfrm>
          <a:off x="0" y="2681208"/>
          <a:ext cx="10058399" cy="633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1590" rIns="120904" bIns="21590" numCol="1" spcCol="1270" anchor="t" anchorCtr="0">
          <a:noAutofit/>
        </a:bodyPr>
        <a:lstStyle/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smtClean="0"/>
            <a:t>Planning for succession ensures a smooth changeover of leadership positions and avoids crucial knowledge gaps within the company.</a:t>
          </a:r>
          <a:endParaRPr lang="en-US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dirty="0" smtClean="0"/>
            <a:t>The UN has maintained continuity in the execution of its mission thanks to its proactive approach to succession planning, which has permitted the smooth turnover of important positions.</a:t>
          </a:r>
        </a:p>
      </dsp:txBody>
      <dsp:txXfrm>
        <a:off x="0" y="2681208"/>
        <a:ext cx="10058399" cy="633420"/>
      </dsp:txXfrm>
    </dsp:sp>
    <dsp:sp modelId="{E21861E4-85DB-4460-B413-35F870063AE9}">
      <dsp:nvSpPr>
        <dsp:cNvPr id="0" name=""/>
        <dsp:cNvSpPr/>
      </dsp:nvSpPr>
      <dsp:spPr>
        <a:xfrm>
          <a:off x="0" y="3314628"/>
          <a:ext cx="10058399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just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Enhanced Employee Engagement and Satisfaction:</a:t>
          </a:r>
          <a:endParaRPr lang="en-US" sz="1700" kern="1200" dirty="0"/>
        </a:p>
      </dsp:txBody>
      <dsp:txXfrm>
        <a:off x="19904" y="3334532"/>
        <a:ext cx="10018591" cy="367937"/>
      </dsp:txXfrm>
    </dsp:sp>
    <dsp:sp modelId="{D275C784-8DD0-4FAA-9DE5-6FFDC513A664}">
      <dsp:nvSpPr>
        <dsp:cNvPr id="0" name=""/>
        <dsp:cNvSpPr/>
      </dsp:nvSpPr>
      <dsp:spPr>
        <a:xfrm>
          <a:off x="0" y="3722373"/>
          <a:ext cx="10058399" cy="633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354" tIns="21590" rIns="120904" bIns="21590" numCol="1" spcCol="1270" anchor="t" anchorCtr="0">
          <a:noAutofit/>
        </a:bodyPr>
        <a:lstStyle/>
        <a:p>
          <a:pPr marL="114300" lvl="1" indent="-114300" algn="just" defTabSz="5778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US" sz="1300" kern="1200" dirty="0" smtClean="0"/>
            <a:t>Higher levels of engagement and job satisfaction are a result of the HR strategy's emphasis on employee growth and welfare.
Employee satisfaction and talent management activities have a </a:t>
          </a:r>
          <a:r>
            <a:rPr lang="en-US" sz="1300" kern="1200" dirty="0" err="1" smtClean="0"/>
            <a:t>favourable</a:t>
          </a:r>
          <a:r>
            <a:rPr lang="en-US" sz="1300" kern="1200" dirty="0" smtClean="0"/>
            <a:t> correlation, according to surveys of UN personnel, which results in a motivated staff.</a:t>
          </a:r>
          <a:endParaRPr lang="en-US" sz="1300" kern="1200" dirty="0"/>
        </a:p>
      </dsp:txBody>
      <dsp:txXfrm>
        <a:off x="0" y="3722373"/>
        <a:ext cx="10058399" cy="6334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7EBDA-8080-4208-B2E7-64BE87C1BBE8}">
      <dsp:nvSpPr>
        <dsp:cNvPr id="0" name=""/>
        <dsp:cNvSpPr/>
      </dsp:nvSpPr>
      <dsp:spPr>
        <a:xfrm rot="5400000">
          <a:off x="6210455" y="-4372235"/>
          <a:ext cx="836723" cy="979472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Private Sector Organization</a:t>
          </a:r>
          <a:r>
            <a:rPr lang="en-US" sz="1200" kern="1200" dirty="0" smtClean="0"/>
            <a:t>: Emphasizes attracting and retaining top talent through competitive compensation packages, performance-based incentives, and career progression </a:t>
          </a:r>
          <a:r>
            <a:rPr lang="en-US" sz="1200" kern="1200" dirty="0" smtClean="0"/>
            <a:t>opportunities (</a:t>
          </a:r>
          <a:r>
            <a:rPr lang="en-US" sz="1200" kern="1200" dirty="0" err="1" smtClean="0"/>
            <a:t>Wiradendi</a:t>
          </a:r>
          <a:r>
            <a:rPr lang="en-US" sz="1200" kern="1200" dirty="0" smtClean="0"/>
            <a:t> </a:t>
          </a:r>
          <a:r>
            <a:rPr lang="en-US" sz="1200" kern="1200" dirty="0" err="1" smtClean="0"/>
            <a:t>Wolor</a:t>
          </a:r>
          <a:r>
            <a:rPr lang="en-US" sz="1200" kern="1200" dirty="0" smtClean="0"/>
            <a:t> et.al, 2020)</a:t>
          </a:r>
          <a:r>
            <a:rPr lang="en-US" sz="1200" kern="1200" dirty="0" smtClean="0"/>
            <a:t>.</a:t>
          </a:r>
          <a:endParaRPr lang="en-US" sz="12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Public Sector Organization</a:t>
          </a:r>
          <a:r>
            <a:rPr lang="en-US" sz="1200" kern="1200" dirty="0" smtClean="0"/>
            <a:t>:. Focuses on talent acquisition and development through rigorous selection processes, leadership development programs, and succession planning to ensure the availability of skilled professionals for critical roles (</a:t>
          </a:r>
          <a:r>
            <a:rPr lang="en-US" sz="1200" kern="1200" dirty="0" err="1" smtClean="0"/>
            <a:t>Fusarelli</a:t>
          </a:r>
          <a:r>
            <a:rPr lang="en-US" sz="1200" kern="1200" dirty="0" smtClean="0"/>
            <a:t> et.al, 2018)</a:t>
          </a:r>
          <a:endParaRPr lang="en-US" sz="1200" kern="1200" dirty="0"/>
        </a:p>
      </dsp:txBody>
      <dsp:txXfrm rot="-5400000">
        <a:off x="1731456" y="147609"/>
        <a:ext cx="9753878" cy="755033"/>
      </dsp:txXfrm>
    </dsp:sp>
    <dsp:sp modelId="{7D1F3AF0-CE79-42AF-A382-96F522C630A3}">
      <dsp:nvSpPr>
        <dsp:cNvPr id="0" name=""/>
        <dsp:cNvSpPr/>
      </dsp:nvSpPr>
      <dsp:spPr>
        <a:xfrm>
          <a:off x="273" y="2174"/>
          <a:ext cx="1731181" cy="10459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Approach to Talent Management:</a:t>
          </a:r>
          <a:endParaRPr lang="en-US" sz="1600" kern="1200" dirty="0"/>
        </a:p>
      </dsp:txBody>
      <dsp:txXfrm>
        <a:off x="51330" y="53231"/>
        <a:ext cx="1629067" cy="943789"/>
      </dsp:txXfrm>
    </dsp:sp>
    <dsp:sp modelId="{6D8E0409-49C0-4D26-B891-79FDCEE28D98}">
      <dsp:nvSpPr>
        <dsp:cNvPr id="0" name=""/>
        <dsp:cNvSpPr/>
      </dsp:nvSpPr>
      <dsp:spPr>
        <a:xfrm rot="5400000">
          <a:off x="6245202" y="-3240777"/>
          <a:ext cx="836723" cy="972820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Private Sector Organization</a:t>
          </a:r>
          <a:r>
            <a:rPr lang="en-US" sz="1200" kern="1200" dirty="0" smtClean="0"/>
            <a:t>: Prioritizes employee engagement initiatives, work-life balance programs, and employee wellness to create a positive and supportive work </a:t>
          </a:r>
          <a:r>
            <a:rPr lang="en-US" sz="1200" kern="1200" dirty="0" smtClean="0"/>
            <a:t>environment (</a:t>
          </a:r>
          <a:r>
            <a:rPr lang="en-US" sz="1200" kern="1200" dirty="0" err="1" smtClean="0"/>
            <a:t>Charoensukmongkol</a:t>
          </a:r>
          <a:r>
            <a:rPr lang="en-US" sz="1200" kern="1200" dirty="0" smtClean="0"/>
            <a:t> et.al, 2021)</a:t>
          </a:r>
          <a:r>
            <a:rPr lang="en-US" sz="1200" kern="1200" dirty="0" smtClean="0"/>
            <a:t>.</a:t>
          </a:r>
          <a:endParaRPr lang="en-US" sz="12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Public Sector Organization</a:t>
          </a:r>
          <a:r>
            <a:rPr lang="en-US" sz="1200" kern="1200" dirty="0" smtClean="0"/>
            <a:t>: Places emphasis on work-life balance, employee well-being, and flexible work arrangements to promote job satisfaction and maintain employee </a:t>
          </a:r>
          <a:r>
            <a:rPr lang="en-US" sz="1200" kern="1200" dirty="0" smtClean="0"/>
            <a:t>morale (Smith et.al, 2012).</a:t>
          </a:r>
          <a:endParaRPr lang="en-US" sz="1200" kern="1200" dirty="0"/>
        </a:p>
      </dsp:txBody>
      <dsp:txXfrm rot="-5400000">
        <a:off x="1799461" y="1245809"/>
        <a:ext cx="9687361" cy="755033"/>
      </dsp:txXfrm>
    </dsp:sp>
    <dsp:sp modelId="{CAEFB7CB-246D-4B91-80E7-293452FBB31F}">
      <dsp:nvSpPr>
        <dsp:cNvPr id="0" name=""/>
        <dsp:cNvSpPr/>
      </dsp:nvSpPr>
      <dsp:spPr>
        <a:xfrm>
          <a:off x="273" y="1100373"/>
          <a:ext cx="1799187" cy="10459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Employee Engagement and Work-Life Balance:</a:t>
          </a:r>
          <a:endParaRPr lang="en-US" sz="1600" kern="1200" dirty="0"/>
        </a:p>
      </dsp:txBody>
      <dsp:txXfrm>
        <a:off x="51330" y="1151430"/>
        <a:ext cx="1697073" cy="943789"/>
      </dsp:txXfrm>
    </dsp:sp>
    <dsp:sp modelId="{7E5C20D4-F9BF-48E8-B8DD-BC6FDC2B1384}">
      <dsp:nvSpPr>
        <dsp:cNvPr id="0" name=""/>
        <dsp:cNvSpPr/>
      </dsp:nvSpPr>
      <dsp:spPr>
        <a:xfrm rot="5400000">
          <a:off x="6259507" y="-2134834"/>
          <a:ext cx="836723" cy="971271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Private Sector Organization</a:t>
          </a:r>
          <a:r>
            <a:rPr lang="en-US" sz="1200" kern="1200" dirty="0" smtClean="0"/>
            <a:t>: Implements performance management systems that emphasize individual contributions and align them with organizational goals. Rewards and recognition programs are often linked to performance </a:t>
          </a:r>
          <a:r>
            <a:rPr lang="en-US" sz="1200" kern="1200" dirty="0" smtClean="0"/>
            <a:t>outcomes (</a:t>
          </a:r>
          <a:r>
            <a:rPr lang="en-US" sz="1200" kern="1200" dirty="0" err="1" smtClean="0"/>
            <a:t>Micheli</a:t>
          </a:r>
          <a:r>
            <a:rPr lang="en-US" sz="1200" kern="1200" dirty="0" smtClean="0"/>
            <a:t> et.al, 2010)</a:t>
          </a:r>
          <a:r>
            <a:rPr lang="en-US" sz="1200" kern="1200" dirty="0" smtClean="0"/>
            <a:t>.</a:t>
          </a:r>
          <a:endParaRPr lang="en-US" sz="12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Public Sector Organization</a:t>
          </a:r>
          <a:r>
            <a:rPr lang="en-US" sz="1200" kern="1200" dirty="0" smtClean="0"/>
            <a:t>: Adopts performance management frameworks to evaluate employee performance against predefined objectives and deliverables. Rewards and recognition are often tied to meeting public service objectives and </a:t>
          </a:r>
          <a:r>
            <a:rPr lang="en-US" sz="1200" kern="1200" dirty="0" smtClean="0"/>
            <a:t>impact (</a:t>
          </a:r>
          <a:r>
            <a:rPr lang="en-US" sz="1200" kern="1200" dirty="0" smtClean="0"/>
            <a:t>Burns et.al, 2010)</a:t>
          </a:r>
          <a:r>
            <a:rPr lang="en-US" sz="1200" kern="1200" dirty="0" smtClean="0"/>
            <a:t>.</a:t>
          </a:r>
          <a:endParaRPr lang="en-US" sz="1200" kern="1200" dirty="0"/>
        </a:p>
      </dsp:txBody>
      <dsp:txXfrm rot="-5400000">
        <a:off x="1821510" y="2344008"/>
        <a:ext cx="9671873" cy="755033"/>
      </dsp:txXfrm>
    </dsp:sp>
    <dsp:sp modelId="{1061327E-F05D-4905-9B55-51E35A165525}">
      <dsp:nvSpPr>
        <dsp:cNvPr id="0" name=""/>
        <dsp:cNvSpPr/>
      </dsp:nvSpPr>
      <dsp:spPr>
        <a:xfrm>
          <a:off x="273" y="2198572"/>
          <a:ext cx="1821236" cy="10459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Performance Management and Rewards:</a:t>
          </a:r>
          <a:endParaRPr lang="en-US" sz="1600" kern="1200" dirty="0"/>
        </a:p>
      </dsp:txBody>
      <dsp:txXfrm>
        <a:off x="51330" y="2249629"/>
        <a:ext cx="1719122" cy="943789"/>
      </dsp:txXfrm>
    </dsp:sp>
    <dsp:sp modelId="{249C01AD-FDCE-4FBD-BA65-D030CBCF5F5E}">
      <dsp:nvSpPr>
        <dsp:cNvPr id="0" name=""/>
        <dsp:cNvSpPr/>
      </dsp:nvSpPr>
      <dsp:spPr>
        <a:xfrm rot="5400000">
          <a:off x="6236021" y="-1048410"/>
          <a:ext cx="836723" cy="973626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Private Sector Organization</a:t>
          </a:r>
          <a:r>
            <a:rPr lang="en-US" sz="1200" kern="1200" dirty="0" smtClean="0"/>
            <a:t>: Invests in continuous learning and development opportunities to enhance employee skills, competencies, and future </a:t>
          </a:r>
          <a:r>
            <a:rPr lang="en-US" sz="1200" kern="1200" dirty="0" smtClean="0"/>
            <a:t>employability (</a:t>
          </a:r>
          <a:r>
            <a:rPr lang="en-US" sz="1200" kern="1200" dirty="0" err="1" smtClean="0"/>
            <a:t>Fejes</a:t>
          </a:r>
          <a:r>
            <a:rPr lang="en-US" sz="1200" kern="1200" dirty="0" smtClean="0"/>
            <a:t> et.al, 2010)</a:t>
          </a:r>
          <a:r>
            <a:rPr lang="en-US" sz="1200" kern="1200" dirty="0" smtClean="0"/>
            <a:t>.</a:t>
          </a:r>
          <a:endParaRPr lang="en-US" sz="12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b="1" kern="1200" dirty="0" smtClean="0"/>
            <a:t>Public Sector Organization</a:t>
          </a:r>
          <a:r>
            <a:rPr lang="en-US" sz="1200" kern="1200" dirty="0" smtClean="0"/>
            <a:t>:. Offers comprehensive training and development programs to enhance employee capabilities, improve service delivery, and address evolving needs in the public sector (</a:t>
          </a:r>
          <a:r>
            <a:rPr lang="en-US" sz="1200" kern="1200" dirty="0" err="1" smtClean="0"/>
            <a:t>Poister</a:t>
          </a:r>
          <a:r>
            <a:rPr lang="en-US" sz="1200" kern="1200" dirty="0" smtClean="0"/>
            <a:t> et.al, 2010).</a:t>
          </a:r>
          <a:endParaRPr lang="en-US" sz="1200" kern="1200" dirty="0"/>
        </a:p>
      </dsp:txBody>
      <dsp:txXfrm rot="-5400000">
        <a:off x="1786249" y="3442207"/>
        <a:ext cx="9695423" cy="755033"/>
      </dsp:txXfrm>
    </dsp:sp>
    <dsp:sp modelId="{0A4A6B81-2DB9-45D7-9E72-EE8313B906A7}">
      <dsp:nvSpPr>
        <dsp:cNvPr id="0" name=""/>
        <dsp:cNvSpPr/>
      </dsp:nvSpPr>
      <dsp:spPr>
        <a:xfrm>
          <a:off x="273" y="3296771"/>
          <a:ext cx="1785974" cy="10459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Learning and Development:</a:t>
          </a:r>
          <a:endParaRPr lang="en-US" sz="1600" kern="1200" dirty="0"/>
        </a:p>
      </dsp:txBody>
      <dsp:txXfrm>
        <a:off x="51330" y="3347828"/>
        <a:ext cx="1683860" cy="943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8E1AF-6343-46AA-8AEF-4C12F4118850}" type="datetimeFigureOut">
              <a:rPr lang="en-US" smtClean="0"/>
              <a:t>6/27/2023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2858E0-3D38-47B7-97D4-4FE08D90D35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D2517-63AA-420A-887D-BE60360A8F4D}" type="datetimeFigureOut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4ECAD9-32EE-4091-BDA5-6BD15ACC5E58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4ECAD9-32EE-4091-BDA5-6BD15ACC5E58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5981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EFB0D-6DB6-450D-981E-DB5B064ABC8F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élogramme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6394450" y="0"/>
            <a:ext cx="1539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C8650-8C82-4FB0-9266-0148B376A8CE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028FDE-6655-4B55-B3B4-5B366034E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6311900" y="0"/>
            <a:ext cx="15392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9DE01-3159-42E8-9946-B3F7564EBC72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élogramme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A1FC6A6-F894-471F-8AA4-AE4112290279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3D98FD-B63D-46E0-B974-EC5BBAC02E27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en-US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4ECCD-A9BB-4C40-8999-9FDE0B2AF02D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11315-80A2-4A6F-99BC-2337EDBA509A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FCEE-D38D-4315-8661-B8B16CE6B114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élogramme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7909053-E1DD-4959-BC7A-C98D3D2614DC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2200" y="3043050"/>
            <a:ext cx="3068832" cy="2638359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B9C849-F1D8-4230-9F2F-9250D675BB2A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B7022-84E8-42F0-8AEA-ADED76AFD446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D4C0741-442A-4788-81DA-4F081D559C5A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anchor="ctr"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70BDB9F-6784-464D-8ED7-29E60E2B21A9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A3ABBD-A00D-4624-9D57-736F5DDBFABC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6BF20AA-C418-460A-B9CF-8F3DD94C436D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3F5CE0-F8B8-4EAA-822E-6451047E7D5F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élogramme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1F8AE65-7CE3-49A8-B2CC-A5A64E5730FA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046700-360D-4474-9946-7580E8968658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667F3-A942-43B7-9681-6435F4941075}" type="datetime1">
              <a:rPr lang="en-US" smtClean="0"/>
              <a:t>6/27/2023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/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76BB9-001A-4B59-8C51-603E71AE3226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élogramme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noProof="0" smtClean="0"/>
              <a:t>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10F8E8D-DF54-49BE-BDBC-401B280C4E3C}" type="datetime1">
              <a:rPr lang="en-US" noProof="0" smtClean="0"/>
              <a:t>6/27/2023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17FF9C-6A7E-4A79-81BB-438E8EA9676A}"/>
              </a:ext>
              <a:ext uri="{C183D7F6-B498-43B3-948B-1728B52AA6E4}">
                <adec:decorative xmlns="" xmlns:adec="http://schemas.microsoft.com/office/drawing/2017/decorative" val="0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HR Strategies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FFFB5E3C-FE17-44EA-B59B-183125D08F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2171" y="4140926"/>
            <a:ext cx="4526280" cy="1647226"/>
          </a:xfrm>
        </p:spPr>
        <p:txBody>
          <a:bodyPr>
            <a:normAutofit/>
          </a:bodyPr>
          <a:lstStyle/>
          <a:p>
            <a:r>
              <a:rPr lang="en-US" sz="1600" b="1" i="1" dirty="0" smtClean="0">
                <a:latin typeface="+mj-lt"/>
              </a:rPr>
              <a:t>Private &amp; </a:t>
            </a:r>
            <a:r>
              <a:rPr lang="en-US" sz="1600" b="1" i="1" smtClean="0">
                <a:latin typeface="+mj-lt"/>
              </a:rPr>
              <a:t>Public Organization</a:t>
            </a:r>
            <a:endParaRPr lang="en-US" sz="1600" b="1" i="1" dirty="0">
              <a:latin typeface="+mj-lt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3834" b="3834"/>
          <a:stretch>
            <a:fillRect/>
          </a:stretch>
        </p:blipFill>
        <p:spPr>
          <a:xfrm>
            <a:off x="0" y="-1"/>
            <a:ext cx="6311900" cy="361841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618410"/>
            <a:ext cx="6311900" cy="3239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296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Private Organization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Technology giant Apple Inc. is based in the United States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Apple </a:t>
            </a:r>
            <a:r>
              <a:rPr lang="en-US" dirty="0"/>
              <a:t>Inc. has cemented its place as the world's top technological company thanks to its ground-breaking products, including the iPhone, iPad, and Mac computers</a:t>
            </a:r>
            <a:r>
              <a:rPr lang="en-US" dirty="0" smtClean="0"/>
              <a:t>.</a:t>
            </a:r>
          </a:p>
          <a:p>
            <a:pPr algn="just"/>
            <a:r>
              <a:rPr lang="en-US" dirty="0" smtClean="0"/>
              <a:t>Innovation</a:t>
            </a:r>
            <a:r>
              <a:rPr lang="en-US" dirty="0"/>
              <a:t>, design, and providing a superior customer experience are priorities for Apple </a:t>
            </a:r>
            <a:r>
              <a:rPr lang="en-US" dirty="0" err="1" smtClean="0"/>
              <a:t>Inc</a:t>
            </a:r>
            <a:r>
              <a:rPr lang="en-US" dirty="0" smtClean="0"/>
              <a:t> (</a:t>
            </a:r>
            <a:r>
              <a:rPr lang="en-US" dirty="0" smtClean="0"/>
              <a:t>Bourne et.al, 2019)</a:t>
            </a:r>
            <a:r>
              <a:rPr lang="en-US" dirty="0" smtClean="0"/>
              <a:t>.</a:t>
            </a:r>
            <a:endParaRPr lang="en-US" dirty="0" smtClean="0"/>
          </a:p>
          <a:p>
            <a:pPr algn="just"/>
            <a:r>
              <a:rPr lang="en-US" dirty="0" smtClean="0"/>
              <a:t>Apple </a:t>
            </a:r>
            <a:r>
              <a:rPr lang="en-US" dirty="0"/>
              <a:t>Inc. has put in place an HR strategy that focuses on luring and keeping top personnel, creating an open and creative work environment, and encouraging a culture of ongoing learning and growth in order to achieve its lofty ambitions.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Public Organization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The United Nations, an international body with members from all over the world, is essential in advancing world peace, human rights, and sustainable development.</a:t>
            </a:r>
          </a:p>
          <a:p>
            <a:r>
              <a:rPr lang="en-US" dirty="0"/>
              <a:t>The UN addresses urgent global concerns like poverty, climate change, and conflicts thanks to its wide impact and </a:t>
            </a:r>
            <a:r>
              <a:rPr lang="en-US" dirty="0" smtClean="0"/>
              <a:t>reach (</a:t>
            </a:r>
            <a:r>
              <a:rPr lang="en-US" dirty="0" err="1" smtClean="0"/>
              <a:t>Bebbington</a:t>
            </a:r>
            <a:r>
              <a:rPr lang="en-US" dirty="0" smtClean="0"/>
              <a:t> et.al, 2018)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/>
              <a:t>In order to increase the effectiveness of the organisation, the UN's human resources strategy focuses on hiring a workforce that is diverse and highly skilled from various backgrounds and cultures, encouraging staff members to collaborate and share knowledge, and offering extensive training and career development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747292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Literature Review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4893291"/>
              </p:ext>
            </p:extLst>
          </p:nvPr>
        </p:nvGraphicFramePr>
        <p:xfrm>
          <a:off x="1216548" y="1737360"/>
          <a:ext cx="10058400" cy="4794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8412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Apple Inc. : HR Strategy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3948087"/>
              </p:ext>
            </p:extLst>
          </p:nvPr>
        </p:nvGraphicFramePr>
        <p:xfrm>
          <a:off x="1216548" y="2108202"/>
          <a:ext cx="10058400" cy="3926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28328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/>
              <a:t>Key Components and Initiatives of the HR Strategy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0344343"/>
              </p:ext>
            </p:extLst>
          </p:nvPr>
        </p:nvGraphicFramePr>
        <p:xfrm>
          <a:off x="1216548" y="2108201"/>
          <a:ext cx="10058400" cy="4161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5740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Positive Impact on Overall Strategy and Performance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b="1" dirty="0"/>
              <a:t>Increased Employee Engagement and Productivity: </a:t>
            </a:r>
            <a:endParaRPr lang="en-US" sz="1400" b="1" dirty="0" smtClean="0"/>
          </a:p>
          <a:p>
            <a:pPr lvl="1"/>
            <a:r>
              <a:rPr lang="en-US" sz="1400" dirty="0" smtClean="0"/>
              <a:t>Apple </a:t>
            </a:r>
            <a:r>
              <a:rPr lang="en-US" sz="1400" dirty="0"/>
              <a:t>Inc. fosters a positive work environment that increases employee engagement and productivity by placing a high priority on employee well-being and work-life </a:t>
            </a:r>
            <a:r>
              <a:rPr lang="en-US" sz="1400" dirty="0" smtClean="0"/>
              <a:t>balance (Day et.al, 2019).</a:t>
            </a:r>
            <a:endParaRPr lang="en-US" sz="1400" dirty="0"/>
          </a:p>
          <a:p>
            <a:pPr lvl="1"/>
            <a:r>
              <a:rPr lang="en-US" sz="1400" dirty="0" smtClean="0"/>
              <a:t>Study by (</a:t>
            </a:r>
            <a:r>
              <a:rPr lang="en-US" sz="1400" dirty="0" err="1" smtClean="0"/>
              <a:t>Simbula</a:t>
            </a:r>
            <a:r>
              <a:rPr lang="en-US" sz="1400" dirty="0" smtClean="0"/>
              <a:t> et.al, 2010)</a:t>
            </a:r>
            <a:r>
              <a:rPr lang="en-US" sz="1400" dirty="0" smtClean="0"/>
              <a:t> shows </a:t>
            </a:r>
            <a:r>
              <a:rPr lang="en-US" sz="1400" dirty="0"/>
              <a:t>a link between employee well-being and higher levels of dedication, performance, and job satisfaction.</a:t>
            </a:r>
          </a:p>
          <a:p>
            <a:r>
              <a:rPr lang="en-US" sz="1400" b="1" dirty="0"/>
              <a:t>P</a:t>
            </a:r>
            <a:r>
              <a:rPr lang="en-US" sz="1400" b="1" dirty="0" smtClean="0"/>
              <a:t>ersonnel </a:t>
            </a:r>
            <a:r>
              <a:rPr lang="en-US" sz="1400" b="1" dirty="0"/>
              <a:t>Attraction and Retention: </a:t>
            </a:r>
            <a:endParaRPr lang="en-US" sz="1400" b="1" dirty="0" smtClean="0"/>
          </a:p>
          <a:p>
            <a:pPr lvl="1"/>
            <a:r>
              <a:rPr lang="en-US" sz="1400" dirty="0" smtClean="0"/>
              <a:t>In </a:t>
            </a:r>
            <a:r>
              <a:rPr lang="en-US" sz="1400" dirty="0"/>
              <a:t>the very competitive technological sector, Apple Inc.'s HR strategy aids in attracting and keeping top </a:t>
            </a:r>
            <a:r>
              <a:rPr lang="en-US" sz="1400" dirty="0" smtClean="0"/>
              <a:t>personnel (</a:t>
            </a:r>
            <a:r>
              <a:rPr lang="en-US" sz="1400" dirty="0" err="1" smtClean="0"/>
              <a:t>Chetty</a:t>
            </a:r>
            <a:r>
              <a:rPr lang="en-US" sz="1400" dirty="0" smtClean="0"/>
              <a:t> et.al, 2015)</a:t>
            </a:r>
            <a:r>
              <a:rPr lang="en-US" sz="1400" dirty="0" smtClean="0"/>
              <a:t>.</a:t>
            </a:r>
            <a:endParaRPr lang="en-US" sz="1400" dirty="0"/>
          </a:p>
          <a:p>
            <a:pPr lvl="1"/>
            <a:r>
              <a:rPr lang="en-US" sz="1400" dirty="0"/>
              <a:t>When attracting and keeping talented people, the company's reputation for </a:t>
            </a:r>
            <a:r>
              <a:rPr lang="en-US" sz="1400" dirty="0" err="1"/>
              <a:t>prioritising</a:t>
            </a:r>
            <a:r>
              <a:rPr lang="en-US" sz="1400" dirty="0"/>
              <a:t> employee wellbeing and work-life balance gives it a competitive edge.</a:t>
            </a:r>
          </a:p>
          <a:p>
            <a:r>
              <a:rPr lang="en-US" sz="1400" b="1" dirty="0"/>
              <a:t>Creativity and </a:t>
            </a:r>
            <a:r>
              <a:rPr lang="en-US" sz="1400" b="1" dirty="0" smtClean="0"/>
              <a:t>innovation:</a:t>
            </a:r>
            <a:endParaRPr lang="en-US" sz="1400" b="1" dirty="0"/>
          </a:p>
          <a:p>
            <a:pPr lvl="1"/>
            <a:r>
              <a:rPr lang="en-US" sz="1400" dirty="0"/>
              <a:t>Employees can recharge thanks to Apple Inc.'s good work-life balance, which promotes creativity and innovation.</a:t>
            </a:r>
          </a:p>
          <a:p>
            <a:pPr lvl="1"/>
            <a:r>
              <a:rPr lang="en-US" sz="1400" dirty="0" smtClean="0"/>
              <a:t>Study by (</a:t>
            </a:r>
            <a:r>
              <a:rPr lang="en-US" sz="1400" dirty="0" smtClean="0"/>
              <a:t>Roebuck et.al,  2013) show individuals </a:t>
            </a:r>
            <a:r>
              <a:rPr lang="en-US" sz="1400" dirty="0"/>
              <a:t>who maintain a healthy work-life balance are more likely to think creatively and contribute to the success of their organisations that.</a:t>
            </a:r>
            <a:endParaRPr lang="en-US" sz="1400" dirty="0"/>
          </a:p>
          <a:p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112956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Examples: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277736"/>
              </p:ext>
            </p:extLst>
          </p:nvPr>
        </p:nvGraphicFramePr>
        <p:xfrm>
          <a:off x="275171" y="1964510"/>
          <a:ext cx="11702617" cy="4318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7564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United Nations (UN) : HR Strategy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9068834"/>
              </p:ext>
            </p:extLst>
          </p:nvPr>
        </p:nvGraphicFramePr>
        <p:xfrm>
          <a:off x="1216548" y="2108201"/>
          <a:ext cx="4766241" cy="3652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64823027"/>
              </p:ext>
            </p:extLst>
          </p:nvPr>
        </p:nvGraphicFramePr>
        <p:xfrm>
          <a:off x="4558937" y="1737360"/>
          <a:ext cx="9248503" cy="4229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43564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Examples: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453720"/>
              </p:ext>
            </p:extLst>
          </p:nvPr>
        </p:nvGraphicFramePr>
        <p:xfrm>
          <a:off x="1097280" y="1925321"/>
          <a:ext cx="10058400" cy="4370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976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dirty="0"/>
              <a:t>Comparative Analysis: Private vs. Public Sector HR Strategies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4039503"/>
              </p:ext>
            </p:extLst>
          </p:nvPr>
        </p:nvGraphicFramePr>
        <p:xfrm>
          <a:off x="404949" y="2108201"/>
          <a:ext cx="11534502" cy="434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812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br>
              <a:rPr lang="en-US" dirty="0"/>
            </a:br>
            <a:r>
              <a:rPr lang="en-US" dirty="0" smtClean="0"/>
              <a:t>Critical Evaluation - </a:t>
            </a:r>
            <a:r>
              <a:rPr lang="en-US" b="0" dirty="0"/>
              <a:t>Private Sector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Strengths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Strong employee well-being programmes foster a healthy work environment and raise productivity and employee happiness.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emphasis on providing possibilities for career advancement and attractive compensation to draw and keep top people.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Systems for rewarding and </a:t>
            </a:r>
            <a:r>
              <a:rPr lang="en-US" dirty="0" err="1"/>
              <a:t>recognising</a:t>
            </a:r>
            <a:r>
              <a:rPr lang="en-US" dirty="0"/>
              <a:t> performance link individual contributions to organisational </a:t>
            </a:r>
            <a:r>
              <a:rPr lang="en-US" dirty="0" smtClean="0"/>
              <a:t>objectives.</a:t>
            </a:r>
          </a:p>
          <a:p>
            <a:r>
              <a:rPr lang="en-US" dirty="0" smtClean="0"/>
              <a:t>Weaknesses: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Possible neglect of succession planning and long-term staff development.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strategies for inclusion and diversity are not given enough weight.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Emphasising short-term results too much can result in staff fatigue and lower job satisfaction..</a:t>
            </a:r>
          </a:p>
          <a:p>
            <a:r>
              <a:rPr lang="en-US" dirty="0"/>
              <a:t>Suggestions for Improvement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foster long-term staff growth and succession planning, implement comprehensive talent development programmes.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promote a more inclusive and varied workforce, strengthen diversity and inclusion programmes.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avoid burnout and sustain high job satisfaction, strike a balance between holistic employee well-being programmes and performance-based </a:t>
            </a:r>
            <a:r>
              <a:rPr lang="en-US" dirty="0" smtClean="0"/>
              <a:t>awards (</a:t>
            </a:r>
            <a:r>
              <a:rPr lang="en-US" dirty="0" err="1" smtClean="0"/>
              <a:t>Fusarelli</a:t>
            </a:r>
            <a:r>
              <a:rPr lang="en-US" dirty="0" smtClean="0"/>
              <a:t> et.al, 2018)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72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 </a:t>
            </a:r>
            <a:br>
              <a:rPr lang="en-US" dirty="0"/>
            </a:br>
            <a:r>
              <a:rPr lang="en-US" dirty="0"/>
              <a:t>Critical Evaluation - </a:t>
            </a:r>
            <a:r>
              <a:rPr lang="en-US" b="0" dirty="0" smtClean="0"/>
              <a:t>Public </a:t>
            </a:r>
            <a:r>
              <a:rPr lang="en-US" b="0" dirty="0"/>
              <a:t>Sector Organization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548" y="2108201"/>
            <a:ext cx="10058400" cy="403134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Strengths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The availability of qualified individuals in key roles is guaranteed by rigorous talent acquisition procedures.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Strong training and development initiatives boost service delivery and personnel capabilities.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Work-life balance and employee wellbeing are prioritised, which boosts job satisfaction and </a:t>
            </a:r>
            <a:r>
              <a:rPr lang="en-US" dirty="0" smtClean="0"/>
              <a:t>retention.</a:t>
            </a:r>
            <a:endParaRPr lang="en-US" dirty="0"/>
          </a:p>
          <a:p>
            <a:r>
              <a:rPr lang="en-US" dirty="0"/>
              <a:t>Weaknesses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Due to the nature of public sector objectives, there is limited flexibility in the implementation of performance-based incentives.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Due to salary restrictions, it may be difficult to attract and keep top employees.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adapt to changing public service demands, innovation and agility must be given more </a:t>
            </a:r>
            <a:r>
              <a:rPr lang="en-US" dirty="0" smtClean="0"/>
              <a:t>attention.</a:t>
            </a:r>
            <a:endParaRPr lang="en-US" dirty="0"/>
          </a:p>
          <a:p>
            <a:r>
              <a:rPr lang="en-US" dirty="0"/>
              <a:t>Suggestions for Improvement</a:t>
            </a:r>
            <a:r>
              <a:rPr lang="en-US" dirty="0" smtClean="0"/>
              <a:t>: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Investigate novel methods of performance management that offer performance-based rewards and are in line with the goals of the public </a:t>
            </a:r>
            <a:r>
              <a:rPr lang="en-US" dirty="0" smtClean="0"/>
              <a:t>sector (</a:t>
            </a:r>
            <a:r>
              <a:rPr lang="en-US" dirty="0" err="1" smtClean="0"/>
              <a:t>Azzone</a:t>
            </a:r>
            <a:r>
              <a:rPr lang="en-US" dirty="0" smtClean="0"/>
              <a:t> et.al, 2011)</a:t>
            </a:r>
            <a:r>
              <a:rPr lang="en-US" dirty="0" smtClean="0"/>
              <a:t>.</a:t>
            </a:r>
            <a:endParaRPr lang="en-US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To secure competitive pay packages and draw top people, conduct thorough market analysis.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/>
              <a:t>Through efforts for training, cooperation, and knowledge-sharing, promote a culture of innovation and </a:t>
            </a:r>
            <a:r>
              <a:rPr lang="en-US" dirty="0" smtClean="0"/>
              <a:t>adaptability.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56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The HR strategy of Employee Well-being and Work-Life Balance was discussed in the private sector organisation, emphasising its </a:t>
            </a:r>
            <a:r>
              <a:rPr lang="en-US" dirty="0" err="1"/>
              <a:t>favourable</a:t>
            </a:r>
            <a:r>
              <a:rPr lang="en-US" dirty="0"/>
              <a:t> effects on employee satisfaction, productivity, and retention. The organization's competitive advantage is boosted by the focus on luring and keeping top people through performance-based rewards. Similar to this, the HR strategy of talent management and leadership development was investigated in the public sector organisation. This tactic is </a:t>
            </a:r>
            <a:r>
              <a:rPr lang="en-US" dirty="0" err="1"/>
              <a:t>centred</a:t>
            </a:r>
            <a:r>
              <a:rPr lang="en-US" dirty="0"/>
              <a:t> on hiring and training skilled personnel, which enhances service delivery and employee wellbeing. Both the similarities and the variances between the two </a:t>
            </a:r>
            <a:r>
              <a:rPr lang="en-US" dirty="0" err="1"/>
              <a:t>organisations'</a:t>
            </a:r>
            <a:r>
              <a:rPr lang="en-US" dirty="0"/>
              <a:t> HR policies were exposed by the comparative analysis. The public sector organisation places a stronger emphasis on talent acquisition and work-life balance, whereas the private sector organisation </a:t>
            </a:r>
            <a:r>
              <a:rPr lang="en-US" dirty="0" err="1"/>
              <a:t>prioritises</a:t>
            </a:r>
            <a:r>
              <a:rPr lang="en-US" dirty="0"/>
              <a:t> individual advancement and rewards. Organisations can improve their own HR strategies by using the lessons from these techniques. In conclusion, putting HR plans into </a:t>
            </a:r>
            <a:r>
              <a:rPr lang="en-US" dirty="0" err="1"/>
              <a:t>practise</a:t>
            </a:r>
            <a:r>
              <a:rPr lang="en-US" dirty="0"/>
              <a:t> well is essential for achieving a competitive edge. Organisations may attract, nurture, and keep talented workers by coordinating HR practises with their broader organisational strategy, which improves performance and fosters long-term success. The major conclusions place a strong emphasis on the value of strategic HR management as well as the necessity of ongoing evaluation and improvement in response to changing business circumstances.</a:t>
            </a:r>
          </a:p>
        </p:txBody>
      </p:sp>
    </p:spTree>
    <p:extLst>
      <p:ext uri="{BB962C8B-B14F-4D97-AF65-F5344CB8AC3E}">
        <p14:creationId xmlns:p14="http://schemas.microsoft.com/office/powerpoint/2010/main" val="2484179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548" y="2108201"/>
            <a:ext cx="10058400" cy="4457852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en-US" dirty="0"/>
              <a:t>Bourne, R., 2019. Is this Time Different: Schumpeter, the Tech Giants, and Monopoly Fatalism. </a:t>
            </a:r>
            <a:r>
              <a:rPr lang="en-US" i="1" dirty="0"/>
              <a:t>CATO Institute Policy Analysis</a:t>
            </a:r>
            <a:r>
              <a:rPr lang="en-US" dirty="0"/>
              <a:t>, (827).</a:t>
            </a:r>
          </a:p>
          <a:p>
            <a:pPr lvl="0"/>
            <a:r>
              <a:rPr lang="en-US" dirty="0" err="1"/>
              <a:t>Bebbington</a:t>
            </a:r>
            <a:r>
              <a:rPr lang="en-US" dirty="0"/>
              <a:t>, J. and </a:t>
            </a:r>
            <a:r>
              <a:rPr lang="en-US" dirty="0" err="1"/>
              <a:t>Unerman</a:t>
            </a:r>
            <a:r>
              <a:rPr lang="en-US" dirty="0"/>
              <a:t>, J., 2018. Achieving the United Nations Sustainable Development Goals: an enabling role for accounting research. </a:t>
            </a:r>
            <a:r>
              <a:rPr lang="en-US" i="1" dirty="0"/>
              <a:t>Accounting, Auditing &amp; Accountability Journal</a:t>
            </a:r>
            <a:r>
              <a:rPr lang="en-US" dirty="0"/>
              <a:t>.</a:t>
            </a:r>
          </a:p>
          <a:p>
            <a:pPr lvl="0"/>
            <a:r>
              <a:rPr lang="en-US" dirty="0" err="1"/>
              <a:t>Chanana</a:t>
            </a:r>
            <a:r>
              <a:rPr lang="en-US" dirty="0"/>
              <a:t>, N. and </a:t>
            </a:r>
            <a:r>
              <a:rPr lang="en-US" dirty="0" err="1"/>
              <a:t>Sangeeta</a:t>
            </a:r>
            <a:r>
              <a:rPr lang="en-US" dirty="0"/>
              <a:t>, 2021. Employee engagement practices during COVID‐19 lockdown. </a:t>
            </a:r>
            <a:r>
              <a:rPr lang="en-US" i="1" dirty="0"/>
              <a:t>Journal of public affairs</a:t>
            </a:r>
            <a:r>
              <a:rPr lang="en-US" dirty="0"/>
              <a:t>, </a:t>
            </a:r>
            <a:r>
              <a:rPr lang="en-US" i="1" dirty="0"/>
              <a:t>21</a:t>
            </a:r>
            <a:r>
              <a:rPr lang="en-US" dirty="0"/>
              <a:t>(4), p.e2508.</a:t>
            </a:r>
          </a:p>
          <a:p>
            <a:pPr lvl="0"/>
            <a:r>
              <a:rPr lang="en-US" dirty="0"/>
              <a:t>Tan, C.L. and </a:t>
            </a:r>
            <a:r>
              <a:rPr lang="en-US" dirty="0" err="1"/>
              <a:t>Nasurdin</a:t>
            </a:r>
            <a:r>
              <a:rPr lang="en-US" dirty="0"/>
              <a:t>, A.M., 2011. Human resource management practices and organizational innovation: assessing the mediating role of knowledge management effectiveness. </a:t>
            </a:r>
            <a:r>
              <a:rPr lang="en-US" i="1" dirty="0"/>
              <a:t>Electronic journal of knowledge management</a:t>
            </a:r>
            <a:r>
              <a:rPr lang="en-US" dirty="0"/>
              <a:t>, </a:t>
            </a:r>
            <a:r>
              <a:rPr lang="en-US" i="1" dirty="0"/>
              <a:t>9</a:t>
            </a:r>
            <a:r>
              <a:rPr lang="en-US" dirty="0"/>
              <a:t>(2), pp.pp155-167.</a:t>
            </a:r>
          </a:p>
          <a:p>
            <a:pPr lvl="0"/>
            <a:r>
              <a:rPr lang="en-US" dirty="0"/>
              <a:t>Rodríguez-Sánchez, J.L., González-Torres, T., Montero-Navarro, A. and </a:t>
            </a:r>
            <a:r>
              <a:rPr lang="en-US" dirty="0" err="1"/>
              <a:t>Gallego-Losada</a:t>
            </a:r>
            <a:r>
              <a:rPr lang="en-US" dirty="0"/>
              <a:t>, R., 2020. Investing time and resources for work–life balance: The effect on talent retention. </a:t>
            </a:r>
            <a:r>
              <a:rPr lang="en-US" i="1" dirty="0"/>
              <a:t>International journal of environmental research and public health</a:t>
            </a:r>
            <a:r>
              <a:rPr lang="en-US" dirty="0"/>
              <a:t>, </a:t>
            </a:r>
            <a:r>
              <a:rPr lang="en-US" i="1" dirty="0"/>
              <a:t>17</a:t>
            </a:r>
            <a:r>
              <a:rPr lang="en-US" dirty="0"/>
              <a:t>(6), p.1920.</a:t>
            </a:r>
          </a:p>
          <a:p>
            <a:pPr lvl="0"/>
            <a:r>
              <a:rPr lang="en-US" dirty="0"/>
              <a:t>Tariq, A., Aslam, H.D., Siddique, A. and </a:t>
            </a:r>
            <a:r>
              <a:rPr lang="en-US" dirty="0" err="1"/>
              <a:t>Tanveer</a:t>
            </a:r>
            <a:r>
              <a:rPr lang="en-US" dirty="0"/>
              <a:t>, A., 2012. Work-life balance as a best practice model of human resource management: A win-win situational tool for the employees and organizations. </a:t>
            </a:r>
            <a:r>
              <a:rPr lang="en-US" i="1" dirty="0"/>
              <a:t>Mediterranean Journal of Social Sciences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(1), pp.577-585.</a:t>
            </a:r>
          </a:p>
          <a:p>
            <a:pPr lvl="0"/>
            <a:r>
              <a:rPr lang="en-US" dirty="0" err="1"/>
              <a:t>Shifrin</a:t>
            </a:r>
            <a:r>
              <a:rPr lang="en-US" dirty="0"/>
              <a:t>, N.V. and Michel, J.S., 2022. Flexible work arrangements and employee health: A meta-analytic review. </a:t>
            </a:r>
            <a:r>
              <a:rPr lang="en-US" i="1" dirty="0"/>
              <a:t>Work &amp; Stress</a:t>
            </a:r>
            <a:r>
              <a:rPr lang="en-US" dirty="0"/>
              <a:t>, </a:t>
            </a:r>
            <a:r>
              <a:rPr lang="en-US" i="1" dirty="0"/>
              <a:t>36</a:t>
            </a:r>
            <a:r>
              <a:rPr lang="en-US" dirty="0"/>
              <a:t>(1), pp.60-85.</a:t>
            </a:r>
          </a:p>
          <a:p>
            <a:pPr lvl="0"/>
            <a:r>
              <a:rPr lang="en-US" dirty="0"/>
              <a:t>Bai, Y., Copeland, W.E., Burns, R., </a:t>
            </a:r>
            <a:r>
              <a:rPr lang="en-US" dirty="0" err="1"/>
              <a:t>Nardone</a:t>
            </a:r>
            <a:r>
              <a:rPr lang="en-US" dirty="0"/>
              <a:t>, H., </a:t>
            </a:r>
            <a:r>
              <a:rPr lang="en-US" dirty="0" err="1"/>
              <a:t>Devadanam</a:t>
            </a:r>
            <a:r>
              <a:rPr lang="en-US" dirty="0"/>
              <a:t>, V., </a:t>
            </a:r>
            <a:r>
              <a:rPr lang="en-US" dirty="0" err="1"/>
              <a:t>Rettew</a:t>
            </a:r>
            <a:r>
              <a:rPr lang="en-US" dirty="0"/>
              <a:t>, J. and </a:t>
            </a:r>
            <a:r>
              <a:rPr lang="en-US" dirty="0" err="1"/>
              <a:t>Hudziak</a:t>
            </a:r>
            <a:r>
              <a:rPr lang="en-US" dirty="0"/>
              <a:t>, J., 2022. Ecological momentary assessment of physical activity and wellness behaviors in college students throughout a school year: Longitudinal naturalistic study. </a:t>
            </a:r>
            <a:r>
              <a:rPr lang="en-US" i="1" dirty="0"/>
              <a:t>JMIR Public Health and Surveillance</a:t>
            </a:r>
            <a:r>
              <a:rPr lang="en-US" dirty="0"/>
              <a:t>, </a:t>
            </a:r>
            <a:r>
              <a:rPr lang="en-US" i="1" dirty="0"/>
              <a:t>8</a:t>
            </a:r>
            <a:r>
              <a:rPr lang="en-US" dirty="0"/>
              <a:t>(1), p.e25375.</a:t>
            </a:r>
          </a:p>
          <a:p>
            <a:pPr lvl="0"/>
            <a:r>
              <a:rPr lang="en-US" dirty="0"/>
              <a:t>Posner, B.Z., Kouzes, J.M. and Schmidt, W.H., 1985. Shared values make a difference: An empirical test of corporate culture. </a:t>
            </a:r>
            <a:r>
              <a:rPr lang="en-US" i="1" dirty="0"/>
              <a:t>Human Resource Management</a:t>
            </a:r>
            <a:r>
              <a:rPr lang="en-US" dirty="0"/>
              <a:t>, </a:t>
            </a:r>
            <a:r>
              <a:rPr lang="en-US" i="1" dirty="0"/>
              <a:t>24</a:t>
            </a:r>
            <a:r>
              <a:rPr lang="en-US" dirty="0"/>
              <a:t>(3), pp.293-309.</a:t>
            </a:r>
          </a:p>
          <a:p>
            <a:pPr lvl="0"/>
            <a:r>
              <a:rPr lang="en-US" dirty="0"/>
              <a:t>Dustin, G., Bharat, M. and </a:t>
            </a:r>
            <a:r>
              <a:rPr lang="en-US" dirty="0" err="1"/>
              <a:t>Jitendra</a:t>
            </a:r>
            <a:r>
              <a:rPr lang="en-US" dirty="0"/>
              <a:t>, M., 2014. Competitive advantage and motivating innovation. </a:t>
            </a:r>
            <a:r>
              <a:rPr lang="en-US" i="1" dirty="0"/>
              <a:t>Advances in Management</a:t>
            </a:r>
            <a:r>
              <a:rPr lang="en-US" dirty="0"/>
              <a:t>, </a:t>
            </a:r>
            <a:r>
              <a:rPr lang="en-US" i="1" dirty="0"/>
              <a:t>7</a:t>
            </a:r>
            <a:r>
              <a:rPr lang="en-US" dirty="0"/>
              <a:t>(1), p.1.</a:t>
            </a:r>
          </a:p>
          <a:p>
            <a:pPr lvl="0"/>
            <a:r>
              <a:rPr lang="en-US" dirty="0"/>
              <a:t>Day, A., Barber, L. and </a:t>
            </a:r>
            <a:r>
              <a:rPr lang="en-US" dirty="0" err="1"/>
              <a:t>Tonet</a:t>
            </a:r>
            <a:r>
              <a:rPr lang="en-US" dirty="0"/>
              <a:t>, J., 2019. Information communication technology and employee well-being: Understanding the “</a:t>
            </a:r>
            <a:r>
              <a:rPr lang="en-US" dirty="0" err="1"/>
              <a:t>iParadox</a:t>
            </a:r>
            <a:r>
              <a:rPr lang="en-US" dirty="0"/>
              <a:t> Triad” at work. </a:t>
            </a:r>
            <a:r>
              <a:rPr lang="en-US" i="1" dirty="0"/>
              <a:t>The Cambridge handbook of technology and employee behavior</a:t>
            </a:r>
            <a:r>
              <a:rPr lang="en-US" dirty="0"/>
              <a:t>, pp.580-607.</a:t>
            </a:r>
          </a:p>
          <a:p>
            <a:pPr lvl="0"/>
            <a:r>
              <a:rPr lang="en-US" dirty="0" err="1"/>
              <a:t>Simbula</a:t>
            </a:r>
            <a:r>
              <a:rPr lang="en-US" dirty="0"/>
              <a:t>, S., 2010. Daily fluctuations in teachers' well-being: A diary study using the Job Demands–Resources model. </a:t>
            </a:r>
            <a:r>
              <a:rPr lang="en-US" i="1" dirty="0"/>
              <a:t>Anxiety, Stress, &amp; Coping</a:t>
            </a:r>
            <a:r>
              <a:rPr lang="en-US" dirty="0"/>
              <a:t>, </a:t>
            </a:r>
            <a:r>
              <a:rPr lang="en-US" i="1" dirty="0"/>
              <a:t>23</a:t>
            </a:r>
            <a:r>
              <a:rPr lang="en-US" dirty="0"/>
              <a:t>(5), pp.563-584.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5463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6548" y="2108201"/>
            <a:ext cx="10058400" cy="4281582"/>
          </a:xfrm>
        </p:spPr>
        <p:txBody>
          <a:bodyPr>
            <a:noAutofit/>
          </a:bodyPr>
          <a:lstStyle/>
          <a:p>
            <a:pPr lvl="0"/>
            <a:r>
              <a:rPr lang="en-US" sz="900" dirty="0" err="1"/>
              <a:t>Chetty</a:t>
            </a:r>
            <a:r>
              <a:rPr lang="en-US" sz="900" dirty="0"/>
              <a:t>, S., 2015. </a:t>
            </a:r>
            <a:r>
              <a:rPr lang="en-US" sz="900" i="1" dirty="0"/>
              <a:t>Key factors to attracting and retaining software development talent in an IT company in Durban, KwaZulu-Natal: talent innovation as competitive edge in KwaZulu-Natal IT sector</a:t>
            </a:r>
            <a:r>
              <a:rPr lang="en-US" sz="900" dirty="0"/>
              <a:t> (Doctoral dissertation).</a:t>
            </a:r>
          </a:p>
          <a:p>
            <a:pPr lvl="0"/>
            <a:r>
              <a:rPr lang="en-US" sz="900" dirty="0"/>
              <a:t>Roebuck, D.B., Smith, D.N. and El </a:t>
            </a:r>
            <a:r>
              <a:rPr lang="en-US" sz="900" dirty="0" err="1"/>
              <a:t>Haddaoui</a:t>
            </a:r>
            <a:r>
              <a:rPr lang="en-US" sz="900" dirty="0"/>
              <a:t>, T., 2013. Cross-generational perspectives on work-life balance and its impact on women's opportunities for leadership in the workplace. </a:t>
            </a:r>
            <a:r>
              <a:rPr lang="en-US" sz="900" i="1" dirty="0"/>
              <a:t>Advancing Women in Leadership Journal</a:t>
            </a:r>
            <a:r>
              <a:rPr lang="en-US" sz="900" dirty="0"/>
              <a:t>, </a:t>
            </a:r>
            <a:r>
              <a:rPr lang="en-US" sz="900" i="1" dirty="0"/>
              <a:t>33</a:t>
            </a:r>
            <a:r>
              <a:rPr lang="en-US" sz="900" dirty="0"/>
              <a:t>, pp.52-62.</a:t>
            </a:r>
          </a:p>
          <a:p>
            <a:pPr lvl="0"/>
            <a:r>
              <a:rPr lang="en-US" sz="900" dirty="0"/>
              <a:t>Bode, I., 2015. </a:t>
            </a:r>
            <a:r>
              <a:rPr lang="en-US" sz="900" i="1" dirty="0"/>
              <a:t>Individual agency and policy change at the United Nations: The people of the United Nations</a:t>
            </a:r>
            <a:r>
              <a:rPr lang="en-US" sz="900" dirty="0"/>
              <a:t>. Routledge.</a:t>
            </a:r>
          </a:p>
          <a:p>
            <a:pPr lvl="0"/>
            <a:r>
              <a:rPr lang="en-US" sz="900" dirty="0" err="1"/>
              <a:t>Wiradendi</a:t>
            </a:r>
            <a:r>
              <a:rPr lang="en-US" sz="900" dirty="0"/>
              <a:t> </a:t>
            </a:r>
            <a:r>
              <a:rPr lang="en-US" sz="900" dirty="0" err="1"/>
              <a:t>Wolor</a:t>
            </a:r>
            <a:r>
              <a:rPr lang="en-US" sz="900" dirty="0"/>
              <a:t>, C., 2020. Implementation talent management to improve organization’s performance in Indonesia to fight industrial revolution 4.0. </a:t>
            </a:r>
            <a:r>
              <a:rPr lang="en-US" sz="900" i="1" dirty="0"/>
              <a:t>International journal of scientific &amp; technology research</a:t>
            </a:r>
            <a:r>
              <a:rPr lang="en-US" sz="900" dirty="0"/>
              <a:t>.</a:t>
            </a:r>
          </a:p>
          <a:p>
            <a:pPr lvl="0"/>
            <a:r>
              <a:rPr lang="en-US" sz="900" dirty="0" err="1"/>
              <a:t>Fusarelli</a:t>
            </a:r>
            <a:r>
              <a:rPr lang="en-US" sz="900" dirty="0"/>
              <a:t>, B.C., </a:t>
            </a:r>
            <a:r>
              <a:rPr lang="en-US" sz="900" dirty="0" err="1"/>
              <a:t>Fusarelli</a:t>
            </a:r>
            <a:r>
              <a:rPr lang="en-US" sz="900" dirty="0"/>
              <a:t>, L.D. and Riddick, F., 2018. Planning for the future: Leadership development and succession planning in education. </a:t>
            </a:r>
            <a:r>
              <a:rPr lang="en-US" sz="900" i="1" dirty="0"/>
              <a:t>Journal of Research on Leadership Education</a:t>
            </a:r>
            <a:r>
              <a:rPr lang="en-US" sz="900" dirty="0"/>
              <a:t>, </a:t>
            </a:r>
            <a:r>
              <a:rPr lang="en-US" sz="900" i="1" dirty="0"/>
              <a:t>13</a:t>
            </a:r>
            <a:r>
              <a:rPr lang="en-US" sz="900" dirty="0"/>
              <a:t>(3), pp.286-313.</a:t>
            </a:r>
          </a:p>
          <a:p>
            <a:pPr lvl="0"/>
            <a:r>
              <a:rPr lang="en-US" sz="900" dirty="0" err="1"/>
              <a:t>Charoensukmongkol</a:t>
            </a:r>
            <a:r>
              <a:rPr lang="en-US" sz="900" dirty="0"/>
              <a:t>, P. and </a:t>
            </a:r>
            <a:r>
              <a:rPr lang="en-US" sz="900" dirty="0" err="1"/>
              <a:t>Puyod</a:t>
            </a:r>
            <a:r>
              <a:rPr lang="en-US" sz="900" dirty="0"/>
              <a:t>, J.V., 2021. Influence of transformational leadership on role ambiguity and work–life balance of Filipino University employees during COVID-19: does employee involvement matter?. </a:t>
            </a:r>
            <a:r>
              <a:rPr lang="en-US" sz="900" i="1" dirty="0"/>
              <a:t>International Journal of Leadership in Education</a:t>
            </a:r>
            <a:r>
              <a:rPr lang="en-US" sz="900" dirty="0"/>
              <a:t>, pp.1-20.</a:t>
            </a:r>
          </a:p>
          <a:p>
            <a:pPr lvl="0"/>
            <a:r>
              <a:rPr lang="en-US" sz="900" dirty="0"/>
              <a:t>Smith, K.T., 2010. Work-life balance perspectives of marketing professionals in generation Y. </a:t>
            </a:r>
            <a:r>
              <a:rPr lang="en-US" sz="900" i="1" dirty="0"/>
              <a:t>Services Marketing Quarterly</a:t>
            </a:r>
            <a:r>
              <a:rPr lang="en-US" sz="900" dirty="0"/>
              <a:t>, </a:t>
            </a:r>
            <a:r>
              <a:rPr lang="en-US" sz="900" i="1" dirty="0"/>
              <a:t>31</a:t>
            </a:r>
            <a:r>
              <a:rPr lang="en-US" sz="900" dirty="0"/>
              <a:t>(4), pp.434-447.</a:t>
            </a:r>
          </a:p>
          <a:p>
            <a:pPr lvl="0"/>
            <a:r>
              <a:rPr lang="en-US" sz="900" dirty="0" err="1"/>
              <a:t>Micheli</a:t>
            </a:r>
            <a:r>
              <a:rPr lang="en-US" sz="900" dirty="0"/>
              <a:t>, P. and Manzoni, J.F., 2010. Strategic performance measurement: Benefits, limitations and paradoxes. </a:t>
            </a:r>
            <a:r>
              <a:rPr lang="en-US" sz="900" i="1" dirty="0"/>
              <a:t>Long range planning</a:t>
            </a:r>
            <a:r>
              <a:rPr lang="en-US" sz="900" dirty="0"/>
              <a:t>, </a:t>
            </a:r>
            <a:r>
              <a:rPr lang="en-US" sz="900" i="1" dirty="0"/>
              <a:t>43</a:t>
            </a:r>
            <a:r>
              <a:rPr lang="en-US" sz="900" dirty="0"/>
              <a:t>(4), pp.465-476.</a:t>
            </a:r>
          </a:p>
          <a:p>
            <a:pPr lvl="0"/>
            <a:r>
              <a:rPr lang="en-US" sz="900" dirty="0"/>
              <a:t>Burns, J.P. and </a:t>
            </a:r>
            <a:r>
              <a:rPr lang="en-US" sz="900" dirty="0" err="1"/>
              <a:t>Zhiren</a:t>
            </a:r>
            <a:r>
              <a:rPr lang="en-US" sz="900" dirty="0"/>
              <a:t>, Z., 2010. Performance management in the government of the People's Republic of China: Accountability and control in the implementation of public policy. </a:t>
            </a:r>
            <a:r>
              <a:rPr lang="en-US" sz="900" i="1" dirty="0"/>
              <a:t>OECD Journal on Budgeting</a:t>
            </a:r>
            <a:r>
              <a:rPr lang="en-US" sz="900" dirty="0"/>
              <a:t>, </a:t>
            </a:r>
            <a:r>
              <a:rPr lang="en-US" sz="900" i="1" dirty="0"/>
              <a:t>10</a:t>
            </a:r>
            <a:r>
              <a:rPr lang="en-US" sz="900" dirty="0"/>
              <a:t>(2), pp.1-28.</a:t>
            </a:r>
          </a:p>
          <a:p>
            <a:pPr lvl="0"/>
            <a:r>
              <a:rPr lang="en-US" sz="900" dirty="0" err="1"/>
              <a:t>Fejes</a:t>
            </a:r>
            <a:r>
              <a:rPr lang="en-US" sz="900" dirty="0"/>
              <a:t>, A., 2010. Discourses on employability: Constituting the responsible citizen. </a:t>
            </a:r>
            <a:r>
              <a:rPr lang="en-US" sz="900" i="1" dirty="0"/>
              <a:t>Studies in continuing education</a:t>
            </a:r>
            <a:r>
              <a:rPr lang="en-US" sz="900" dirty="0"/>
              <a:t>, </a:t>
            </a:r>
            <a:r>
              <a:rPr lang="en-US" sz="900" i="1" dirty="0"/>
              <a:t>32</a:t>
            </a:r>
            <a:r>
              <a:rPr lang="en-US" sz="900" dirty="0"/>
              <a:t>(2), pp.89-102.</a:t>
            </a:r>
          </a:p>
          <a:p>
            <a:pPr lvl="0"/>
            <a:r>
              <a:rPr lang="en-US" sz="900" dirty="0" err="1"/>
              <a:t>Poister</a:t>
            </a:r>
            <a:r>
              <a:rPr lang="en-US" sz="900" dirty="0"/>
              <a:t>, T.H., 2010. The future of strategic planning in the public sector: Linking strategic management and performance. </a:t>
            </a:r>
            <a:r>
              <a:rPr lang="en-US" sz="900" i="1" dirty="0"/>
              <a:t>Public administration review</a:t>
            </a:r>
            <a:r>
              <a:rPr lang="en-US" sz="900" dirty="0"/>
              <a:t>, </a:t>
            </a:r>
            <a:r>
              <a:rPr lang="en-US" sz="900" i="1" dirty="0"/>
              <a:t>70</a:t>
            </a:r>
            <a:r>
              <a:rPr lang="en-US" sz="900" dirty="0"/>
              <a:t>, pp.s246-s254.</a:t>
            </a:r>
          </a:p>
          <a:p>
            <a:pPr lvl="0"/>
            <a:r>
              <a:rPr lang="en-US" sz="900" dirty="0" err="1"/>
              <a:t>Azzone</a:t>
            </a:r>
            <a:r>
              <a:rPr lang="en-US" sz="900" dirty="0"/>
              <a:t>, G. and Palermo, T., 2011. Adopting performance appraisal and reward systems: A qualitative analysis of public sector organisational change. </a:t>
            </a:r>
            <a:r>
              <a:rPr lang="en-US" sz="900" i="1" dirty="0"/>
              <a:t>Journal of organizational change management</a:t>
            </a:r>
            <a:r>
              <a:rPr lang="en-US" sz="900" dirty="0" smtClean="0"/>
              <a:t>.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3154742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dirty="0">
                <a:solidFill>
                  <a:srgbClr val="FFFFFF"/>
                </a:solidFill>
                <a:latin typeface="+mj-lt"/>
              </a:rPr>
              <a:t>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5225240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cap="all" spc="20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 Company All Hands_Win32_MS v3" id="{1F352A5D-0EBE-49A2-9FF7-DEF81AB6F3C6}" vid="{D35781EA-2188-4D84-8966-791644CE13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4E879E6-8FFE-4154-8F2A-F7518B89B376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16c05727-aa75-4e4a-9b5f-8a80a1165891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company all hands presentation</Template>
  <TotalTime>0</TotalTime>
  <Words>2963</Words>
  <Application>Microsoft Office PowerPoint</Application>
  <PresentationFormat>Widescreen</PresentationFormat>
  <Paragraphs>147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Calibri</vt:lpstr>
      <vt:lpstr>Calibri Light</vt:lpstr>
      <vt:lpstr>Wingdings</vt:lpstr>
      <vt:lpstr>RetrospectVTI</vt:lpstr>
      <vt:lpstr>HR Strategies</vt:lpstr>
      <vt:lpstr>Introduction</vt:lpstr>
      <vt:lpstr>Literature Review</vt:lpstr>
      <vt:lpstr>Apple Inc. : HR Strategy</vt:lpstr>
      <vt:lpstr>Key Components and Initiatives of the HR Strategy</vt:lpstr>
      <vt:lpstr>Positive Impact on Overall Strategy and Performance</vt:lpstr>
      <vt:lpstr>Examples:</vt:lpstr>
      <vt:lpstr>United Nations (UN) : HR Strategy</vt:lpstr>
      <vt:lpstr>Examples:</vt:lpstr>
      <vt:lpstr>Comparative Analysis: Private vs. Public Sector HR Strategies</vt:lpstr>
      <vt:lpstr>  Critical Evaluation - Private Sector Organization</vt:lpstr>
      <vt:lpstr>  Critical Evaluation - Public Sector Organization</vt:lpstr>
      <vt:lpstr>Conclusion: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2023-06-26T17:47:58Z</dcterms:created>
  <dcterms:modified xsi:type="dcterms:W3CDTF">2023-06-27T09:15:52Z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