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914400" y="1371600"/>
            <a:ext cx="10241280" cy="12801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1F4E79"/>
                </a:solidFill>
                <a:latin typeface="Aptos Display"/>
              </a:defRPr>
            </a:pPr>
            <a:r>
              <a:t>ACS ASSESSMENT 3</a:t>
            </a:r>
          </a:p>
          <a:p>
            <a:pPr>
              <a:defRPr sz="2800" b="1">
                <a:solidFill>
                  <a:srgbClr val="232323"/>
                </a:solidFill>
                <a:latin typeface="Aptos Display"/>
              </a:defRPr>
            </a:pPr>
            <a:r>
              <a:t>Source Evaluation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32688" y="2926080"/>
            <a:ext cx="9875520" cy="1645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t>Alexandra Georgiana Bilan</a:t>
            </a:r>
          </a:p>
          <a:p>
            <a:pPr>
              <a:spcAft>
                <a:spcPts val="9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Student ID: 2543992</a:t>
            </a:r>
          </a:p>
          <a:p>
            <a:pPr>
              <a:spcAft>
                <a:spcPts val="9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Topic: The use of social media to promote businesses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1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ounded Rectangle 8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1</a:t>
            </a:r>
          </a:p>
        </p:txBody>
      </p:sp>
      <p:pic>
        <p:nvPicPr>
          <p:cNvPr id="11" name="Picture 10" descr="_crop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8120" y="1051560"/>
            <a:ext cx="3886200" cy="5074920"/>
          </a:xfrm>
          <a:prstGeom prst="rect">
            <a:avLst/>
          </a:prstGeom>
        </p:spPr>
      </p:pic>
      <p:sp>
        <p:nvSpPr>
          <p:cNvPr id="12" name="Rounded Rectangle 11"/>
          <p:cNvSpPr/>
          <p:nvPr/>
        </p:nvSpPr>
        <p:spPr>
          <a:xfrm>
            <a:off x="7818120" y="5257800"/>
            <a:ext cx="3886200" cy="868680"/>
          </a:xfrm>
          <a:prstGeom prst="roundRect">
            <a:avLst/>
          </a:prstGeom>
          <a:solidFill>
            <a:srgbClr val="1839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092440" y="5440680"/>
            <a:ext cx="33832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 b="1">
                <a:solidFill>
                  <a:srgbClr val="FFFFFF"/>
                </a:solidFill>
              </a:defRPr>
            </a:pPr>
            <a:r>
              <a:t>Academic source evaluation</a:t>
            </a:r>
            <a:br/>
            <a:r>
              <a:t>&amp; critical reflection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3784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4E79"/>
                </a:solidFill>
                <a:latin typeface="Aptos Display"/>
              </a:defRPr>
            </a:pPr>
            <a:r>
              <a:t>Assessment Focus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87552"/>
            <a:ext cx="10351008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464"/>
                </a:solidFill>
                <a:latin typeface="Aptos"/>
              </a:defRPr>
            </a:pPr>
            <a:r>
              <a:t>One relevant and reliable source connected to the chosen topic</a:t>
            </a:r>
          </a:p>
        </p:txBody>
      </p:sp>
      <p:sp>
        <p:nvSpPr>
          <p:cNvPr id="6" name="Rectangle 5"/>
          <p:cNvSpPr/>
          <p:nvPr/>
        </p:nvSpPr>
        <p:spPr>
          <a:xfrm>
            <a:off x="621792" y="1389888"/>
            <a:ext cx="10881360" cy="22860"/>
          </a:xfrm>
          <a:prstGeom prst="rect">
            <a:avLst/>
          </a:prstGeom>
          <a:solidFill>
            <a:srgbClr val="D2DC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777240" y="1691640"/>
            <a:ext cx="5669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Chosen topic: The use of social media to promote businesses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presentation evaluates one academic source rather than presenting the whole topic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Focus: relevance, credibility, reliability, usefulness and limitations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2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132320" y="1965960"/>
            <a:ext cx="1143000" cy="1143000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7132320" y="2121408"/>
            <a:ext cx="1143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01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086600" y="3182112"/>
            <a:ext cx="123444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232B34"/>
                </a:solidFill>
              </a:defRPr>
            </a:pPr>
            <a:r>
              <a:t>Relevant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549640" y="1965960"/>
            <a:ext cx="1143000" cy="1143000"/>
          </a:xfrm>
          <a:prstGeom prst="roundRect">
            <a:avLst/>
          </a:prstGeom>
          <a:solidFill>
            <a:srgbClr val="1839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549640" y="2121408"/>
            <a:ext cx="1143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02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503919" y="3182112"/>
            <a:ext cx="123444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232B34"/>
                </a:solidFill>
              </a:defRPr>
            </a:pPr>
            <a:r>
              <a:t>Reliable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966960" y="1965960"/>
            <a:ext cx="1143000" cy="1143000"/>
          </a:xfrm>
          <a:prstGeom prst="round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9966960" y="2121408"/>
            <a:ext cx="11430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03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921240" y="3182112"/>
            <a:ext cx="123444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232B34"/>
                </a:solidFill>
              </a:defRPr>
            </a:pPr>
            <a:r>
              <a:t>Critical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3784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4E79"/>
                </a:solidFill>
                <a:latin typeface="Aptos Display"/>
              </a:defRPr>
            </a:pPr>
            <a:r>
              <a:t>Selected Academic Source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87552"/>
            <a:ext cx="10351008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464"/>
                </a:solidFill>
                <a:latin typeface="Aptos"/>
              </a:defRPr>
            </a:pPr>
            <a:r>
              <a:t>Abbasi et al. (2022), SAGE Open</a:t>
            </a:r>
          </a:p>
        </p:txBody>
      </p:sp>
      <p:sp>
        <p:nvSpPr>
          <p:cNvPr id="6" name="Rectangle 5"/>
          <p:cNvSpPr/>
          <p:nvPr/>
        </p:nvSpPr>
        <p:spPr>
          <a:xfrm>
            <a:off x="621792" y="1389888"/>
            <a:ext cx="10881360" cy="22860"/>
          </a:xfrm>
          <a:prstGeom prst="rect">
            <a:avLst/>
          </a:prstGeom>
          <a:solidFill>
            <a:srgbClr val="D2DC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777240" y="1691640"/>
            <a:ext cx="5669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Title: Determinants of SME's Social Media Marketing Adoption: Competitive Industry as a Moderator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Authors: Ghazanfar Ali Abbasi and colleagues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Published: 2022 in SAGE Open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study examines social media marketing adoption by small and medium-sized enterprises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3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3</a:t>
            </a:r>
          </a:p>
        </p:txBody>
      </p:sp>
      <p:pic>
        <p:nvPicPr>
          <p:cNvPr id="13" name="Picture 12" descr="_crop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8120" y="1691640"/>
            <a:ext cx="3566160" cy="3520440"/>
          </a:xfrm>
          <a:prstGeom prst="rect">
            <a:avLst/>
          </a:prstGeom>
        </p:spPr>
      </p:pic>
      <p:sp>
        <p:nvSpPr>
          <p:cNvPr id="14" name="Rounded Rectangle 13"/>
          <p:cNvSpPr/>
          <p:nvPr/>
        </p:nvSpPr>
        <p:spPr>
          <a:xfrm>
            <a:off x="7818120" y="4846320"/>
            <a:ext cx="3566160" cy="502920"/>
          </a:xfrm>
          <a:prstGeom prst="roundRect">
            <a:avLst/>
          </a:prstGeom>
          <a:solidFill>
            <a:srgbClr val="1839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8001000" y="4956048"/>
            <a:ext cx="3200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Academic research source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3784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4E79"/>
                </a:solidFill>
                <a:latin typeface="Aptos Display"/>
              </a:defRPr>
            </a:pPr>
            <a:r>
              <a:t>How I Found the Source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87552"/>
            <a:ext cx="10351008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464"/>
                </a:solidFill>
                <a:latin typeface="Aptos"/>
              </a:defRPr>
            </a:pPr>
            <a:r>
              <a:t>My source-selection process during this semester</a:t>
            </a:r>
          </a:p>
        </p:txBody>
      </p:sp>
      <p:sp>
        <p:nvSpPr>
          <p:cNvPr id="6" name="Rectangle 5"/>
          <p:cNvSpPr/>
          <p:nvPr/>
        </p:nvSpPr>
        <p:spPr>
          <a:xfrm>
            <a:off x="621792" y="1389888"/>
            <a:ext cx="10881360" cy="22860"/>
          </a:xfrm>
          <a:prstGeom prst="rect">
            <a:avLst/>
          </a:prstGeom>
          <a:solidFill>
            <a:srgbClr val="D2DC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777240" y="1691640"/>
            <a:ext cx="5669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searched for academic research about social media marketing and businesses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reviewed several results rather than choosing the first source I found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checked the authors, publication year, journal and abstract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selected the article because it was directly connected to my chosen topic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4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903720" y="2148840"/>
            <a:ext cx="1325880" cy="1051560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6976872" y="2313432"/>
            <a:ext cx="1170432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FFFFFF"/>
                </a:solidFill>
              </a:defRPr>
            </a:pPr>
            <a:r>
              <a:t>SEARCH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58000" y="3337560"/>
            <a:ext cx="14173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>
                <a:solidFill>
                  <a:srgbClr val="232B34"/>
                </a:solidFill>
              </a:defRPr>
            </a:pPr>
            <a:r>
              <a:t>Academic research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503920" y="2148840"/>
            <a:ext cx="1325880" cy="1051560"/>
          </a:xfrm>
          <a:prstGeom prst="roundRect">
            <a:avLst/>
          </a:prstGeom>
          <a:solidFill>
            <a:srgbClr val="1839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577072" y="2313432"/>
            <a:ext cx="1170432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FFFFFF"/>
                </a:solidFill>
              </a:defRPr>
            </a:pPr>
            <a:r>
              <a:t>CHECK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458200" y="3337560"/>
            <a:ext cx="14173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>
                <a:solidFill>
                  <a:srgbClr val="232B34"/>
                </a:solidFill>
              </a:defRPr>
            </a:pPr>
            <a:r>
              <a:t>Author • Date • Journal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10104120" y="2148840"/>
            <a:ext cx="1325880" cy="1051560"/>
          </a:xfrm>
          <a:prstGeom prst="round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10177272" y="2313432"/>
            <a:ext cx="1170432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FFFFFF"/>
                </a:solidFill>
              </a:defRPr>
            </a:pPr>
            <a:r>
              <a:t>SELECT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058400" y="3337560"/>
            <a:ext cx="14173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>
                <a:solidFill>
                  <a:srgbClr val="232B34"/>
                </a:solidFill>
              </a:defRPr>
            </a:pPr>
            <a:r>
              <a:t>Relevant source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3784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4E79"/>
                </a:solidFill>
                <a:latin typeface="Aptos Display"/>
              </a:defRPr>
            </a:pPr>
            <a:r>
              <a:t>Why I Chose This Source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87552"/>
            <a:ext cx="10351008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464"/>
                </a:solidFill>
                <a:latin typeface="Aptos"/>
              </a:defRPr>
            </a:pPr>
            <a:r>
              <a:t>Relevance and usefulness</a:t>
            </a:r>
          </a:p>
        </p:txBody>
      </p:sp>
      <p:sp>
        <p:nvSpPr>
          <p:cNvPr id="6" name="Rectangle 5"/>
          <p:cNvSpPr/>
          <p:nvPr/>
        </p:nvSpPr>
        <p:spPr>
          <a:xfrm>
            <a:off x="621792" y="1389888"/>
            <a:ext cx="10881360" cy="22860"/>
          </a:xfrm>
          <a:prstGeom prst="rect">
            <a:avLst/>
          </a:prstGeom>
          <a:solidFill>
            <a:srgbClr val="D2DC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777240" y="1691640"/>
            <a:ext cx="5669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article is directly related to social media marketing in a business context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It uses research evidence rather than relying only on personal opinion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study considers factors such as cost, management support, customers and competitors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It helped me understand that social media adoption involves both marketing and organisational decisions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5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5</a:t>
            </a:r>
          </a:p>
        </p:txBody>
      </p:sp>
      <p:pic>
        <p:nvPicPr>
          <p:cNvPr id="13" name="Picture 12" descr="_crop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8120" y="1828800"/>
            <a:ext cx="3474720" cy="347472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3784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4E79"/>
                </a:solidFill>
                <a:latin typeface="Aptos Display"/>
              </a:defRPr>
            </a:pPr>
            <a:r>
              <a:t>Credibility and Reliability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87552"/>
            <a:ext cx="10351008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464"/>
                </a:solidFill>
                <a:latin typeface="Aptos"/>
              </a:defRPr>
            </a:pPr>
            <a:r>
              <a:t>Why I consider the source appropriate for academic work</a:t>
            </a:r>
          </a:p>
        </p:txBody>
      </p:sp>
      <p:sp>
        <p:nvSpPr>
          <p:cNvPr id="6" name="Rectangle 5"/>
          <p:cNvSpPr/>
          <p:nvPr/>
        </p:nvSpPr>
        <p:spPr>
          <a:xfrm>
            <a:off x="621792" y="1389888"/>
            <a:ext cx="10881360" cy="22860"/>
          </a:xfrm>
          <a:prstGeom prst="rect">
            <a:avLst/>
          </a:prstGeom>
          <a:solidFill>
            <a:srgbClr val="D2DC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777240" y="1691640"/>
            <a:ext cx="5669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authors and their academic affiliations are clearly identified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article was published in an academic journal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research methodology and findings are explained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study uses data from 214 SMEs and refers to previous academic research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6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720840" y="1828800"/>
            <a:ext cx="1874519" cy="1143000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6830568" y="2011680"/>
            <a:ext cx="164592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FFFFFF"/>
                </a:solidFill>
              </a:defRPr>
            </a:pPr>
            <a:r>
              <a:t>AUTHORS</a:t>
            </a:r>
          </a:p>
          <a:p>
            <a:pPr algn="ctr">
              <a:defRPr sz="1000">
                <a:solidFill>
                  <a:srgbClr val="FFFFFF"/>
                </a:solidFill>
              </a:defRPr>
            </a:pPr>
            <a:r>
              <a:t>identified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869680" y="1828800"/>
            <a:ext cx="1874519" cy="1143000"/>
          </a:xfrm>
          <a:prstGeom prst="roundRect">
            <a:avLst/>
          </a:prstGeom>
          <a:solidFill>
            <a:srgbClr val="1839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8979407" y="2011680"/>
            <a:ext cx="164592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FFFFFF"/>
                </a:solidFill>
              </a:defRPr>
            </a:pPr>
            <a:r>
              <a:t>JOURNAL</a:t>
            </a:r>
          </a:p>
          <a:p>
            <a:pPr algn="ctr">
              <a:defRPr sz="1000">
                <a:solidFill>
                  <a:srgbClr val="FFFFFF"/>
                </a:solidFill>
              </a:defRPr>
            </a:pPr>
            <a:r>
              <a:t>academic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720840" y="3383280"/>
            <a:ext cx="1874519" cy="1143000"/>
          </a:xfrm>
          <a:prstGeom prst="roundRect">
            <a:avLst/>
          </a:prstGeom>
          <a:solidFill>
            <a:srgbClr val="1839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6830568" y="3566160"/>
            <a:ext cx="164592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FFFFFF"/>
                </a:solidFill>
              </a:defRPr>
            </a:pPr>
            <a:r>
              <a:t>METHOD</a:t>
            </a:r>
          </a:p>
          <a:p>
            <a:pPr algn="ctr">
              <a:defRPr sz="1000">
                <a:solidFill>
                  <a:srgbClr val="FFFFFF"/>
                </a:solidFill>
              </a:defRPr>
            </a:pPr>
            <a:r>
              <a:t>explained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869680" y="3383280"/>
            <a:ext cx="1874519" cy="1143000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8979407" y="3566160"/>
            <a:ext cx="164592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FFFFFF"/>
                </a:solidFill>
              </a:defRPr>
            </a:pPr>
            <a:r>
              <a:t>DATA</a:t>
            </a:r>
          </a:p>
          <a:p>
            <a:pPr algn="ctr">
              <a:defRPr sz="1000">
                <a:solidFill>
                  <a:srgbClr val="FFFFFF"/>
                </a:solidFill>
              </a:defRPr>
            </a:pPr>
            <a:r>
              <a:t>214 SMEs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3784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4E79"/>
                </a:solidFill>
                <a:latin typeface="Aptos Display"/>
              </a:defRPr>
            </a:pPr>
            <a:r>
              <a:t>Critical Evaluation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87552"/>
            <a:ext cx="10351008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464"/>
                </a:solidFill>
                <a:latin typeface="Aptos"/>
              </a:defRPr>
            </a:pPr>
            <a:r>
              <a:t>A reliable source can still have limitations</a:t>
            </a:r>
          </a:p>
        </p:txBody>
      </p:sp>
      <p:sp>
        <p:nvSpPr>
          <p:cNvPr id="6" name="Rectangle 5"/>
          <p:cNvSpPr/>
          <p:nvPr/>
        </p:nvSpPr>
        <p:spPr>
          <a:xfrm>
            <a:off x="621792" y="1389888"/>
            <a:ext cx="10881360" cy="22860"/>
          </a:xfrm>
          <a:prstGeom prst="rect">
            <a:avLst/>
          </a:prstGeom>
          <a:solidFill>
            <a:srgbClr val="D2DC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777240" y="1691640"/>
            <a:ext cx="5669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One limitation is that the research focuses on SMEs in Malaysia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findings may not apply in exactly the same way to UK businesses or every business sector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would therefore use the findings with awareness of the study context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Recognising limitations is part of evaluating a source critically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7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7</a:t>
            </a:r>
          </a:p>
        </p:txBody>
      </p:sp>
      <p:pic>
        <p:nvPicPr>
          <p:cNvPr id="13" name="Picture 12" descr="_crop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3840" y="1783080"/>
            <a:ext cx="3383280" cy="3383280"/>
          </a:xfrm>
          <a:prstGeom prst="rect">
            <a:avLst/>
          </a:prstGeom>
        </p:spPr>
      </p:pic>
      <p:sp>
        <p:nvSpPr>
          <p:cNvPr id="14" name="Rounded Rectangle 13"/>
          <p:cNvSpPr/>
          <p:nvPr/>
        </p:nvSpPr>
        <p:spPr>
          <a:xfrm>
            <a:off x="8138160" y="4754880"/>
            <a:ext cx="2834640" cy="502920"/>
          </a:xfrm>
          <a:prstGeom prst="round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8229600" y="4864608"/>
            <a:ext cx="26517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50" b="1">
                <a:solidFill>
                  <a:srgbClr val="FFFFFF"/>
                </a:solidFill>
              </a:defRPr>
            </a:pPr>
            <a:r>
              <a:t>Context matters: Malaysia ≠ every market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3784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4E79"/>
                </a:solidFill>
                <a:latin typeface="Aptos Display"/>
              </a:defRPr>
            </a:pPr>
            <a:r>
              <a:t>My Reflection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87552"/>
            <a:ext cx="10351008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464"/>
                </a:solidFill>
                <a:latin typeface="Aptos"/>
              </a:defRPr>
            </a:pPr>
            <a:r>
              <a:t>What I found difficult</a:t>
            </a:r>
          </a:p>
        </p:txBody>
      </p:sp>
      <p:sp>
        <p:nvSpPr>
          <p:cNvPr id="6" name="Rectangle 5"/>
          <p:cNvSpPr/>
          <p:nvPr/>
        </p:nvSpPr>
        <p:spPr>
          <a:xfrm>
            <a:off x="621792" y="1389888"/>
            <a:ext cx="10881360" cy="22860"/>
          </a:xfrm>
          <a:prstGeom prst="rect">
            <a:avLst/>
          </a:prstGeom>
          <a:solidFill>
            <a:srgbClr val="D2DC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777240" y="1691640"/>
            <a:ext cx="5669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most challenging part was deciding whether a source was genuinely reliable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previously focused more on relevance than on authorship, publication and methodology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learned that a source can be relevant but still not be suitable for academic work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evaluation questions helped me separate relevance from reliability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8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315200" y="1874519"/>
            <a:ext cx="3749039" cy="2560320"/>
          </a:xfrm>
          <a:prstGeom prst="roundRect">
            <a:avLst/>
          </a:prstGeom>
          <a:solidFill>
            <a:srgbClr val="E7F1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7635240" y="2194560"/>
            <a:ext cx="310896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100" b="1">
                <a:solidFill>
                  <a:srgbClr val="18395E"/>
                </a:solidFill>
              </a:defRPr>
            </a:pPr>
            <a:r>
              <a:t>“Relevant” does not always mean “reliable”.</a:t>
            </a:r>
          </a:p>
          <a:p>
            <a:pPr algn="ctr">
              <a:defRPr sz="1300">
                <a:solidFill>
                  <a:srgbClr val="646E78"/>
                </a:solidFill>
              </a:defRPr>
            </a:pPr>
            <a:r>
              <a:t>This task helped me understand the difference.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3784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4E79"/>
                </a:solidFill>
                <a:latin typeface="Aptos Display"/>
              </a:defRPr>
            </a:pPr>
            <a:r>
              <a:t>What I Learned This Semester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87552"/>
            <a:ext cx="10351008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464"/>
                </a:solidFill>
                <a:latin typeface="Aptos"/>
              </a:defRPr>
            </a:pPr>
            <a:r>
              <a:t>Developing my academic research skills</a:t>
            </a:r>
          </a:p>
        </p:txBody>
      </p:sp>
      <p:sp>
        <p:nvSpPr>
          <p:cNvPr id="6" name="Rectangle 5"/>
          <p:cNvSpPr/>
          <p:nvPr/>
        </p:nvSpPr>
        <p:spPr>
          <a:xfrm>
            <a:off x="621792" y="1389888"/>
            <a:ext cx="10881360" cy="22860"/>
          </a:xfrm>
          <a:prstGeom prst="rect">
            <a:avLst/>
          </a:prstGeom>
          <a:solidFill>
            <a:srgbClr val="D2DC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777240" y="1691640"/>
            <a:ext cx="5669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now check the author, date, journal or publisher, research method and references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understand that finding information and evaluating information are different skills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have become more critical about information found online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will use this approach when selecting sources for future university assignments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9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543800" y="1783080"/>
            <a:ext cx="3291840" cy="51206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7635240" y="1883664"/>
            <a:ext cx="31089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 b="1">
                <a:solidFill>
                  <a:srgbClr val="FFFFFF"/>
                </a:solidFill>
              </a:defRPr>
            </a:pPr>
            <a:r>
              <a:t>1. AUTHOR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543800" y="2496312"/>
            <a:ext cx="3291840" cy="512064"/>
          </a:xfrm>
          <a:prstGeom prst="roundRect">
            <a:avLst/>
          </a:prstGeom>
          <a:solidFill>
            <a:srgbClr val="1839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7635240" y="2596896"/>
            <a:ext cx="31089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 b="1">
                <a:solidFill>
                  <a:srgbClr val="FFFFFF"/>
                </a:solidFill>
              </a:defRPr>
            </a:pPr>
            <a:r>
              <a:t>2. DATE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543800" y="3209544"/>
            <a:ext cx="3291840" cy="51206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7635240" y="3310127"/>
            <a:ext cx="31089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 b="1">
                <a:solidFill>
                  <a:srgbClr val="FFFFFF"/>
                </a:solidFill>
              </a:defRPr>
            </a:pPr>
            <a:r>
              <a:t>3. JOURNAL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543800" y="3922776"/>
            <a:ext cx="3291840" cy="512064"/>
          </a:xfrm>
          <a:prstGeom prst="roundRect">
            <a:avLst/>
          </a:prstGeom>
          <a:solidFill>
            <a:srgbClr val="1839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7635240" y="4023360"/>
            <a:ext cx="31089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 b="1">
                <a:solidFill>
                  <a:srgbClr val="FFFFFF"/>
                </a:solidFill>
              </a:defRPr>
            </a:pPr>
            <a:r>
              <a:t>4. METHOD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7543800" y="4636008"/>
            <a:ext cx="3291840" cy="51206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TextBox 21"/>
          <p:cNvSpPr txBox="1"/>
          <p:nvPr/>
        </p:nvSpPr>
        <p:spPr>
          <a:xfrm>
            <a:off x="7635240" y="4736592"/>
            <a:ext cx="31089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 b="1">
                <a:solidFill>
                  <a:srgbClr val="FFFFFF"/>
                </a:solidFill>
              </a:defRPr>
            </a:pPr>
            <a:r>
              <a:t>5. REFERENCES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3784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4E79"/>
                </a:solidFill>
                <a:latin typeface="Aptos Display"/>
              </a:defRPr>
            </a:pPr>
            <a:r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87552"/>
            <a:ext cx="10351008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464"/>
                </a:solidFill>
                <a:latin typeface="Aptos"/>
              </a:defRPr>
            </a:pPr>
            <a:r>
              <a:t>Overall evaluation of the selected source</a:t>
            </a:r>
          </a:p>
        </p:txBody>
      </p:sp>
      <p:sp>
        <p:nvSpPr>
          <p:cNvPr id="6" name="Rectangle 5"/>
          <p:cNvSpPr/>
          <p:nvPr/>
        </p:nvSpPr>
        <p:spPr>
          <a:xfrm>
            <a:off x="621792" y="1389888"/>
            <a:ext cx="10881360" cy="22860"/>
          </a:xfrm>
          <a:prstGeom prst="rect">
            <a:avLst/>
          </a:prstGeom>
          <a:solidFill>
            <a:srgbClr val="D2DC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777240" y="1691640"/>
            <a:ext cx="566928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 consider the article relevant, useful and credible for my chosen topic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It provides evidence about factors influencing social media marketing adoption by SMEs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The task improved my confidence in evaluating academic information</a:t>
            </a:r>
          </a:p>
          <a:p>
            <a:pPr>
              <a:spcAft>
                <a:spcPts val="1200"/>
              </a:spcAft>
              <a:defRPr sz="1800">
                <a:solidFill>
                  <a:srgbClr val="232323"/>
                </a:solidFill>
                <a:latin typeface="Aptos"/>
              </a:defRPr>
            </a:pPr>
            <a:r>
              <a:rPr/>
              <a:t>• It also showed me the importance of identifying limitations rather than accepting a source automatically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10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040880" y="2148840"/>
            <a:ext cx="1188720" cy="1188720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7040880" y="2496312"/>
            <a:ext cx="11887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FFFFFF"/>
                </a:solidFill>
              </a:defRPr>
            </a:pPr>
            <a:r>
              <a:t>✓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5160" y="3429000"/>
            <a:ext cx="128016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50" b="1">
                <a:solidFill>
                  <a:srgbClr val="232B34"/>
                </a:solidFill>
              </a:defRPr>
            </a:pPr>
            <a:r>
              <a:t>RELEVANT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458200" y="2148840"/>
            <a:ext cx="1188720" cy="1188720"/>
          </a:xfrm>
          <a:prstGeom prst="round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458200" y="2496312"/>
            <a:ext cx="11887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FFFFFF"/>
                </a:solidFill>
              </a:defRPr>
            </a:pPr>
            <a:r>
              <a:t>✓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412480" y="3429000"/>
            <a:ext cx="128016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50" b="1">
                <a:solidFill>
                  <a:srgbClr val="232B34"/>
                </a:solidFill>
              </a:defRPr>
            </a:pPr>
            <a:r>
              <a:t>USEFUL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875520" y="2148840"/>
            <a:ext cx="1188720" cy="1188720"/>
          </a:xfrm>
          <a:prstGeom prst="roundRect">
            <a:avLst/>
          </a:prstGeom>
          <a:solidFill>
            <a:srgbClr val="1839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9875520" y="2496312"/>
            <a:ext cx="11887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FFFFFF"/>
                </a:solidFill>
              </a:defRPr>
            </a:pPr>
            <a:r>
              <a:t>✓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829800" y="3429000"/>
            <a:ext cx="128016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50" b="1">
                <a:solidFill>
                  <a:srgbClr val="232B34"/>
                </a:solidFill>
              </a:defRPr>
            </a:pPr>
            <a:r>
              <a:t>CREDIBLE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F4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84048"/>
            <a:ext cx="103784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4E79"/>
                </a:solidFill>
                <a:latin typeface="Aptos Display"/>
              </a:defRPr>
            </a:pPr>
            <a:r>
              <a:t>Harvard Reference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987552"/>
            <a:ext cx="10351008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646464"/>
                </a:solidFill>
                <a:latin typeface="Aptos"/>
              </a:defRPr>
            </a:pPr>
            <a:r>
              <a:t>Reference used for Assessment 3</a:t>
            </a:r>
          </a:p>
        </p:txBody>
      </p:sp>
      <p:sp>
        <p:nvSpPr>
          <p:cNvPr id="6" name="Rectangle 5"/>
          <p:cNvSpPr/>
          <p:nvPr/>
        </p:nvSpPr>
        <p:spPr>
          <a:xfrm>
            <a:off x="621792" y="1389888"/>
            <a:ext cx="10881360" cy="22860"/>
          </a:xfrm>
          <a:prstGeom prst="rect">
            <a:avLst/>
          </a:prstGeom>
          <a:solidFill>
            <a:srgbClr val="D2DC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777240" y="1691640"/>
            <a:ext cx="5943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232323"/>
                </a:solidFill>
                <a:latin typeface="Aptos"/>
              </a:defRPr>
            </a:pPr>
            <a:r>
              <a:rPr sz="1500"/>
              <a:t>• Abbasi, G.A., Abdul Rahim, N.F., Wu, H., Iranmanesh, M. and Ng Chee Keong, B. (2022) 'Determinants of SME's social media marketing adoption: Competitive industry as a moderator', SAGE Open, 12(1), pp. 1–19.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50">
                <a:solidFill>
                  <a:srgbClr val="646464"/>
                </a:solidFill>
                <a:latin typeface="Aptos"/>
              </a:defRPr>
            </a:pPr>
            <a:r>
              <a:t>Alexandra Georgiana Bilan | Student ID 2543992 | ACS Assessment 3 | 11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164592" y="109728"/>
            <a:ext cx="73152" cy="1051560"/>
          </a:xfrm>
          <a:prstGeom prst="rect">
            <a:avLst/>
          </a:prstGeom>
          <a:solidFill>
            <a:srgbClr val="E2A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11384280" y="274320"/>
            <a:ext cx="411480" cy="329184"/>
          </a:xfrm>
          <a:prstGeom prst="roundRect">
            <a:avLst/>
          </a:prstGeom>
          <a:solidFill>
            <a:srgbClr val="2083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11384280" y="292608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000" b="1">
                <a:solidFill>
                  <a:srgbClr val="FFFFFF"/>
                </a:solidFill>
                <a:latin typeface="Aptos"/>
              </a:defRPr>
            </a:pPr>
            <a:r>
              <a:t>11</a:t>
            </a:r>
          </a:p>
        </p:txBody>
      </p:sp>
      <p:pic>
        <p:nvPicPr>
          <p:cNvPr id="13" name="Picture 12" descr="_crop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0" y="1920240"/>
            <a:ext cx="2926080" cy="292608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