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2A6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47A3FD-FDE9-4298-AB82-4CE22DED6E98}" v="3" dt="2026-10-20T07:48:22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0"/>
  </p:normalViewPr>
  <p:slideViewPr>
    <p:cSldViewPr snapToGrid="0" snapToObjects="1">
      <p:cViewPr varScale="1">
        <p:scale>
          <a:sx n="105" d="100"/>
          <a:sy n="105" d="100"/>
        </p:scale>
        <p:origin x="75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0720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2E4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503920" y="457200"/>
            <a:ext cx="640080" cy="256032"/>
          </a:xfrm>
          <a:prstGeom prst="rect">
            <a:avLst/>
          </a:prstGeom>
          <a:solidFill>
            <a:srgbClr val="C4EE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2743200" y="4846320"/>
            <a:ext cx="3657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9A9A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Barriers at Flight Foods Ltd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F2E4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hoto slot"/>
          <p:cNvSpPr/>
          <p:nvPr/>
        </p:nvSpPr>
        <p:spPr>
          <a:xfrm>
            <a:off x="457200" y="457200"/>
            <a:ext cx="8229600" cy="4206240"/>
          </a:xfrm>
          <a:prstGeom prst="rect">
            <a:avLst/>
          </a:prstGeom>
          <a:solidFill>
            <a:srgbClr val="E3CF9F"/>
          </a:solidFill>
          <a:ln w="19050">
            <a:solidFill>
              <a:srgbClr val="C9B27C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 descr="Person holding tablet in dairy factory">
            <a:extLst>
              <a:ext uri="{FF2B5EF4-FFF2-40B4-BE49-F238E27FC236}">
                <a16:creationId xmlns:a16="http://schemas.microsoft.com/office/drawing/2014/main" id="{ABC82BC2-B004-EBC3-9DC6-44C75915BE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84629"/>
            <a:ext cx="8229600" cy="4354285"/>
          </a:xfrm>
          <a:prstGeom prst="rect">
            <a:avLst/>
          </a:prstGeom>
        </p:spPr>
      </p:pic>
      <p:sp>
        <p:nvSpPr>
          <p:cNvPr id="4" name="Text 2"/>
          <p:cNvSpPr/>
          <p:nvPr/>
        </p:nvSpPr>
        <p:spPr>
          <a:xfrm>
            <a:off x="914400" y="731520"/>
            <a:ext cx="5486400" cy="1005840"/>
          </a:xfrm>
          <a:prstGeom prst="rect">
            <a:avLst/>
          </a:prstGeom>
          <a:solidFill>
            <a:schemeClr val="bg2">
              <a:alpha val="75000"/>
            </a:schemeClr>
          </a:solidFill>
          <a:ln/>
        </p:spPr>
        <p:txBody>
          <a:bodyPr wrap="square" lIns="127000" tIns="127000" rIns="127000" bIns="127000" rtlCol="0" anchor="ctr"/>
          <a:lstStyle/>
          <a:p>
            <a:pPr marL="0" indent="0">
              <a:buNone/>
            </a:pPr>
            <a:r>
              <a:rPr lang="en-US" sz="26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Communication Barriers at Flight Foods Ltd</a:t>
            </a:r>
            <a:endParaRPr lang="en-US" sz="2600" dirty="0"/>
          </a:p>
        </p:txBody>
      </p:sp>
      <p:sp>
        <p:nvSpPr>
          <p:cNvPr id="5" name="Text 3"/>
          <p:cNvSpPr txBox="1"/>
          <p:nvPr/>
        </p:nvSpPr>
        <p:spPr>
          <a:xfrm>
            <a:off x="914400" y="1828800"/>
            <a:ext cx="5486400" cy="640080"/>
          </a:xfrm>
          <a:prstGeom prst="rect">
            <a:avLst/>
          </a:prstGeom>
          <a:solidFill>
            <a:schemeClr val="bg2">
              <a:alpha val="75000"/>
            </a:schemeClr>
          </a:solidFill>
          <a:ln/>
        </p:spPr>
        <p:txBody>
          <a:bodyPr wrap="square" lIns="127000" tIns="127000" rIns="127000" bIns="1270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LCLM4003 Effective Teamworking and Communication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5A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Birmingham | Group presentation</a:t>
            </a:r>
            <a:endParaRPr lang="en-US" sz="1400" dirty="0"/>
          </a:p>
        </p:txBody>
      </p:sp>
      <p:sp>
        <p:nvSpPr>
          <p:cNvPr id="6" name="Text 4"/>
          <p:cNvSpPr txBox="1"/>
          <p:nvPr/>
        </p:nvSpPr>
        <p:spPr>
          <a:xfrm>
            <a:off x="914400" y="3657600"/>
            <a:ext cx="6400800" cy="457200"/>
          </a:xfrm>
          <a:prstGeom prst="rect">
            <a:avLst/>
          </a:prstGeom>
          <a:solidFill>
            <a:schemeClr val="bg2">
              <a:alpha val="75000"/>
            </a:schemeClr>
          </a:solidFill>
          <a:ln/>
        </p:spPr>
        <p:txBody>
          <a:bodyPr wrap="square" lIns="127000" tIns="127000" rIns="127000" bIns="12700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A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[Ali Raza – 2535289]   [Jacqueline Garcia – 2536018]   [</a:t>
            </a:r>
            <a:r>
              <a:rPr lang="en-US" sz="1300" dirty="0" err="1">
                <a:solidFill>
                  <a:srgbClr val="5A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Reylani</a:t>
            </a:r>
            <a:r>
              <a:rPr lang="en-US" sz="1300" dirty="0">
                <a:solidFill>
                  <a:srgbClr val="5A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Acuna </a:t>
            </a:r>
            <a:r>
              <a:rPr lang="en-US" sz="1300">
                <a:solidFill>
                  <a:srgbClr val="5A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2536095]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OVERVIEW</a:t>
            </a:r>
            <a:endParaRPr lang="en-US" sz="2200" dirty="0"/>
          </a:p>
        </p:txBody>
      </p:sp>
      <p:sp>
        <p:nvSpPr>
          <p:cNvPr id="6" name="panel box"/>
          <p:cNvSpPr/>
          <p:nvPr/>
        </p:nvSpPr>
        <p:spPr>
          <a:xfrm>
            <a:off x="4023360" y="1188720"/>
            <a:ext cx="4663440" cy="3291840"/>
          </a:xfrm>
          <a:prstGeom prst="rect">
            <a:avLst/>
          </a:prstGeom>
          <a:solidFill>
            <a:srgbClr val="E9D5A8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4297680" y="1463040"/>
            <a:ext cx="4114800" cy="27432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Summary of the case</a:t>
            </a:r>
            <a:endParaRPr lang="en-US" sz="2400" dirty="0">
              <a:latin typeface="Bodoni MT" panose="02070603080606020203" pitchFamily="18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Five barriers and the theory behind them</a:t>
            </a:r>
            <a:endParaRPr lang="en-US" sz="2400" dirty="0">
              <a:latin typeface="Bodoni MT" panose="02070603080606020203" pitchFamily="18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Solutions for Gary and the company</a:t>
            </a:r>
            <a:endParaRPr lang="en-US" sz="2400" dirty="0">
              <a:latin typeface="Bodoni MT" panose="02070603080606020203" pitchFamily="18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400" dirty="0">
              <a:latin typeface="Bodoni MT" panose="02070603080606020203" pitchFamily="18" charset="0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  <p:pic>
        <p:nvPicPr>
          <p:cNvPr id="3" name="Picture 2" descr="LSG Sky Chefs | Airline catering">
            <a:extLst>
              <a:ext uri="{FF2B5EF4-FFF2-40B4-BE49-F238E27FC236}">
                <a16:creationId xmlns:a16="http://schemas.microsoft.com/office/drawing/2014/main" id="{D171FF0D-A817-68AA-8B6C-5B8BE99698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273" y="1276531"/>
            <a:ext cx="3335927" cy="31162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algn="ctr"/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</a:rPr>
              <a:t>THE CASE: A QUALITY PROBLEM OR A COMMUNICATION PROBLEM?</a:t>
            </a:r>
          </a:p>
        </p:txBody>
      </p:sp>
      <p:sp>
        <p:nvSpPr>
          <p:cNvPr id="6" name="Text 3"/>
          <p:cNvSpPr txBox="1"/>
          <p:nvPr/>
        </p:nvSpPr>
        <p:spPr>
          <a:xfrm>
            <a:off x="4023360" y="1429656"/>
            <a:ext cx="4663440" cy="314234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Medium company, ready meals for airlines</a:t>
            </a:r>
            <a:endParaRPr lang="en-US" dirty="0">
              <a:latin typeface="Bodoni MT" panose="02070603080606020203" pitchFamily="18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Airline complaints: under-cooked food, bad packaging, meat in vegetarian meals</a:t>
            </a:r>
            <a:endParaRPr lang="en-US" dirty="0">
              <a:latin typeface="Bodoni MT" panose="02070603080606020203" pitchFamily="18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40 workers, 16–60 years old, 5 cultural groups, limited English</a:t>
            </a:r>
            <a:endParaRPr lang="en-US" dirty="0">
              <a:latin typeface="Bodoni MT" panose="02070603080606020203" pitchFamily="18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No hygiene training; Gary teaches "on the job"</a:t>
            </a:r>
            <a:endParaRPr lang="en-US" dirty="0">
              <a:latin typeface="Bodoni MT" panose="02070603080606020203" pitchFamily="18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Bodoni MT" panose="02070603080606020203" pitchFamily="18" charset="0"/>
                <a:ea typeface="Calibri" pitchFamily="34" charset="-122"/>
                <a:cs typeface="Calibri" pitchFamily="34" charset="-120"/>
              </a:rPr>
              <a:t>Main idea: the messages are not reaching the workers</a:t>
            </a:r>
            <a:endParaRPr lang="en-US" dirty="0">
              <a:latin typeface="Bodoni MT" panose="02070603080606020203" pitchFamily="18" charset="0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  <p:pic>
        <p:nvPicPr>
          <p:cNvPr id="3" name="Picture 2" descr="Working at Bakkavor Food Factory // Notes From Below">
            <a:extLst>
              <a:ext uri="{FF2B5EF4-FFF2-40B4-BE49-F238E27FC236}">
                <a16:creationId xmlns:a16="http://schemas.microsoft.com/office/drawing/2014/main" id="{470DDFCF-2047-71B8-C4B3-49C5FEF78F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636" y="1358294"/>
            <a:ext cx="3328307" cy="267667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BARRIER 1: </a:t>
            </a: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</a:rPr>
              <a:t>ENVIRONMENTAL</a:t>
            </a: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 NOISE</a:t>
            </a:r>
            <a:endParaRPr lang="en-US" sz="2200" dirty="0"/>
          </a:p>
        </p:txBody>
      </p:sp>
      <p:sp>
        <p:nvSpPr>
          <p:cNvPr id="4" name="panel"/>
          <p:cNvSpPr/>
          <p:nvPr/>
        </p:nvSpPr>
        <p:spPr>
          <a:xfrm>
            <a:off x="508726" y="1306649"/>
            <a:ext cx="4023360" cy="356616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Text 2"/>
          <p:cNvSpPr txBox="1"/>
          <p:nvPr/>
        </p:nvSpPr>
        <p:spPr>
          <a:xfrm>
            <a:off x="548640" y="128016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 &amp; Weaver (1949)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94360" y="2011680"/>
            <a:ext cx="1051560" cy="822960"/>
          </a:xfrm>
          <a:prstGeom prst="roundRect">
            <a:avLst>
              <a:gd name="adj" fmla="val 11111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Sender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(Gary)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011680" y="2011680"/>
            <a:ext cx="1051560" cy="822960"/>
          </a:xfrm>
          <a:prstGeom prst="roundRect">
            <a:avLst>
              <a:gd name="adj" fmla="val 11111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(his voice)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3429000" y="2011680"/>
            <a:ext cx="914400" cy="822960"/>
          </a:xfrm>
          <a:prstGeom prst="roundRect">
            <a:avLst>
              <a:gd name="adj" fmla="val 11111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(workers)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1645920" y="2423160"/>
            <a:ext cx="365760" cy="0"/>
          </a:xfrm>
          <a:prstGeom prst="line">
            <a:avLst/>
          </a:prstGeom>
          <a:noFill/>
          <a:ln w="25400">
            <a:solidFill>
              <a:srgbClr val="555555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063240" y="2423160"/>
            <a:ext cx="365760" cy="0"/>
          </a:xfrm>
          <a:prstGeom prst="line">
            <a:avLst/>
          </a:prstGeom>
          <a:noFill/>
          <a:ln w="25400">
            <a:solidFill>
              <a:srgbClr val="555555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1463040" y="1691640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sz="10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D0ABD2E-CC0A-89AA-D2C8-00EBC02760EF}"/>
              </a:ext>
            </a:extLst>
          </p:cNvPr>
          <p:cNvSpPr/>
          <p:nvPr/>
        </p:nvSpPr>
        <p:spPr>
          <a:xfrm>
            <a:off x="1691640" y="3834105"/>
            <a:ext cx="1800000" cy="774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NOISE</a:t>
            </a:r>
          </a:p>
          <a:p>
            <a:pPr algn="ctr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old machines</a:t>
            </a:r>
            <a:endParaRPr lang="en-US" sz="1600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159C449-1F87-669D-73A3-877D72499527}"/>
              </a:ext>
            </a:extLst>
          </p:cNvPr>
          <p:cNvCxnSpPr/>
          <p:nvPr/>
        </p:nvCxnSpPr>
        <p:spPr>
          <a:xfrm flipV="1">
            <a:off x="2560320" y="3018971"/>
            <a:ext cx="0" cy="6843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FDC605F6-FF21-A75D-8FC0-08F4F0959E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926" y="1245322"/>
            <a:ext cx="3977705" cy="3600000"/>
          </a:xfrm>
          <a:prstGeom prst="rect">
            <a:avLst/>
          </a:prstGeom>
        </p:spPr>
      </p:pic>
      <p:sp>
        <p:nvSpPr>
          <p:cNvPr id="12" name="Text 9"/>
          <p:cNvSpPr txBox="1"/>
          <p:nvPr/>
        </p:nvSpPr>
        <p:spPr>
          <a:xfrm>
            <a:off x="1691640" y="3474720"/>
            <a:ext cx="1737360" cy="868680"/>
          </a:xfrm>
          <a:prstGeom prst="ellipse">
            <a:avLst>
              <a:gd name="adj" fmla="val 10526"/>
            </a:avLst>
          </a:prstGeom>
          <a:solidFill>
            <a:srgbClr val="C9805A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NOISE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 machines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BARRIER 2: EMOTIONAL</a:t>
            </a:r>
            <a:endParaRPr lang="en-US" sz="2200" dirty="0"/>
          </a:p>
        </p:txBody>
      </p:sp>
      <p:sp>
        <p:nvSpPr>
          <p:cNvPr id="4" name="panel"/>
          <p:cNvSpPr/>
          <p:nvPr/>
        </p:nvSpPr>
        <p:spPr>
          <a:xfrm>
            <a:off x="457200" y="1143000"/>
            <a:ext cx="4023360" cy="356616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Text 2"/>
          <p:cNvSpPr txBox="1"/>
          <p:nvPr/>
        </p:nvSpPr>
        <p:spPr>
          <a:xfrm>
            <a:off x="1280160" y="1257300"/>
            <a:ext cx="2377440" cy="640080"/>
          </a:xfrm>
          <a:prstGeom prst="roundRect">
            <a:avLst>
              <a:gd name="adj" fmla="val 14286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Gary: tired, stressed, angry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2468880" y="1965960"/>
            <a:ext cx="0" cy="457200"/>
          </a:xfrm>
          <a:prstGeom prst="line">
            <a:avLst/>
          </a:prstGeom>
          <a:noFill/>
          <a:ln w="25400">
            <a:solidFill>
              <a:srgbClr val="555555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C9CD405-E1CE-57DB-924B-D88584303AD7}"/>
              </a:ext>
            </a:extLst>
          </p:cNvPr>
          <p:cNvSpPr/>
          <p:nvPr/>
        </p:nvSpPr>
        <p:spPr>
          <a:xfrm>
            <a:off x="1208880" y="2426400"/>
            <a:ext cx="2520000" cy="774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noise: </a:t>
            </a:r>
          </a:p>
          <a:p>
            <a:pPr algn="ctr"/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Emotions change the message</a:t>
            </a:r>
            <a:endParaRPr lang="en-US" sz="1200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40EBA90-F3D7-8508-0A24-91AC62790501}"/>
              </a:ext>
            </a:extLst>
          </p:cNvPr>
          <p:cNvSpPr/>
          <p:nvPr/>
        </p:nvSpPr>
        <p:spPr>
          <a:xfrm>
            <a:off x="1280160" y="3643086"/>
            <a:ext cx="2377440" cy="537028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 receive blame, fear and confusion</a:t>
            </a:r>
          </a:p>
        </p:txBody>
      </p:sp>
      <p:sp>
        <p:nvSpPr>
          <p:cNvPr id="11" name="Shape 3">
            <a:extLst>
              <a:ext uri="{FF2B5EF4-FFF2-40B4-BE49-F238E27FC236}">
                <a16:creationId xmlns:a16="http://schemas.microsoft.com/office/drawing/2014/main" id="{829361AB-E093-46CD-BC8A-D2F00D5EE9BF}"/>
              </a:ext>
            </a:extLst>
          </p:cNvPr>
          <p:cNvSpPr/>
          <p:nvPr/>
        </p:nvSpPr>
        <p:spPr>
          <a:xfrm>
            <a:off x="2477589" y="3185886"/>
            <a:ext cx="0" cy="457200"/>
          </a:xfrm>
          <a:prstGeom prst="line">
            <a:avLst/>
          </a:prstGeom>
          <a:noFill/>
          <a:ln w="25400">
            <a:solidFill>
              <a:srgbClr val="555555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8F77482-D3EB-6747-9EA3-F9CCC4B4D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040" y="1108434"/>
            <a:ext cx="4033445" cy="3600000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914400" y="2423160"/>
            <a:ext cx="3108960" cy="777240"/>
          </a:xfrm>
          <a:prstGeom prst="ellipse">
            <a:avLst>
              <a:gd name="adj" fmla="val 11765"/>
            </a:avLst>
          </a:prstGeom>
          <a:solidFill>
            <a:srgbClr val="C9805A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noise: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emotions change the message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BARRIER 3: LANGUAGE AND BODY LANGUAGE</a:t>
            </a:r>
            <a:endParaRPr lang="en-US" sz="2200" dirty="0"/>
          </a:p>
        </p:txBody>
      </p:sp>
      <p:sp>
        <p:nvSpPr>
          <p:cNvPr id="4" name="panel"/>
          <p:cNvSpPr/>
          <p:nvPr/>
        </p:nvSpPr>
        <p:spPr>
          <a:xfrm>
            <a:off x="457200" y="1143000"/>
            <a:ext cx="4023360" cy="356616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 txBox="1"/>
          <p:nvPr/>
        </p:nvSpPr>
        <p:spPr>
          <a:xfrm>
            <a:off x="548640" y="128016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Berlo SMCR (1960)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94360" y="1645920"/>
            <a:ext cx="868680" cy="731520"/>
          </a:xfrm>
          <a:prstGeom prst="roundRect">
            <a:avLst>
              <a:gd name="adj" fmla="val 12500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1554480" y="1645920"/>
            <a:ext cx="868680" cy="731520"/>
          </a:xfrm>
          <a:prstGeom prst="roundRect">
            <a:avLst>
              <a:gd name="adj" fmla="val 12500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English signs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514600" y="1645920"/>
            <a:ext cx="868680" cy="731520"/>
          </a:xfrm>
          <a:prstGeom prst="roundRect">
            <a:avLst>
              <a:gd name="adj" fmla="val 12500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signs, voice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3474720" y="1645920"/>
            <a:ext cx="868680" cy="731520"/>
          </a:xfrm>
          <a:prstGeom prst="roundRect">
            <a:avLst>
              <a:gd name="adj" fmla="val 12500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548640" y="256032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sides need similar:</a:t>
            </a:r>
            <a:endParaRPr lang="en-US" sz="1100" dirty="0"/>
          </a:p>
        </p:txBody>
      </p:sp>
      <p:sp>
        <p:nvSpPr>
          <p:cNvPr id="11" name="Text 8"/>
          <p:cNvSpPr txBox="1"/>
          <p:nvPr/>
        </p:nvSpPr>
        <p:spPr>
          <a:xfrm>
            <a:off x="594360" y="2880360"/>
            <a:ext cx="1783080" cy="411480"/>
          </a:xfrm>
          <a:prstGeom prst="roundRect">
            <a:avLst>
              <a:gd name="adj" fmla="val 22222"/>
            </a:avLst>
          </a:prstGeom>
          <a:solidFill>
            <a:srgbClr val="6BA8AE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skills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2468880" y="2880360"/>
            <a:ext cx="1783080" cy="411480"/>
          </a:xfrm>
          <a:prstGeom prst="roundRect">
            <a:avLst>
              <a:gd name="adj" fmla="val 22222"/>
            </a:avLst>
          </a:prstGeom>
          <a:solidFill>
            <a:srgbClr val="6BA8AE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Attitudes</a:t>
            </a:r>
            <a:endParaRPr lang="en-US" sz="1000" dirty="0"/>
          </a:p>
        </p:txBody>
      </p:sp>
      <p:sp>
        <p:nvSpPr>
          <p:cNvPr id="13" name="Text 10"/>
          <p:cNvSpPr txBox="1"/>
          <p:nvPr/>
        </p:nvSpPr>
        <p:spPr>
          <a:xfrm>
            <a:off x="594360" y="3383280"/>
            <a:ext cx="1783080" cy="411480"/>
          </a:xfrm>
          <a:prstGeom prst="roundRect">
            <a:avLst>
              <a:gd name="adj" fmla="val 22222"/>
            </a:avLst>
          </a:prstGeom>
          <a:solidFill>
            <a:srgbClr val="6BA8AE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</a:t>
            </a:r>
            <a:endParaRPr lang="en-US" sz="1000" dirty="0"/>
          </a:p>
        </p:txBody>
      </p:sp>
      <p:sp>
        <p:nvSpPr>
          <p:cNvPr id="14" name="Text 11"/>
          <p:cNvSpPr txBox="1"/>
          <p:nvPr/>
        </p:nvSpPr>
        <p:spPr>
          <a:xfrm>
            <a:off x="2468880" y="3383280"/>
            <a:ext cx="1783080" cy="411480"/>
          </a:xfrm>
          <a:prstGeom prst="roundRect">
            <a:avLst>
              <a:gd name="adj" fmla="val 22222"/>
            </a:avLst>
          </a:prstGeom>
          <a:solidFill>
            <a:srgbClr val="6BA8AE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system &amp; culture</a:t>
            </a:r>
            <a:endParaRPr lang="en-US" sz="1000" dirty="0"/>
          </a:p>
        </p:txBody>
      </p:sp>
      <p:sp>
        <p:nvSpPr>
          <p:cNvPr id="15" name="Text 12"/>
          <p:cNvSpPr txBox="1"/>
          <p:nvPr/>
        </p:nvSpPr>
        <p:spPr>
          <a:xfrm>
            <a:off x="640080" y="3977640"/>
            <a:ext cx="3657600" cy="457200"/>
          </a:xfrm>
          <a:prstGeom prst="roundRect">
            <a:avLst>
              <a:gd name="adj" fmla="val 20000"/>
            </a:avLst>
          </a:prstGeom>
          <a:solidFill>
            <a:srgbClr val="C9805A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shared language → decoding errors</a:t>
            </a:r>
            <a:endParaRPr lang="en-US" sz="1100" dirty="0"/>
          </a:p>
        </p:txBody>
      </p:sp>
      <p:sp>
        <p:nvSpPr>
          <p:cNvPr id="16" name="iconbg"/>
          <p:cNvSpPr/>
          <p:nvPr/>
        </p:nvSpPr>
        <p:spPr>
          <a:xfrm>
            <a:off x="8229600" y="347472"/>
            <a:ext cx="548640" cy="548640"/>
          </a:xfrm>
          <a:prstGeom prst="ellipse">
            <a:avLst/>
          </a:prstGeom>
          <a:solidFill>
            <a:srgbClr val="6BA8AE"/>
          </a:solidFill>
          <a:ln w="12700">
            <a:solidFill>
              <a:srgbClr val="6BA8A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con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9328" y="457200"/>
            <a:ext cx="329184" cy="329184"/>
          </a:xfrm>
          <a:prstGeom prst="rect">
            <a:avLst/>
          </a:prstGeom>
        </p:spPr>
      </p:pic>
      <p:sp>
        <p:nvSpPr>
          <p:cNvPr id="18" name="row0"/>
          <p:cNvSpPr/>
          <p:nvPr/>
        </p:nvSpPr>
        <p:spPr>
          <a:xfrm>
            <a:off x="4663440" y="1143000"/>
            <a:ext cx="4023360" cy="109728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bar0"/>
          <p:cNvSpPr/>
          <p:nvPr/>
        </p:nvSpPr>
        <p:spPr>
          <a:xfrm>
            <a:off x="4663440" y="1143000"/>
            <a:ext cx="73152" cy="1097280"/>
          </a:xfrm>
          <a:prstGeom prst="rect">
            <a:avLst/>
          </a:prstGeom>
          <a:solidFill>
            <a:srgbClr val="C9805A"/>
          </a:solidFill>
          <a:ln w="12700">
            <a:solidFill>
              <a:srgbClr val="C980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 txBox="1"/>
          <p:nvPr/>
        </p:nvSpPr>
        <p:spPr>
          <a:xfrm>
            <a:off x="4846320" y="118872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980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the case</a:t>
            </a:r>
            <a:endParaRPr lang="en-US" sz="1200" dirty="0"/>
          </a:p>
        </p:txBody>
      </p:sp>
      <p:sp>
        <p:nvSpPr>
          <p:cNvPr id="21" name="Text 17"/>
          <p:cNvSpPr txBox="1"/>
          <p:nvPr/>
        </p:nvSpPr>
        <p:spPr>
          <a:xfrm>
            <a:off x="4846320" y="1417320"/>
            <a:ext cx="3749040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 speak mainly their own languages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Signs only in English, with complex phrases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Gary's tone and frustration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check of understanding</a:t>
            </a:r>
            <a:endParaRPr lang="en-US" sz="1150" dirty="0"/>
          </a:p>
        </p:txBody>
      </p:sp>
      <p:sp>
        <p:nvSpPr>
          <p:cNvPr id="22" name="row1"/>
          <p:cNvSpPr/>
          <p:nvPr/>
        </p:nvSpPr>
        <p:spPr>
          <a:xfrm>
            <a:off x="4663440" y="2331720"/>
            <a:ext cx="4023360" cy="96012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bar1"/>
          <p:cNvSpPr/>
          <p:nvPr/>
        </p:nvSpPr>
        <p:spPr>
          <a:xfrm>
            <a:off x="4663440" y="2331720"/>
            <a:ext cx="73152" cy="960120"/>
          </a:xfrm>
          <a:prstGeom prst="rect">
            <a:avLst/>
          </a:prstGeom>
          <a:solidFill>
            <a:srgbClr val="2F5D62"/>
          </a:solidFill>
          <a:ln w="12700">
            <a:solidFill>
              <a:srgbClr val="2F5D6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 txBox="1"/>
          <p:nvPr/>
        </p:nvSpPr>
        <p:spPr>
          <a:xfrm>
            <a:off x="4846320" y="237744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</a:t>
            </a:r>
            <a:endParaRPr lang="en-US" sz="1200" dirty="0"/>
          </a:p>
        </p:txBody>
      </p:sp>
      <p:sp>
        <p:nvSpPr>
          <p:cNvPr id="25" name="Text 21"/>
          <p:cNvSpPr txBox="1"/>
          <p:nvPr/>
        </p:nvSpPr>
        <p:spPr>
          <a:xfrm>
            <a:off x="4846320" y="2606040"/>
            <a:ext cx="3749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Berlo SMCR (1960): shared skills and knowledge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Decoding errors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Schramm (1954): feedback</a:t>
            </a:r>
            <a:endParaRPr lang="en-US" sz="1150" dirty="0"/>
          </a:p>
        </p:txBody>
      </p:sp>
      <p:sp>
        <p:nvSpPr>
          <p:cNvPr id="26" name="row2"/>
          <p:cNvSpPr/>
          <p:nvPr/>
        </p:nvSpPr>
        <p:spPr>
          <a:xfrm>
            <a:off x="4663440" y="3383280"/>
            <a:ext cx="4023360" cy="132588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bar2"/>
          <p:cNvSpPr/>
          <p:nvPr/>
        </p:nvSpPr>
        <p:spPr>
          <a:xfrm>
            <a:off x="4663440" y="3383280"/>
            <a:ext cx="73152" cy="1325880"/>
          </a:xfrm>
          <a:prstGeom prst="rect">
            <a:avLst/>
          </a:prstGeom>
          <a:solidFill>
            <a:srgbClr val="6BA8AE"/>
          </a:solidFill>
          <a:ln w="12700">
            <a:solidFill>
              <a:srgbClr val="6BA8A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4"/>
          <p:cNvSpPr txBox="1"/>
          <p:nvPr/>
        </p:nvSpPr>
        <p:spPr>
          <a:xfrm>
            <a:off x="4846320" y="342900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6BA8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</a:t>
            </a:r>
            <a:endParaRPr lang="en-US" sz="1200" dirty="0"/>
          </a:p>
        </p:txBody>
      </p:sp>
      <p:sp>
        <p:nvSpPr>
          <p:cNvPr id="29" name="Text 25"/>
          <p:cNvSpPr txBox="1"/>
          <p:nvPr/>
        </p:nvSpPr>
        <p:spPr>
          <a:xfrm>
            <a:off x="4846320" y="3657600"/>
            <a:ext cx="374904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Translated signs with pictures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Simple, direct English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Bilingual "language champions"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Basic English lessons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understanding: "Show me"</a:t>
            </a:r>
            <a:endParaRPr lang="en-US" sz="1150" dirty="0"/>
          </a:p>
        </p:txBody>
      </p:sp>
      <p:sp>
        <p:nvSpPr>
          <p:cNvPr id="3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BARRIER 4: AGE / GENERATIONAL</a:t>
            </a:r>
            <a:endParaRPr lang="en-US" sz="2200" dirty="0"/>
          </a:p>
        </p:txBody>
      </p:sp>
      <p:sp>
        <p:nvSpPr>
          <p:cNvPr id="4" name="panel"/>
          <p:cNvSpPr/>
          <p:nvPr/>
        </p:nvSpPr>
        <p:spPr>
          <a:xfrm>
            <a:off x="457200" y="1143000"/>
            <a:ext cx="4023360" cy="356616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 txBox="1"/>
          <p:nvPr/>
        </p:nvSpPr>
        <p:spPr>
          <a:xfrm>
            <a:off x="548640" y="128016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Schramm (1954): field of experience</a:t>
            </a:r>
            <a:endParaRPr lang="en-US" sz="1200" dirty="0"/>
          </a:p>
        </p:txBody>
      </p:sp>
      <p:sp>
        <p:nvSpPr>
          <p:cNvPr id="6" name="Shape 3"/>
          <p:cNvSpPr/>
          <p:nvPr/>
        </p:nvSpPr>
        <p:spPr>
          <a:xfrm>
            <a:off x="594360" y="1737360"/>
            <a:ext cx="2103120" cy="2103120"/>
          </a:xfrm>
          <a:prstGeom prst="ellipse">
            <a:avLst/>
          </a:prstGeom>
          <a:solidFill>
            <a:srgbClr val="2F5D62">
              <a:alpha val="65000"/>
            </a:srgbClr>
          </a:solidFill>
          <a:ln w="12700">
            <a:solidFill>
              <a:srgbClr val="2F5D6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2240280" y="1737360"/>
            <a:ext cx="2103120" cy="2103120"/>
          </a:xfrm>
          <a:prstGeom prst="ellipse">
            <a:avLst/>
          </a:prstGeom>
          <a:solidFill>
            <a:srgbClr val="C9805A">
              <a:alpha val="65000"/>
            </a:srgbClr>
          </a:solidFill>
          <a:ln w="12700">
            <a:solidFill>
              <a:srgbClr val="C980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731520" y="2286000"/>
            <a:ext cx="1371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traditional,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top-down</a:t>
            </a:r>
            <a:endParaRPr lang="en-US" sz="1000" dirty="0"/>
          </a:p>
        </p:txBody>
      </p:sp>
      <p:sp>
        <p:nvSpPr>
          <p:cNvPr id="9" name="Text 6"/>
          <p:cNvSpPr txBox="1"/>
          <p:nvPr/>
        </p:nvSpPr>
        <p:spPr>
          <a:xfrm>
            <a:off x="2834640" y="2286000"/>
            <a:ext cx="1371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8A3B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Younger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8A3B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8A3B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visual, digital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2212848" y="2651760"/>
            <a:ext cx="502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shared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548640" y="411480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overlap = more misunderstanding</a:t>
            </a:r>
            <a:endParaRPr lang="en-US" sz="1100" dirty="0"/>
          </a:p>
        </p:txBody>
      </p:sp>
      <p:sp>
        <p:nvSpPr>
          <p:cNvPr id="12" name="iconbg"/>
          <p:cNvSpPr/>
          <p:nvPr/>
        </p:nvSpPr>
        <p:spPr>
          <a:xfrm>
            <a:off x="8229600" y="347472"/>
            <a:ext cx="548640" cy="548640"/>
          </a:xfrm>
          <a:prstGeom prst="ellipse">
            <a:avLst/>
          </a:prstGeom>
          <a:solidFill>
            <a:srgbClr val="6BA8AE"/>
          </a:solidFill>
          <a:ln w="12700">
            <a:solidFill>
              <a:srgbClr val="6BA8A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con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9328" y="457200"/>
            <a:ext cx="329184" cy="329184"/>
          </a:xfrm>
          <a:prstGeom prst="rect">
            <a:avLst/>
          </a:prstGeom>
        </p:spPr>
      </p:pic>
      <p:sp>
        <p:nvSpPr>
          <p:cNvPr id="14" name="row0"/>
          <p:cNvSpPr/>
          <p:nvPr/>
        </p:nvSpPr>
        <p:spPr>
          <a:xfrm>
            <a:off x="4663440" y="1143000"/>
            <a:ext cx="4023360" cy="109728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bar0"/>
          <p:cNvSpPr/>
          <p:nvPr/>
        </p:nvSpPr>
        <p:spPr>
          <a:xfrm>
            <a:off x="4663440" y="1143000"/>
            <a:ext cx="73152" cy="1097280"/>
          </a:xfrm>
          <a:prstGeom prst="rect">
            <a:avLst/>
          </a:prstGeom>
          <a:solidFill>
            <a:srgbClr val="C9805A"/>
          </a:solidFill>
          <a:ln w="12700">
            <a:solidFill>
              <a:srgbClr val="C980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2"/>
          <p:cNvSpPr txBox="1"/>
          <p:nvPr/>
        </p:nvSpPr>
        <p:spPr>
          <a:xfrm>
            <a:off x="4846320" y="118872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980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the case</a:t>
            </a:r>
            <a:endParaRPr lang="en-US" sz="1200" dirty="0"/>
          </a:p>
        </p:txBody>
      </p:sp>
      <p:sp>
        <p:nvSpPr>
          <p:cNvPr id="17" name="Text 13"/>
          <p:cNvSpPr txBox="1"/>
          <p:nvPr/>
        </p:nvSpPr>
        <p:spPr>
          <a:xfrm>
            <a:off x="4846320" y="1417320"/>
            <a:ext cx="3749040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Older workers seem to understand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Younger workers "do something else"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uses a traditional, top-down style</a:t>
            </a:r>
            <a:endParaRPr lang="en-US" sz="1150" dirty="0"/>
          </a:p>
        </p:txBody>
      </p:sp>
      <p:sp>
        <p:nvSpPr>
          <p:cNvPr id="18" name="row1"/>
          <p:cNvSpPr/>
          <p:nvPr/>
        </p:nvSpPr>
        <p:spPr>
          <a:xfrm>
            <a:off x="4663440" y="2331720"/>
            <a:ext cx="4023360" cy="96012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bar1"/>
          <p:cNvSpPr/>
          <p:nvPr/>
        </p:nvSpPr>
        <p:spPr>
          <a:xfrm>
            <a:off x="4663440" y="2331720"/>
            <a:ext cx="73152" cy="960120"/>
          </a:xfrm>
          <a:prstGeom prst="rect">
            <a:avLst/>
          </a:prstGeom>
          <a:solidFill>
            <a:srgbClr val="2F5D62"/>
          </a:solidFill>
          <a:ln w="12700">
            <a:solidFill>
              <a:srgbClr val="2F5D6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 txBox="1"/>
          <p:nvPr/>
        </p:nvSpPr>
        <p:spPr>
          <a:xfrm>
            <a:off x="4846320" y="237744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</a:t>
            </a:r>
            <a:endParaRPr lang="en-US" sz="1200" dirty="0"/>
          </a:p>
        </p:txBody>
      </p:sp>
      <p:sp>
        <p:nvSpPr>
          <p:cNvPr id="21" name="Text 17"/>
          <p:cNvSpPr txBox="1"/>
          <p:nvPr/>
        </p:nvSpPr>
        <p:spPr>
          <a:xfrm>
            <a:off x="4846320" y="2606040"/>
            <a:ext cx="3749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Schramm (1954): field of experience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Berlo (1960): receiver's knowledge and attitudes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Caution: a tendency, not a rule</a:t>
            </a:r>
            <a:endParaRPr lang="en-US" sz="1150" dirty="0"/>
          </a:p>
        </p:txBody>
      </p:sp>
      <p:sp>
        <p:nvSpPr>
          <p:cNvPr id="22" name="row2"/>
          <p:cNvSpPr/>
          <p:nvPr/>
        </p:nvSpPr>
        <p:spPr>
          <a:xfrm>
            <a:off x="4663440" y="3383280"/>
            <a:ext cx="4023360" cy="132588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bar2"/>
          <p:cNvSpPr/>
          <p:nvPr/>
        </p:nvSpPr>
        <p:spPr>
          <a:xfrm>
            <a:off x="4663440" y="3383280"/>
            <a:ext cx="73152" cy="1325880"/>
          </a:xfrm>
          <a:prstGeom prst="rect">
            <a:avLst/>
          </a:prstGeom>
          <a:solidFill>
            <a:srgbClr val="6BA8AE"/>
          </a:solidFill>
          <a:ln w="12700">
            <a:solidFill>
              <a:srgbClr val="6BA8A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 txBox="1"/>
          <p:nvPr/>
        </p:nvSpPr>
        <p:spPr>
          <a:xfrm>
            <a:off x="4846320" y="342900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6BA8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</a:t>
            </a:r>
            <a:endParaRPr lang="en-US" sz="1200" dirty="0"/>
          </a:p>
        </p:txBody>
      </p:sp>
      <p:sp>
        <p:nvSpPr>
          <p:cNvPr id="25" name="Text 21"/>
          <p:cNvSpPr txBox="1"/>
          <p:nvPr/>
        </p:nvSpPr>
        <p:spPr>
          <a:xfrm>
            <a:off x="4846320" y="3657600"/>
            <a:ext cx="374904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 videos / QR codes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Mentoring with experienced workers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responsibilities</a:t>
            </a:r>
            <a:endParaRPr lang="en-US" sz="11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15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for feedback</a:t>
            </a:r>
            <a:endParaRPr lang="en-US" sz="1150" dirty="0"/>
          </a:p>
        </p:txBody>
      </p:sp>
      <p:sp>
        <p:nvSpPr>
          <p:cNvPr id="3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BARRIER 5: CULTURAL STANDARDS AND PRACTICES</a:t>
            </a:r>
            <a:endParaRPr lang="en-US" sz="2200" dirty="0"/>
          </a:p>
        </p:txBody>
      </p:sp>
      <p:sp>
        <p:nvSpPr>
          <p:cNvPr id="4" name="panel"/>
          <p:cNvSpPr/>
          <p:nvPr/>
        </p:nvSpPr>
        <p:spPr>
          <a:xfrm>
            <a:off x="457200" y="1143000"/>
            <a:ext cx="4023360" cy="3566160"/>
          </a:xfrm>
          <a:prstGeom prst="rect">
            <a:avLst/>
          </a:prstGeom>
          <a:solidFill>
            <a:srgbClr val="FBF3E1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 txBox="1"/>
          <p:nvPr/>
        </p:nvSpPr>
        <p:spPr>
          <a:xfrm>
            <a:off x="548640" y="123444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Culture: the hidden part of the iceberg</a:t>
            </a:r>
            <a:endParaRPr lang="en-US" sz="1200" dirty="0"/>
          </a:p>
        </p:txBody>
      </p:sp>
      <p:sp>
        <p:nvSpPr>
          <p:cNvPr id="6" name="Shape 3"/>
          <p:cNvSpPr/>
          <p:nvPr/>
        </p:nvSpPr>
        <p:spPr>
          <a:xfrm>
            <a:off x="457200" y="2286000"/>
            <a:ext cx="4023360" cy="2423160"/>
          </a:xfrm>
          <a:prstGeom prst="rect">
            <a:avLst/>
          </a:prstGeom>
          <a:solidFill>
            <a:srgbClr val="C4EEF2"/>
          </a:solidFill>
          <a:ln w="12700">
            <a:solidFill>
              <a:srgbClr val="C4EE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737360" y="1554480"/>
            <a:ext cx="1463040" cy="868680"/>
          </a:xfrm>
          <a:prstGeom prst="triangle">
            <a:avLst/>
          </a:prstGeom>
          <a:solidFill>
            <a:srgbClr val="FBF3E1"/>
          </a:solidFill>
          <a:ln w="19050">
            <a:solidFill>
              <a:srgbClr val="2F5D6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3200400" y="1600200"/>
            <a:ext cx="1280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Visible: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2F5D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language, clothes, food</a:t>
            </a:r>
            <a:endParaRPr lang="en-US" sz="1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CE721ED-F272-34CE-1F90-0B20335883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1561" y="1110339"/>
            <a:ext cx="4048484" cy="360000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ED9229B2-6665-1D2C-D9D3-A11991484AB2}"/>
              </a:ext>
            </a:extLst>
          </p:cNvPr>
          <p:cNvSpPr/>
          <p:nvPr/>
        </p:nvSpPr>
        <p:spPr>
          <a:xfrm>
            <a:off x="822960" y="2975429"/>
            <a:ext cx="3241040" cy="1505131"/>
          </a:xfrm>
          <a:prstGeom prst="ellipse">
            <a:avLst/>
          </a:prstGeom>
          <a:solidFill>
            <a:srgbClr val="62A69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Hidden: Values attitudes to authority, ideas of hygiene, time.</a:t>
            </a:r>
          </a:p>
        </p:txBody>
      </p:sp>
      <p:sp>
        <p:nvSpPr>
          <p:cNvPr id="9" name="Text 6"/>
          <p:cNvSpPr txBox="1"/>
          <p:nvPr/>
        </p:nvSpPr>
        <p:spPr>
          <a:xfrm>
            <a:off x="822960" y="2606040"/>
            <a:ext cx="3108960" cy="1737360"/>
          </a:xfrm>
          <a:prstGeom prst="ellipse">
            <a:avLst>
              <a:gd name="adj" fmla="val 5263"/>
            </a:avLst>
          </a:prstGeom>
          <a:solidFill>
            <a:srgbClr val="2F5D62"/>
          </a:solidFill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Hidden: values, attitudes to authority, ideas of hygiene, time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RECOMMENDATIONS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548640" y="1280160"/>
            <a:ext cx="5394960" cy="3291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first: hygiene and safety before work starts</a:t>
            </a:r>
          </a:p>
          <a:p>
            <a:pPr>
              <a:spcAft>
                <a:spcPts val="600"/>
              </a:spcAft>
              <a:buSzPct val="100000"/>
            </a:pP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visual, multilingual communication</a:t>
            </a:r>
          </a:p>
          <a:p>
            <a:pPr>
              <a:spcAft>
                <a:spcPts val="600"/>
              </a:spcAft>
              <a:buSzPct val="100000"/>
            </a:pP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quieter workplace and better equipment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Two-way communication: feedback and team meetings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gives resources and leads by example</a:t>
            </a:r>
            <a:endParaRPr lang="en-US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  <p:pic>
        <p:nvPicPr>
          <p:cNvPr id="3" name="Picture 2" descr="Safety Signs and Colours Explained: What Each One Means">
            <a:extLst>
              <a:ext uri="{FF2B5EF4-FFF2-40B4-BE49-F238E27FC236}">
                <a16:creationId xmlns:a16="http://schemas.microsoft.com/office/drawing/2014/main" id="{FB881D70-0BF8-F8D8-3EF9-03E5C69DCA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200"/>
          <a:stretch>
            <a:fillRect/>
          </a:stretch>
        </p:blipFill>
        <p:spPr>
          <a:xfrm>
            <a:off x="6342743" y="1400629"/>
            <a:ext cx="2409371" cy="3171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4" name="panel box"/>
          <p:cNvSpPr/>
          <p:nvPr/>
        </p:nvSpPr>
        <p:spPr>
          <a:xfrm>
            <a:off x="640080" y="1188720"/>
            <a:ext cx="7863840" cy="3383280"/>
          </a:xfrm>
          <a:prstGeom prst="rect">
            <a:avLst/>
          </a:prstGeom>
          <a:solidFill>
            <a:srgbClr val="E9D5A8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 txBox="1"/>
          <p:nvPr/>
        </p:nvSpPr>
        <p:spPr>
          <a:xfrm>
            <a:off x="914400" y="1463040"/>
            <a:ext cx="7315200" cy="29260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8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 is communication, not "bad workers“</a:t>
            </a:r>
          </a:p>
          <a:p>
            <a:pPr>
              <a:spcAft>
                <a:spcPts val="600"/>
              </a:spcAft>
              <a:buSzPct val="100000"/>
            </a:pPr>
            <a:endParaRPr lang="en-US" sz="18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8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barriers stop messages from being understood</a:t>
            </a:r>
          </a:p>
          <a:p>
            <a:pPr>
              <a:spcAft>
                <a:spcPts val="600"/>
              </a:spcAft>
              <a:buSzPct val="100000"/>
            </a:pPr>
            <a:endParaRPr lang="en-US" sz="18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8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show where communication breaks down</a:t>
            </a:r>
          </a:p>
          <a:p>
            <a:pPr>
              <a:spcAft>
                <a:spcPts val="600"/>
              </a:spcAft>
              <a:buSzPct val="100000"/>
            </a:pPr>
            <a:endParaRPr lang="en-US" sz="18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8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training, clearer messages and stronger leadership can win back customers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589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kern="0" spc="200" dirty="0">
                <a:solidFill>
                  <a:srgbClr val="5A6B6E"/>
                </a:solidFill>
                <a:latin typeface="Bodoni MT" pitchFamily="34" charset="0"/>
                <a:ea typeface="Bodoni MT" pitchFamily="34" charset="-122"/>
                <a:cs typeface="Bodoni MT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4" name="panel box"/>
          <p:cNvSpPr/>
          <p:nvPr/>
        </p:nvSpPr>
        <p:spPr>
          <a:xfrm>
            <a:off x="457200" y="1188720"/>
            <a:ext cx="5577840" cy="3474720"/>
          </a:xfrm>
          <a:prstGeom prst="rect">
            <a:avLst/>
          </a:prstGeom>
          <a:solidFill>
            <a:srgbClr val="E9D5A8"/>
          </a:solidFill>
          <a:ln w="12700">
            <a:solidFill>
              <a:srgbClr val="D8C7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 txBox="1"/>
          <p:nvPr/>
        </p:nvSpPr>
        <p:spPr>
          <a:xfrm>
            <a:off x="640080" y="1280160"/>
            <a:ext cx="5212080" cy="3291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Duck, S. and McMahan, D.T. (2021) Communication in everyday life: a survey of communication. 4th </a:t>
            </a:r>
            <a:r>
              <a:rPr lang="en-GB" sz="1200" dirty="0" err="1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edn</a:t>
            </a:r>
            <a:r>
              <a:rPr lang="en-GB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Los Angeles: SAGE.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MTD Training (2010) Effective communication skills. Ventus Publishing </a:t>
            </a:r>
            <a:r>
              <a:rPr lang="en-GB" sz="1200" dirty="0" err="1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ApS</a:t>
            </a:r>
            <a:r>
              <a:rPr lang="en-GB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Quintanilla, K.M. and Wahl, S.T. (2020) Business and professional communication: keys for workplace excellence. 4th </a:t>
            </a:r>
            <a:r>
              <a:rPr lang="en-GB" sz="1200" dirty="0" err="1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edn</a:t>
            </a:r>
            <a:r>
              <a:rPr lang="en-GB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International student edition. Los Angeles: SAGE.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Thompson, N. (2018) Effective communication: a guide for the people professions. 3rd </a:t>
            </a:r>
            <a:r>
              <a:rPr lang="en-GB" sz="1200" dirty="0" err="1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edn</a:t>
            </a:r>
            <a:r>
              <a:rPr lang="en-GB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Palgrave.</a:t>
            </a:r>
            <a:endParaRPr lang="en-US" sz="1200" dirty="0">
              <a:solidFill>
                <a:srgbClr val="4A4A4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Berlo, D.K. (1960) The Process of Communication. New York: Holt, Rinehart and Winston.</a:t>
            </a:r>
            <a:endParaRPr lang="en-US" sz="1200" dirty="0"/>
          </a:p>
          <a:p>
            <a:pPr marL="171450" indent="-171450"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Schramm, W. (1954) 'How communication works', in The Process and Effects of Mass Communication. Urbana: University of Illinois Press.</a:t>
            </a:r>
            <a:endParaRPr lang="en-US" sz="1200" dirty="0"/>
          </a:p>
          <a:p>
            <a:pPr marL="171450" indent="-171450"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4A4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Shannon, C.E. and Weaver, W. (1949) The Mathematical Theory of Communication. Urbana: University of Illinois Press.</a:t>
            </a:r>
            <a:endParaRPr lang="en-US" sz="1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412480" y="480060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88888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l"/>
            <a:fld id="{F7021451-1387-4CA6-816F-3879F97B5CBC}" type="slidenum">
              <a:rPr lang="en-US" b="0"/>
              <a:t>11</a:t>
            </a:fld>
            <a:endParaRPr lang="en-US"/>
          </a:p>
        </p:txBody>
      </p:sp>
      <p:pic>
        <p:nvPicPr>
          <p:cNvPr id="3" name="Picture 2" descr="Why Teamwork Is the Key Ingredient for Restaurant Success">
            <a:extLst>
              <a:ext uri="{FF2B5EF4-FFF2-40B4-BE49-F238E27FC236}">
                <a16:creationId xmlns:a16="http://schemas.microsoft.com/office/drawing/2014/main" id="{9D412801-C3AD-358A-48D5-FB4848861A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7657" y="1188720"/>
            <a:ext cx="2532513" cy="347173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hoto slot"/>
          <p:cNvSpPr/>
          <p:nvPr/>
        </p:nvSpPr>
        <p:spPr>
          <a:xfrm>
            <a:off x="457200" y="457200"/>
            <a:ext cx="8229600" cy="4206240"/>
          </a:xfrm>
          <a:prstGeom prst="rect">
            <a:avLst/>
          </a:prstGeom>
          <a:solidFill>
            <a:srgbClr val="E3CF9F"/>
          </a:solidFill>
          <a:ln w="19050">
            <a:solidFill>
              <a:srgbClr val="C9B27C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 descr="4 Elements of Successful Restaurant Teams">
            <a:extLst>
              <a:ext uri="{FF2B5EF4-FFF2-40B4-BE49-F238E27FC236}">
                <a16:creationId xmlns:a16="http://schemas.microsoft.com/office/drawing/2014/main" id="{9789786C-3EE5-07A1-884F-E753DD75D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71" y="390676"/>
            <a:ext cx="8389258" cy="4355495"/>
          </a:xfrm>
          <a:prstGeom prst="rect">
            <a:avLst/>
          </a:prstGeom>
        </p:spPr>
      </p:pic>
      <p:sp>
        <p:nvSpPr>
          <p:cNvPr id="4" name="Text 2"/>
          <p:cNvSpPr txBox="1"/>
          <p:nvPr/>
        </p:nvSpPr>
        <p:spPr>
          <a:xfrm>
            <a:off x="2286000" y="1554480"/>
            <a:ext cx="4572000" cy="1097280"/>
          </a:xfrm>
          <a:prstGeom prst="rect">
            <a:avLst/>
          </a:prstGeom>
          <a:solidFill>
            <a:schemeClr val="bg2">
              <a:lumMod val="90000"/>
              <a:alpha val="75000"/>
            </a:schemeClr>
          </a:solidFill>
          <a:ln/>
        </p:spPr>
        <p:txBody>
          <a:bodyPr wrap="square" lIns="76200" tIns="76200" rIns="76200" bIns="76200" rtlCol="0" anchor="ctr"/>
          <a:lstStyle/>
          <a:p>
            <a:pPr marL="0" indent="0" algn="ctr">
              <a:buNone/>
            </a:pPr>
            <a:r>
              <a:rPr lang="en-US" sz="5400" dirty="0">
                <a:solidFill>
                  <a:srgbClr val="5A6B6E"/>
                </a:solidFill>
                <a:latin typeface="Brush Script MT" pitchFamily="34" charset="0"/>
                <a:ea typeface="Brush Script MT" pitchFamily="34" charset="-122"/>
                <a:cs typeface="Brush Script MT" pitchFamily="34" charset="-120"/>
              </a:rPr>
              <a:t>Thank you</a:t>
            </a:r>
            <a:endParaRPr lang="en-US" sz="5400" dirty="0"/>
          </a:p>
        </p:txBody>
      </p:sp>
      <p:sp>
        <p:nvSpPr>
          <p:cNvPr id="5" name="Text 3"/>
          <p:cNvSpPr txBox="1"/>
          <p:nvPr/>
        </p:nvSpPr>
        <p:spPr>
          <a:xfrm>
            <a:off x="3200400" y="2834640"/>
            <a:ext cx="2743200" cy="457200"/>
          </a:xfrm>
          <a:prstGeom prst="rect">
            <a:avLst/>
          </a:prstGeom>
          <a:solidFill>
            <a:schemeClr val="bg2">
              <a:lumMod val="90000"/>
              <a:alpha val="75000"/>
            </a:schemeClr>
          </a:solidFill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5A6B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 questions?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708</Words>
  <Application>Microsoft Office PowerPoint</Application>
  <PresentationFormat>On-screen Show (16:9)</PresentationFormat>
  <Paragraphs>142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Bodoni MT</vt:lpstr>
      <vt:lpstr>Brush Script MT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2026-10-26T03:12:48Z</dcterms:created>
  <dcterms:modified xsi:type="dcterms:W3CDTF">2026-10-26T03:14:36Z</dcterms:modified>
</cp:coreProperties>
</file>