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302" r:id="rId2"/>
    <p:sldId id="274" r:id="rId3"/>
    <p:sldId id="267" r:id="rId4"/>
    <p:sldId id="268" r:id="rId5"/>
    <p:sldId id="303" r:id="rId6"/>
    <p:sldId id="304" r:id="rId7"/>
    <p:sldId id="305" r:id="rId8"/>
    <p:sldId id="306" r:id="rId9"/>
    <p:sldId id="307" r:id="rId10"/>
    <p:sldId id="308" r:id="rId11"/>
    <p:sldId id="309" r:id="rId12"/>
    <p:sldId id="310" r:id="rId13"/>
    <p:sldId id="269" r:id="rId14"/>
    <p:sldId id="288" r:id="rId15"/>
    <p:sldId id="270" r:id="rId16"/>
    <p:sldId id="271" r:id="rId17"/>
    <p:sldId id="272" r:id="rId18"/>
    <p:sldId id="292" r:id="rId19"/>
    <p:sldId id="294" r:id="rId20"/>
    <p:sldId id="273" r:id="rId21"/>
    <p:sldId id="311" r:id="rId22"/>
    <p:sldId id="283" r:id="rId23"/>
    <p:sldId id="256" r:id="rId24"/>
    <p:sldId id="278" r:id="rId25"/>
    <p:sldId id="284" r:id="rId26"/>
    <p:sldId id="286" r:id="rId27"/>
    <p:sldId id="295" r:id="rId28"/>
    <p:sldId id="298" r:id="rId29"/>
    <p:sldId id="285" r:id="rId30"/>
    <p:sldId id="262" r:id="rId31"/>
    <p:sldId id="291" r:id="rId32"/>
    <p:sldId id="299" r:id="rId33"/>
    <p:sldId id="312" r:id="rId34"/>
    <p:sldId id="31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154" autoAdjust="0"/>
  </p:normalViewPr>
  <p:slideViewPr>
    <p:cSldViewPr snapToGrid="0">
      <p:cViewPr varScale="1">
        <p:scale>
          <a:sx n="58" d="100"/>
          <a:sy n="58" d="100"/>
        </p:scale>
        <p:origin x="76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E25EEB-D0C2-4FAE-B405-2C01970CF484}"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9FC1F61B-E4A9-40D6-9EE8-5AE645B9F33F}">
      <dgm:prSet/>
      <dgm:spPr/>
      <dgm:t>
        <a:bodyPr/>
        <a:lstStyle/>
        <a:p>
          <a:r>
            <a:rPr lang="en-GB" dirty="0"/>
            <a:t>Use the link provided on Moodle to open </a:t>
          </a:r>
          <a:r>
            <a:rPr lang="en-GB" dirty="0" err="1"/>
            <a:t>NotebookLM</a:t>
          </a:r>
          <a:endParaRPr lang="en-GB" dirty="0"/>
        </a:p>
        <a:p>
          <a:r>
            <a:rPr lang="en-GB" dirty="0" err="1">
              <a:hlinkClick xmlns:r="http://schemas.openxmlformats.org/officeDocument/2006/relationships" r:id="rId1"/>
            </a:rPr>
            <a:t>NotebookLM</a:t>
          </a:r>
          <a:r>
            <a:rPr lang="en-GB">
              <a:hlinkClick xmlns:r="http://schemas.openxmlformats.org/officeDocument/2006/relationships" r:id="rId1"/>
            </a:rPr>
            <a:t> | Note Taking &amp; Research Assistant Powered by AI</a:t>
          </a:r>
          <a:endParaRPr lang="en-US"/>
        </a:p>
      </dgm:t>
    </dgm:pt>
    <dgm:pt modelId="{7341D20D-0CE6-4691-8ECE-210BDBB3915B}" type="parTrans" cxnId="{76F84AFF-4832-463D-916F-340FA7459884}">
      <dgm:prSet/>
      <dgm:spPr/>
      <dgm:t>
        <a:bodyPr/>
        <a:lstStyle/>
        <a:p>
          <a:endParaRPr lang="en-US"/>
        </a:p>
      </dgm:t>
    </dgm:pt>
    <dgm:pt modelId="{6F3AA4FD-12C8-4E43-861E-1364A2C0A57C}" type="sibTrans" cxnId="{76F84AFF-4832-463D-916F-340FA7459884}">
      <dgm:prSet/>
      <dgm:spPr/>
      <dgm:t>
        <a:bodyPr/>
        <a:lstStyle/>
        <a:p>
          <a:endParaRPr lang="en-US"/>
        </a:p>
      </dgm:t>
    </dgm:pt>
    <dgm:pt modelId="{49DC7FEF-47C9-422D-A6AC-4B9BDAE6725D}">
      <dgm:prSet/>
      <dgm:spPr/>
      <dgm:t>
        <a:bodyPr/>
        <a:lstStyle/>
        <a:p>
          <a:r>
            <a:rPr lang="en-GB"/>
            <a:t>Open one of your previous assignments and save a copy as a PDF</a:t>
          </a:r>
          <a:endParaRPr lang="en-US"/>
        </a:p>
      </dgm:t>
    </dgm:pt>
    <dgm:pt modelId="{7BA871A8-FBD3-4D2F-9AF6-964EC1822556}" type="parTrans" cxnId="{D50921B8-5241-41F4-8DEF-97056707738C}">
      <dgm:prSet/>
      <dgm:spPr/>
      <dgm:t>
        <a:bodyPr/>
        <a:lstStyle/>
        <a:p>
          <a:endParaRPr lang="en-US"/>
        </a:p>
      </dgm:t>
    </dgm:pt>
    <dgm:pt modelId="{03E562E7-1DB7-4D0A-8747-4A90FEC265B1}" type="sibTrans" cxnId="{D50921B8-5241-41F4-8DEF-97056707738C}">
      <dgm:prSet/>
      <dgm:spPr/>
      <dgm:t>
        <a:bodyPr/>
        <a:lstStyle/>
        <a:p>
          <a:endParaRPr lang="en-US"/>
        </a:p>
      </dgm:t>
    </dgm:pt>
    <dgm:pt modelId="{0DB288B0-83EF-4374-BD3F-4ECFD87A1464}">
      <dgm:prSet/>
      <dgm:spPr/>
      <dgm:t>
        <a:bodyPr/>
        <a:lstStyle/>
        <a:p>
          <a:r>
            <a:rPr lang="en-GB"/>
            <a:t>Then drag and drop that assignment into the new chat box</a:t>
          </a:r>
          <a:endParaRPr lang="en-US"/>
        </a:p>
      </dgm:t>
    </dgm:pt>
    <dgm:pt modelId="{028FA2CC-6711-4EC1-B0AC-B526BC61C76D}" type="parTrans" cxnId="{6C0C6566-AB30-4559-94E7-28B6F4A643BD}">
      <dgm:prSet/>
      <dgm:spPr/>
      <dgm:t>
        <a:bodyPr/>
        <a:lstStyle/>
        <a:p>
          <a:endParaRPr lang="en-US"/>
        </a:p>
      </dgm:t>
    </dgm:pt>
    <dgm:pt modelId="{00525D03-267C-4AB5-A111-F4A49937B6BE}" type="sibTrans" cxnId="{6C0C6566-AB30-4559-94E7-28B6F4A643BD}">
      <dgm:prSet/>
      <dgm:spPr/>
      <dgm:t>
        <a:bodyPr/>
        <a:lstStyle/>
        <a:p>
          <a:endParaRPr lang="en-US"/>
        </a:p>
      </dgm:t>
    </dgm:pt>
    <dgm:pt modelId="{56986635-80ED-4CF8-B93A-069C6542A510}">
      <dgm:prSet/>
      <dgm:spPr/>
      <dgm:t>
        <a:bodyPr/>
        <a:lstStyle/>
        <a:p>
          <a:r>
            <a:rPr lang="en-GB" dirty="0"/>
            <a:t>It will give you the option to generate an audio overview/podcast </a:t>
          </a:r>
          <a:endParaRPr lang="en-US" dirty="0"/>
        </a:p>
      </dgm:t>
    </dgm:pt>
    <dgm:pt modelId="{4E6965E9-17D3-42EF-ABAF-5725E900A5F4}" type="parTrans" cxnId="{EE9AEBC3-5247-48FE-B325-E3EBA306FE13}">
      <dgm:prSet/>
      <dgm:spPr/>
      <dgm:t>
        <a:bodyPr/>
        <a:lstStyle/>
        <a:p>
          <a:endParaRPr lang="en-US"/>
        </a:p>
      </dgm:t>
    </dgm:pt>
    <dgm:pt modelId="{ED3CDAA3-FAD6-46F6-BE64-3B6A51349D30}" type="sibTrans" cxnId="{EE9AEBC3-5247-48FE-B325-E3EBA306FE13}">
      <dgm:prSet/>
      <dgm:spPr/>
      <dgm:t>
        <a:bodyPr/>
        <a:lstStyle/>
        <a:p>
          <a:endParaRPr lang="en-US"/>
        </a:p>
      </dgm:t>
    </dgm:pt>
    <dgm:pt modelId="{2F48B337-1B22-43FE-BB7A-FE8D4EC6B6F2}">
      <dgm:prSet/>
      <dgm:spPr/>
      <dgm:t>
        <a:bodyPr/>
        <a:lstStyle/>
        <a:p>
          <a:r>
            <a:rPr lang="en-GB"/>
            <a:t>This may take a few minutes </a:t>
          </a:r>
          <a:endParaRPr lang="en-US"/>
        </a:p>
      </dgm:t>
    </dgm:pt>
    <dgm:pt modelId="{798CDA7C-567A-4994-A03A-72DB8CC28CD6}" type="parTrans" cxnId="{3C3F5F6A-1C63-4040-B7BE-5BBB2E150315}">
      <dgm:prSet/>
      <dgm:spPr/>
      <dgm:t>
        <a:bodyPr/>
        <a:lstStyle/>
        <a:p>
          <a:endParaRPr lang="en-US"/>
        </a:p>
      </dgm:t>
    </dgm:pt>
    <dgm:pt modelId="{D9902D6E-1819-42A4-845D-24FEB68A5412}" type="sibTrans" cxnId="{3C3F5F6A-1C63-4040-B7BE-5BBB2E150315}">
      <dgm:prSet/>
      <dgm:spPr/>
      <dgm:t>
        <a:bodyPr/>
        <a:lstStyle/>
        <a:p>
          <a:endParaRPr lang="en-US"/>
        </a:p>
      </dgm:t>
    </dgm:pt>
    <dgm:pt modelId="{CBB0EF83-ECD0-46C0-860E-396E174D4037}">
      <dgm:prSet/>
      <dgm:spPr/>
      <dgm:t>
        <a:bodyPr/>
        <a:lstStyle/>
        <a:p>
          <a:r>
            <a:rPr lang="en-GB"/>
            <a:t>Once this has been done you can listen to this AI generated podcast of YOUR work</a:t>
          </a:r>
          <a:endParaRPr lang="en-US"/>
        </a:p>
      </dgm:t>
    </dgm:pt>
    <dgm:pt modelId="{3AB11F43-D6A9-4308-9A71-79DEE4EB0F54}" type="parTrans" cxnId="{EE82D300-6AC9-4D61-ABC9-E79F14A4ABFD}">
      <dgm:prSet/>
      <dgm:spPr/>
      <dgm:t>
        <a:bodyPr/>
        <a:lstStyle/>
        <a:p>
          <a:endParaRPr lang="en-US"/>
        </a:p>
      </dgm:t>
    </dgm:pt>
    <dgm:pt modelId="{D80F79A9-76B9-4432-9BD0-9132AF0A6FD2}" type="sibTrans" cxnId="{EE82D300-6AC9-4D61-ABC9-E79F14A4ABFD}">
      <dgm:prSet/>
      <dgm:spPr/>
      <dgm:t>
        <a:bodyPr/>
        <a:lstStyle/>
        <a:p>
          <a:endParaRPr lang="en-US"/>
        </a:p>
      </dgm:t>
    </dgm:pt>
    <dgm:pt modelId="{AE08739A-3577-442B-97A5-F8B507B4DAB8}" type="pres">
      <dgm:prSet presAssocID="{5FE25EEB-D0C2-4FAE-B405-2C01970CF484}" presName="linear" presStyleCnt="0">
        <dgm:presLayoutVars>
          <dgm:animLvl val="lvl"/>
          <dgm:resizeHandles val="exact"/>
        </dgm:presLayoutVars>
      </dgm:prSet>
      <dgm:spPr/>
    </dgm:pt>
    <dgm:pt modelId="{B7726ACD-7BB0-46AB-8000-3D15971BF3B5}" type="pres">
      <dgm:prSet presAssocID="{9FC1F61B-E4A9-40D6-9EE8-5AE645B9F33F}" presName="parentText" presStyleLbl="node1" presStyleIdx="0" presStyleCnt="6">
        <dgm:presLayoutVars>
          <dgm:chMax val="0"/>
          <dgm:bulletEnabled val="1"/>
        </dgm:presLayoutVars>
      </dgm:prSet>
      <dgm:spPr/>
    </dgm:pt>
    <dgm:pt modelId="{6ADDBDC6-AB53-44DD-B6B3-B04A1480552D}" type="pres">
      <dgm:prSet presAssocID="{6F3AA4FD-12C8-4E43-861E-1364A2C0A57C}" presName="spacer" presStyleCnt="0"/>
      <dgm:spPr/>
    </dgm:pt>
    <dgm:pt modelId="{3B14E8FF-10A1-4C3F-AA3B-3CBEF2F75E1B}" type="pres">
      <dgm:prSet presAssocID="{49DC7FEF-47C9-422D-A6AC-4B9BDAE6725D}" presName="parentText" presStyleLbl="node1" presStyleIdx="1" presStyleCnt="6">
        <dgm:presLayoutVars>
          <dgm:chMax val="0"/>
          <dgm:bulletEnabled val="1"/>
        </dgm:presLayoutVars>
      </dgm:prSet>
      <dgm:spPr/>
    </dgm:pt>
    <dgm:pt modelId="{9F3EF3D5-3F10-4153-B42E-37BB8D270984}" type="pres">
      <dgm:prSet presAssocID="{03E562E7-1DB7-4D0A-8747-4A90FEC265B1}" presName="spacer" presStyleCnt="0"/>
      <dgm:spPr/>
    </dgm:pt>
    <dgm:pt modelId="{042340CC-800D-429A-9FAD-559619E93420}" type="pres">
      <dgm:prSet presAssocID="{0DB288B0-83EF-4374-BD3F-4ECFD87A1464}" presName="parentText" presStyleLbl="node1" presStyleIdx="2" presStyleCnt="6">
        <dgm:presLayoutVars>
          <dgm:chMax val="0"/>
          <dgm:bulletEnabled val="1"/>
        </dgm:presLayoutVars>
      </dgm:prSet>
      <dgm:spPr/>
    </dgm:pt>
    <dgm:pt modelId="{04261B7E-846F-4FCA-B375-9D1F9BCFA1C3}" type="pres">
      <dgm:prSet presAssocID="{00525D03-267C-4AB5-A111-F4A49937B6BE}" presName="spacer" presStyleCnt="0"/>
      <dgm:spPr/>
    </dgm:pt>
    <dgm:pt modelId="{FBE7C741-27E6-4391-9473-F537FC8C114E}" type="pres">
      <dgm:prSet presAssocID="{56986635-80ED-4CF8-B93A-069C6542A510}" presName="parentText" presStyleLbl="node1" presStyleIdx="3" presStyleCnt="6">
        <dgm:presLayoutVars>
          <dgm:chMax val="0"/>
          <dgm:bulletEnabled val="1"/>
        </dgm:presLayoutVars>
      </dgm:prSet>
      <dgm:spPr/>
    </dgm:pt>
    <dgm:pt modelId="{B76794AF-493A-4464-8662-5C7BFAD166F3}" type="pres">
      <dgm:prSet presAssocID="{ED3CDAA3-FAD6-46F6-BE64-3B6A51349D30}" presName="spacer" presStyleCnt="0"/>
      <dgm:spPr/>
    </dgm:pt>
    <dgm:pt modelId="{23B85437-9000-421B-89DF-9CF77438FC63}" type="pres">
      <dgm:prSet presAssocID="{2F48B337-1B22-43FE-BB7A-FE8D4EC6B6F2}" presName="parentText" presStyleLbl="node1" presStyleIdx="4" presStyleCnt="6">
        <dgm:presLayoutVars>
          <dgm:chMax val="0"/>
          <dgm:bulletEnabled val="1"/>
        </dgm:presLayoutVars>
      </dgm:prSet>
      <dgm:spPr/>
    </dgm:pt>
    <dgm:pt modelId="{580335FC-0823-4141-84B8-818937C094D0}" type="pres">
      <dgm:prSet presAssocID="{D9902D6E-1819-42A4-845D-24FEB68A5412}" presName="spacer" presStyleCnt="0"/>
      <dgm:spPr/>
    </dgm:pt>
    <dgm:pt modelId="{23BCD9B0-65FE-41D1-8729-08CC67C5AA1D}" type="pres">
      <dgm:prSet presAssocID="{CBB0EF83-ECD0-46C0-860E-396E174D4037}" presName="parentText" presStyleLbl="node1" presStyleIdx="5" presStyleCnt="6">
        <dgm:presLayoutVars>
          <dgm:chMax val="0"/>
          <dgm:bulletEnabled val="1"/>
        </dgm:presLayoutVars>
      </dgm:prSet>
      <dgm:spPr/>
    </dgm:pt>
  </dgm:ptLst>
  <dgm:cxnLst>
    <dgm:cxn modelId="{EE82D300-6AC9-4D61-ABC9-E79F14A4ABFD}" srcId="{5FE25EEB-D0C2-4FAE-B405-2C01970CF484}" destId="{CBB0EF83-ECD0-46C0-860E-396E174D4037}" srcOrd="5" destOrd="0" parTransId="{3AB11F43-D6A9-4308-9A71-79DEE4EB0F54}" sibTransId="{D80F79A9-76B9-4432-9BD0-9132AF0A6FD2}"/>
    <dgm:cxn modelId="{A37BB50D-6646-4879-9992-422277FD2F96}" type="presOf" srcId="{9FC1F61B-E4A9-40D6-9EE8-5AE645B9F33F}" destId="{B7726ACD-7BB0-46AB-8000-3D15971BF3B5}" srcOrd="0" destOrd="0" presId="urn:microsoft.com/office/officeart/2005/8/layout/vList2"/>
    <dgm:cxn modelId="{5A84CE32-3460-4F94-8739-22BC3239DF10}" type="presOf" srcId="{CBB0EF83-ECD0-46C0-860E-396E174D4037}" destId="{23BCD9B0-65FE-41D1-8729-08CC67C5AA1D}" srcOrd="0" destOrd="0" presId="urn:microsoft.com/office/officeart/2005/8/layout/vList2"/>
    <dgm:cxn modelId="{B256503B-7BCA-46CD-9B18-A5A396F3CEB7}" type="presOf" srcId="{49DC7FEF-47C9-422D-A6AC-4B9BDAE6725D}" destId="{3B14E8FF-10A1-4C3F-AA3B-3CBEF2F75E1B}" srcOrd="0" destOrd="0" presId="urn:microsoft.com/office/officeart/2005/8/layout/vList2"/>
    <dgm:cxn modelId="{3CD1DD43-C069-4305-95EA-BE63243DB63C}" type="presOf" srcId="{2F48B337-1B22-43FE-BB7A-FE8D4EC6B6F2}" destId="{23B85437-9000-421B-89DF-9CF77438FC63}" srcOrd="0" destOrd="0" presId="urn:microsoft.com/office/officeart/2005/8/layout/vList2"/>
    <dgm:cxn modelId="{6C0C6566-AB30-4559-94E7-28B6F4A643BD}" srcId="{5FE25EEB-D0C2-4FAE-B405-2C01970CF484}" destId="{0DB288B0-83EF-4374-BD3F-4ECFD87A1464}" srcOrd="2" destOrd="0" parTransId="{028FA2CC-6711-4EC1-B0AC-B526BC61C76D}" sibTransId="{00525D03-267C-4AB5-A111-F4A49937B6BE}"/>
    <dgm:cxn modelId="{FF66024A-EA76-47B3-8F15-5013479FD391}" type="presOf" srcId="{0DB288B0-83EF-4374-BD3F-4ECFD87A1464}" destId="{042340CC-800D-429A-9FAD-559619E93420}" srcOrd="0" destOrd="0" presId="urn:microsoft.com/office/officeart/2005/8/layout/vList2"/>
    <dgm:cxn modelId="{3C3F5F6A-1C63-4040-B7BE-5BBB2E150315}" srcId="{5FE25EEB-D0C2-4FAE-B405-2C01970CF484}" destId="{2F48B337-1B22-43FE-BB7A-FE8D4EC6B6F2}" srcOrd="4" destOrd="0" parTransId="{798CDA7C-567A-4994-A03A-72DB8CC28CD6}" sibTransId="{D9902D6E-1819-42A4-845D-24FEB68A5412}"/>
    <dgm:cxn modelId="{33DB9384-822D-42C4-BF57-1A620FFD1111}" type="presOf" srcId="{56986635-80ED-4CF8-B93A-069C6542A510}" destId="{FBE7C741-27E6-4391-9473-F537FC8C114E}" srcOrd="0" destOrd="0" presId="urn:microsoft.com/office/officeart/2005/8/layout/vList2"/>
    <dgm:cxn modelId="{05AB45A0-8ED2-4857-81EF-3123259ABC42}" type="presOf" srcId="{5FE25EEB-D0C2-4FAE-B405-2C01970CF484}" destId="{AE08739A-3577-442B-97A5-F8B507B4DAB8}" srcOrd="0" destOrd="0" presId="urn:microsoft.com/office/officeart/2005/8/layout/vList2"/>
    <dgm:cxn modelId="{D50921B8-5241-41F4-8DEF-97056707738C}" srcId="{5FE25EEB-D0C2-4FAE-B405-2C01970CF484}" destId="{49DC7FEF-47C9-422D-A6AC-4B9BDAE6725D}" srcOrd="1" destOrd="0" parTransId="{7BA871A8-FBD3-4D2F-9AF6-964EC1822556}" sibTransId="{03E562E7-1DB7-4D0A-8747-4A90FEC265B1}"/>
    <dgm:cxn modelId="{EE9AEBC3-5247-48FE-B325-E3EBA306FE13}" srcId="{5FE25EEB-D0C2-4FAE-B405-2C01970CF484}" destId="{56986635-80ED-4CF8-B93A-069C6542A510}" srcOrd="3" destOrd="0" parTransId="{4E6965E9-17D3-42EF-ABAF-5725E900A5F4}" sibTransId="{ED3CDAA3-FAD6-46F6-BE64-3B6A51349D30}"/>
    <dgm:cxn modelId="{76F84AFF-4832-463D-916F-340FA7459884}" srcId="{5FE25EEB-D0C2-4FAE-B405-2C01970CF484}" destId="{9FC1F61B-E4A9-40D6-9EE8-5AE645B9F33F}" srcOrd="0" destOrd="0" parTransId="{7341D20D-0CE6-4691-8ECE-210BDBB3915B}" sibTransId="{6F3AA4FD-12C8-4E43-861E-1364A2C0A57C}"/>
    <dgm:cxn modelId="{5E83F4C0-BD50-4F3B-B195-33D18BF48861}" type="presParOf" srcId="{AE08739A-3577-442B-97A5-F8B507B4DAB8}" destId="{B7726ACD-7BB0-46AB-8000-3D15971BF3B5}" srcOrd="0" destOrd="0" presId="urn:microsoft.com/office/officeart/2005/8/layout/vList2"/>
    <dgm:cxn modelId="{BCE086FC-9460-41B0-BECD-2A22D7C9E9A1}" type="presParOf" srcId="{AE08739A-3577-442B-97A5-F8B507B4DAB8}" destId="{6ADDBDC6-AB53-44DD-B6B3-B04A1480552D}" srcOrd="1" destOrd="0" presId="urn:microsoft.com/office/officeart/2005/8/layout/vList2"/>
    <dgm:cxn modelId="{90672998-D9DC-4761-98FA-7CCA87A990A7}" type="presParOf" srcId="{AE08739A-3577-442B-97A5-F8B507B4DAB8}" destId="{3B14E8FF-10A1-4C3F-AA3B-3CBEF2F75E1B}" srcOrd="2" destOrd="0" presId="urn:microsoft.com/office/officeart/2005/8/layout/vList2"/>
    <dgm:cxn modelId="{CB25F436-E420-4939-91B0-A2CB61246751}" type="presParOf" srcId="{AE08739A-3577-442B-97A5-F8B507B4DAB8}" destId="{9F3EF3D5-3F10-4153-B42E-37BB8D270984}" srcOrd="3" destOrd="0" presId="urn:microsoft.com/office/officeart/2005/8/layout/vList2"/>
    <dgm:cxn modelId="{8A1A9E33-2910-40B4-A31A-082874E24284}" type="presParOf" srcId="{AE08739A-3577-442B-97A5-F8B507B4DAB8}" destId="{042340CC-800D-429A-9FAD-559619E93420}" srcOrd="4" destOrd="0" presId="urn:microsoft.com/office/officeart/2005/8/layout/vList2"/>
    <dgm:cxn modelId="{D8CAD347-DC7E-4340-9D85-59062F0D7CA8}" type="presParOf" srcId="{AE08739A-3577-442B-97A5-F8B507B4DAB8}" destId="{04261B7E-846F-4FCA-B375-9D1F9BCFA1C3}" srcOrd="5" destOrd="0" presId="urn:microsoft.com/office/officeart/2005/8/layout/vList2"/>
    <dgm:cxn modelId="{2C33A8DC-4CE0-4D3A-8100-508810A56070}" type="presParOf" srcId="{AE08739A-3577-442B-97A5-F8B507B4DAB8}" destId="{FBE7C741-27E6-4391-9473-F537FC8C114E}" srcOrd="6" destOrd="0" presId="urn:microsoft.com/office/officeart/2005/8/layout/vList2"/>
    <dgm:cxn modelId="{98C74EA3-072F-4DB9-AE14-21D485AADB9B}" type="presParOf" srcId="{AE08739A-3577-442B-97A5-F8B507B4DAB8}" destId="{B76794AF-493A-4464-8662-5C7BFAD166F3}" srcOrd="7" destOrd="0" presId="urn:microsoft.com/office/officeart/2005/8/layout/vList2"/>
    <dgm:cxn modelId="{923A8EDF-16B7-459D-AC64-B5E1E1184E81}" type="presParOf" srcId="{AE08739A-3577-442B-97A5-F8B507B4DAB8}" destId="{23B85437-9000-421B-89DF-9CF77438FC63}" srcOrd="8" destOrd="0" presId="urn:microsoft.com/office/officeart/2005/8/layout/vList2"/>
    <dgm:cxn modelId="{3D969788-75CC-4A3C-8517-FD2A2B2A11F9}" type="presParOf" srcId="{AE08739A-3577-442B-97A5-F8B507B4DAB8}" destId="{580335FC-0823-4141-84B8-818937C094D0}" srcOrd="9" destOrd="0" presId="urn:microsoft.com/office/officeart/2005/8/layout/vList2"/>
    <dgm:cxn modelId="{19E4359C-5E00-4615-8F61-A8AA4CD0335C}" type="presParOf" srcId="{AE08739A-3577-442B-97A5-F8B507B4DAB8}" destId="{23BCD9B0-65FE-41D1-8729-08CC67C5AA1D}"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685116-A88E-4084-B05D-3CE4DDA4A21A}"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5CAAD647-1FE8-433E-BB7A-364924E349AF}">
      <dgm:prSet/>
      <dgm:spPr/>
      <dgm:t>
        <a:bodyPr/>
        <a:lstStyle/>
        <a:p>
          <a:r>
            <a:rPr lang="en-GB"/>
            <a:t>What does GDPR stand for?</a:t>
          </a:r>
          <a:endParaRPr lang="en-US"/>
        </a:p>
      </dgm:t>
    </dgm:pt>
    <dgm:pt modelId="{304579C9-0F50-465E-9414-AC9DC70621CD}" type="parTrans" cxnId="{9AAFB964-4317-4AFA-9BAF-BA769D2BA74D}">
      <dgm:prSet/>
      <dgm:spPr/>
      <dgm:t>
        <a:bodyPr/>
        <a:lstStyle/>
        <a:p>
          <a:endParaRPr lang="en-US"/>
        </a:p>
      </dgm:t>
    </dgm:pt>
    <dgm:pt modelId="{B4D722D1-2D38-4897-9992-00656323F73B}" type="sibTrans" cxnId="{9AAFB964-4317-4AFA-9BAF-BA769D2BA74D}">
      <dgm:prSet/>
      <dgm:spPr/>
      <dgm:t>
        <a:bodyPr/>
        <a:lstStyle/>
        <a:p>
          <a:endParaRPr lang="en-US"/>
        </a:p>
      </dgm:t>
    </dgm:pt>
    <dgm:pt modelId="{31B5831F-7B9E-4E2C-B02C-BFEE35BA7534}">
      <dgm:prSet/>
      <dgm:spPr/>
      <dgm:t>
        <a:bodyPr/>
        <a:lstStyle/>
        <a:p>
          <a:r>
            <a:rPr lang="en-GB" dirty="0"/>
            <a:t>The General Data Protection Regulation (GDPR) was adopted by the EU in April 2016 and replaced the EU Data Protection Directive 95/46/EC, becoming enforceable 25th May 2018.  The GDPR introduces new obligations to data processors and data controllers, including those based outside the EU (GDPR associates, 2019).</a:t>
          </a:r>
          <a:endParaRPr lang="en-US" dirty="0"/>
        </a:p>
      </dgm:t>
    </dgm:pt>
    <dgm:pt modelId="{D0F84FA2-34A8-4EFB-A39F-28C4535D2C97}" type="parTrans" cxnId="{E5958FB0-4833-40EC-8EAA-1EF7C7497FE4}">
      <dgm:prSet/>
      <dgm:spPr/>
      <dgm:t>
        <a:bodyPr/>
        <a:lstStyle/>
        <a:p>
          <a:endParaRPr lang="en-US"/>
        </a:p>
      </dgm:t>
    </dgm:pt>
    <dgm:pt modelId="{4280FA04-78B9-4C86-8D98-4737E53F6EA0}" type="sibTrans" cxnId="{E5958FB0-4833-40EC-8EAA-1EF7C7497FE4}">
      <dgm:prSet/>
      <dgm:spPr/>
      <dgm:t>
        <a:bodyPr/>
        <a:lstStyle/>
        <a:p>
          <a:endParaRPr lang="en-US"/>
        </a:p>
      </dgm:t>
    </dgm:pt>
    <dgm:pt modelId="{0AB954D7-3F29-48C6-A9F8-78C5FCA6B548}">
      <dgm:prSet/>
      <dgm:spPr/>
      <dgm:t>
        <a:bodyPr/>
        <a:lstStyle/>
        <a:p>
          <a:r>
            <a:rPr lang="en-GB"/>
            <a:t>GDPR, and Data Protection aims to protect individuals' fundamental rights and freedoms, particularly their right to protection of their personal data. The right to one's private life is laid down in the European Convention on Human Rights (ECHR).</a:t>
          </a:r>
          <a:endParaRPr lang="en-US"/>
        </a:p>
      </dgm:t>
    </dgm:pt>
    <dgm:pt modelId="{A183611C-5FEF-42C8-903E-C7628179FA9C}" type="parTrans" cxnId="{93F848BB-316B-458F-AFBD-9ABF1D4847D7}">
      <dgm:prSet/>
      <dgm:spPr/>
      <dgm:t>
        <a:bodyPr/>
        <a:lstStyle/>
        <a:p>
          <a:endParaRPr lang="en-US"/>
        </a:p>
      </dgm:t>
    </dgm:pt>
    <dgm:pt modelId="{FA1B440E-7ACA-47C3-99C7-B3C07A77D0B0}" type="sibTrans" cxnId="{93F848BB-316B-458F-AFBD-9ABF1D4847D7}">
      <dgm:prSet/>
      <dgm:spPr/>
      <dgm:t>
        <a:bodyPr/>
        <a:lstStyle/>
        <a:p>
          <a:endParaRPr lang="en-US"/>
        </a:p>
      </dgm:t>
    </dgm:pt>
    <dgm:pt modelId="{1673E15A-14DF-4F5F-9508-F1EAC3140D11}" type="pres">
      <dgm:prSet presAssocID="{F1685116-A88E-4084-B05D-3CE4DDA4A21A}" presName="Name0" presStyleCnt="0">
        <dgm:presLayoutVars>
          <dgm:dir/>
          <dgm:animLvl val="lvl"/>
          <dgm:resizeHandles val="exact"/>
        </dgm:presLayoutVars>
      </dgm:prSet>
      <dgm:spPr/>
    </dgm:pt>
    <dgm:pt modelId="{E4928658-F32A-4D30-9E42-E833DDC0D35D}" type="pres">
      <dgm:prSet presAssocID="{0AB954D7-3F29-48C6-A9F8-78C5FCA6B548}" presName="boxAndChildren" presStyleCnt="0"/>
      <dgm:spPr/>
    </dgm:pt>
    <dgm:pt modelId="{3191C2C0-DC96-486A-84F2-71AB4F962259}" type="pres">
      <dgm:prSet presAssocID="{0AB954D7-3F29-48C6-A9F8-78C5FCA6B548}" presName="parentTextBox" presStyleLbl="node1" presStyleIdx="0" presStyleCnt="3"/>
      <dgm:spPr/>
    </dgm:pt>
    <dgm:pt modelId="{710E8C0E-8772-4E1E-965F-76320681140F}" type="pres">
      <dgm:prSet presAssocID="{4280FA04-78B9-4C86-8D98-4737E53F6EA0}" presName="sp" presStyleCnt="0"/>
      <dgm:spPr/>
    </dgm:pt>
    <dgm:pt modelId="{0607B873-6C39-40BA-9F19-9E9BE93AB074}" type="pres">
      <dgm:prSet presAssocID="{31B5831F-7B9E-4E2C-B02C-BFEE35BA7534}" presName="arrowAndChildren" presStyleCnt="0"/>
      <dgm:spPr/>
    </dgm:pt>
    <dgm:pt modelId="{5AE0AF61-1740-45B2-A10C-D2F039DBACC4}" type="pres">
      <dgm:prSet presAssocID="{31B5831F-7B9E-4E2C-B02C-BFEE35BA7534}" presName="parentTextArrow" presStyleLbl="node1" presStyleIdx="1" presStyleCnt="3"/>
      <dgm:spPr/>
    </dgm:pt>
    <dgm:pt modelId="{EEB0F6FD-FAEF-4AB1-A263-3ADD66782401}" type="pres">
      <dgm:prSet presAssocID="{B4D722D1-2D38-4897-9992-00656323F73B}" presName="sp" presStyleCnt="0"/>
      <dgm:spPr/>
    </dgm:pt>
    <dgm:pt modelId="{82F4DDA0-62FB-4ABD-9B8D-FD295BE5A3AE}" type="pres">
      <dgm:prSet presAssocID="{5CAAD647-1FE8-433E-BB7A-364924E349AF}" presName="arrowAndChildren" presStyleCnt="0"/>
      <dgm:spPr/>
    </dgm:pt>
    <dgm:pt modelId="{9D3A87B7-8768-4D67-88C3-92A8C81EDC2F}" type="pres">
      <dgm:prSet presAssocID="{5CAAD647-1FE8-433E-BB7A-364924E349AF}" presName="parentTextArrow" presStyleLbl="node1" presStyleIdx="2" presStyleCnt="3"/>
      <dgm:spPr/>
    </dgm:pt>
  </dgm:ptLst>
  <dgm:cxnLst>
    <dgm:cxn modelId="{9AAFB964-4317-4AFA-9BAF-BA769D2BA74D}" srcId="{F1685116-A88E-4084-B05D-3CE4DDA4A21A}" destId="{5CAAD647-1FE8-433E-BB7A-364924E349AF}" srcOrd="0" destOrd="0" parTransId="{304579C9-0F50-465E-9414-AC9DC70621CD}" sibTransId="{B4D722D1-2D38-4897-9992-00656323F73B}"/>
    <dgm:cxn modelId="{F9482D76-47AB-4909-9DB8-62120E1D1A89}" type="presOf" srcId="{31B5831F-7B9E-4E2C-B02C-BFEE35BA7534}" destId="{5AE0AF61-1740-45B2-A10C-D2F039DBACC4}" srcOrd="0" destOrd="0" presId="urn:microsoft.com/office/officeart/2005/8/layout/process4"/>
    <dgm:cxn modelId="{B9670C90-B43F-46B6-ACC3-1769268A2A3F}" type="presOf" srcId="{F1685116-A88E-4084-B05D-3CE4DDA4A21A}" destId="{1673E15A-14DF-4F5F-9508-F1EAC3140D11}" srcOrd="0" destOrd="0" presId="urn:microsoft.com/office/officeart/2005/8/layout/process4"/>
    <dgm:cxn modelId="{E5958FB0-4833-40EC-8EAA-1EF7C7497FE4}" srcId="{F1685116-A88E-4084-B05D-3CE4DDA4A21A}" destId="{31B5831F-7B9E-4E2C-B02C-BFEE35BA7534}" srcOrd="1" destOrd="0" parTransId="{D0F84FA2-34A8-4EFB-A39F-28C4535D2C97}" sibTransId="{4280FA04-78B9-4C86-8D98-4737E53F6EA0}"/>
    <dgm:cxn modelId="{93F848BB-316B-458F-AFBD-9ABF1D4847D7}" srcId="{F1685116-A88E-4084-B05D-3CE4DDA4A21A}" destId="{0AB954D7-3F29-48C6-A9F8-78C5FCA6B548}" srcOrd="2" destOrd="0" parTransId="{A183611C-5FEF-42C8-903E-C7628179FA9C}" sibTransId="{FA1B440E-7ACA-47C3-99C7-B3C07A77D0B0}"/>
    <dgm:cxn modelId="{4C938BE2-E1E4-46FE-AB1C-0350A239D2A5}" type="presOf" srcId="{0AB954D7-3F29-48C6-A9F8-78C5FCA6B548}" destId="{3191C2C0-DC96-486A-84F2-71AB4F962259}" srcOrd="0" destOrd="0" presId="urn:microsoft.com/office/officeart/2005/8/layout/process4"/>
    <dgm:cxn modelId="{288367FE-F7B3-4D30-9A6E-27A23A57DC5D}" type="presOf" srcId="{5CAAD647-1FE8-433E-BB7A-364924E349AF}" destId="{9D3A87B7-8768-4D67-88C3-92A8C81EDC2F}" srcOrd="0" destOrd="0" presId="urn:microsoft.com/office/officeart/2005/8/layout/process4"/>
    <dgm:cxn modelId="{6B008E0C-59BB-4390-884E-104AB1F95DF9}" type="presParOf" srcId="{1673E15A-14DF-4F5F-9508-F1EAC3140D11}" destId="{E4928658-F32A-4D30-9E42-E833DDC0D35D}" srcOrd="0" destOrd="0" presId="urn:microsoft.com/office/officeart/2005/8/layout/process4"/>
    <dgm:cxn modelId="{89B931F1-3C82-4F18-89EF-A333E3F18866}" type="presParOf" srcId="{E4928658-F32A-4D30-9E42-E833DDC0D35D}" destId="{3191C2C0-DC96-486A-84F2-71AB4F962259}" srcOrd="0" destOrd="0" presId="urn:microsoft.com/office/officeart/2005/8/layout/process4"/>
    <dgm:cxn modelId="{C5536211-719A-4FEF-A7DB-E5283F078935}" type="presParOf" srcId="{1673E15A-14DF-4F5F-9508-F1EAC3140D11}" destId="{710E8C0E-8772-4E1E-965F-76320681140F}" srcOrd="1" destOrd="0" presId="urn:microsoft.com/office/officeart/2005/8/layout/process4"/>
    <dgm:cxn modelId="{467A68FF-7571-4FD1-82DC-D7E74D9EA1BC}" type="presParOf" srcId="{1673E15A-14DF-4F5F-9508-F1EAC3140D11}" destId="{0607B873-6C39-40BA-9F19-9E9BE93AB074}" srcOrd="2" destOrd="0" presId="urn:microsoft.com/office/officeart/2005/8/layout/process4"/>
    <dgm:cxn modelId="{65F9411E-F411-4240-8525-1AB3FF6419A5}" type="presParOf" srcId="{0607B873-6C39-40BA-9F19-9E9BE93AB074}" destId="{5AE0AF61-1740-45B2-A10C-D2F039DBACC4}" srcOrd="0" destOrd="0" presId="urn:microsoft.com/office/officeart/2005/8/layout/process4"/>
    <dgm:cxn modelId="{A542CD24-D8CE-4060-B293-1A1D0873B266}" type="presParOf" srcId="{1673E15A-14DF-4F5F-9508-F1EAC3140D11}" destId="{EEB0F6FD-FAEF-4AB1-A263-3ADD66782401}" srcOrd="3" destOrd="0" presId="urn:microsoft.com/office/officeart/2005/8/layout/process4"/>
    <dgm:cxn modelId="{9393DADB-787D-4F9E-B110-38CFA918B03A}" type="presParOf" srcId="{1673E15A-14DF-4F5F-9508-F1EAC3140D11}" destId="{82F4DDA0-62FB-4ABD-9B8D-FD295BE5A3AE}" srcOrd="4" destOrd="0" presId="urn:microsoft.com/office/officeart/2005/8/layout/process4"/>
    <dgm:cxn modelId="{91115E7E-D64E-44E8-BA63-353954F49753}" type="presParOf" srcId="{82F4DDA0-62FB-4ABD-9B8D-FD295BE5A3AE}" destId="{9D3A87B7-8768-4D67-88C3-92A8C81EDC2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5A1C1F-373D-4D02-955D-97F5A36DBC0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675E821-F796-4C94-8159-F44A0736AB11}">
      <dgm:prSet custT="1"/>
      <dgm:spPr/>
      <dgm:t>
        <a:bodyPr/>
        <a:lstStyle/>
        <a:p>
          <a:r>
            <a:rPr lang="en-GB" sz="2000" dirty="0"/>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endParaRPr lang="en-US" sz="2000" dirty="0"/>
        </a:p>
      </dgm:t>
    </dgm:pt>
    <dgm:pt modelId="{0E356F68-60B5-47F6-88CE-3D84BF423D27}" type="parTrans" cxnId="{4C0D45C5-BF20-4A06-A592-FCF0F899B41A}">
      <dgm:prSet/>
      <dgm:spPr/>
      <dgm:t>
        <a:bodyPr/>
        <a:lstStyle/>
        <a:p>
          <a:endParaRPr lang="en-US"/>
        </a:p>
      </dgm:t>
    </dgm:pt>
    <dgm:pt modelId="{D99B5E89-7741-4308-8D0E-5F0981879020}" type="sibTrans" cxnId="{4C0D45C5-BF20-4A06-A592-FCF0F899B41A}">
      <dgm:prSet/>
      <dgm:spPr/>
      <dgm:t>
        <a:bodyPr/>
        <a:lstStyle/>
        <a:p>
          <a:endParaRPr lang="en-US"/>
        </a:p>
      </dgm:t>
    </dgm:pt>
    <dgm:pt modelId="{2219DF59-7D61-4A4D-B56A-53D914838A48}">
      <dgm:prSet custT="1"/>
      <dgm:spPr/>
      <dgm:t>
        <a:bodyPr/>
        <a:lstStyle/>
        <a:p>
          <a:r>
            <a:rPr lang="en-GB" sz="2000" dirty="0"/>
            <a:t>The GDPR aims to uphold and strengthen this fundamental right by providing a comprehensive framework for the protection of personal data within the EU. It ensures that individuals have greater control over their personal data and that organisations are held accountable for their data processing activities.</a:t>
          </a:r>
          <a:br>
            <a:rPr lang="en-GB" sz="2000" dirty="0"/>
          </a:br>
          <a:endParaRPr lang="en-US" sz="2000" dirty="0"/>
        </a:p>
      </dgm:t>
    </dgm:pt>
    <dgm:pt modelId="{880546F8-1123-485D-95C7-D26BBA7589C3}" type="parTrans" cxnId="{CB4F62E0-A76D-4203-89EF-A77DE4759E7C}">
      <dgm:prSet/>
      <dgm:spPr/>
      <dgm:t>
        <a:bodyPr/>
        <a:lstStyle/>
        <a:p>
          <a:endParaRPr lang="en-US"/>
        </a:p>
      </dgm:t>
    </dgm:pt>
    <dgm:pt modelId="{726B26C1-D1BE-487B-8E42-089DCB95B92F}" type="sibTrans" cxnId="{CB4F62E0-A76D-4203-89EF-A77DE4759E7C}">
      <dgm:prSet/>
      <dgm:spPr/>
      <dgm:t>
        <a:bodyPr/>
        <a:lstStyle/>
        <a:p>
          <a:endParaRPr lang="en-US"/>
        </a:p>
      </dgm:t>
    </dgm:pt>
    <dgm:pt modelId="{AA90ED21-6CCB-4469-AFD9-3BEECFC586FD}" type="pres">
      <dgm:prSet presAssocID="{DA5A1C1F-373D-4D02-955D-97F5A36DBC0D}" presName="linear" presStyleCnt="0">
        <dgm:presLayoutVars>
          <dgm:animLvl val="lvl"/>
          <dgm:resizeHandles val="exact"/>
        </dgm:presLayoutVars>
      </dgm:prSet>
      <dgm:spPr/>
    </dgm:pt>
    <dgm:pt modelId="{98828B38-4C05-477C-B43D-B18D5E2619DC}" type="pres">
      <dgm:prSet presAssocID="{B675E821-F796-4C94-8159-F44A0736AB11}" presName="parentText" presStyleLbl="node1" presStyleIdx="0" presStyleCnt="2" custLinFactNeighborX="-1533" custLinFactNeighborY="-22391">
        <dgm:presLayoutVars>
          <dgm:chMax val="0"/>
          <dgm:bulletEnabled val="1"/>
        </dgm:presLayoutVars>
      </dgm:prSet>
      <dgm:spPr/>
    </dgm:pt>
    <dgm:pt modelId="{DF57E106-61F5-4E2E-BECC-DC51F958BB7D}" type="pres">
      <dgm:prSet presAssocID="{D99B5E89-7741-4308-8D0E-5F0981879020}" presName="spacer" presStyleCnt="0"/>
      <dgm:spPr/>
    </dgm:pt>
    <dgm:pt modelId="{36B652A5-1F0A-4665-8BC0-655420434270}" type="pres">
      <dgm:prSet presAssocID="{2219DF59-7D61-4A4D-B56A-53D914838A48}" presName="parentText" presStyleLbl="node1" presStyleIdx="1" presStyleCnt="2">
        <dgm:presLayoutVars>
          <dgm:chMax val="0"/>
          <dgm:bulletEnabled val="1"/>
        </dgm:presLayoutVars>
      </dgm:prSet>
      <dgm:spPr/>
    </dgm:pt>
  </dgm:ptLst>
  <dgm:cxnLst>
    <dgm:cxn modelId="{0FBD223A-6836-46B4-B0F4-ACCB97D56551}" type="presOf" srcId="{B675E821-F796-4C94-8159-F44A0736AB11}" destId="{98828B38-4C05-477C-B43D-B18D5E2619DC}" srcOrd="0" destOrd="0" presId="urn:microsoft.com/office/officeart/2005/8/layout/vList2"/>
    <dgm:cxn modelId="{F2D8315F-5D03-4BD9-B1CA-514C0705D35A}" type="presOf" srcId="{DA5A1C1F-373D-4D02-955D-97F5A36DBC0D}" destId="{AA90ED21-6CCB-4469-AFD9-3BEECFC586FD}" srcOrd="0" destOrd="0" presId="urn:microsoft.com/office/officeart/2005/8/layout/vList2"/>
    <dgm:cxn modelId="{4E174B94-693A-426B-8B06-58F8457C320F}" type="presOf" srcId="{2219DF59-7D61-4A4D-B56A-53D914838A48}" destId="{36B652A5-1F0A-4665-8BC0-655420434270}" srcOrd="0" destOrd="0" presId="urn:microsoft.com/office/officeart/2005/8/layout/vList2"/>
    <dgm:cxn modelId="{4C0D45C5-BF20-4A06-A592-FCF0F899B41A}" srcId="{DA5A1C1F-373D-4D02-955D-97F5A36DBC0D}" destId="{B675E821-F796-4C94-8159-F44A0736AB11}" srcOrd="0" destOrd="0" parTransId="{0E356F68-60B5-47F6-88CE-3D84BF423D27}" sibTransId="{D99B5E89-7741-4308-8D0E-5F0981879020}"/>
    <dgm:cxn modelId="{CB4F62E0-A76D-4203-89EF-A77DE4759E7C}" srcId="{DA5A1C1F-373D-4D02-955D-97F5A36DBC0D}" destId="{2219DF59-7D61-4A4D-B56A-53D914838A48}" srcOrd="1" destOrd="0" parTransId="{880546F8-1123-485D-95C7-D26BBA7589C3}" sibTransId="{726B26C1-D1BE-487B-8E42-089DCB95B92F}"/>
    <dgm:cxn modelId="{8255B52C-8A45-4F52-A517-4836829C5B9C}" type="presParOf" srcId="{AA90ED21-6CCB-4469-AFD9-3BEECFC586FD}" destId="{98828B38-4C05-477C-B43D-B18D5E2619DC}" srcOrd="0" destOrd="0" presId="urn:microsoft.com/office/officeart/2005/8/layout/vList2"/>
    <dgm:cxn modelId="{F22699F6-7ACB-4A1D-B44D-9536F4E2EBBF}" type="presParOf" srcId="{AA90ED21-6CCB-4469-AFD9-3BEECFC586FD}" destId="{DF57E106-61F5-4E2E-BECC-DC51F958BB7D}" srcOrd="1" destOrd="0" presId="urn:microsoft.com/office/officeart/2005/8/layout/vList2"/>
    <dgm:cxn modelId="{41FD9B5E-A8C0-4E4A-A4B6-AADFE1985130}" type="presParOf" srcId="{AA90ED21-6CCB-4469-AFD9-3BEECFC586FD}" destId="{36B652A5-1F0A-4665-8BC0-65542043427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26ACD-7BB0-46AB-8000-3D15971BF3B5}">
      <dsp:nvSpPr>
        <dsp:cNvPr id="0" name=""/>
        <dsp:cNvSpPr/>
      </dsp:nvSpPr>
      <dsp:spPr>
        <a:xfrm>
          <a:off x="0" y="55936"/>
          <a:ext cx="8319572" cy="8213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Use the link provided on Moodle to open </a:t>
          </a:r>
          <a:r>
            <a:rPr lang="en-GB" sz="1800" kern="1200" dirty="0" err="1"/>
            <a:t>NotebookLM</a:t>
          </a:r>
          <a:endParaRPr lang="en-GB" sz="1800" kern="1200" dirty="0"/>
        </a:p>
        <a:p>
          <a:pPr marL="0" lvl="0" indent="0" algn="l" defTabSz="800100">
            <a:lnSpc>
              <a:spcPct val="90000"/>
            </a:lnSpc>
            <a:spcBef>
              <a:spcPct val="0"/>
            </a:spcBef>
            <a:spcAft>
              <a:spcPct val="35000"/>
            </a:spcAft>
            <a:buNone/>
          </a:pPr>
          <a:r>
            <a:rPr lang="en-GB" sz="1800" kern="1200" dirty="0" err="1">
              <a:hlinkClick xmlns:r="http://schemas.openxmlformats.org/officeDocument/2006/relationships" r:id="rId1"/>
            </a:rPr>
            <a:t>NotebookLM</a:t>
          </a:r>
          <a:r>
            <a:rPr lang="en-GB" sz="1800" kern="1200">
              <a:hlinkClick xmlns:r="http://schemas.openxmlformats.org/officeDocument/2006/relationships" r:id="rId1"/>
            </a:rPr>
            <a:t> | Note Taking &amp; Research Assistant Powered by AI</a:t>
          </a:r>
          <a:endParaRPr lang="en-US" sz="1800" kern="1200"/>
        </a:p>
      </dsp:txBody>
      <dsp:txXfrm>
        <a:off x="40094" y="96030"/>
        <a:ext cx="8239384" cy="741151"/>
      </dsp:txXfrm>
    </dsp:sp>
    <dsp:sp modelId="{3B14E8FF-10A1-4C3F-AA3B-3CBEF2F75E1B}">
      <dsp:nvSpPr>
        <dsp:cNvPr id="0" name=""/>
        <dsp:cNvSpPr/>
      </dsp:nvSpPr>
      <dsp:spPr>
        <a:xfrm>
          <a:off x="0" y="929116"/>
          <a:ext cx="8319572" cy="82133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Open one of your previous assignments and save a copy as a PDF</a:t>
          </a:r>
          <a:endParaRPr lang="en-US" sz="1800" kern="1200"/>
        </a:p>
      </dsp:txBody>
      <dsp:txXfrm>
        <a:off x="40094" y="969210"/>
        <a:ext cx="8239384" cy="741151"/>
      </dsp:txXfrm>
    </dsp:sp>
    <dsp:sp modelId="{042340CC-800D-429A-9FAD-559619E93420}">
      <dsp:nvSpPr>
        <dsp:cNvPr id="0" name=""/>
        <dsp:cNvSpPr/>
      </dsp:nvSpPr>
      <dsp:spPr>
        <a:xfrm>
          <a:off x="0" y="1802296"/>
          <a:ext cx="8319572" cy="8213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Then drag and drop that assignment into the new chat box</a:t>
          </a:r>
          <a:endParaRPr lang="en-US" sz="1800" kern="1200"/>
        </a:p>
      </dsp:txBody>
      <dsp:txXfrm>
        <a:off x="40094" y="1842390"/>
        <a:ext cx="8239384" cy="741151"/>
      </dsp:txXfrm>
    </dsp:sp>
    <dsp:sp modelId="{FBE7C741-27E6-4391-9473-F537FC8C114E}">
      <dsp:nvSpPr>
        <dsp:cNvPr id="0" name=""/>
        <dsp:cNvSpPr/>
      </dsp:nvSpPr>
      <dsp:spPr>
        <a:xfrm>
          <a:off x="0" y="2675476"/>
          <a:ext cx="8319572" cy="8213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It will give you the option to generate an audio overview/podcast </a:t>
          </a:r>
          <a:endParaRPr lang="en-US" sz="1800" kern="1200" dirty="0"/>
        </a:p>
      </dsp:txBody>
      <dsp:txXfrm>
        <a:off x="40094" y="2715570"/>
        <a:ext cx="8239384" cy="741151"/>
      </dsp:txXfrm>
    </dsp:sp>
    <dsp:sp modelId="{23B85437-9000-421B-89DF-9CF77438FC63}">
      <dsp:nvSpPr>
        <dsp:cNvPr id="0" name=""/>
        <dsp:cNvSpPr/>
      </dsp:nvSpPr>
      <dsp:spPr>
        <a:xfrm>
          <a:off x="0" y="3548656"/>
          <a:ext cx="8319572" cy="821339"/>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may take a few minutes </a:t>
          </a:r>
          <a:endParaRPr lang="en-US" sz="1800" kern="1200"/>
        </a:p>
      </dsp:txBody>
      <dsp:txXfrm>
        <a:off x="40094" y="3588750"/>
        <a:ext cx="8239384" cy="741151"/>
      </dsp:txXfrm>
    </dsp:sp>
    <dsp:sp modelId="{23BCD9B0-65FE-41D1-8729-08CC67C5AA1D}">
      <dsp:nvSpPr>
        <dsp:cNvPr id="0" name=""/>
        <dsp:cNvSpPr/>
      </dsp:nvSpPr>
      <dsp:spPr>
        <a:xfrm>
          <a:off x="0" y="4421836"/>
          <a:ext cx="8319572" cy="8213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Once this has been done you can listen to this AI generated podcast of YOUR work</a:t>
          </a:r>
          <a:endParaRPr lang="en-US" sz="1800" kern="1200"/>
        </a:p>
      </dsp:txBody>
      <dsp:txXfrm>
        <a:off x="40094" y="4461930"/>
        <a:ext cx="8239384" cy="7411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1C2C0-DC96-486A-84F2-71AB4F962259}">
      <dsp:nvSpPr>
        <dsp:cNvPr id="0" name=""/>
        <dsp:cNvSpPr/>
      </dsp:nvSpPr>
      <dsp:spPr>
        <a:xfrm>
          <a:off x="0" y="4167346"/>
          <a:ext cx="6900512" cy="13678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GDPR, and Data Protection aims to protect individuals' fundamental rights and freedoms, particularly their right to protection of their personal data. The right to one's private life is laid down in the European Convention on Human Rights (ECHR).</a:t>
          </a:r>
          <a:endParaRPr lang="en-US" sz="1600" kern="1200"/>
        </a:p>
      </dsp:txBody>
      <dsp:txXfrm>
        <a:off x="0" y="4167346"/>
        <a:ext cx="6900512" cy="1367816"/>
      </dsp:txXfrm>
    </dsp:sp>
    <dsp:sp modelId="{5AE0AF61-1740-45B2-A10C-D2F039DBACC4}">
      <dsp:nvSpPr>
        <dsp:cNvPr id="0" name=""/>
        <dsp:cNvSpPr/>
      </dsp:nvSpPr>
      <dsp:spPr>
        <a:xfrm rot="10800000">
          <a:off x="0" y="2084162"/>
          <a:ext cx="6900512" cy="210370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The General Data Protection Regulation (GDPR) was adopted by the EU in April 2016 and replaced the EU Data Protection Directive 95/46/EC, becoming enforceable 25th May 2018.  The GDPR introduces new obligations to data processors and data controllers, including those based outside the EU (GDPR associates, 2019).</a:t>
          </a:r>
          <a:endParaRPr lang="en-US" sz="1600" kern="1200" dirty="0"/>
        </a:p>
      </dsp:txBody>
      <dsp:txXfrm rot="10800000">
        <a:off x="0" y="2084162"/>
        <a:ext cx="6900512" cy="1366922"/>
      </dsp:txXfrm>
    </dsp:sp>
    <dsp:sp modelId="{9D3A87B7-8768-4D67-88C3-92A8C81EDC2F}">
      <dsp:nvSpPr>
        <dsp:cNvPr id="0" name=""/>
        <dsp:cNvSpPr/>
      </dsp:nvSpPr>
      <dsp:spPr>
        <a:xfrm rot="10800000">
          <a:off x="0" y="978"/>
          <a:ext cx="6900512" cy="210370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What does GDPR stand for?</a:t>
          </a:r>
          <a:endParaRPr lang="en-US" sz="1600" kern="1200"/>
        </a:p>
      </dsp:txBody>
      <dsp:txXfrm rot="10800000">
        <a:off x="0" y="978"/>
        <a:ext cx="6900512" cy="1366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28B38-4C05-477C-B43D-B18D5E2619DC}">
      <dsp:nvSpPr>
        <dsp:cNvPr id="0" name=""/>
        <dsp:cNvSpPr/>
      </dsp:nvSpPr>
      <dsp:spPr>
        <a:xfrm>
          <a:off x="0" y="0"/>
          <a:ext cx="6364224" cy="2661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endParaRPr lang="en-US" sz="2000" kern="1200" dirty="0"/>
        </a:p>
      </dsp:txBody>
      <dsp:txXfrm>
        <a:off x="129936" y="129936"/>
        <a:ext cx="6104352" cy="2401878"/>
      </dsp:txXfrm>
    </dsp:sp>
    <dsp:sp modelId="{36B652A5-1F0A-4665-8BC0-655420434270}">
      <dsp:nvSpPr>
        <dsp:cNvPr id="0" name=""/>
        <dsp:cNvSpPr/>
      </dsp:nvSpPr>
      <dsp:spPr>
        <a:xfrm>
          <a:off x="0" y="2850516"/>
          <a:ext cx="6364224" cy="26617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GDPR aims to uphold and strengthen this fundamental right by providing a comprehensive framework for the protection of personal data within the EU. It ensures that individuals have greater control over their personal data and that organisations are held accountable for their data processing activities.</a:t>
          </a:r>
          <a:br>
            <a:rPr lang="en-GB" sz="2000" kern="1200" dirty="0"/>
          </a:br>
          <a:endParaRPr lang="en-US" sz="2000" kern="1200" dirty="0"/>
        </a:p>
      </dsp:txBody>
      <dsp:txXfrm>
        <a:off x="129936" y="2980452"/>
        <a:ext cx="6104352" cy="24018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2T15:46:53.274"/>
    </inkml:context>
    <inkml:brush xml:id="br0">
      <inkml:brushProperty name="width" value="0.2" units="cm"/>
      <inkml:brushProperty name="height" value="0.2" units="cm"/>
    </inkml:brush>
  </inkml:definitions>
  <inkml:trace contextRef="#ctx0" brushRef="#br0">2026 119 24575,'-4'-8'0,"-1"0"0,0 1 0,-1-1 0,0 1 0,0 0 0,-1 1 0,1-1 0,-1 1 0,-1 1 0,1-1 0,-1 1 0,0 0 0,0 1 0,-1 0 0,1 0 0,-1 1 0,0 0 0,0 1 0,-18-3 0,-4 0 0,0 3 0,0 0 0,0 2 0,-53 7 0,-28 13 0,39-5 0,-435 94 0,38-8 0,448-96 0,-1 0 0,2 1 0,-1 1 0,-26 12 0,36-13 0,1 1 0,0 0 0,0 0 0,0 1 0,1 0 0,0 1 0,1 0 0,-14 18 0,-1 6 0,1 1 0,2 1 0,1 1 0,2 1 0,1 1 0,-20 72 0,22-45 0,-7 85 0,3-19 0,5-31 0,-3 118 0,16 103 0,2-173 0,0-95 0,1 0 0,3-1 0,3 0 0,2 0 0,1 0 0,4-2 0,1 0 0,3 0 0,35 67 0,12 18 0,-42-82 0,2-1 0,50 73 0,-36-73 0,2-3 0,2-1 0,51 43 0,-57-62 0,1-1 0,2-1 0,81 38 0,-82-45 0,0-2 0,2-2 0,0-2 0,1-2 0,0-1 0,0-2 0,1-2 0,82 1 0,741-11 0,-706 3 0,-150 0 0,-1-1 0,1 0 0,0-1 0,0 1 0,-1-2 0,0 0 0,1 0 0,-1-1 0,0 0 0,0-1 0,-1 0 0,0 0 0,1-1 0,-2 0 0,1-1 0,-1 0 0,0 0 0,0-1 0,-1 0 0,0 0 0,-1-1 0,0 0 0,0 0 0,6-14 0,-6 13 0,73-144 0,-66 124 0,-2 0 0,-1-1 0,9-45 0,-4-7 0,-4-1 0,1-117 0,-14-210 0,2 400 0,1 0 0,0-1 0,1 1 0,0 0 0,0 0 0,2 1 0,-1-1 0,1 1 0,1-1 0,7-12 0,-4 7 0,-2 1 0,0-1 0,-1-1 0,0 1 0,-2-1 0,0 1 0,2-24 0,-6-123 0,-2 82 0,5-64 0,-5-116 0,1 247 0,0 1 0,0-1 0,-2 1 0,1 0 0,-2 0 0,0 1 0,0-1 0,-1 1 0,-1 0 0,-8-12 0,-12-12 0,-54-56 0,12 16 0,55 57 0,2-1 0,0 0 0,1-1 0,-11-28 0,-16-31 0,19 48 0,-1 0 0,-1 1 0,-2 2 0,-1 0 0,-2 1 0,0 2 0,-2 0 0,-33-22 0,17 15 0,-74-47 0,103 71 0,-1 1 0,-1 1 0,1 0 0,-1 1 0,-33-8 0,-25 0-1365,44 5-5461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AE73CC-626D-470D-B86F-DB59EE32E6D8}" type="datetimeFigureOut">
              <a:rPr lang="en-GB" smtClean="0"/>
              <a:t>21/03/2026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127DDF-5643-457C-8B03-67F71AE95EDF}" type="slidenum">
              <a:rPr lang="en-GB" smtClean="0"/>
              <a:t>‹#›</a:t>
            </a:fld>
            <a:endParaRPr lang="en-GB"/>
          </a:p>
        </p:txBody>
      </p:sp>
    </p:spTree>
    <p:extLst>
      <p:ext uri="{BB962C8B-B14F-4D97-AF65-F5344CB8AC3E}">
        <p14:creationId xmlns:p14="http://schemas.microsoft.com/office/powerpoint/2010/main" val="96925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ataforest.ai/blog/top-15-best-ai-tools-for-business-powered-growth"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dataforest.ai/services/digital-transformation/customer-service-digital-transformatio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dataforest.ai/blog/generative-ai-a-broad-range-of-capabilitie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hehoth.com/google-keyword-planner/?"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thehoth.com/blog/topical-authority-e-e-a-t/?"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hooklineand.com/2025-ai-in-content-marketing-report"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E127DDF-5643-457C-8B03-67F71AE95EDF}" type="slidenum">
              <a:rPr lang="en-GB" smtClean="0"/>
              <a:t>1</a:t>
            </a:fld>
            <a:endParaRPr lang="en-GB"/>
          </a:p>
        </p:txBody>
      </p:sp>
    </p:spTree>
    <p:extLst>
      <p:ext uri="{BB962C8B-B14F-4D97-AF65-F5344CB8AC3E}">
        <p14:creationId xmlns:p14="http://schemas.microsoft.com/office/powerpoint/2010/main" val="3497542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When looking at integrity within the digital realm. We can assess and form subjective opinions of the integrity of businesses however, we are now going to change over our subject matter and look at something contemporary - Artificial Intelligence!</a:t>
            </a:r>
          </a:p>
          <a:p>
            <a:endParaRPr lang="en-GB" dirty="0"/>
          </a:p>
          <a:p>
            <a:r>
              <a:rPr lang="en-GB" dirty="0"/>
              <a:t>And we are going to touch upon the integrity aspects of AI from a business, and personal - Specifically a student perspective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0383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Large Language Model (LLM) is an </a:t>
            </a:r>
            <a:r>
              <a:rPr lang="en-US" sz="1200" b="0" i="0" u="none" strike="noStrike" kern="1200" dirty="0">
                <a:solidFill>
                  <a:schemeClr val="tx1"/>
                </a:solidFill>
                <a:effectLst/>
                <a:latin typeface="+mn-lt"/>
                <a:ea typeface="+mn-ea"/>
                <a:cs typeface="+mn-cs"/>
                <a:hlinkClick r:id="rId3"/>
              </a:rPr>
              <a:t>AI tool</a:t>
            </a:r>
            <a:r>
              <a:rPr lang="en-US" sz="1200" b="0" i="0" kern="1200" dirty="0">
                <a:solidFill>
                  <a:schemeClr val="tx1"/>
                </a:solidFill>
                <a:effectLst/>
                <a:latin typeface="+mn-lt"/>
                <a:ea typeface="+mn-ea"/>
                <a:cs typeface="+mn-cs"/>
              </a:rPr>
              <a:t> designed to understand and generate human-like text. They </a:t>
            </a:r>
            <a:r>
              <a:rPr lang="en-US" sz="1200" b="0" i="0" u="none" strike="noStrike" kern="1200" dirty="0">
                <a:solidFill>
                  <a:schemeClr val="tx1"/>
                </a:solidFill>
                <a:effectLst/>
                <a:latin typeface="+mn-lt"/>
                <a:ea typeface="+mn-ea"/>
                <a:cs typeface="+mn-cs"/>
                <a:hlinkClick r:id="rId4"/>
              </a:rPr>
              <a:t>automate customer service</a:t>
            </a:r>
            <a:r>
              <a:rPr lang="en-US" sz="1200" b="0" i="0" kern="1200" dirty="0">
                <a:solidFill>
                  <a:schemeClr val="tx1"/>
                </a:solidFill>
                <a:effectLst/>
                <a:latin typeface="+mn-lt"/>
                <a:ea typeface="+mn-ea"/>
                <a:cs typeface="+mn-cs"/>
              </a:rPr>
              <a:t> by providing instant responses and crafting everything—from marketing copy to reports—streamlining content creation and saving valuable time. LLMs also assist in data analysis by extracting insights from vast text datasets, which helps with informed decision-making. Their application in </a:t>
            </a:r>
            <a:r>
              <a:rPr lang="en-US" sz="1200" b="0" i="0" kern="1200" dirty="0" err="1">
                <a:solidFill>
                  <a:schemeClr val="tx1"/>
                </a:solidFill>
                <a:effectLst/>
                <a:latin typeface="+mn-lt"/>
                <a:ea typeface="+mn-ea"/>
                <a:cs typeface="+mn-cs"/>
              </a:rPr>
              <a:t>personalising</a:t>
            </a:r>
            <a:r>
              <a:rPr lang="en-US" sz="1200" b="0" i="0" kern="1200" dirty="0">
                <a:solidFill>
                  <a:schemeClr val="tx1"/>
                </a:solidFill>
                <a:effectLst/>
                <a:latin typeface="+mn-lt"/>
                <a:ea typeface="+mn-ea"/>
                <a:cs typeface="+mn-cs"/>
              </a:rPr>
              <a:t> customer experiences is profound, as they tailor communications to individual preferences. By integrating LLMs, businesses innovate faster, respond adeptly to market trends, and generate creative solutions.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793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127C7-7F94-F529-8A10-6CFF8DC84C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169743-344B-249E-DAB4-400AE1ECBD4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B3B6383-3C03-3F94-C24B-A2C71B6EA065}"/>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LLMs are machine learning models that are really good at understanding and generating human language. They're based on transformers, a type of neural network architecture invented by Google. The transformer architecture's ability to scale effectively made it powerful, allowing us to train these models on massive text datasets.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That's where the "large" in large language models comes from—the neural network's size and complexity, and the dataset on which it was trained. For some of these models, we're talking about trillions of tokens from publicly available sources. When researchers began making these models larger and training them on vast datasets, they achieved impressive results, such as understanding complex, nuanced language and generating text more eloquently than ever.</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architecture of LLMs, particularly the transformer model, is designed to handle sequential data, making it well-suited for processing language. At its core, the transformer architecture consists of multiple layers of attention mechanisms, which allow the model to focus on relevant parts of input sequences while disregarding irrelevant information.</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One key component of LLMs is the attention mechanism, which enables the model to capture dependencies between words or tokens in a sequence, thus facilitating better contextual understanding. LLMs capture long-range dependencies and generate more coherent outputs by attending to different parts of the input sequence simultaneously.</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In terms of functionality, LLMs can be fine-tuned for specific NLP tasks through transfer learning. By pre-training the model on a large corpus of text data and then fine-tuning it on task-specific datasets, researchers adapt LLMs to perform a wide range of tasks.</a:t>
            </a:r>
            <a:endParaRPr lang="en-GB" dirty="0"/>
          </a:p>
        </p:txBody>
      </p:sp>
      <p:sp>
        <p:nvSpPr>
          <p:cNvPr id="4" name="Slide Number Placeholder 3">
            <a:extLst>
              <a:ext uri="{FF2B5EF4-FFF2-40B4-BE49-F238E27FC236}">
                <a16:creationId xmlns:a16="http://schemas.microsoft.com/office/drawing/2014/main" id="{60DC22F9-1668-00C9-9F4E-E8E52DB9CE5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3201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52AA6-03FF-8EA9-FC34-636177D341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40684E-20A0-2C01-000B-7D6DA1CF09F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2C15CB9-CA5F-7A73-926B-DBA8E3FFF888}"/>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An LLM consists of three things: data, architecture, and training. Those three things are really the components of an LLM. As for the architecture, this is a neural network, and for GPT, that is a transformer. The transformer architecture enables the model to handle sequential data such as sentences or lines of code. Transformers are designed to understand the context of each word in a sentence by considering it in relation to every other word. This allows the model to comprehensively understand the sentence structure and the meaning of the words within it.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Then, this architecture is trained on a large amount of data. During training, the model learns to predict the next word in a sentence. So, if it is written "the sky is..." it starts with a random guess—"the sky is a bug." The model adjusts its internal parameters at each iteration to reduce the discrepancy between its predictions and the outcomes. The Large Language Model keeps doing this, gradually improving its word predictions until it can reliably generate coherent sentences. Forget about "bug"; it can figure out it's "blue."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model can be fine-tuned on a smaller, more specific dataset. Here, the model refines its understanding to perform this specific task more accurately. Fine-tuning is what allows a general language model to become an expert.</a:t>
            </a:r>
            <a:endParaRPr lang="en-GB" dirty="0"/>
          </a:p>
        </p:txBody>
      </p:sp>
      <p:sp>
        <p:nvSpPr>
          <p:cNvPr id="4" name="Slide Number Placeholder 3">
            <a:extLst>
              <a:ext uri="{FF2B5EF4-FFF2-40B4-BE49-F238E27FC236}">
                <a16:creationId xmlns:a16="http://schemas.microsoft.com/office/drawing/2014/main" id="{4C7B9661-ECAB-74B6-51DC-51AA88A6F3E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096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F9024-2E64-74E4-A678-14C9774C23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B2CA99-4A85-FF6A-0AB8-94194DCA929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F907154-C9BC-4742-FA0C-258159217A8C}"/>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Data Collection &amp; Preparation: Diverse texts from books, websites, scientific articles, and more are collected. This corpus must be vast and varied, ensuring the model understands and generates various human languages and dialects. The data is then cleaned and formatted, removing irrelevant or sensitive information.</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Model </a:t>
            </a:r>
            <a:r>
              <a:rPr lang="en-US" sz="1200" b="0" i="0" kern="1200" dirty="0" err="1">
                <a:solidFill>
                  <a:schemeClr val="tx1"/>
                </a:solidFill>
                <a:effectLst/>
                <a:latin typeface="+mn-lt"/>
                <a:ea typeface="+mn-ea"/>
                <a:cs typeface="+mn-cs"/>
              </a:rPr>
              <a:t>Initialisation</a:t>
            </a:r>
            <a:r>
              <a:rPr lang="en-US" sz="1200" b="0" i="0" kern="1200" dirty="0">
                <a:solidFill>
                  <a:schemeClr val="tx1"/>
                </a:solidFill>
                <a:effectLst/>
                <a:latin typeface="+mn-lt"/>
                <a:ea typeface="+mn-ea"/>
                <a:cs typeface="+mn-cs"/>
              </a:rPr>
              <a:t>: Before training, the model starts with random parameters. The model’s architecture, a deep neural network with potentially billions of parameters, is designed to capture the complexities and subtleties of human language.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Supervised Learning: The model is trained on the prepared dataset in intensive tutoring. It shows the model examples of text inputs followed by the correct outputs, allowing it to learn the patterns and relationships in the data.</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Reinforcement Learning from Human Feedback (RLHF): The model generates answers, which are then rated by humans for quality, relevance, and safety. This feedback adjusts the model's parameters, fine-tuning its responses.</a:t>
            </a:r>
            <a:endParaRPr lang="en-GB" dirty="0"/>
          </a:p>
        </p:txBody>
      </p:sp>
      <p:sp>
        <p:nvSpPr>
          <p:cNvPr id="4" name="Slide Number Placeholder 3">
            <a:extLst>
              <a:ext uri="{FF2B5EF4-FFF2-40B4-BE49-F238E27FC236}">
                <a16:creationId xmlns:a16="http://schemas.microsoft.com/office/drawing/2014/main" id="{FD22A10D-7D34-23AE-4710-9289244C568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9409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2428A-A49F-5D77-9BF2-0B4FA3F080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18AB39-31D6-0101-3EF0-28488D78366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7CD4EA6-8A4A-89C1-CAEC-5430C3320B5C}"/>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1. LLMs require </a:t>
            </a:r>
            <a:r>
              <a:rPr lang="en-US" sz="1200" b="1" i="0" kern="1200" dirty="0">
                <a:solidFill>
                  <a:schemeClr val="tx1"/>
                </a:solidFill>
                <a:effectLst/>
                <a:latin typeface="+mn-lt"/>
                <a:ea typeface="+mn-ea"/>
                <a:cs typeface="+mn-cs"/>
              </a:rPr>
              <a:t>enormous text data</a:t>
            </a:r>
            <a:r>
              <a:rPr lang="en-US" sz="1200" b="0" i="0" kern="1200" dirty="0">
                <a:solidFill>
                  <a:schemeClr val="tx1"/>
                </a:solidFill>
                <a:effectLst/>
                <a:latin typeface="+mn-lt"/>
                <a:ea typeface="+mn-ea"/>
                <a:cs typeface="+mn-cs"/>
              </a:rPr>
              <a:t>, amounting to billions of words. This vast dataset ensures the model can learn from extensive language use cases, idioms, and styles.</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2. The data </a:t>
            </a:r>
            <a:r>
              <a:rPr lang="en-US" sz="1200" b="1" i="0" kern="1200" dirty="0">
                <a:solidFill>
                  <a:schemeClr val="tx1"/>
                </a:solidFill>
                <a:effectLst/>
                <a:latin typeface="+mn-lt"/>
                <a:ea typeface="+mn-ea"/>
                <a:cs typeface="+mn-cs"/>
              </a:rPr>
              <a:t>must be incredibly diverse</a:t>
            </a:r>
            <a:r>
              <a:rPr lang="en-US" sz="1200" b="0" i="0" kern="1200" dirty="0">
                <a:solidFill>
                  <a:schemeClr val="tx1"/>
                </a:solidFill>
                <a:effectLst/>
                <a:latin typeface="+mn-lt"/>
                <a:ea typeface="+mn-ea"/>
                <a:cs typeface="+mn-cs"/>
              </a:rPr>
              <a:t>, covering many subjects, languages, formats, and styles. This diversity ensures the model's versatility.</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3. High-quality data</a:t>
            </a:r>
            <a:r>
              <a:rPr lang="en-US" sz="1200" b="0" i="0" kern="1200" dirty="0">
                <a:solidFill>
                  <a:schemeClr val="tx1"/>
                </a:solidFill>
                <a:effectLst/>
                <a:latin typeface="+mn-lt"/>
                <a:ea typeface="+mn-ea"/>
                <a:cs typeface="+mn-cs"/>
              </a:rPr>
              <a:t> is crucial. This means the text should be well-written, factually accurate, and free from biases or offensive content.</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4. Ensuring the dataset is not overly skewed toward specific topics, languages, or viewpoints is crucial to prevent model bias. A balanced dataset contributes to the fairness of the model.</a:t>
            </a:r>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5. The data </a:t>
            </a:r>
            <a:r>
              <a:rPr lang="en-US" sz="1200" b="1" i="0" kern="1200" dirty="0">
                <a:solidFill>
                  <a:schemeClr val="tx1"/>
                </a:solidFill>
                <a:effectLst/>
                <a:latin typeface="+mn-lt"/>
                <a:ea typeface="+mn-ea"/>
                <a:cs typeface="+mn-cs"/>
              </a:rPr>
              <a:t>must be ethically sourced</a:t>
            </a:r>
            <a:r>
              <a:rPr lang="en-US" sz="1200" b="0" i="0" kern="1200" dirty="0">
                <a:solidFill>
                  <a:schemeClr val="tx1"/>
                </a:solidFill>
                <a:effectLst/>
                <a:latin typeface="+mn-lt"/>
                <a:ea typeface="+mn-ea"/>
                <a:cs typeface="+mn-cs"/>
              </a:rPr>
              <a:t>, and intellectual property rights must be respected. Explicit consent for the use of personal data is essential.</a:t>
            </a:r>
          </a:p>
        </p:txBody>
      </p:sp>
      <p:sp>
        <p:nvSpPr>
          <p:cNvPr id="4" name="Slide Number Placeholder 3">
            <a:extLst>
              <a:ext uri="{FF2B5EF4-FFF2-40B4-BE49-F238E27FC236}">
                <a16:creationId xmlns:a16="http://schemas.microsoft.com/office/drawing/2014/main" id="{69D1117A-BA5E-EBB8-434C-5D5A06BB127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2494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48716-CDA6-BF4B-8F33-834FE47FFC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E84CCE-F4AD-F583-DF5C-0106FA5433E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C604EA0-6153-7C7A-7496-AADC0A73BD5F}"/>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Large Language Models (LLMs) transform business efficiency by automating complex tasks, from customer service to content creation. They provide deep analytical insights by processing vast amounts of data, helping businesses anticipate market trends and customer needs. LLMs also enhance customer engagement through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interactions. </a:t>
            </a:r>
          </a:p>
          <a:p>
            <a:endParaRPr lang="en-US" sz="1200" b="0" i="0" kern="1200" dirty="0">
              <a:solidFill>
                <a:schemeClr val="tx1"/>
              </a:solidFill>
              <a:effectLst/>
              <a:latin typeface="+mn-lt"/>
              <a:ea typeface="+mn-ea"/>
              <a:cs typeface="+mn-cs"/>
            </a:endParaRPr>
          </a:p>
          <a:p>
            <a:r>
              <a:rPr lang="en-US" sz="1400" b="1" i="0" u="sng" kern="1200" dirty="0">
                <a:solidFill>
                  <a:schemeClr val="tx1"/>
                </a:solidFill>
                <a:effectLst/>
                <a:latin typeface="+mn-lt"/>
                <a:ea typeface="+mn-ea"/>
                <a:cs typeface="+mn-cs"/>
              </a:rPr>
              <a:t>Large Language Models Beyond Mere Automation</a:t>
            </a:r>
          </a:p>
          <a:p>
            <a:r>
              <a:rPr lang="en-US" sz="1200" b="0" i="0" kern="1200" dirty="0">
                <a:solidFill>
                  <a:schemeClr val="tx1"/>
                </a:solidFill>
                <a:effectLst/>
                <a:latin typeface="+mn-lt"/>
                <a:ea typeface="+mn-ea"/>
                <a:cs typeface="+mn-cs"/>
              </a:rPr>
              <a:t>LLMs streamline business processes by responding to customer inquiries, </a:t>
            </a:r>
            <a:r>
              <a:rPr lang="en-US" sz="1200" b="0" i="0" kern="1200" dirty="0" err="1">
                <a:solidFill>
                  <a:schemeClr val="tx1"/>
                </a:solidFill>
                <a:effectLst/>
                <a:latin typeface="+mn-lt"/>
                <a:ea typeface="+mn-ea"/>
                <a:cs typeface="+mn-cs"/>
              </a:rPr>
              <a:t>summarising</a:t>
            </a:r>
            <a:r>
              <a:rPr lang="en-US" sz="1200" b="0" i="0" kern="1200" dirty="0">
                <a:solidFill>
                  <a:schemeClr val="tx1"/>
                </a:solidFill>
                <a:effectLst/>
                <a:latin typeface="+mn-lt"/>
                <a:ea typeface="+mn-ea"/>
                <a:cs typeface="+mn-cs"/>
              </a:rPr>
              <a:t> large documents, or generating reports. This automation reduces employees' workload. The efficiency gained translates into cost savings, faster response times, and increased productivity.</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LLMs offer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responsive, and engaging interactions, available 24/7. They accurately understand and respond to customer queries, providing immediate assistance.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With their ability to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and interpret vast amounts of unstructured data, LLMs empower businesses to gain insights from their data repositories. They monitor market trends, customer sentiments, and emerging industry patterns.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LLMs stimulate innovation by generating new ideas, content, and solutions to complex problems. Businesses leverage these capabilities to develop products, optimize services, and explore new market opportunities.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By understanding nuances in communication, LLMs help identify potential risks in real time, such as compliance issues or emerging crises, allowing businesses to address them proactively.</a:t>
            </a:r>
          </a:p>
        </p:txBody>
      </p:sp>
      <p:sp>
        <p:nvSpPr>
          <p:cNvPr id="4" name="Slide Number Placeholder 3">
            <a:extLst>
              <a:ext uri="{FF2B5EF4-FFF2-40B4-BE49-F238E27FC236}">
                <a16:creationId xmlns:a16="http://schemas.microsoft.com/office/drawing/2014/main" id="{FE28E29C-4419-C8ED-73BC-714334D0D6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1918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547CF-1BF3-1194-CEA1-18DDB2AA71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982F59-1058-1D87-F522-A8B0CD74718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CB9A80A-914C-1E76-A91B-AC29F2E2E3C8}"/>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matrix showcases LLMs' diverse applications and highlights how they can be strategically implemented to drive significant business advantages.</a:t>
            </a:r>
          </a:p>
        </p:txBody>
      </p:sp>
      <p:sp>
        <p:nvSpPr>
          <p:cNvPr id="4" name="Slide Number Placeholder 3">
            <a:extLst>
              <a:ext uri="{FF2B5EF4-FFF2-40B4-BE49-F238E27FC236}">
                <a16:creationId xmlns:a16="http://schemas.microsoft.com/office/drawing/2014/main" id="{0537FAE6-2BF9-C3DC-F040-02726809F54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0439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AF5B9-72F0-1B5F-1A2C-1A631BB5CF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400FC0-FAC5-EDB6-0690-4E7D4D8863A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FEB0E87-3C0F-A6AD-A370-D2A23811F9E7}"/>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LLMs are multifunctional tools that augment human capabilities, automate tedious tasks, generate new content, and extract valuable insights from data. They mark a significant leap forward in artificial intelligence applications.</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Question and Answer</a:t>
            </a:r>
          </a:p>
          <a:p>
            <a:r>
              <a:rPr lang="en-US" sz="1200" b="0" i="0" kern="1200" dirty="0">
                <a:solidFill>
                  <a:schemeClr val="tx1"/>
                </a:solidFill>
                <a:effectLst/>
                <a:latin typeface="+mn-lt"/>
                <a:ea typeface="+mn-ea"/>
                <a:cs typeface="+mn-cs"/>
              </a:rPr>
              <a:t>LLMs serve as the backbone of advanced Q&amp;A systems, offering precise answers across domains such as technical support, healthcare inquiries, and educational platforms. They understand the context of questions, evaluate relevant data, and formulate informative responses. This capability is crucial for developing intelligent tutoring systems, enhancing customer support portals, and creating interactive platforms that provide users with instant information.</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Information Extraction</a:t>
            </a:r>
          </a:p>
          <a:p>
            <a:r>
              <a:rPr lang="en-US" sz="1200" b="0" i="0" kern="1200" dirty="0">
                <a:solidFill>
                  <a:schemeClr val="tx1"/>
                </a:solidFill>
                <a:effectLst/>
                <a:latin typeface="+mn-lt"/>
                <a:ea typeface="+mn-ea"/>
                <a:cs typeface="+mn-cs"/>
              </a:rPr>
              <a:t>LLMs are adept at sifting through extensive datasets to identify pertinent information, transforming unstructured data into structured formats that are easier to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and interpret. This function is pivotal in automating business intelligence tasks, enhancing data retrieval systems, and streamlining document processing workflows, thereby saving time and reducing manual </a:t>
            </a:r>
            <a:r>
              <a:rPr lang="en-US" sz="1200" b="0" i="0" kern="1200" dirty="0" err="1">
                <a:solidFill>
                  <a:schemeClr val="tx1"/>
                </a:solidFill>
                <a:effectLst/>
                <a:latin typeface="+mn-lt"/>
                <a:ea typeface="+mn-ea"/>
                <a:cs typeface="+mn-cs"/>
              </a:rPr>
              <a:t>labour</a:t>
            </a:r>
            <a:r>
              <a:rPr lang="en-US" sz="1200" b="0" i="0" kern="1200" dirty="0">
                <a:solidFill>
                  <a:schemeClr val="tx1"/>
                </a:solidFill>
                <a:effectLst/>
                <a:latin typeface="+mn-lt"/>
                <a:ea typeface="+mn-ea"/>
                <a:cs typeface="+mn-cs"/>
              </a:rPr>
              <a:t> in data-heavy sectors—legal, finance, and healthcare.</a:t>
            </a:r>
          </a:p>
          <a:p>
            <a:endParaRPr lang="en-US" sz="1200" b="1" i="0" u="sng"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Image Capture</a:t>
            </a:r>
          </a:p>
          <a:p>
            <a:r>
              <a:rPr lang="en-US" sz="1200" b="0" i="0" kern="1200" dirty="0">
                <a:solidFill>
                  <a:schemeClr val="tx1"/>
                </a:solidFill>
                <a:effectLst/>
                <a:latin typeface="+mn-lt"/>
                <a:ea typeface="+mn-ea"/>
                <a:cs typeface="+mn-cs"/>
              </a:rPr>
              <a:t>While traditionally focused on text, LLMs, when integrated with vision technologies, contribute to image capture by providing annotations, descriptions, or contextual data for images. This integration is particularly beneficial in medical imaging, where detailed descriptions are crucial, or in media, where automatic captioning enhances content accessibility.</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Object Recognition</a:t>
            </a:r>
          </a:p>
          <a:p>
            <a:r>
              <a:rPr lang="en-US" sz="1200" b="0" i="0" kern="1200" dirty="0">
                <a:solidFill>
                  <a:schemeClr val="tx1"/>
                </a:solidFill>
                <a:effectLst/>
                <a:latin typeface="+mn-lt"/>
                <a:ea typeface="+mn-ea"/>
                <a:cs typeface="+mn-cs"/>
              </a:rPr>
              <a:t>Combining LLMs with object recognition technologies enables systems to understand and describe the context surrounding these objects. This synergy is vital in areas such as autonomous driving, where it contributes to vehicle safety. In retail, it supports inventory management and enhances customer shopping experiences by providing detailed product information.</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Instruction Tracking</a:t>
            </a:r>
          </a:p>
          <a:p>
            <a:r>
              <a:rPr lang="en-US" sz="1200" b="0" i="0" kern="1200" dirty="0">
                <a:solidFill>
                  <a:schemeClr val="tx1"/>
                </a:solidFill>
                <a:effectLst/>
                <a:latin typeface="+mn-lt"/>
                <a:ea typeface="+mn-ea"/>
                <a:cs typeface="+mn-cs"/>
              </a:rPr>
              <a:t>LLMs enhance the capability to interpret sequential instructions, making them invaluable for automating operational procedures, guiding users through intricate tasks, or ensuring compliance with standards. Their ability to process step-by-step directives is crucial for improving the efficiency and accuracy of workflows in manufacturing, software development, and emergency response services.</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Text Generation</a:t>
            </a:r>
          </a:p>
          <a:p>
            <a:r>
              <a:rPr lang="en-US" sz="1200" b="0" i="0" kern="1200" dirty="0">
                <a:solidFill>
                  <a:schemeClr val="tx1"/>
                </a:solidFill>
                <a:effectLst/>
                <a:latin typeface="+mn-lt"/>
                <a:ea typeface="+mn-ea"/>
                <a:cs typeface="+mn-cs"/>
              </a:rPr>
              <a:t>With their advanced text-generation capabilities, LLMs are transforming content creation by automating the generation of articles, stories, marketing content, and—yes —code. They facilitate a range of applications, from creative writing and journalism to programming and educational content, delivering high-quality outputs tailored to specific styles.</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Text Summarization</a:t>
            </a:r>
          </a:p>
          <a:p>
            <a:r>
              <a:rPr lang="en-US" sz="1200" b="0" i="0" kern="1200" dirty="0">
                <a:solidFill>
                  <a:schemeClr val="tx1"/>
                </a:solidFill>
                <a:effectLst/>
                <a:latin typeface="+mn-lt"/>
                <a:ea typeface="+mn-ea"/>
                <a:cs typeface="+mn-cs"/>
              </a:rPr>
              <a:t>LLMs provide concise summaries of extensive texts, preserving essential meaning. This utility is critical for professionals who need to quickly digest large volumes of information—executives, researchers, and legal practitioners—enabling them to make informed decisions effectively.</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Content Creation</a:t>
            </a:r>
          </a:p>
          <a:p>
            <a:r>
              <a:rPr lang="en-US" sz="1200" b="0" i="0" kern="1200" dirty="0">
                <a:solidFill>
                  <a:schemeClr val="tx1"/>
                </a:solidFill>
                <a:effectLst/>
                <a:latin typeface="+mn-lt"/>
                <a:ea typeface="+mn-ea"/>
                <a:cs typeface="+mn-cs"/>
              </a:rPr>
              <a:t>In content creation, LLMs offer scalability, generating high-quality, engaging, and relevant content tailored to specific audiences. This maintains a robust online presence, supports marketers in crafting compelling narratives, and assists creators in developing unique content across various media formats.</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Chatbots</a:t>
            </a:r>
          </a:p>
          <a:p>
            <a:r>
              <a:rPr lang="en-US" sz="1200" b="0" i="0" kern="1200" dirty="0">
                <a:solidFill>
                  <a:schemeClr val="tx1"/>
                </a:solidFill>
                <a:effectLst/>
                <a:latin typeface="+mn-lt"/>
                <a:ea typeface="+mn-ea"/>
                <a:cs typeface="+mn-cs"/>
              </a:rPr>
              <a:t>Enhanced by LLMs, chatbots engage in nuanced conversations with users, providing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responses and supporting a wide range of services—from customer support to shopping assistants. These AI-driven interactions increase customer engagement, provide scalable solutions to user inquiries, and offer 24/7 service availability.</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Online Search</a:t>
            </a:r>
          </a:p>
          <a:p>
            <a:r>
              <a:rPr lang="en-US" sz="1200" b="0" i="0" kern="1200" dirty="0">
                <a:solidFill>
                  <a:schemeClr val="tx1"/>
                </a:solidFill>
                <a:effectLst/>
                <a:latin typeface="+mn-lt"/>
                <a:ea typeface="+mn-ea"/>
                <a:cs typeface="+mn-cs"/>
              </a:rPr>
              <a:t>LLMs change online search experiences by understanding the nuances of user queries, delivering more relevant search results, and providing concise summaries or direct answers. This improves user satisfaction, improves the efficiency of information retrieval, and streamlines the search process, making information access quicker and more accurate.</a:t>
            </a:r>
          </a:p>
          <a:p>
            <a:endParaRPr lang="en-US" sz="1200" b="1" i="0" u="sng"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DNA Research</a:t>
            </a:r>
          </a:p>
          <a:p>
            <a:r>
              <a:rPr lang="en-US" sz="1200" b="0" i="0" kern="1200" dirty="0">
                <a:solidFill>
                  <a:schemeClr val="tx1"/>
                </a:solidFill>
                <a:effectLst/>
                <a:latin typeface="+mn-lt"/>
                <a:ea typeface="+mn-ea"/>
                <a:cs typeface="+mn-cs"/>
              </a:rPr>
              <a:t>In genetics and molecular biology, LLMs assist scientists by </a:t>
            </a:r>
            <a:r>
              <a:rPr lang="en-US" sz="1200" b="0" i="0" kern="1200" dirty="0" err="1">
                <a:solidFill>
                  <a:schemeClr val="tx1"/>
                </a:solidFill>
                <a:effectLst/>
                <a:latin typeface="+mn-lt"/>
                <a:ea typeface="+mn-ea"/>
                <a:cs typeface="+mn-cs"/>
              </a:rPr>
              <a:t>analysing</a:t>
            </a:r>
            <a:r>
              <a:rPr lang="en-US" sz="1200" b="0" i="0" kern="1200" dirty="0">
                <a:solidFill>
                  <a:schemeClr val="tx1"/>
                </a:solidFill>
                <a:effectLst/>
                <a:latin typeface="+mn-lt"/>
                <a:ea typeface="+mn-ea"/>
                <a:cs typeface="+mn-cs"/>
              </a:rPr>
              <a:t> complex sequences, predicting protein structures, or </a:t>
            </a:r>
            <a:r>
              <a:rPr lang="en-US" sz="1200" b="0" i="0" kern="1200" dirty="0" err="1">
                <a:solidFill>
                  <a:schemeClr val="tx1"/>
                </a:solidFill>
                <a:effectLst/>
                <a:latin typeface="+mn-lt"/>
                <a:ea typeface="+mn-ea"/>
                <a:cs typeface="+mn-cs"/>
              </a:rPr>
              <a:t>synthesising</a:t>
            </a:r>
            <a:r>
              <a:rPr lang="en-US" sz="1200" b="0" i="0" kern="1200" dirty="0">
                <a:solidFill>
                  <a:schemeClr val="tx1"/>
                </a:solidFill>
                <a:effectLst/>
                <a:latin typeface="+mn-lt"/>
                <a:ea typeface="+mn-ea"/>
                <a:cs typeface="+mn-cs"/>
              </a:rPr>
              <a:t> vast research literature, accelerating discoveries in genomics,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medicine, and biotechnology.</a:t>
            </a: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Customer Service</a:t>
            </a:r>
          </a:p>
          <a:p>
            <a:r>
              <a:rPr lang="en-US" sz="1200" b="0" i="0" kern="1200" dirty="0">
                <a:solidFill>
                  <a:schemeClr val="tx1"/>
                </a:solidFill>
                <a:effectLst/>
                <a:latin typeface="+mn-lt"/>
                <a:ea typeface="+mn-ea"/>
                <a:cs typeface="+mn-cs"/>
              </a:rPr>
              <a:t>LLMs deliver customer service by providing timely, accurate, and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responses to inquiries. Their deployment allows businesses to handle high volumes of inquiries consistently, </a:t>
            </a:r>
            <a:r>
              <a:rPr lang="en-US" sz="1200" b="0" i="0" kern="1200" dirty="0" err="1">
                <a:solidFill>
                  <a:schemeClr val="tx1"/>
                </a:solidFill>
                <a:effectLst/>
                <a:latin typeface="+mn-lt"/>
                <a:ea typeface="+mn-ea"/>
                <a:cs typeface="+mn-cs"/>
              </a:rPr>
              <a:t>personalise</a:t>
            </a:r>
            <a:r>
              <a:rPr lang="en-US" sz="1200" b="0" i="0" kern="1200" dirty="0">
                <a:solidFill>
                  <a:schemeClr val="tx1"/>
                </a:solidFill>
                <a:effectLst/>
                <a:latin typeface="+mn-lt"/>
                <a:ea typeface="+mn-ea"/>
                <a:cs typeface="+mn-cs"/>
              </a:rPr>
              <a:t> interactions based on user history, and automate responses to common questions.</a:t>
            </a:r>
          </a:p>
        </p:txBody>
      </p:sp>
      <p:sp>
        <p:nvSpPr>
          <p:cNvPr id="4" name="Slide Number Placeholder 3">
            <a:extLst>
              <a:ext uri="{FF2B5EF4-FFF2-40B4-BE49-F238E27FC236}">
                <a16:creationId xmlns:a16="http://schemas.microsoft.com/office/drawing/2014/main" id="{937416D7-8A66-FABB-871C-22FD7814D8A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78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902C0-BF77-4591-057B-C183DB542E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55D38-DBAE-174A-31F4-6D36636D767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67B5870-B467-C36A-F035-A20E8136866B}"/>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Large Language Models are a subset of </a:t>
            </a:r>
            <a:r>
              <a:rPr lang="en-US" sz="1200" b="0" i="0" u="none" strike="noStrike" kern="1200" dirty="0">
                <a:solidFill>
                  <a:schemeClr val="tx1"/>
                </a:solidFill>
                <a:effectLst/>
                <a:latin typeface="+mn-lt"/>
                <a:ea typeface="+mn-ea"/>
                <a:cs typeface="+mn-cs"/>
                <a:hlinkClick r:id="rId3"/>
              </a:rPr>
              <a:t>generative AI</a:t>
            </a:r>
            <a:r>
              <a:rPr lang="en-US" sz="1200" b="0" i="0" kern="1200" dirty="0">
                <a:solidFill>
                  <a:schemeClr val="tx1"/>
                </a:solidFill>
                <a:effectLst/>
                <a:latin typeface="+mn-lt"/>
                <a:ea typeface="+mn-ea"/>
                <a:cs typeface="+mn-cs"/>
              </a:rPr>
              <a:t>, specifically designed to understand, generate, and interact with human language at scale, using deep learning techniques to process and produce text from enormous datasets. Generative AI encompasses a broad range of technologies, including those that generate images, music, or code, employing various AI methods to produce content or solutions that mimic human-like outputs. While LLMs focus on linguistic tasks and are fine-tuned for nuanced language understanding, generative AI refers to the broader spectrum of AI systems capable of autonomously creating novel outputs across different media.</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LLMs like GPT (Generative Pre-trained Transformer) are designed to predict the next word in a sequence, thereby generating paragraphs of text that can mimic human writing styles. Their architecture is primarily built on transformer models, which handle long-range dependencies in text, making them highly effective for complex language applications.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Generative AI encompasses a broader category of AI models designed to generate new content or data similar but not identical to the training material. This category includes text-based models and those that produce images (like DALL-E), music, videos, or synthetic data for training other AI models. Unlike LLMs, generative AI models use underlying technologies such as Generative Adversarial Networks (GANs), Variational Autoencoders (VAEs), and others, depending on the specific type of content they are designed to generate. These models can generate entirely new, realistic outputs across multiple domains.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Scope of Generation: LLMs are intrinsically tied to text and language, whereas generative AI has a broader scope, including audio, visual, and other data types.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Underlying Technology: LLMs predominantly leverage transformer architectures that are adept at handling sequential data. Generative AI might employ a variety of architectures tailored to the specific modality of content it generates.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Application Focus: LLMs' applications are generally </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around tasks requiring human language production—conversational AI, content creation, and language translation. Generative AI is applied to everything from creating photorealistic images to composing music or generating synthetic datasets.</a:t>
            </a:r>
          </a:p>
        </p:txBody>
      </p:sp>
      <p:sp>
        <p:nvSpPr>
          <p:cNvPr id="4" name="Slide Number Placeholder 3">
            <a:extLst>
              <a:ext uri="{FF2B5EF4-FFF2-40B4-BE49-F238E27FC236}">
                <a16:creationId xmlns:a16="http://schemas.microsoft.com/office/drawing/2014/main" id="{39979F2F-A30C-5E6B-1B1D-5404430332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8265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ChatGPT is a generative artificial intelligence chatbot developed by OpenAI,  built on large language model (LLM) technology. It was released in November 2022. It uses generative pre-trained transformers (GPTs), such as GPT-5.2, to generate text, speech, and images in response to user prompts. It is credited with accelerating the AI boom, an ongoing period marked by rapid investment and public attention toward the field of artificial intelligence (AI).[4] OpenAI operates the service on a freemium model. Users can interact with ChatGPT through text, audio, and image prompts.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8224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It’s an amazing </a:t>
            </a:r>
            <a:r>
              <a:rPr lang="en-US" sz="1200" b="1" i="0" kern="1200" dirty="0">
                <a:solidFill>
                  <a:schemeClr val="tx1"/>
                </a:solidFill>
                <a:effectLst/>
                <a:latin typeface="+mn-lt"/>
                <a:ea typeface="+mn-ea"/>
                <a:cs typeface="+mn-cs"/>
              </a:rPr>
              <a:t>brainstorming tool</a:t>
            </a:r>
            <a:r>
              <a:rPr lang="en-US" sz="1200" b="0" i="0" kern="1200" dirty="0">
                <a:solidFill>
                  <a:schemeClr val="tx1"/>
                </a:solidFill>
                <a:effectLst/>
                <a:latin typeface="+mn-lt"/>
                <a:ea typeface="+mn-ea"/>
                <a:cs typeface="+mn-cs"/>
              </a:rPr>
              <a:t> that will </a:t>
            </a:r>
            <a:r>
              <a:rPr lang="en-US" sz="1200" b="1" i="0" kern="1200" dirty="0">
                <a:solidFill>
                  <a:schemeClr val="tx1"/>
                </a:solidFill>
                <a:effectLst/>
                <a:latin typeface="+mn-lt"/>
                <a:ea typeface="+mn-ea"/>
                <a:cs typeface="+mn-cs"/>
              </a:rPr>
              <a:t>instantly </a:t>
            </a:r>
            <a:r>
              <a:rPr lang="en-US" sz="1200" b="0" i="0" kern="1200" dirty="0">
                <a:solidFill>
                  <a:schemeClr val="tx1"/>
                </a:solidFill>
                <a:effectLst/>
                <a:latin typeface="+mn-lt"/>
                <a:ea typeface="+mn-ea"/>
                <a:cs typeface="+mn-cs"/>
              </a:rPr>
              <a:t>provide you with:</a:t>
            </a:r>
          </a:p>
          <a:p>
            <a:r>
              <a:rPr lang="en-US" sz="1200" b="0" i="0" kern="1200" dirty="0">
                <a:solidFill>
                  <a:schemeClr val="tx1"/>
                </a:solidFill>
                <a:effectLst/>
                <a:latin typeface="+mn-lt"/>
                <a:ea typeface="+mn-ea"/>
                <a:cs typeface="+mn-cs"/>
              </a:rPr>
              <a:t>Keywords (which you should further vet with a </a:t>
            </a:r>
            <a:r>
              <a:rPr lang="en-US" sz="1200" b="0" i="0" u="none" strike="noStrike" kern="1200" dirty="0">
                <a:solidFill>
                  <a:schemeClr val="tx1"/>
                </a:solidFill>
                <a:effectLst/>
                <a:latin typeface="+mn-lt"/>
                <a:ea typeface="+mn-ea"/>
                <a:cs typeface="+mn-cs"/>
                <a:hlinkClick r:id="rId3"/>
              </a:rPr>
              <a:t>tool like ours</a:t>
            </a:r>
            <a:r>
              <a:rPr lang="en-US" sz="1200" b="0" i="0" kern="1200" dirty="0">
                <a:solidFill>
                  <a:schemeClr val="tx1"/>
                </a:solidFill>
                <a:effectLst/>
                <a:latin typeface="+mn-lt"/>
                <a:ea typeface="+mn-ea"/>
                <a:cs typeface="+mn-cs"/>
              </a:rPr>
              <a:t>) </a:t>
            </a:r>
          </a:p>
          <a:p>
            <a:r>
              <a:rPr lang="en-US" sz="1200" b="0" i="0" kern="1200" dirty="0">
                <a:solidFill>
                  <a:schemeClr val="tx1"/>
                </a:solidFill>
                <a:effectLst/>
                <a:latin typeface="+mn-lt"/>
                <a:ea typeface="+mn-ea"/>
                <a:cs typeface="+mn-cs"/>
              </a:rPr>
              <a:t>Topic ideas </a:t>
            </a:r>
          </a:p>
          <a:p>
            <a:r>
              <a:rPr lang="en-US" sz="1200" b="0" i="0" kern="1200" dirty="0">
                <a:solidFill>
                  <a:schemeClr val="tx1"/>
                </a:solidFill>
                <a:effectLst/>
                <a:latin typeface="+mn-lt"/>
                <a:ea typeface="+mn-ea"/>
                <a:cs typeface="+mn-cs"/>
              </a:rPr>
              <a:t>Introductions </a:t>
            </a:r>
          </a:p>
          <a:p>
            <a:r>
              <a:rPr lang="en-US" sz="1200" b="0" i="0" kern="1200" dirty="0">
                <a:solidFill>
                  <a:schemeClr val="tx1"/>
                </a:solidFill>
                <a:effectLst/>
                <a:latin typeface="+mn-lt"/>
                <a:ea typeface="+mn-ea"/>
                <a:cs typeface="+mn-cs"/>
              </a:rPr>
              <a:t>FAQs </a:t>
            </a:r>
          </a:p>
          <a:p>
            <a:r>
              <a:rPr lang="en-US" sz="1200" b="0" i="0" kern="1200" dirty="0">
                <a:solidFill>
                  <a:schemeClr val="tx1"/>
                </a:solidFill>
                <a:effectLst/>
                <a:latin typeface="+mn-lt"/>
                <a:ea typeface="+mn-ea"/>
                <a:cs typeface="+mn-cs"/>
              </a:rPr>
              <a:t>Outlines </a:t>
            </a:r>
          </a:p>
          <a:p>
            <a:r>
              <a:rPr lang="en-US" sz="1200" b="0" i="0" kern="1200" dirty="0">
                <a:solidFill>
                  <a:schemeClr val="tx1"/>
                </a:solidFill>
                <a:effectLst/>
                <a:latin typeface="+mn-lt"/>
                <a:ea typeface="+mn-ea"/>
                <a:cs typeface="+mn-cs"/>
              </a:rPr>
              <a:t>Sentences </a:t>
            </a:r>
          </a:p>
          <a:p>
            <a:r>
              <a:rPr lang="en-US" sz="1200" b="0" i="0" kern="1200" dirty="0">
                <a:solidFill>
                  <a:schemeClr val="tx1"/>
                </a:solidFill>
                <a:effectLst/>
                <a:latin typeface="+mn-lt"/>
                <a:ea typeface="+mn-ea"/>
                <a:cs typeface="+mn-cs"/>
              </a:rPr>
              <a:t>Paragraphs </a:t>
            </a:r>
          </a:p>
          <a:p>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Using ChatGPT to brainstorm ideas</a:t>
            </a: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From a business perspective, </a:t>
            </a:r>
            <a:r>
              <a:rPr lang="en-US" sz="1200" b="0" i="0" kern="1200" dirty="0">
                <a:solidFill>
                  <a:schemeClr val="tx1"/>
                </a:solidFill>
                <a:effectLst/>
                <a:latin typeface="+mn-lt"/>
                <a:ea typeface="+mn-ea"/>
                <a:cs typeface="+mn-cs"/>
              </a:rPr>
              <a:t>one of the strongest appeals of ChatGPT is its ability to save money. </a:t>
            </a:r>
          </a:p>
          <a:p>
            <a:r>
              <a:rPr lang="en-US" sz="1200" b="0" i="0" kern="1200" dirty="0">
                <a:solidFill>
                  <a:schemeClr val="tx1"/>
                </a:solidFill>
                <a:effectLst/>
                <a:latin typeface="+mn-lt"/>
                <a:ea typeface="+mn-ea"/>
                <a:cs typeface="+mn-cs"/>
              </a:rPr>
              <a:t>For startups and small businesses lacking in-house content creators, they can use ChatGPT to help:</a:t>
            </a:r>
          </a:p>
          <a:p>
            <a:r>
              <a:rPr lang="en-US" sz="1200" b="0" i="0" kern="1200" dirty="0">
                <a:solidFill>
                  <a:schemeClr val="tx1"/>
                </a:solidFill>
                <a:effectLst/>
                <a:latin typeface="+mn-lt"/>
                <a:ea typeface="+mn-ea"/>
                <a:cs typeface="+mn-cs"/>
              </a:rPr>
              <a:t>Write blogs and video scripts </a:t>
            </a:r>
          </a:p>
          <a:p>
            <a:r>
              <a:rPr lang="en-US" sz="1200" b="0" i="0" kern="1200" dirty="0">
                <a:solidFill>
                  <a:schemeClr val="tx1"/>
                </a:solidFill>
                <a:effectLst/>
                <a:latin typeface="+mn-lt"/>
                <a:ea typeface="+mn-ea"/>
                <a:cs typeface="+mn-cs"/>
              </a:rPr>
              <a:t>Generate simple images and infographics </a:t>
            </a:r>
          </a:p>
          <a:p>
            <a:r>
              <a:rPr lang="en-US" sz="1200" b="0" i="0" kern="1200" dirty="0">
                <a:solidFill>
                  <a:schemeClr val="tx1"/>
                </a:solidFill>
                <a:effectLst/>
                <a:latin typeface="+mn-lt"/>
                <a:ea typeface="+mn-ea"/>
                <a:cs typeface="+mn-cs"/>
              </a:rPr>
              <a:t>Draft email copy </a:t>
            </a:r>
          </a:p>
          <a:p>
            <a:r>
              <a:rPr lang="en-US" sz="1200" b="0" i="0" kern="1200" dirty="0">
                <a:solidFill>
                  <a:schemeClr val="tx1"/>
                </a:solidFill>
                <a:effectLst/>
                <a:latin typeface="+mn-lt"/>
                <a:ea typeface="+mn-ea"/>
                <a:cs typeface="+mn-cs"/>
              </a:rPr>
              <a:t>Brainstorm ideas for future content </a:t>
            </a:r>
          </a:p>
          <a:p>
            <a:r>
              <a:rPr lang="en-US" sz="1200" b="0" i="0" kern="1200" dirty="0">
                <a:solidFill>
                  <a:schemeClr val="tx1"/>
                </a:solidFill>
                <a:effectLst/>
                <a:latin typeface="+mn-lt"/>
                <a:ea typeface="+mn-ea"/>
                <a:cs typeface="+mn-cs"/>
              </a:rPr>
              <a:t>Build out the web copy (and design) of their website </a:t>
            </a:r>
          </a:p>
          <a:p>
            <a:r>
              <a:rPr lang="en-US" sz="1200" b="0" i="0" kern="1200" dirty="0">
                <a:solidFill>
                  <a:schemeClr val="tx1"/>
                </a:solidFill>
                <a:effectLst/>
                <a:latin typeface="+mn-lt"/>
                <a:ea typeface="+mn-ea"/>
                <a:cs typeface="+mn-cs"/>
              </a:rPr>
              <a:t>While some fact-checking and editing are necessary, it’s possible for smaller organisations to effectively outsource most of their content creation to AI tools.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As time goes on, ChatGPT keeps adding new capabilities (and gets better at existing ones).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Currently, its versatility is off the charts.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Here are just a few of the things it can do:</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Create business plans </a:t>
            </a:r>
          </a:p>
          <a:p>
            <a:r>
              <a:rPr lang="en-US" sz="1200" b="0" i="0" kern="1200" dirty="0">
                <a:solidFill>
                  <a:schemeClr val="tx1"/>
                </a:solidFill>
                <a:effectLst/>
                <a:latin typeface="+mn-lt"/>
                <a:ea typeface="+mn-ea"/>
                <a:cs typeface="+mn-cs"/>
              </a:rPr>
              <a:t>Design custom images and visuals</a:t>
            </a:r>
          </a:p>
          <a:p>
            <a:r>
              <a:rPr lang="en-US" sz="1200" b="0" i="0" kern="1200" dirty="0">
                <a:solidFill>
                  <a:schemeClr val="tx1"/>
                </a:solidFill>
                <a:effectLst/>
                <a:latin typeface="+mn-lt"/>
                <a:ea typeface="+mn-ea"/>
                <a:cs typeface="+mn-cs"/>
              </a:rPr>
              <a:t>Edit and clean up existing images</a:t>
            </a:r>
          </a:p>
          <a:p>
            <a:r>
              <a:rPr lang="en-US" sz="1200" b="0" i="0" kern="1200" dirty="0">
                <a:solidFill>
                  <a:schemeClr val="tx1"/>
                </a:solidFill>
                <a:effectLst/>
                <a:latin typeface="+mn-lt"/>
                <a:ea typeface="+mn-ea"/>
                <a:cs typeface="+mn-cs"/>
              </a:rPr>
              <a:t>Write and debug code </a:t>
            </a:r>
          </a:p>
          <a:p>
            <a:r>
              <a:rPr lang="en-US" sz="1200" b="0" i="0" kern="1200" dirty="0">
                <a:solidFill>
                  <a:schemeClr val="tx1"/>
                </a:solidFill>
                <a:effectLst/>
                <a:latin typeface="+mn-lt"/>
                <a:ea typeface="+mn-ea"/>
                <a:cs typeface="+mn-cs"/>
              </a:rPr>
              <a:t>Answer questions</a:t>
            </a:r>
          </a:p>
          <a:p>
            <a:r>
              <a:rPr lang="en-US" sz="1200" b="0" i="0" kern="1200" dirty="0">
                <a:solidFill>
                  <a:schemeClr val="tx1"/>
                </a:solidFill>
                <a:effectLst/>
                <a:latin typeface="+mn-lt"/>
                <a:ea typeface="+mn-ea"/>
                <a:cs typeface="+mn-cs"/>
              </a:rPr>
              <a:t>Research topics </a:t>
            </a:r>
          </a:p>
          <a:p>
            <a:r>
              <a:rPr lang="en-US" sz="1200" b="0" i="0" kern="1200" dirty="0">
                <a:solidFill>
                  <a:schemeClr val="tx1"/>
                </a:solidFill>
                <a:effectLst/>
                <a:latin typeface="+mn-lt"/>
                <a:ea typeface="+mn-ea"/>
                <a:cs typeface="+mn-cs"/>
              </a:rPr>
              <a:t>Translate languages </a:t>
            </a:r>
          </a:p>
          <a:p>
            <a:r>
              <a:rPr lang="en-US" sz="1200" b="0" i="0" kern="1200" dirty="0">
                <a:solidFill>
                  <a:schemeClr val="tx1"/>
                </a:solidFill>
                <a:effectLst/>
                <a:latin typeface="+mn-lt"/>
                <a:ea typeface="+mn-ea"/>
                <a:cs typeface="+mn-cs"/>
              </a:rPr>
              <a:t>Summarize large volumes of data (and text) </a:t>
            </a:r>
          </a:p>
          <a:p>
            <a:r>
              <a:rPr lang="en-US" sz="1200" b="0" i="0" kern="1200" dirty="0">
                <a:solidFill>
                  <a:schemeClr val="tx1"/>
                </a:solidFill>
                <a:effectLst/>
                <a:latin typeface="+mn-lt"/>
                <a:ea typeface="+mn-ea"/>
                <a:cs typeface="+mn-cs"/>
              </a:rPr>
              <a:t>In other words, it’s a jack-of-all-trades, master of them all (when it’s not making things up).</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E127DDF-5643-457C-8B03-67F71AE95EDF}" type="slidenum">
              <a:rPr lang="en-GB" smtClean="0"/>
              <a:t>14</a:t>
            </a:fld>
            <a:endParaRPr lang="en-GB"/>
          </a:p>
        </p:txBody>
      </p:sp>
    </p:spTree>
    <p:extLst>
      <p:ext uri="{BB962C8B-B14F-4D97-AF65-F5344CB8AC3E}">
        <p14:creationId xmlns:p14="http://schemas.microsoft.com/office/powerpoint/2010/main" val="24325045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What are the positives?</a:t>
            </a:r>
          </a:p>
          <a:p>
            <a:endParaRPr lang="en-GB" dirty="0"/>
          </a:p>
          <a:p>
            <a:r>
              <a:rPr lang="en-GB" dirty="0"/>
              <a:t>helps to compile written word such as emails, poems, letters.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69565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What are the cons?</a:t>
            </a:r>
          </a:p>
          <a:p>
            <a:endParaRPr lang="en-GB" dirty="0"/>
          </a:p>
          <a:p>
            <a:r>
              <a:rPr lang="en-US" dirty="0"/>
              <a:t>#1: Problems with accuracy </a:t>
            </a:r>
          </a:p>
          <a:p>
            <a:r>
              <a:rPr lang="en-US" dirty="0"/>
              <a:t>AI chatbots like ChatGPT still struggle with accuracy. Besides the occasional hallucination, AI tools can deliver outdated information that’s no longer relevant (or true). </a:t>
            </a:r>
            <a:endParaRPr lang="en-GB" dirty="0"/>
          </a:p>
          <a:p>
            <a:endParaRPr lang="en-GB" dirty="0"/>
          </a:p>
          <a:p>
            <a:r>
              <a:rPr lang="en-US" sz="1200" b="0" i="0" kern="1200" dirty="0">
                <a:solidFill>
                  <a:schemeClr val="tx1"/>
                </a:solidFill>
                <a:effectLst/>
                <a:latin typeface="+mn-lt"/>
                <a:ea typeface="+mn-ea"/>
                <a:cs typeface="+mn-cs"/>
              </a:rPr>
              <a:t>#2: Lacks originality and emotional depth </a:t>
            </a:r>
            <a:endParaRPr lang="en-US" sz="1200" b="1"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It’s a mistake to think of AI tools as content </a:t>
            </a:r>
            <a:r>
              <a:rPr lang="en-US" sz="1200" b="0" i="1" kern="1200" dirty="0">
                <a:solidFill>
                  <a:schemeClr val="tx1"/>
                </a:solidFill>
                <a:effectLst/>
                <a:latin typeface="+mn-lt"/>
                <a:ea typeface="+mn-ea"/>
                <a:cs typeface="+mn-cs"/>
              </a:rPr>
              <a:t>creators</a:t>
            </a:r>
            <a:r>
              <a:rPr lang="en-US" sz="1200" b="0" i="0" kern="1200" dirty="0">
                <a:solidFill>
                  <a:schemeClr val="tx1"/>
                </a:solidFill>
                <a:effectLst/>
                <a:latin typeface="+mn-lt"/>
                <a:ea typeface="+mn-ea"/>
                <a:cs typeface="+mn-cs"/>
              </a:rPr>
              <a:t>. </a:t>
            </a:r>
          </a:p>
          <a:p>
            <a:r>
              <a:rPr lang="en-US" sz="1200" b="0" i="0" kern="1200" dirty="0">
                <a:solidFill>
                  <a:schemeClr val="tx1"/>
                </a:solidFill>
                <a:effectLst/>
                <a:latin typeface="+mn-lt"/>
                <a:ea typeface="+mn-ea"/>
                <a:cs typeface="+mn-cs"/>
              </a:rPr>
              <a:t>In actuality, they’re content </a:t>
            </a:r>
            <a:r>
              <a:rPr lang="en-US" sz="1200" b="0" i="1" kern="1200" dirty="0" err="1">
                <a:solidFill>
                  <a:schemeClr val="tx1"/>
                </a:solidFill>
                <a:effectLst/>
                <a:latin typeface="+mn-lt"/>
                <a:ea typeface="+mn-ea"/>
                <a:cs typeface="+mn-cs"/>
              </a:rPr>
              <a:t>reframers</a:t>
            </a:r>
            <a:r>
              <a:rPr lang="en-US" sz="1200" b="0" i="1"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and </a:t>
            </a:r>
            <a:r>
              <a:rPr lang="en-US" sz="1200" b="0" i="1" kern="1200" dirty="0">
                <a:solidFill>
                  <a:schemeClr val="tx1"/>
                </a:solidFill>
                <a:effectLst/>
                <a:latin typeface="+mn-lt"/>
                <a:ea typeface="+mn-ea"/>
                <a:cs typeface="+mn-cs"/>
              </a:rPr>
              <a:t>remixers</a:t>
            </a:r>
            <a:r>
              <a:rPr lang="en-US" sz="1200" b="0" i="0" kern="1200" dirty="0">
                <a:solidFill>
                  <a:schemeClr val="tx1"/>
                </a:solidFill>
                <a:effectLst/>
                <a:latin typeface="+mn-lt"/>
                <a:ea typeface="+mn-ea"/>
                <a:cs typeface="+mn-cs"/>
              </a:rPr>
              <a:t>. </a:t>
            </a:r>
          </a:p>
          <a:p>
            <a:r>
              <a:rPr lang="en-US" sz="1200" b="0" i="0" kern="1200" dirty="0">
                <a:solidFill>
                  <a:schemeClr val="tx1"/>
                </a:solidFill>
                <a:effectLst/>
                <a:latin typeface="+mn-lt"/>
                <a:ea typeface="+mn-ea"/>
                <a:cs typeface="+mn-cs"/>
              </a:rPr>
              <a:t>All an AI chatbot can do is draw from its training data and what it finds on the web. In other words, ChatGPT and related tools </a:t>
            </a:r>
            <a:r>
              <a:rPr lang="en-US" sz="1200" b="1" i="0" kern="1200" dirty="0">
                <a:solidFill>
                  <a:schemeClr val="tx1"/>
                </a:solidFill>
                <a:effectLst/>
                <a:latin typeface="+mn-lt"/>
                <a:ea typeface="+mn-ea"/>
                <a:cs typeface="+mn-cs"/>
              </a:rPr>
              <a:t>don’t have anything original to say</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This conflicts with Google’s quality standards, namely its </a:t>
            </a:r>
            <a:r>
              <a:rPr lang="en-US" sz="1200" b="0" i="0" u="sng" kern="1200" dirty="0">
                <a:solidFill>
                  <a:schemeClr val="tx1"/>
                </a:solidFill>
                <a:effectLst/>
                <a:latin typeface="+mn-lt"/>
                <a:ea typeface="+mn-ea"/>
                <a:cs typeface="+mn-cs"/>
                <a:hlinkClick r:id="rId3"/>
              </a:rPr>
              <a:t>E-E-A-T</a:t>
            </a:r>
            <a:r>
              <a:rPr lang="en-US" sz="1200" b="0" i="0" kern="1200" dirty="0">
                <a:solidFill>
                  <a:schemeClr val="tx1"/>
                </a:solidFill>
                <a:effectLst/>
                <a:latin typeface="+mn-lt"/>
                <a:ea typeface="+mn-ea"/>
                <a:cs typeface="+mn-cs"/>
              </a:rPr>
              <a:t> (experience, expertise, authoritativeness, and trustworthiness) system. </a:t>
            </a:r>
          </a:p>
          <a:p>
            <a:r>
              <a:rPr lang="en-US" sz="1200" b="0" i="0" kern="1200" dirty="0">
                <a:solidFill>
                  <a:schemeClr val="tx1"/>
                </a:solidFill>
                <a:effectLst/>
                <a:latin typeface="+mn-lt"/>
                <a:ea typeface="+mn-ea"/>
                <a:cs typeface="+mn-cs"/>
              </a:rPr>
              <a:t>For content to rank well, it must demonstrate expertise and share first-hand experiences, which are two things AI can’t do. </a:t>
            </a:r>
          </a:p>
          <a:p>
            <a:r>
              <a:rPr lang="en-US" sz="1200" b="0" i="0" kern="1200" dirty="0">
                <a:solidFill>
                  <a:schemeClr val="tx1"/>
                </a:solidFill>
                <a:effectLst/>
                <a:latin typeface="+mn-lt"/>
                <a:ea typeface="+mn-ea"/>
                <a:cs typeface="+mn-cs"/>
              </a:rPr>
              <a:t>Bear in mind that being original doesn’t have to be difficult. </a:t>
            </a:r>
          </a:p>
          <a:p>
            <a:r>
              <a:rPr lang="en-US" sz="1200" b="0" i="0" kern="1200" dirty="0">
                <a:solidFill>
                  <a:schemeClr val="tx1"/>
                </a:solidFill>
                <a:effectLst/>
                <a:latin typeface="+mn-lt"/>
                <a:ea typeface="+mn-ea"/>
                <a:cs typeface="+mn-cs"/>
              </a:rPr>
              <a:t>As long as you have a unique point of view and way of looking at things, you’ll stand out from the crowd. Also, don’t forget to include stories and experiences from your actual life, as those cannot be replicated! </a:t>
            </a:r>
          </a:p>
          <a:p>
            <a:endParaRPr lang="en-GB" dirty="0"/>
          </a:p>
          <a:p>
            <a:endParaRPr lang="en-GB" dirty="0"/>
          </a:p>
          <a:p>
            <a:r>
              <a:rPr lang="en-US" sz="1200" b="0" i="0" kern="1200" dirty="0">
                <a:solidFill>
                  <a:schemeClr val="tx1"/>
                </a:solidFill>
                <a:effectLst/>
                <a:latin typeface="+mn-lt"/>
                <a:ea typeface="+mn-ea"/>
                <a:cs typeface="+mn-cs"/>
              </a:rPr>
              <a:t>#3: Brand voice mismatch </a:t>
            </a:r>
            <a:endParaRPr lang="en-US" sz="1200" b="1"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Your brand’s voice is its personality. It’s how your audience imagines talking to you in person. </a:t>
            </a:r>
          </a:p>
          <a:p>
            <a:r>
              <a:rPr lang="en-US" sz="1200" b="0" i="0" kern="1200" dirty="0">
                <a:solidFill>
                  <a:schemeClr val="tx1"/>
                </a:solidFill>
                <a:effectLst/>
                <a:latin typeface="+mn-lt"/>
                <a:ea typeface="+mn-ea"/>
                <a:cs typeface="+mn-cs"/>
              </a:rPr>
              <a:t>Strong brand voices:</a:t>
            </a:r>
          </a:p>
          <a:p>
            <a:r>
              <a:rPr lang="en-US" sz="1200" b="0" i="0" kern="1200" dirty="0">
                <a:solidFill>
                  <a:schemeClr val="tx1"/>
                </a:solidFill>
                <a:effectLst/>
                <a:latin typeface="+mn-lt"/>
                <a:ea typeface="+mn-ea"/>
                <a:cs typeface="+mn-cs"/>
              </a:rPr>
              <a:t>Build trust with your audience</a:t>
            </a:r>
          </a:p>
          <a:p>
            <a:r>
              <a:rPr lang="en-US" sz="1200" b="0" i="0" kern="1200" dirty="0">
                <a:solidFill>
                  <a:schemeClr val="tx1"/>
                </a:solidFill>
                <a:effectLst/>
                <a:latin typeface="+mn-lt"/>
                <a:ea typeface="+mn-ea"/>
                <a:cs typeface="+mn-cs"/>
              </a:rPr>
              <a:t>Foster emotional connections </a:t>
            </a:r>
          </a:p>
          <a:p>
            <a:r>
              <a:rPr lang="en-US" sz="1200" b="0" i="0" kern="1200" dirty="0">
                <a:solidFill>
                  <a:schemeClr val="tx1"/>
                </a:solidFill>
                <a:effectLst/>
                <a:latin typeface="+mn-lt"/>
                <a:ea typeface="+mn-ea"/>
                <a:cs typeface="+mn-cs"/>
              </a:rPr>
              <a:t>Make your brand stand out from competitors </a:t>
            </a:r>
          </a:p>
          <a:p>
            <a:r>
              <a:rPr lang="en-US" sz="1200" b="0" i="0" kern="1200" dirty="0">
                <a:solidFill>
                  <a:schemeClr val="tx1"/>
                </a:solidFill>
                <a:effectLst/>
                <a:latin typeface="+mn-lt"/>
                <a:ea typeface="+mn-ea"/>
                <a:cs typeface="+mn-cs"/>
              </a:rPr>
              <a:t>The problem with AI is that its outputs will be </a:t>
            </a:r>
            <a:r>
              <a:rPr lang="en-US" sz="1200" b="1" i="0" kern="1200" dirty="0">
                <a:solidFill>
                  <a:schemeClr val="tx1"/>
                </a:solidFill>
                <a:effectLst/>
                <a:latin typeface="+mn-lt"/>
                <a:ea typeface="+mn-ea"/>
                <a:cs typeface="+mn-cs"/>
              </a:rPr>
              <a:t>very generic </a:t>
            </a:r>
            <a:r>
              <a:rPr lang="en-US" sz="1200" b="0" i="0" kern="1200" dirty="0">
                <a:solidFill>
                  <a:schemeClr val="tx1"/>
                </a:solidFill>
                <a:effectLst/>
                <a:latin typeface="+mn-lt"/>
                <a:ea typeface="+mn-ea"/>
                <a:cs typeface="+mn-cs"/>
              </a:rPr>
              <a:t>unless you edit them to </a:t>
            </a:r>
            <a:r>
              <a:rPr lang="en-US" sz="1200" b="1" i="0" kern="1200" dirty="0">
                <a:solidFill>
                  <a:schemeClr val="tx1"/>
                </a:solidFill>
                <a:effectLst/>
                <a:latin typeface="+mn-lt"/>
                <a:ea typeface="+mn-ea"/>
                <a:cs typeface="+mn-cs"/>
              </a:rPr>
              <a:t>reflect your brand voice</a:t>
            </a:r>
            <a:r>
              <a:rPr lang="en-US" sz="1200" b="0" i="0" kern="1200" dirty="0">
                <a:solidFill>
                  <a:schemeClr val="tx1"/>
                </a:solidFill>
                <a:effectLst/>
                <a:latin typeface="+mn-lt"/>
                <a:ea typeface="+mn-ea"/>
                <a:cs typeface="+mn-cs"/>
              </a:rPr>
              <a:t>. </a:t>
            </a:r>
          </a:p>
          <a:p>
            <a:r>
              <a:rPr lang="en-US" sz="1200" b="0" i="0" kern="1200" dirty="0">
                <a:solidFill>
                  <a:schemeClr val="tx1"/>
                </a:solidFill>
                <a:effectLst/>
                <a:latin typeface="+mn-lt"/>
                <a:ea typeface="+mn-ea"/>
                <a:cs typeface="+mn-cs"/>
              </a:rPr>
              <a:t>If you suddenly go from personable articles that speak your audience’s language to downright generic AI copy, it’ll become extremely obvious. Not only that, but you’ll likely begin to lose engagement. </a:t>
            </a:r>
          </a:p>
          <a:p>
            <a:r>
              <a:rPr lang="en-US" sz="1200" b="0" i="0" kern="1200" dirty="0">
                <a:solidFill>
                  <a:schemeClr val="tx1"/>
                </a:solidFill>
                <a:effectLst/>
                <a:latin typeface="+mn-lt"/>
                <a:ea typeface="+mn-ea"/>
                <a:cs typeface="+mn-cs"/>
              </a:rPr>
              <a:t>A survey by </a:t>
            </a:r>
            <a:r>
              <a:rPr lang="en-US" sz="1200" b="0" i="0" u="sng" kern="1200" dirty="0" err="1">
                <a:solidFill>
                  <a:schemeClr val="tx1"/>
                </a:solidFill>
                <a:effectLst/>
                <a:latin typeface="+mn-lt"/>
                <a:ea typeface="+mn-ea"/>
                <a:cs typeface="+mn-cs"/>
                <a:hlinkClick r:id="rId4"/>
              </a:rPr>
              <a:t>Hookline</a:t>
            </a:r>
            <a:r>
              <a:rPr lang="en-US" sz="1200" b="0" i="0" u="sng" kern="1200" dirty="0">
                <a:solidFill>
                  <a:schemeClr val="tx1"/>
                </a:solidFill>
                <a:effectLst/>
                <a:latin typeface="+mn-lt"/>
                <a:ea typeface="+mn-ea"/>
                <a:cs typeface="+mn-cs"/>
              </a:rPr>
              <a:t> &amp; found that the majority of users can spot AI-generated</a:t>
            </a:r>
            <a:r>
              <a:rPr lang="en-US" sz="1200" b="0" i="0" kern="1200" dirty="0">
                <a:solidFill>
                  <a:schemeClr val="tx1"/>
                </a:solidFill>
                <a:effectLst/>
                <a:latin typeface="+mn-lt"/>
                <a:ea typeface="+mn-ea"/>
                <a:cs typeface="+mn-cs"/>
              </a:rPr>
              <a:t> content, and it can cause them to disengage. </a:t>
            </a:r>
          </a:p>
          <a:p>
            <a:r>
              <a:rPr lang="en-US" sz="1200" b="0" i="0" kern="1200" dirty="0">
                <a:solidFill>
                  <a:schemeClr val="tx1"/>
                </a:solidFill>
                <a:effectLst/>
                <a:latin typeface="+mn-lt"/>
                <a:ea typeface="+mn-ea"/>
                <a:cs typeface="+mn-cs"/>
              </a:rPr>
              <a:t>According to the poll, 50.1% of respondents would think less of writers who use AI, and 40.4% stated they’d view brands more negatively if they used AI-generated content. </a:t>
            </a:r>
          </a:p>
          <a:p>
            <a:endParaRPr lang="en-GB" dirty="0"/>
          </a:p>
          <a:p>
            <a:r>
              <a:rPr lang="en-US" sz="1200" b="0" i="0" kern="1200" dirty="0">
                <a:solidFill>
                  <a:schemeClr val="tx1"/>
                </a:solidFill>
                <a:effectLst/>
                <a:latin typeface="+mn-lt"/>
                <a:ea typeface="+mn-ea"/>
                <a:cs typeface="+mn-cs"/>
              </a:rPr>
              <a:t>#5: Trust and compliance issues </a:t>
            </a:r>
            <a:endParaRPr lang="en-US" sz="1200" b="1"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As we’ve already mentioned, misuse of AI can cause legal issues. Moreover, as the </a:t>
            </a:r>
            <a:r>
              <a:rPr lang="en-US" sz="1200" b="0" i="0" kern="1200" dirty="0" err="1">
                <a:solidFill>
                  <a:schemeClr val="tx1"/>
                </a:solidFill>
                <a:effectLst/>
                <a:latin typeface="+mn-lt"/>
                <a:ea typeface="+mn-ea"/>
                <a:cs typeface="+mn-cs"/>
              </a:rPr>
              <a:t>Hookline</a:t>
            </a:r>
            <a:r>
              <a:rPr lang="en-US" sz="1200" b="0" i="0" kern="1200" dirty="0">
                <a:solidFill>
                  <a:schemeClr val="tx1"/>
                </a:solidFill>
                <a:effectLst/>
                <a:latin typeface="+mn-lt"/>
                <a:ea typeface="+mn-ea"/>
                <a:cs typeface="+mn-cs"/>
              </a:rPr>
              <a:t>&amp; survey highlighted, relying on AI undermines trust. </a:t>
            </a:r>
          </a:p>
          <a:p>
            <a:endParaRPr lang="en-GB" dirty="0"/>
          </a:p>
          <a:p>
            <a:r>
              <a:rPr lang="en-US" sz="1200" b="0" i="0" kern="1200" dirty="0">
                <a:solidFill>
                  <a:schemeClr val="tx1"/>
                </a:solidFill>
                <a:effectLst/>
                <a:latin typeface="+mn-lt"/>
                <a:ea typeface="+mn-ea"/>
                <a:cs typeface="+mn-cs"/>
              </a:rPr>
              <a:t>To us, AI is a content creation </a:t>
            </a:r>
            <a:r>
              <a:rPr lang="en-US" sz="1200" b="0" i="1" kern="1200" dirty="0">
                <a:solidFill>
                  <a:schemeClr val="tx1"/>
                </a:solidFill>
                <a:effectLst/>
                <a:latin typeface="+mn-lt"/>
                <a:ea typeface="+mn-ea"/>
                <a:cs typeface="+mn-cs"/>
              </a:rPr>
              <a:t>assistant</a:t>
            </a:r>
            <a:r>
              <a:rPr lang="en-US" sz="1200" b="0" i="0" kern="1200" dirty="0">
                <a:solidFill>
                  <a:schemeClr val="tx1"/>
                </a:solidFill>
                <a:effectLst/>
                <a:latin typeface="+mn-lt"/>
                <a:ea typeface="+mn-ea"/>
                <a:cs typeface="+mn-cs"/>
              </a:rPr>
              <a:t>, not a full-fledged solution. </a:t>
            </a:r>
          </a:p>
          <a:p>
            <a:r>
              <a:rPr lang="en-US" sz="1200" b="0" i="0" kern="1200" dirty="0">
                <a:solidFill>
                  <a:schemeClr val="tx1"/>
                </a:solidFill>
                <a:effectLst/>
                <a:latin typeface="+mn-lt"/>
                <a:ea typeface="+mn-ea"/>
                <a:cs typeface="+mn-cs"/>
              </a:rPr>
              <a:t>ChatGPT are best suited for:</a:t>
            </a:r>
          </a:p>
          <a:p>
            <a:r>
              <a:rPr lang="en-US" sz="1200" b="1" i="0" kern="1200" dirty="0">
                <a:solidFill>
                  <a:schemeClr val="tx1"/>
                </a:solidFill>
                <a:effectLst/>
                <a:latin typeface="+mn-lt"/>
                <a:ea typeface="+mn-ea"/>
                <a:cs typeface="+mn-cs"/>
              </a:rPr>
              <a:t>Ideation</a:t>
            </a:r>
            <a:r>
              <a:rPr lang="en-US" sz="1200" b="0" i="0" kern="1200" dirty="0">
                <a:solidFill>
                  <a:schemeClr val="tx1"/>
                </a:solidFill>
                <a:effectLst/>
                <a:latin typeface="+mn-lt"/>
                <a:ea typeface="+mn-ea"/>
                <a:cs typeface="+mn-cs"/>
              </a:rPr>
              <a:t>. Let ChatGPT and other tools fuel your creativity rather than replace it. </a:t>
            </a:r>
          </a:p>
          <a:p>
            <a:r>
              <a:rPr lang="en-US" sz="1200" b="1" i="0" kern="1200" dirty="0">
                <a:solidFill>
                  <a:schemeClr val="tx1"/>
                </a:solidFill>
                <a:effectLst/>
                <a:latin typeface="+mn-lt"/>
                <a:ea typeface="+mn-ea"/>
                <a:cs typeface="+mn-cs"/>
              </a:rPr>
              <a:t>Metadata</a:t>
            </a:r>
            <a:r>
              <a:rPr lang="en-US" sz="1200" b="0" i="0" kern="1200" dirty="0">
                <a:solidFill>
                  <a:schemeClr val="tx1"/>
                </a:solidFill>
                <a:effectLst/>
                <a:latin typeface="+mn-lt"/>
                <a:ea typeface="+mn-ea"/>
                <a:cs typeface="+mn-cs"/>
              </a:rPr>
              <a:t>. Title tags and meta descriptions are necessary, but their quality isn’t massively important. Thus, you can save time by letting AI take the wheel. </a:t>
            </a:r>
          </a:p>
          <a:p>
            <a:r>
              <a:rPr lang="en-US" sz="1200" b="1" i="0" kern="1200" dirty="0">
                <a:solidFill>
                  <a:schemeClr val="tx1"/>
                </a:solidFill>
                <a:effectLst/>
                <a:latin typeface="+mn-lt"/>
                <a:ea typeface="+mn-ea"/>
                <a:cs typeface="+mn-cs"/>
              </a:rPr>
              <a:t>Outlines</a:t>
            </a:r>
            <a:r>
              <a:rPr lang="en-US" sz="1200" b="0" i="0" kern="1200" dirty="0">
                <a:solidFill>
                  <a:schemeClr val="tx1"/>
                </a:solidFill>
                <a:effectLst/>
                <a:latin typeface="+mn-lt"/>
                <a:ea typeface="+mn-ea"/>
                <a:cs typeface="+mn-cs"/>
              </a:rPr>
              <a:t>. Any marketing manager can tell you that creating outlines can be a real pain, especially when you have other tasks to focus on. AI excels at outlining articles, so let it work its magic! </a:t>
            </a:r>
          </a:p>
          <a:p>
            <a:r>
              <a:rPr lang="en-US" sz="1200" b="1" i="0" kern="1200" dirty="0">
                <a:solidFill>
                  <a:schemeClr val="tx1"/>
                </a:solidFill>
                <a:effectLst/>
                <a:latin typeface="+mn-lt"/>
                <a:ea typeface="+mn-ea"/>
                <a:cs typeface="+mn-cs"/>
              </a:rPr>
              <a:t>FAQ generation</a:t>
            </a:r>
            <a:r>
              <a:rPr lang="en-US" sz="1200" b="0" i="0" kern="1200" dirty="0">
                <a:solidFill>
                  <a:schemeClr val="tx1"/>
                </a:solidFill>
                <a:effectLst/>
                <a:latin typeface="+mn-lt"/>
                <a:ea typeface="+mn-ea"/>
                <a:cs typeface="+mn-cs"/>
              </a:rPr>
              <a:t>. ChatGPT is excellent at generating relevant questions related to any topic. </a:t>
            </a:r>
          </a:p>
          <a:p>
            <a:endParaRPr lang="en-US" sz="1200" b="1" i="0" u="sng" kern="1200" dirty="0">
              <a:solidFill>
                <a:schemeClr val="tx1"/>
              </a:solidFill>
              <a:effectLst/>
              <a:latin typeface="+mn-lt"/>
              <a:ea typeface="+mn-ea"/>
              <a:cs typeface="+mn-cs"/>
            </a:endParaRPr>
          </a:p>
          <a:p>
            <a:r>
              <a:rPr lang="en-US" sz="1200" b="1" i="0" u="sng" kern="1200" dirty="0">
                <a:solidFill>
                  <a:schemeClr val="tx1"/>
                </a:solidFill>
                <a:effectLst/>
                <a:latin typeface="+mn-lt"/>
                <a:ea typeface="+mn-ea"/>
                <a:cs typeface="+mn-cs"/>
              </a:rPr>
              <a:t>Don’t recommend using ChatGPT for:</a:t>
            </a:r>
          </a:p>
          <a:p>
            <a:r>
              <a:rPr lang="en-US" sz="1200" b="1" i="0" kern="1200" dirty="0">
                <a:solidFill>
                  <a:schemeClr val="tx1"/>
                </a:solidFill>
                <a:effectLst/>
                <a:latin typeface="+mn-lt"/>
                <a:ea typeface="+mn-ea"/>
                <a:cs typeface="+mn-cs"/>
              </a:rPr>
              <a:t>Client-facing content</a:t>
            </a:r>
            <a:r>
              <a:rPr lang="en-US" sz="1200" b="0" i="0" kern="1200" dirty="0">
                <a:solidFill>
                  <a:schemeClr val="tx1"/>
                </a:solidFill>
                <a:effectLst/>
                <a:latin typeface="+mn-lt"/>
                <a:ea typeface="+mn-ea"/>
                <a:cs typeface="+mn-cs"/>
              </a:rPr>
              <a:t>. For client-facing content meant to generate leads, you need top-tier copy that reflects your brand voice (in other words, leave it to humans). </a:t>
            </a:r>
          </a:p>
          <a:p>
            <a:r>
              <a:rPr lang="en-US" sz="1200" b="1" i="0" kern="1200" dirty="0">
                <a:solidFill>
                  <a:schemeClr val="tx1"/>
                </a:solidFill>
                <a:effectLst/>
                <a:latin typeface="+mn-lt"/>
                <a:ea typeface="+mn-ea"/>
                <a:cs typeface="+mn-cs"/>
              </a:rPr>
              <a:t>Medical</a:t>
            </a:r>
            <a:r>
              <a:rPr lang="en-US" sz="1200" b="0" i="0" kern="1200" dirty="0">
                <a:solidFill>
                  <a:schemeClr val="tx1"/>
                </a:solidFill>
                <a:effectLst/>
                <a:latin typeface="+mn-lt"/>
                <a:ea typeface="+mn-ea"/>
                <a:cs typeface="+mn-cs"/>
              </a:rPr>
              <a:t>, </a:t>
            </a:r>
            <a:r>
              <a:rPr lang="en-US" sz="1200" b="1" i="0" kern="1200" dirty="0">
                <a:solidFill>
                  <a:schemeClr val="tx1"/>
                </a:solidFill>
                <a:effectLst/>
                <a:latin typeface="+mn-lt"/>
                <a:ea typeface="+mn-ea"/>
                <a:cs typeface="+mn-cs"/>
              </a:rPr>
              <a:t>legal</a:t>
            </a:r>
            <a:r>
              <a:rPr lang="en-US" sz="1200" b="0" i="0" kern="1200" dirty="0">
                <a:solidFill>
                  <a:schemeClr val="tx1"/>
                </a:solidFill>
                <a:effectLst/>
                <a:latin typeface="+mn-lt"/>
                <a:ea typeface="+mn-ea"/>
                <a:cs typeface="+mn-cs"/>
              </a:rPr>
              <a:t>, or </a:t>
            </a:r>
            <a:r>
              <a:rPr lang="en-US" sz="1200" b="1" i="0" kern="1200" dirty="0">
                <a:solidFill>
                  <a:schemeClr val="tx1"/>
                </a:solidFill>
                <a:effectLst/>
                <a:latin typeface="+mn-lt"/>
                <a:ea typeface="+mn-ea"/>
                <a:cs typeface="+mn-cs"/>
              </a:rPr>
              <a:t>financial content</a:t>
            </a:r>
            <a:r>
              <a:rPr lang="en-US" sz="1200" b="0" i="0" kern="1200" dirty="0">
                <a:solidFill>
                  <a:schemeClr val="tx1"/>
                </a:solidFill>
                <a:effectLst/>
                <a:latin typeface="+mn-lt"/>
                <a:ea typeface="+mn-ea"/>
                <a:cs typeface="+mn-cs"/>
              </a:rPr>
              <a:t>. These are YMYL (your money, your life) topics, and they receive </a:t>
            </a:r>
            <a:r>
              <a:rPr lang="en-US" sz="1200" b="1" i="0" kern="1200" dirty="0">
                <a:solidFill>
                  <a:schemeClr val="tx1"/>
                </a:solidFill>
                <a:effectLst/>
                <a:latin typeface="+mn-lt"/>
                <a:ea typeface="+mn-ea"/>
                <a:cs typeface="+mn-cs"/>
              </a:rPr>
              <a:t>extra scrutiny</a:t>
            </a:r>
            <a:r>
              <a:rPr lang="en-US" sz="1200" b="0" i="0" kern="1200" dirty="0">
                <a:solidFill>
                  <a:schemeClr val="tx1"/>
                </a:solidFill>
                <a:effectLst/>
                <a:latin typeface="+mn-lt"/>
                <a:ea typeface="+mn-ea"/>
                <a:cs typeface="+mn-cs"/>
              </a:rPr>
              <a:t> from Google. Bearing that in mind, the last thing you want to do is publish a falsehood or inaccuracy that could affect someone’s health, happiness, or finances. </a:t>
            </a:r>
          </a:p>
          <a:p>
            <a:r>
              <a:rPr lang="en-US" sz="1200" b="1" i="0" kern="1200" dirty="0">
                <a:solidFill>
                  <a:schemeClr val="tx1"/>
                </a:solidFill>
                <a:effectLst/>
                <a:latin typeface="+mn-lt"/>
                <a:ea typeface="+mn-ea"/>
                <a:cs typeface="+mn-cs"/>
              </a:rPr>
              <a:t>Thought leadership content</a:t>
            </a:r>
            <a:r>
              <a:rPr lang="en-US" sz="1200" b="0" i="0" kern="1200" dirty="0">
                <a:solidFill>
                  <a:schemeClr val="tx1"/>
                </a:solidFill>
                <a:effectLst/>
                <a:latin typeface="+mn-lt"/>
                <a:ea typeface="+mn-ea"/>
                <a:cs typeface="+mn-cs"/>
              </a:rPr>
              <a:t>. These pieces demonstrate your expertise and convince users that your brand rises above the competition. They ensure the effectiveness of your entire sales funnel, so don’t cut costs with AI here! </a:t>
            </a:r>
          </a:p>
          <a:p>
            <a:endParaRPr lang="en-US" sz="1200" b="0" i="0" kern="1200" dirty="0">
              <a:solidFill>
                <a:schemeClr val="tx1"/>
              </a:solidFill>
              <a:effectLst/>
              <a:latin typeface="+mn-lt"/>
              <a:ea typeface="+mn-ea"/>
              <a:cs typeface="+mn-cs"/>
            </a:endParaRPr>
          </a:p>
          <a:p>
            <a:endParaRPr lang="en-GB" dirty="0"/>
          </a:p>
          <a:p>
            <a:r>
              <a:rPr lang="en-GB" dirty="0"/>
              <a:t>Is it cheating?</a:t>
            </a:r>
          </a:p>
          <a:p>
            <a:r>
              <a:rPr lang="en-GB" dirty="0"/>
              <a:t>Does that feel good/bad?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316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One of the biggest downfalls of LLMs (Large language models) like </a:t>
            </a:r>
            <a:r>
              <a:rPr lang="en-GB" dirty="0" err="1"/>
              <a:t>chatGPT</a:t>
            </a:r>
            <a:r>
              <a:rPr lang="en-GB" dirty="0"/>
              <a:t> is the hallucinations it generates.</a:t>
            </a:r>
          </a:p>
          <a:p>
            <a:endParaRPr lang="en-GB" dirty="0"/>
          </a:p>
          <a:p>
            <a:r>
              <a:rPr lang="en-GB" dirty="0"/>
              <a:t>Hallucinations are:</a:t>
            </a:r>
          </a:p>
          <a:p>
            <a:r>
              <a:rPr lang="en-GB" dirty="0"/>
              <a:t>“A hallucination occurs in AI when the AI model generates output that deviates from what would be considered normal or expected based on the training data it has seen.”</a:t>
            </a:r>
          </a:p>
          <a:p>
            <a:endParaRPr lang="en-GB" dirty="0"/>
          </a:p>
          <a:p>
            <a:r>
              <a:rPr lang="en-GB" dirty="0"/>
              <a:t>In essence, when chat is producing some work, it can make things up in order for the work to be coherent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7003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video explains there are some good ways for it to be used, however relying solely on it for everything could be a big mistake.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1666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Demonstrate while you screen share. They should all remember how to save as a pdf as it was taught earlier in the term.</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4289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Open discussion about how the likes of AI similar to </a:t>
            </a:r>
            <a:r>
              <a:rPr lang="en-GB" dirty="0" err="1"/>
              <a:t>chatGPT</a:t>
            </a:r>
            <a:r>
              <a:rPr lang="en-GB" dirty="0"/>
              <a:t> can impact a student journey, What are the implications of using it?</a:t>
            </a:r>
          </a:p>
          <a:p>
            <a:endParaRPr lang="en-GB" dirty="0"/>
          </a:p>
          <a:p>
            <a:r>
              <a:rPr lang="en-GB" dirty="0"/>
              <a:t>The integrity of your work or plagiarism also producing incorrect 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97572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Digital ethics in education is a critical area that addresses the moral principles and standards that guide the appropriate use of digital technology in educational settings. It </a:t>
            </a:r>
            <a:r>
              <a:rPr lang="en-US" dirty="0" err="1"/>
              <a:t>emphasises</a:t>
            </a:r>
            <a:r>
              <a:rPr lang="en-US" dirty="0"/>
              <a:t> responsible behaviour in digital environments, ensuring privacy, fairness, and integrity. Key aspects of digital ethics include:</a:t>
            </a:r>
          </a:p>
          <a:p>
            <a:r>
              <a:rPr lang="en-US" dirty="0"/>
              <a:t>Data Privacy: Protecting personal information and ensuring that data is used and stored securely.</a:t>
            </a:r>
          </a:p>
          <a:p>
            <a:r>
              <a:rPr lang="en-US" dirty="0"/>
              <a:t>Plagiarism: Preventing students from copying and pasting information without giving credit to the original authors.</a:t>
            </a:r>
          </a:p>
          <a:p>
            <a:r>
              <a:rPr lang="en-US" dirty="0"/>
              <a:t>Digital Citizenship: Fostering responsible digital citizenship among learners and educators, promoting digital literacy, and understanding the social implications of online </a:t>
            </a:r>
            <a:r>
              <a:rPr lang="en-US" dirty="0" err="1"/>
              <a:t>behaviours</a:t>
            </a:r>
            <a:r>
              <a:rPr lang="en-US" dirty="0"/>
              <a:t>.</a:t>
            </a:r>
          </a:p>
          <a:p>
            <a:r>
              <a:rPr lang="en-US" dirty="0"/>
              <a:t>Algorithmic Bias: Addressing the potential biases in automated systems and ensuring equitable access to educational resources.</a:t>
            </a:r>
          </a:p>
          <a:p>
            <a:r>
              <a:rPr lang="en-US" dirty="0"/>
              <a:t>Security and Data Protection: Upholding security measures and adhering to legal frameworks like GDPR or FERPA to safeguard personal information.</a:t>
            </a:r>
          </a:p>
          <a:p>
            <a:r>
              <a:rPr lang="en-US" dirty="0"/>
              <a:t>These principles are essential for creating a safe, equitable, and productive learning environment that benefits all students. Educators play a vital role in fostering an ethical digital culture within their institutions, ensuring that technology serves as a catalyst for meaningful learning rather than a source of ethical dilemmas.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38703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Digital ethics is the branch of ethics concerning the set of rules and moral guidelines that govern interpersonal behaviour between individuals and/or companies that is mediated by computer technology, either inside a company or, more broadly, in markets and society.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0999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a:p>
            <a:r>
              <a:rPr lang="en-GB" dirty="0"/>
              <a:t>The process of collecting, examining, and using information to aid in decision-making is a crucial aspect of many fields, including business, science, government, and education. This process involves gathering relevant data, </a:t>
            </a:r>
            <a:r>
              <a:rPr lang="en-US" dirty="0" err="1"/>
              <a:t>analysing</a:t>
            </a:r>
            <a:r>
              <a:rPr lang="en-US" dirty="0"/>
              <a:t> it to identify patterns and trends, and then </a:t>
            </a:r>
            <a:r>
              <a:rPr lang="en-US" dirty="0" err="1"/>
              <a:t>utilising</a:t>
            </a:r>
            <a:r>
              <a:rPr lang="en-GB" dirty="0"/>
              <a:t> the insights gained to inform decisions and guide actions.</a:t>
            </a:r>
          </a:p>
          <a:p>
            <a:endParaRPr lang="en-GB" dirty="0"/>
          </a:p>
          <a:p>
            <a:r>
              <a:rPr lang="en-GB" dirty="0"/>
              <a:t>1. Data collection: The first step is to identify the type of information needed and the sources from which it can be obtained. This may involve conducting surveys, interviews, experiments, or extracting data from existing databases. It is essential to ensure that the data collected is accurate, reliable, and relevant to the decision-making process.</a:t>
            </a:r>
          </a:p>
          <a:p>
            <a:endParaRPr lang="en-GB" dirty="0"/>
          </a:p>
          <a:p>
            <a:r>
              <a:rPr lang="en-GB" dirty="0"/>
              <a:t>2. Data examination and analysis: Once the data is collected, it must be examined and analysed to identify meaningful patterns, trends, and relationships. This may involve using statistical methods, data visualization tools, or machine learning algorithms to uncover insights that may not be immediately apparent from the raw data.</a:t>
            </a:r>
          </a:p>
          <a:p>
            <a:endParaRPr lang="en-GB" dirty="0"/>
          </a:p>
          <a:p>
            <a:r>
              <a:rPr lang="en-GB" dirty="0"/>
              <a:t>3. Interpretation and insights: The results of the data analysis must be interpreted in the context of the decision-making process. This involves considering the implications of the findings, identifying potential opportunities </a:t>
            </a:r>
            <a:r>
              <a:rPr lang="en-US" dirty="0"/>
              <a:t>and risks, and developing actionable insights to</a:t>
            </a:r>
            <a:r>
              <a:rPr lang="en-GB" dirty="0"/>
              <a:t> inform decision-making.</a:t>
            </a:r>
          </a:p>
          <a:p>
            <a:endParaRPr lang="en-GB" dirty="0"/>
          </a:p>
          <a:p>
            <a:r>
              <a:rPr lang="en-GB" dirty="0"/>
              <a:t>4. Decision-making: The insights gained from the data analysis are used to make informed decisions. This may involve choosing between alternative courses of action, allocating resources, or adjusting strategies based on the available evidence. The goal is to make decisions that are data-driven, objective, and aligned with the desired outcomes.</a:t>
            </a:r>
          </a:p>
          <a:p>
            <a:endParaRPr lang="en-GB" dirty="0"/>
          </a:p>
          <a:p>
            <a:r>
              <a:rPr lang="en-GB" dirty="0"/>
              <a:t>5. Monitoring and evaluation: After a decision has been made and implemented, it is important to monitor its impact and evaluate its effectiveness. This may involve collecting additional data to assess the decision’s results and making adjustments as needed to optimise outcomes.</a:t>
            </a:r>
          </a:p>
          <a:p>
            <a:endParaRPr lang="en-GB" dirty="0"/>
          </a:p>
          <a:p>
            <a:r>
              <a:rPr lang="en-GB" dirty="0"/>
              <a:t>The use of information and data-driven decision-making has numerous benefits, including:</a:t>
            </a:r>
          </a:p>
          <a:p>
            <a:endParaRPr lang="en-GB" dirty="0"/>
          </a:p>
          <a:p>
            <a:r>
              <a:rPr lang="en-GB" dirty="0"/>
              <a:t>1. Improved accuracy: By basing decisions on objective data and evidence, organisations can reduce the risk of errors and biases that may arise from relying solely on intuition or subjective opinions.</a:t>
            </a:r>
          </a:p>
          <a:p>
            <a:endParaRPr lang="en-GB" dirty="0"/>
          </a:p>
          <a:p>
            <a:r>
              <a:rPr lang="en-GB" dirty="0"/>
              <a:t>2. Enhanced efficiency: Data-driven decision-making can help organisations identify areas where resources can be allocated more effectively, leading to improved efficiency and cost savings.</a:t>
            </a:r>
          </a:p>
          <a:p>
            <a:endParaRPr lang="en-GB" dirty="0"/>
          </a:p>
          <a:p>
            <a:r>
              <a:rPr lang="en-GB" dirty="0"/>
              <a:t>3. Competitive advantage: </a:t>
            </a:r>
            <a:r>
              <a:rPr lang="en-US" dirty="0"/>
              <a:t>Organisations that effectively leverage data and information can gain a competitive edge by identifying new opportunities, </a:t>
            </a:r>
            <a:r>
              <a:rPr lang="en-US" dirty="0" err="1"/>
              <a:t>optimising</a:t>
            </a:r>
            <a:r>
              <a:rPr lang="en-GB" dirty="0"/>
              <a:t> processes, and responding quickly to changing market conditions.</a:t>
            </a:r>
          </a:p>
          <a:p>
            <a:endParaRPr lang="en-GB" dirty="0"/>
          </a:p>
          <a:p>
            <a:r>
              <a:rPr lang="en-GB" dirty="0"/>
              <a:t>4. Better risk management: By using data to assess potential risks and uncertainties, organizations can make more informed decisions and develop strategies to mitigate potential negative impacts.</a:t>
            </a:r>
          </a:p>
          <a:p>
            <a:endParaRPr lang="en-GB" dirty="0"/>
          </a:p>
          <a:p>
            <a:r>
              <a:rPr lang="en-GB" dirty="0"/>
              <a:t>In today's data-rich environment, the ability to collect, </a:t>
            </a:r>
            <a:r>
              <a:rPr lang="en-US" dirty="0" err="1"/>
              <a:t>analyse</a:t>
            </a:r>
            <a:r>
              <a:rPr lang="en-US" dirty="0"/>
              <a:t>, and </a:t>
            </a:r>
            <a:r>
              <a:rPr lang="en-US" dirty="0" err="1"/>
              <a:t>utilise</a:t>
            </a:r>
            <a:r>
              <a:rPr lang="en-US" dirty="0"/>
              <a:t> information effectively is becoming increasingly important for organisations</a:t>
            </a:r>
            <a:r>
              <a:rPr lang="en-GB" dirty="0"/>
              <a:t> across all sectors. By embracing data-driven decision-making, organisations can improve their performance, adapt to changing circumstances, and achieve their goals more effectively.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81769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dirty="0">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dirty="0"/>
            </a:br>
            <a:endParaRPr lang="en-GB" dirty="0"/>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97639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39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E127DDF-5643-457C-8B03-67F71AE95EDF}" type="slidenum">
              <a:rPr lang="en-GB" smtClean="0"/>
              <a:t>28</a:t>
            </a:fld>
            <a:endParaRPr lang="en-GB"/>
          </a:p>
        </p:txBody>
      </p:sp>
    </p:spTree>
    <p:extLst>
      <p:ext uri="{BB962C8B-B14F-4D97-AF65-F5344CB8AC3E}">
        <p14:creationId xmlns:p14="http://schemas.microsoft.com/office/powerpoint/2010/main" val="3291828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58147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dirty="0">
                <a:solidFill>
                  <a:schemeClr val="tx1">
                    <a:alpha val="80000"/>
                  </a:schemeClr>
                </a:solidFill>
              </a:rPr>
              <a:t>Your information can be used in many ways for commercial and political gain. It can be used for, and against you.</a:t>
            </a:r>
          </a:p>
          <a:p>
            <a:r>
              <a:rPr lang="en-GB" sz="1200" dirty="0">
                <a:solidFill>
                  <a:schemeClr val="tx1">
                    <a:alpha val="80000"/>
                  </a:schemeClr>
                </a:solidFill>
              </a:rPr>
              <a:t>With more and more organisations using computers to store and process personal information there was a danger the information could be misused or get into the wrong hands. A number of concerns arose:</a:t>
            </a:r>
          </a:p>
          <a:p>
            <a:r>
              <a:rPr lang="en-GB" sz="1200" dirty="0">
                <a:solidFill>
                  <a:schemeClr val="tx1">
                    <a:alpha val="80000"/>
                  </a:schemeClr>
                </a:solidFill>
              </a:rPr>
              <a:t>Who could access this information?</a:t>
            </a:r>
          </a:p>
          <a:p>
            <a:r>
              <a:rPr lang="en-GB" sz="1200" dirty="0">
                <a:solidFill>
                  <a:schemeClr val="tx1">
                    <a:alpha val="80000"/>
                  </a:schemeClr>
                </a:solidFill>
              </a:rPr>
              <a:t>How accurate was the information?</a:t>
            </a:r>
          </a:p>
          <a:p>
            <a:r>
              <a:rPr lang="en-GB" sz="1200" dirty="0">
                <a:solidFill>
                  <a:schemeClr val="tx1">
                    <a:alpha val="80000"/>
                  </a:schemeClr>
                </a:solidFill>
              </a:rPr>
              <a:t>Could it be easily copied?</a:t>
            </a:r>
          </a:p>
          <a:p>
            <a:r>
              <a:rPr lang="en-GB" sz="1200" dirty="0">
                <a:solidFill>
                  <a:schemeClr val="tx1">
                    <a:alpha val="80000"/>
                  </a:schemeClr>
                </a:solidFill>
              </a:rPr>
              <a:t>Was it possible to store information about a person without the individual’s knowledge or permission?</a:t>
            </a:r>
          </a:p>
          <a:p>
            <a:r>
              <a:rPr lang="en-GB" sz="1200" dirty="0">
                <a:solidFill>
                  <a:schemeClr val="tx1">
                    <a:alpha val="80000"/>
                  </a:schemeClr>
                </a:solidFill>
              </a:rPr>
              <a:t>Was a record kept of any changes made to information?</a:t>
            </a:r>
          </a:p>
          <a:p>
            <a:endParaRPr lang="en-GB" sz="1200" dirty="0">
              <a:solidFill>
                <a:schemeClr val="tx1">
                  <a:alpha val="80000"/>
                </a:schemeClr>
              </a:solidFill>
            </a:endParaRPr>
          </a:p>
          <a:p>
            <a:pPr marL="0" indent="0">
              <a:buNone/>
            </a:pPr>
            <a:r>
              <a:rPr lang="en-GB" sz="1200" dirty="0">
                <a:solidFill>
                  <a:schemeClr val="tx1">
                    <a:alpha val="80000"/>
                  </a:schemeClr>
                </a:solidFill>
              </a:rPr>
              <a:t>This resulted in key pieces of legislation being introduced, such as the GDPR </a:t>
            </a:r>
          </a:p>
          <a:p>
            <a:r>
              <a:rPr lang="en-GB" dirty="0"/>
              <a:t> </a:t>
            </a:r>
            <a:endParaRPr lang="en-GB" sz="1100" dirty="0">
              <a:solidFill>
                <a:schemeClr val="bg1"/>
              </a:solidFill>
            </a:endParaRPr>
          </a:p>
          <a:p>
            <a:pPr marL="0" indent="0">
              <a:buNone/>
            </a:pPr>
            <a:r>
              <a:rPr lang="en-GB" sz="1200" dirty="0">
                <a:solidFill>
                  <a:schemeClr val="bg1"/>
                </a:solidFill>
              </a:rPr>
              <a:t>1.the right to be informed about the collection and the use of their personal data</a:t>
            </a:r>
          </a:p>
          <a:p>
            <a:pPr marL="0" indent="0">
              <a:buNone/>
            </a:pPr>
            <a:r>
              <a:rPr lang="en-GB" sz="1200" dirty="0">
                <a:solidFill>
                  <a:schemeClr val="bg1"/>
                </a:solidFill>
              </a:rPr>
              <a:t>2. the right to access personal data and supplementary information</a:t>
            </a:r>
          </a:p>
          <a:p>
            <a:pPr marL="0" indent="0">
              <a:buNone/>
            </a:pPr>
            <a:r>
              <a:rPr lang="en-GB" sz="1200" dirty="0">
                <a:solidFill>
                  <a:schemeClr val="bg1"/>
                </a:solidFill>
              </a:rPr>
              <a:t>3. the right to have inaccurate personal data rectified, or completed if it is incomplete</a:t>
            </a:r>
          </a:p>
          <a:p>
            <a:pPr marL="0" indent="0">
              <a:buNone/>
            </a:pPr>
            <a:r>
              <a:rPr lang="en-GB" sz="1200" dirty="0">
                <a:solidFill>
                  <a:schemeClr val="bg1"/>
                </a:solidFill>
              </a:rPr>
              <a:t>4. the right to erasure (to be forgotten) in certain circumstances</a:t>
            </a:r>
          </a:p>
          <a:p>
            <a:pPr marL="0" indent="0">
              <a:buNone/>
            </a:pPr>
            <a:r>
              <a:rPr lang="en-GB" sz="1200" dirty="0">
                <a:solidFill>
                  <a:schemeClr val="bg1"/>
                </a:solidFill>
              </a:rPr>
              <a:t>5. the right to restrict processing in certain circumstances</a:t>
            </a:r>
          </a:p>
          <a:p>
            <a:pPr marL="0" indent="0">
              <a:buNone/>
            </a:pPr>
            <a:r>
              <a:rPr lang="en-GB" sz="1200" dirty="0">
                <a:solidFill>
                  <a:schemeClr val="bg1"/>
                </a:solidFill>
              </a:rPr>
              <a:t>6. the right to data portability, which allows the data subject to obtain and reuse their personal data for their own purposes across different services</a:t>
            </a:r>
          </a:p>
          <a:p>
            <a:pPr marL="0" indent="0">
              <a:buNone/>
            </a:pPr>
            <a:r>
              <a:rPr lang="en-GB" sz="1200" dirty="0">
                <a:solidFill>
                  <a:schemeClr val="bg1"/>
                </a:solidFill>
              </a:rPr>
              <a:t>7. the right to object to processing in certain circumstances</a:t>
            </a:r>
          </a:p>
          <a:p>
            <a:pPr marL="0" indent="0">
              <a:buNone/>
            </a:pPr>
            <a:r>
              <a:rPr lang="en-GB" sz="1200" dirty="0">
                <a:solidFill>
                  <a:schemeClr val="bg1"/>
                </a:solidFill>
              </a:rPr>
              <a:t>rights in relation to automated decision making and profiling</a:t>
            </a:r>
          </a:p>
          <a:p>
            <a:pPr marL="0" indent="0">
              <a:buNone/>
            </a:pPr>
            <a:r>
              <a:rPr lang="en-GB" sz="1200" dirty="0">
                <a:solidFill>
                  <a:schemeClr val="bg1"/>
                </a:solidFill>
              </a:rPr>
              <a:t>8. the right to withdraw consent at any time (where relevant)</a:t>
            </a:r>
          </a:p>
          <a:p>
            <a:pPr marL="0" indent="0">
              <a:buNone/>
            </a:pPr>
            <a:r>
              <a:rPr lang="en-GB" sz="1200" dirty="0">
                <a:solidFill>
                  <a:schemeClr val="bg1"/>
                </a:solidFill>
              </a:rPr>
              <a:t>9. the right to complain to the Information Commissioner</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4679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DD02-4C56-3A97-6549-F04292A8BF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4CAEE9-771C-D5E6-DFEB-9C6D50CD6A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973614-F487-76C6-6614-7184D2F115F1}"/>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5" name="Footer Placeholder 4">
            <a:extLst>
              <a:ext uri="{FF2B5EF4-FFF2-40B4-BE49-F238E27FC236}">
                <a16:creationId xmlns:a16="http://schemas.microsoft.com/office/drawing/2014/main" id="{36A092D7-BC0C-CB88-0880-3193AB505C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CFABC-BB9E-00DD-82F8-4E8549337E63}"/>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918961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C391-8CD7-9609-37F2-29801B3CEF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786583-9D97-B3AB-187B-C15D22239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F917C-DE94-E683-6511-0E446629ABE0}"/>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5" name="Footer Placeholder 4">
            <a:extLst>
              <a:ext uri="{FF2B5EF4-FFF2-40B4-BE49-F238E27FC236}">
                <a16:creationId xmlns:a16="http://schemas.microsoft.com/office/drawing/2014/main" id="{2D4BAB66-DE19-29D4-76D8-DE1DD67889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F9D169-476E-0C2D-FC91-342AF158D44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02693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F35E-8C07-84DB-4EF4-BBDA3652A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199D28-A75C-9FA4-891A-723C5D5D08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6100C6-F106-527A-B409-1E7F01C2B577}"/>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5" name="Footer Placeholder 4">
            <a:extLst>
              <a:ext uri="{FF2B5EF4-FFF2-40B4-BE49-F238E27FC236}">
                <a16:creationId xmlns:a16="http://schemas.microsoft.com/office/drawing/2014/main" id="{01867550-B086-66C7-3DC4-775C30B82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AA91B8-72CA-4239-AF8F-CEB0159BF73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534619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8E6A-28E5-FCEC-8DD7-515E4DA00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66EC96-5FCA-63EE-AF32-4E89275BE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B63634-BABB-346D-84F5-E7BC91CD10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0E8FEC-2D50-87CF-7ED2-BE9F2FF3E488}"/>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6" name="Footer Placeholder 5">
            <a:extLst>
              <a:ext uri="{FF2B5EF4-FFF2-40B4-BE49-F238E27FC236}">
                <a16:creationId xmlns:a16="http://schemas.microsoft.com/office/drawing/2014/main" id="{25C44F75-6FF8-44FE-5A07-9FD3B66763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A68871-028C-47A7-0109-0795D09703D2}"/>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987631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0E75-B062-7041-B0FB-FCF1CA9ECF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D9FE90-0CB8-548E-1BCD-C616AD5407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211D8E-BD79-2D66-AB6A-A09525D784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6695DC-A7A0-7676-B8F6-9A76EE4D7B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1B68C6-7A7D-623F-3CA6-706483F9A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103975-6136-3A5B-EA66-6653701C91B7}"/>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8" name="Footer Placeholder 7">
            <a:extLst>
              <a:ext uri="{FF2B5EF4-FFF2-40B4-BE49-F238E27FC236}">
                <a16:creationId xmlns:a16="http://schemas.microsoft.com/office/drawing/2014/main" id="{7410922A-4839-83D9-8A99-21E54B9D5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00ACB4-8F46-1EB2-15FB-3167D44F74A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172222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A2C9-4F94-40B0-629F-E8F75FA1BD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69F4D4-C39C-DBE1-045F-28CA793A667E}"/>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4" name="Footer Placeholder 3">
            <a:extLst>
              <a:ext uri="{FF2B5EF4-FFF2-40B4-BE49-F238E27FC236}">
                <a16:creationId xmlns:a16="http://schemas.microsoft.com/office/drawing/2014/main" id="{AC624E70-05C7-85E7-3BAF-A0B7F3D93C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4826E5-50AF-A9E0-EAD3-7F18CD40F3B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2744737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FF58AB-940E-8888-FE75-6C66F3EFBEFB}"/>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3" name="Footer Placeholder 2">
            <a:extLst>
              <a:ext uri="{FF2B5EF4-FFF2-40B4-BE49-F238E27FC236}">
                <a16:creationId xmlns:a16="http://schemas.microsoft.com/office/drawing/2014/main" id="{DA40B1BF-148E-E8C1-5253-0141872CB7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DB8BE6-9DCF-6F70-E3F5-77E4DC2B0CBC}"/>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966422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7858D-4649-62EA-51FE-4F7A3C168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BB5A1C-81B0-2BA1-1A5D-704E8828BC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835C7A-A7FA-4729-4DD6-B2E041F998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84729-9E68-AA0B-C63E-951ED6EBC48C}"/>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6" name="Footer Placeholder 5">
            <a:extLst>
              <a:ext uri="{FF2B5EF4-FFF2-40B4-BE49-F238E27FC236}">
                <a16:creationId xmlns:a16="http://schemas.microsoft.com/office/drawing/2014/main" id="{2AD6B272-D610-B912-2D54-DB9EC7174D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670B5B-ED75-3B35-17FD-EA124DB5BBA7}"/>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114540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9E53A-41C4-DD04-31C3-E27E0A6D3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0469B2-D3EE-400C-D4CF-F7AEF304A5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6D37C4-E46C-7564-88AB-D03176605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98BC57-4859-F17F-7D9E-FDAC0A0A1511}"/>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6" name="Footer Placeholder 5">
            <a:extLst>
              <a:ext uri="{FF2B5EF4-FFF2-40B4-BE49-F238E27FC236}">
                <a16:creationId xmlns:a16="http://schemas.microsoft.com/office/drawing/2014/main" id="{4F802435-8374-E7C6-6630-FD2087803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9ADA5-015D-5107-A8B7-3E6460A6D896}"/>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370184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6E1CC-D15A-E89D-297F-18E33D335A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83CBCC-D0F9-7024-A5C0-4B498DD386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281B42-027A-E34B-1DAB-2C5CEFFE8EF4}"/>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5" name="Footer Placeholder 4">
            <a:extLst>
              <a:ext uri="{FF2B5EF4-FFF2-40B4-BE49-F238E27FC236}">
                <a16:creationId xmlns:a16="http://schemas.microsoft.com/office/drawing/2014/main" id="{1E2F642C-4720-9D0A-CE50-5BCFFA7A6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2266D-E4F2-AB33-5ECD-41A804C614A0}"/>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565764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CC66C7-8DB1-7C5E-DAC2-0872F7E2F9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8683B-ACCC-2858-C960-486692D373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FF459-1EED-1C09-5AE3-C3FC5473834E}"/>
              </a:ext>
            </a:extLst>
          </p:cNvPr>
          <p:cNvSpPr>
            <a:spLocks noGrp="1"/>
          </p:cNvSpPr>
          <p:nvPr>
            <p:ph type="dt" sz="half" idx="10"/>
          </p:nvPr>
        </p:nvSpPr>
        <p:spPr/>
        <p:txBody>
          <a:bodyPr/>
          <a:lstStyle/>
          <a:p>
            <a:fld id="{7160A8C8-B2A5-44AF-AAC0-EB4624EB8916}" type="datetimeFigureOut">
              <a:rPr lang="en-GB" smtClean="0"/>
              <a:t>21/03/2026</a:t>
            </a:fld>
            <a:endParaRPr lang="en-GB"/>
          </a:p>
        </p:txBody>
      </p:sp>
      <p:sp>
        <p:nvSpPr>
          <p:cNvPr id="5" name="Footer Placeholder 4">
            <a:extLst>
              <a:ext uri="{FF2B5EF4-FFF2-40B4-BE49-F238E27FC236}">
                <a16:creationId xmlns:a16="http://schemas.microsoft.com/office/drawing/2014/main" id="{35C40E3C-E97B-2F5A-98F3-E12E92E46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3A5E9-95C2-6A52-BBBA-F9C5851A2928}"/>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459882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503AAE-6D9B-D0D6-0CF3-FA95C548E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666CE5-1F6F-D052-671D-53D0A0035A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85989-D766-CDC6-3C23-E75F6C1F48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60A8C8-B2A5-44AF-AAC0-EB4624EB8916}" type="datetimeFigureOut">
              <a:rPr lang="en-GB" smtClean="0"/>
              <a:t>21/03/2026</a:t>
            </a:fld>
            <a:endParaRPr lang="en-GB"/>
          </a:p>
        </p:txBody>
      </p:sp>
      <p:sp>
        <p:nvSpPr>
          <p:cNvPr id="5" name="Footer Placeholder 4">
            <a:extLst>
              <a:ext uri="{FF2B5EF4-FFF2-40B4-BE49-F238E27FC236}">
                <a16:creationId xmlns:a16="http://schemas.microsoft.com/office/drawing/2014/main" id="{DCFCA151-D544-F94D-DA87-80586E7B68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B663C2-99D2-23AA-23D0-1685B5F492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94474-CE52-4318-AC7D-6FB8C33F0BB7}" type="slidenum">
              <a:rPr lang="en-GB" smtClean="0"/>
              <a:t>‹#›</a:t>
            </a:fld>
            <a:endParaRPr lang="en-GB"/>
          </a:p>
        </p:txBody>
      </p:sp>
    </p:spTree>
    <p:extLst>
      <p:ext uri="{BB962C8B-B14F-4D97-AF65-F5344CB8AC3E}">
        <p14:creationId xmlns:p14="http://schemas.microsoft.com/office/powerpoint/2010/main" val="37076282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2IYa46yBzkU?feature=oembed" TargetMode="Externa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7.jpeg"/><Relationship Id="rId7" Type="http://schemas.openxmlformats.org/officeDocument/2006/relationships/diagramColors" Target="../diagrams/colors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eur01.safelinks.protection.outlook.com/?url=https%3A%2F%2Fquillbot.com%2Fblog%2Fhuman-or-ai-game%2F&amp;data=05%7C02%7Cp.fitzgerald%40uwtsd.ac.uk%7Ccbd743e5c92e4b0bcf3408de602246d6%7C4e0f11f9046e45059cb8db2152311e21%7C0%7C0%7C639053897492511385%7CUnknown%7CTWFpbGZsb3d8eyJFbXB0eU1hcGkiOnRydWUsIlYiOiIwLjAuMDAwMCIsIlAiOiJXaW4zMiIsIkFOIjoiTWFpbCIsIldUIjoyfQ%3D%3D%7C0%7C%7C%7C&amp;sdata=q0uFAyJtSFA%2BG5Z3ONMXiRMkj5m0%2FMRUlIyonV1Wvn4%3D&amp;reserved=0" TargetMode="External"/><Relationship Id="rId2" Type="http://schemas.openxmlformats.org/officeDocument/2006/relationships/hyperlink" Target="https://eur01.safelinks.protection.outlook.com/?url=https%3A%2F%2Fhumanornot.so%2F&amp;data=05%7C02%7Cp.fitzgerald%40uwtsd.ac.uk%7Ccbd743e5c92e4b0bcf3408de602246d6%7C4e0f11f9046e45059cb8db2152311e21%7C0%7C0%7C639053897492497274%7CUnknown%7CTWFpbGZsb3d8eyJFbXB0eU1hcGkiOnRydWUsIlYiOiIwLjAuMDAwMCIsIlAiOiJXaW4zMiIsIkFOIjoiTWFpbCIsIldUIjoyfQ%3D%3D%7C0%7C%7C%7C&amp;sdata=nKFY2sB5tsWG4iZ3CzaKVYAX%2FTLCegmJ2Rqw0ZeBZfw%3D&amp;reserved=0" TargetMode="Externa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inWWhr5tnEA?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6CEC401A-BC46-41FC-AD55-F7810C3CFA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A287F808-5648-477A-80D6-A0F3BF6DF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A116CF9-DCF6-4F08-B01A-D5F353F83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44D26783-C1CA-4BE1-9D40-3EA516AE3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B9F318C3-05D9-F646-DE9D-AA3F6F7C2A31}"/>
              </a:ext>
            </a:extLst>
          </p:cNvPr>
          <p:cNvSpPr>
            <a:spLocks noGrp="1"/>
          </p:cNvSpPr>
          <p:nvPr>
            <p:ph type="subTitle" idx="1"/>
          </p:nvPr>
        </p:nvSpPr>
        <p:spPr>
          <a:xfrm>
            <a:off x="1600197" y="2971798"/>
            <a:ext cx="4495801" cy="914400"/>
          </a:xfrm>
        </p:spPr>
        <p:txBody>
          <a:bodyPr>
            <a:normAutofit/>
          </a:bodyPr>
          <a:lstStyle/>
          <a:p>
            <a:pPr algn="l"/>
            <a:r>
              <a:rPr lang="en-GB" sz="5400" dirty="0">
                <a:solidFill>
                  <a:schemeClr val="tx1">
                    <a:alpha val="55000"/>
                  </a:schemeClr>
                </a:solidFill>
              </a:rPr>
              <a:t>AI &amp; Ethics</a:t>
            </a:r>
          </a:p>
        </p:txBody>
      </p:sp>
      <p:pic>
        <p:nvPicPr>
          <p:cNvPr id="4" name="Picture 3" descr="Graphical user interface, website&#10;&#10;Description automatically generated">
            <a:extLst>
              <a:ext uri="{FF2B5EF4-FFF2-40B4-BE49-F238E27FC236}">
                <a16:creationId xmlns:a16="http://schemas.microsoft.com/office/drawing/2014/main" id="{AFD3A845-577D-CC29-C674-DC2A45B6393C}"/>
              </a:ext>
            </a:extLst>
          </p:cNvPr>
          <p:cNvPicPr>
            <a:picLocks noChangeAspect="1"/>
          </p:cNvPicPr>
          <p:nvPr/>
        </p:nvPicPr>
        <p:blipFill>
          <a:blip r:embed="rId3">
            <a:extLst>
              <a:ext uri="{28A0092B-C50C-407E-A947-70E740481C1C}">
                <a14:useLocalDpi xmlns:a14="http://schemas.microsoft.com/office/drawing/2010/main" val="0"/>
              </a:ext>
            </a:extLst>
          </a:blip>
          <a:srcRect l="55961" r="1" b="5201"/>
          <a:stretch>
            <a:fillRect/>
          </a:stretch>
        </p:blipFill>
        <p:spPr>
          <a:xfrm>
            <a:off x="6934985" y="990598"/>
            <a:ext cx="4027504" cy="4876800"/>
          </a:xfrm>
          <a:prstGeom prst="rect">
            <a:avLst/>
          </a:prstGeom>
        </p:spPr>
      </p:pic>
    </p:spTree>
    <p:extLst>
      <p:ext uri="{BB962C8B-B14F-4D97-AF65-F5344CB8AC3E}">
        <p14:creationId xmlns:p14="http://schemas.microsoft.com/office/powerpoint/2010/main" val="1759726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D69443CA-8818-BCE1-783E-F70CB86CD93B}"/>
              </a:ext>
            </a:extLst>
          </p:cNvPr>
          <p:cNvPicPr>
            <a:picLocks noChangeAspect="1"/>
          </p:cNvPicPr>
          <p:nvPr/>
        </p:nvPicPr>
        <p:blipFill rotWithShape="1">
          <a:blip r:embed="rId2"/>
          <a:srcRect l="51877" r="2" b="2"/>
          <a:stretch>
            <a:fillRect/>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9E1E3-EAD1-4023-CFDD-AC5F623C3FEF}"/>
              </a:ext>
            </a:extLst>
          </p:cNvPr>
          <p:cNvSpPr>
            <a:spLocks noGrp="1"/>
          </p:cNvSpPr>
          <p:nvPr>
            <p:ph type="title"/>
          </p:nvPr>
        </p:nvSpPr>
        <p:spPr>
          <a:xfrm>
            <a:off x="6096000" y="-34042"/>
            <a:ext cx="5464968" cy="1559301"/>
          </a:xfrm>
        </p:spPr>
        <p:txBody>
          <a:bodyPr>
            <a:normAutofit/>
          </a:bodyPr>
          <a:lstStyle/>
          <a:p>
            <a:r>
              <a:rPr lang="en-GB" sz="4000" b="1" dirty="0"/>
              <a:t>Learning Outcomes</a:t>
            </a:r>
          </a:p>
        </p:txBody>
      </p:sp>
      <p:sp>
        <p:nvSpPr>
          <p:cNvPr id="3" name="Content Placeholder 2">
            <a:extLst>
              <a:ext uri="{FF2B5EF4-FFF2-40B4-BE49-F238E27FC236}">
                <a16:creationId xmlns:a16="http://schemas.microsoft.com/office/drawing/2014/main" id="{EBFD969C-4A7E-1DFF-C3B6-CC0F66019877}"/>
              </a:ext>
            </a:extLst>
          </p:cNvPr>
          <p:cNvSpPr>
            <a:spLocks noGrp="1"/>
          </p:cNvSpPr>
          <p:nvPr>
            <p:ph idx="1"/>
          </p:nvPr>
        </p:nvSpPr>
        <p:spPr>
          <a:xfrm>
            <a:off x="5410196" y="1594567"/>
            <a:ext cx="6781803" cy="4229499"/>
          </a:xfrm>
        </p:spPr>
        <p:txBody>
          <a:bodyPr anchor="ctr">
            <a:normAutofit lnSpcReduction="10000"/>
          </a:bodyPr>
          <a:lstStyle/>
          <a:p>
            <a:pPr marL="0" indent="0" fontAlgn="base">
              <a:buNone/>
            </a:pPr>
            <a:r>
              <a:rPr lang="en-GB" dirty="0"/>
              <a:t>After completion of this session, you will be able to d</a:t>
            </a:r>
            <a:r>
              <a:rPr lang="en-GB" b="0" i="0" dirty="0">
                <a:effectLst/>
                <a:latin typeface="WordVisi_MSFontService"/>
              </a:rPr>
              <a:t>emonstrate an awareness of:</a:t>
            </a:r>
          </a:p>
          <a:p>
            <a:pPr marL="0" indent="0" fontAlgn="base">
              <a:buNone/>
            </a:pPr>
            <a:endParaRPr lang="en-GB" b="0" i="0" dirty="0">
              <a:effectLst/>
              <a:latin typeface="WordVisi_MSFontService"/>
            </a:endParaRPr>
          </a:p>
          <a:p>
            <a:pPr fontAlgn="base">
              <a:buFont typeface="Wingdings" panose="05000000000000000000" pitchFamily="2" charset="2"/>
              <a:buChar char="Ø"/>
            </a:pPr>
            <a:r>
              <a:rPr lang="en-GB" b="0" i="0" dirty="0">
                <a:effectLst/>
                <a:latin typeface="WordVisi_MSFontService"/>
              </a:rPr>
              <a:t> </a:t>
            </a:r>
            <a:r>
              <a:rPr lang="en-US" b="0" i="0" dirty="0">
                <a:effectLst/>
                <a:latin typeface="WordVisi_MSFontService"/>
              </a:rPr>
              <a:t>What Are Large Language Models (LLMs)</a:t>
            </a:r>
          </a:p>
          <a:p>
            <a:pPr fontAlgn="base">
              <a:buFont typeface="Wingdings" panose="05000000000000000000" pitchFamily="2" charset="2"/>
              <a:buChar char="Ø"/>
            </a:pPr>
            <a:r>
              <a:rPr lang="en-US" b="0" i="0" dirty="0">
                <a:effectLst/>
                <a:latin typeface="WordVisi_MSFontService"/>
              </a:rPr>
              <a:t>How </a:t>
            </a:r>
            <a:r>
              <a:rPr lang="en-US" dirty="0">
                <a:latin typeface="WordVisi_MSFontService"/>
              </a:rPr>
              <a:t>LLMs </a:t>
            </a:r>
            <a:r>
              <a:rPr lang="en-US" b="0" i="0" dirty="0">
                <a:effectLst/>
                <a:latin typeface="WordVisi_MSFontService"/>
              </a:rPr>
              <a:t>Work</a:t>
            </a:r>
          </a:p>
          <a:p>
            <a:pPr fontAlgn="base">
              <a:buFont typeface="Wingdings" panose="05000000000000000000" pitchFamily="2" charset="2"/>
              <a:buChar char="Ø"/>
            </a:pPr>
            <a:r>
              <a:rPr lang="en-GB" b="0" i="0" dirty="0">
                <a:effectLst/>
                <a:latin typeface="Calibri" panose="020F0502020204030204" pitchFamily="34" charset="0"/>
              </a:rPr>
              <a:t>Digital ethics and integrity when using LLMs</a:t>
            </a:r>
          </a:p>
          <a:p>
            <a:pPr fontAlgn="base">
              <a:buFont typeface="Wingdings" panose="05000000000000000000" pitchFamily="2" charset="2"/>
              <a:buChar char="Ø"/>
            </a:pPr>
            <a:r>
              <a:rPr lang="en-GB" dirty="0"/>
              <a:t>The pros and cons of large language models such as ChatGPT</a:t>
            </a:r>
          </a:p>
          <a:p>
            <a:pPr fontAlgn="base">
              <a:buFont typeface="Wingdings" panose="05000000000000000000" pitchFamily="2" charset="2"/>
              <a:buChar char="Ø"/>
            </a:pPr>
            <a:r>
              <a:rPr lang="en-GB" b="0" i="0" dirty="0">
                <a:effectLst/>
                <a:latin typeface="Calibri" panose="020F0502020204030204" pitchFamily="34" charset="0"/>
              </a:rPr>
              <a:t>Practical application of LLMs</a:t>
            </a:r>
          </a:p>
          <a:p>
            <a:pPr fontAlgn="base">
              <a:buFont typeface="Wingdings" panose="05000000000000000000" pitchFamily="2" charset="2"/>
              <a:buChar char="Ø"/>
            </a:pPr>
            <a:endParaRPr lang="en-GB" b="0" i="0" dirty="0">
              <a:effectLst/>
              <a:latin typeface="Calibri" panose="020F0502020204030204" pitchFamily="34" charset="0"/>
            </a:endParaRPr>
          </a:p>
          <a:p>
            <a:pPr marL="0" indent="0" rtl="0" fontAlgn="base">
              <a:buNone/>
            </a:pPr>
            <a:endParaRPr lang="en-GB" sz="2000" b="0" i="0" dirty="0">
              <a:effectLst/>
              <a:latin typeface="Segoe UI" panose="020B0502040204020203" pitchFamily="34" charset="0"/>
            </a:endParaRPr>
          </a:p>
          <a:p>
            <a:endParaRPr lang="en-GB" sz="2000" dirty="0"/>
          </a:p>
        </p:txBody>
      </p:sp>
    </p:spTree>
    <p:extLst>
      <p:ext uri="{BB962C8B-B14F-4D97-AF65-F5344CB8AC3E}">
        <p14:creationId xmlns:p14="http://schemas.microsoft.com/office/powerpoint/2010/main" val="3266533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AEB5740F-27DD-E161-9509-AACE6D6311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9206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E31C2F-2EBF-9DCC-AE94-178F8C307A4C}"/>
              </a:ext>
            </a:extLst>
          </p:cNvPr>
          <p:cNvPicPr>
            <a:picLocks noChangeAspect="1"/>
          </p:cNvPicPr>
          <p:nvPr/>
        </p:nvPicPr>
        <p:blipFill>
          <a:blip r:embed="rId3"/>
          <a:stretch>
            <a:fillRect/>
          </a:stretch>
        </p:blipFill>
        <p:spPr>
          <a:xfrm>
            <a:off x="0" y="1393372"/>
            <a:ext cx="8700232" cy="4785360"/>
          </a:xfrm>
          <a:prstGeom prst="rect">
            <a:avLst/>
          </a:prstGeom>
        </p:spPr>
      </p:pic>
      <p:sp>
        <p:nvSpPr>
          <p:cNvPr id="6" name="TextBox 5">
            <a:extLst>
              <a:ext uri="{FF2B5EF4-FFF2-40B4-BE49-F238E27FC236}">
                <a16:creationId xmlns:a16="http://schemas.microsoft.com/office/drawing/2014/main" id="{4DDD865F-B79C-71E0-2B1E-E1139DB377AF}"/>
              </a:ext>
            </a:extLst>
          </p:cNvPr>
          <p:cNvSpPr txBox="1"/>
          <p:nvPr/>
        </p:nvSpPr>
        <p:spPr>
          <a:xfrm>
            <a:off x="200297" y="17418"/>
            <a:ext cx="7559040" cy="923330"/>
          </a:xfrm>
          <a:prstGeom prst="rect">
            <a:avLst/>
          </a:prstGeom>
          <a:noFill/>
        </p:spPr>
        <p:txBody>
          <a:bodyPr wrap="square" rtlCol="0">
            <a:spAutoFit/>
          </a:bodyPr>
          <a:lstStyle/>
          <a:p>
            <a:endParaRPr lang="en-US" dirty="0"/>
          </a:p>
          <a:p>
            <a:r>
              <a:rPr lang="en-US" sz="3600" dirty="0"/>
              <a:t>Large Language Models (LLMs)</a:t>
            </a:r>
          </a:p>
        </p:txBody>
      </p:sp>
      <p:sp>
        <p:nvSpPr>
          <p:cNvPr id="7" name="TextBox 6">
            <a:extLst>
              <a:ext uri="{FF2B5EF4-FFF2-40B4-BE49-F238E27FC236}">
                <a16:creationId xmlns:a16="http://schemas.microsoft.com/office/drawing/2014/main" id="{000397F6-F6FE-098C-1990-1B61CED7AD1A}"/>
              </a:ext>
            </a:extLst>
          </p:cNvPr>
          <p:cNvSpPr txBox="1"/>
          <p:nvPr/>
        </p:nvSpPr>
        <p:spPr>
          <a:xfrm>
            <a:off x="8874035" y="1536174"/>
            <a:ext cx="3317965" cy="3785652"/>
          </a:xfrm>
          <a:prstGeom prst="rect">
            <a:avLst/>
          </a:prstGeom>
          <a:noFill/>
        </p:spPr>
        <p:txBody>
          <a:bodyPr wrap="square" rtlCol="0">
            <a:spAutoFit/>
          </a:bodyPr>
          <a:lstStyle/>
          <a:p>
            <a:r>
              <a:rPr lang="en-US" sz="2000" dirty="0"/>
              <a:t>1 — Available Large Language Models </a:t>
            </a:r>
          </a:p>
          <a:p>
            <a:endParaRPr lang="en-US" sz="2000" dirty="0"/>
          </a:p>
          <a:p>
            <a:r>
              <a:rPr lang="en-US" sz="2000" dirty="0"/>
              <a:t>2 — General Use-Cases</a:t>
            </a:r>
          </a:p>
          <a:p>
            <a:endParaRPr lang="en-US" sz="2000" dirty="0"/>
          </a:p>
          <a:p>
            <a:r>
              <a:rPr lang="en-US" sz="2000" dirty="0"/>
              <a:t>3 — Specific Implementations</a:t>
            </a:r>
          </a:p>
          <a:p>
            <a:endParaRPr lang="en-US" sz="2000" dirty="0"/>
          </a:p>
          <a:p>
            <a:r>
              <a:rPr lang="en-US" sz="2000" dirty="0"/>
              <a:t>4 — Models</a:t>
            </a:r>
          </a:p>
          <a:p>
            <a:endParaRPr lang="en-US" sz="2000" dirty="0"/>
          </a:p>
          <a:p>
            <a:r>
              <a:rPr lang="en-US" sz="2000" dirty="0"/>
              <a:t>5 — Foundation Tooling</a:t>
            </a:r>
          </a:p>
          <a:p>
            <a:endParaRPr lang="en-US" sz="2000" dirty="0"/>
          </a:p>
          <a:p>
            <a:r>
              <a:rPr lang="en-US" sz="2000" dirty="0"/>
              <a:t>6 — End User UIs</a:t>
            </a:r>
          </a:p>
        </p:txBody>
      </p:sp>
    </p:spTree>
    <p:extLst>
      <p:ext uri="{BB962C8B-B14F-4D97-AF65-F5344CB8AC3E}">
        <p14:creationId xmlns:p14="http://schemas.microsoft.com/office/powerpoint/2010/main" val="2352371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84565B-2875-3162-5DFE-16DD8A1CB7FF}"/>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ngled photograph of a building">
            <a:extLst>
              <a:ext uri="{FF2B5EF4-FFF2-40B4-BE49-F238E27FC236}">
                <a16:creationId xmlns:a16="http://schemas.microsoft.com/office/drawing/2014/main" id="{06624F1C-32D2-5D73-E1D9-DBA12ACD7D5F}"/>
              </a:ext>
            </a:extLst>
          </p:cNvPr>
          <p:cNvPicPr>
            <a:picLocks noChangeAspect="1"/>
          </p:cNvPicPr>
          <p:nvPr/>
        </p:nvPicPr>
        <p:blipFill>
          <a:blip r:embed="rId3"/>
          <a:srcRect l="5530" r="10097" b="-1"/>
          <a:stretch>
            <a:fillRect/>
          </a:stretch>
        </p:blipFill>
        <p:spPr>
          <a:xfrm>
            <a:off x="3571627" y="0"/>
            <a:ext cx="8668512" cy="6857990"/>
          </a:xfrm>
          <a:prstGeom prst="rect">
            <a:avLst/>
          </a:prstGeom>
        </p:spPr>
      </p:pic>
      <p:sp>
        <p:nvSpPr>
          <p:cNvPr id="14" name="Rectangle 1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31A5F764-5295-8F7A-D2E3-84D87EF68DBB}"/>
              </a:ext>
            </a:extLst>
          </p:cNvPr>
          <p:cNvSpPr txBox="1"/>
          <p:nvPr/>
        </p:nvSpPr>
        <p:spPr>
          <a:xfrm>
            <a:off x="1281394" y="-69678"/>
            <a:ext cx="8475207" cy="1537026"/>
          </a:xfrm>
          <a:prstGeom prst="rect">
            <a:avLst/>
          </a:prstGeom>
        </p:spPr>
        <p:txBody>
          <a:bodyPr vert="horz" lIns="91440" tIns="45720" rIns="91440" bIns="45720" rtlCol="0" anchor="b">
            <a:normAutofit fontScale="85000" lnSpcReduction="20000"/>
          </a:bodyPr>
          <a:lstStyle/>
          <a:p>
            <a:pPr>
              <a:lnSpc>
                <a:spcPct val="90000"/>
              </a:lnSpc>
              <a:spcBef>
                <a:spcPct val="0"/>
              </a:spcBef>
              <a:spcAft>
                <a:spcPts val="600"/>
              </a:spcAft>
            </a:pPr>
            <a:endParaRPr lang="en-US" sz="4400" dirty="0">
              <a:latin typeface="+mj-lt"/>
              <a:ea typeface="+mj-ea"/>
              <a:cs typeface="+mj-cs"/>
            </a:endParaRPr>
          </a:p>
          <a:p>
            <a:pPr>
              <a:lnSpc>
                <a:spcPct val="90000"/>
              </a:lnSpc>
              <a:spcBef>
                <a:spcPct val="0"/>
              </a:spcBef>
              <a:spcAft>
                <a:spcPts val="600"/>
              </a:spcAft>
            </a:pPr>
            <a:r>
              <a:rPr lang="en-US" sz="5200" dirty="0">
                <a:latin typeface="+mj-lt"/>
                <a:ea typeface="+mj-ea"/>
                <a:cs typeface="+mj-cs"/>
              </a:rPr>
              <a:t>LLMs: The Transformer Architecture and Beyond</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0BE4702-7F32-007A-102D-EC044542F5B1}"/>
              </a:ext>
            </a:extLst>
          </p:cNvPr>
          <p:cNvSpPr txBox="1"/>
          <p:nvPr/>
        </p:nvSpPr>
        <p:spPr>
          <a:xfrm>
            <a:off x="108022" y="1869985"/>
            <a:ext cx="8434667" cy="4524315"/>
          </a:xfrm>
          <a:prstGeom prst="rect">
            <a:avLst/>
          </a:prstGeom>
          <a:noFill/>
        </p:spPr>
        <p:txBody>
          <a:bodyPr wrap="square" rtlCol="0">
            <a:spAutoFit/>
          </a:bodyPr>
          <a:lstStyle/>
          <a:p>
            <a:pPr marL="285750" indent="-285750">
              <a:buFont typeface="Wingdings" panose="05000000000000000000" pitchFamily="2" charset="2"/>
              <a:buChar char="Ø"/>
            </a:pPr>
            <a:r>
              <a:rPr lang="en-US" sz="2400" dirty="0"/>
              <a:t>LLMs are advanced AI models trained on large text datasets to understand and generate human language</a:t>
            </a:r>
          </a:p>
          <a:p>
            <a:pPr marL="285750" indent="-285750">
              <a:buFont typeface="Wingdings" panose="05000000000000000000" pitchFamily="2" charset="2"/>
              <a:buChar char="Ø"/>
            </a:pPr>
            <a:r>
              <a:rPr lang="en-US" sz="2400" dirty="0"/>
              <a:t>Built on the Transformer architecture, enabling fast, parallel processing of text</a:t>
            </a:r>
          </a:p>
          <a:p>
            <a:pPr marL="285750" indent="-285750">
              <a:buFont typeface="Wingdings" panose="05000000000000000000" pitchFamily="2" charset="2"/>
              <a:buChar char="Ø"/>
            </a:pPr>
            <a:r>
              <a:rPr lang="en-US" sz="2400" dirty="0"/>
              <a:t>Use self-attention mechanisms to capture context and relationships between words</a:t>
            </a:r>
          </a:p>
          <a:p>
            <a:pPr marL="285750" indent="-285750">
              <a:buFont typeface="Wingdings" panose="05000000000000000000" pitchFamily="2" charset="2"/>
              <a:buChar char="Ø"/>
            </a:pPr>
            <a:r>
              <a:rPr lang="en-US" sz="2400" dirty="0"/>
              <a:t>Highly scalable, supporting billions of parameters for improved performance</a:t>
            </a:r>
          </a:p>
          <a:p>
            <a:pPr marL="285750" indent="-285750">
              <a:buFont typeface="Wingdings" panose="05000000000000000000" pitchFamily="2" charset="2"/>
              <a:buChar char="Ø"/>
            </a:pPr>
            <a:r>
              <a:rPr lang="en-US" sz="2400" dirty="0"/>
              <a:t>Enhanced through techniques like fine-tuning, RAG, and multimodal learning</a:t>
            </a:r>
          </a:p>
          <a:p>
            <a:pPr marL="285750" indent="-285750">
              <a:buFont typeface="Wingdings" panose="05000000000000000000" pitchFamily="2" charset="2"/>
              <a:buChar char="Ø"/>
            </a:pPr>
            <a:r>
              <a:rPr lang="en-US" sz="2400" dirty="0"/>
              <a:t>Ongoing challenges include bias, hallucinations, and high computational cost</a:t>
            </a:r>
          </a:p>
        </p:txBody>
      </p:sp>
    </p:spTree>
    <p:extLst>
      <p:ext uri="{BB962C8B-B14F-4D97-AF65-F5344CB8AC3E}">
        <p14:creationId xmlns:p14="http://schemas.microsoft.com/office/powerpoint/2010/main" val="190291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92F8B6-B0F7-12E6-591C-AF44D81DA72B}"/>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Computer script on a screen">
            <a:extLst>
              <a:ext uri="{FF2B5EF4-FFF2-40B4-BE49-F238E27FC236}">
                <a16:creationId xmlns:a16="http://schemas.microsoft.com/office/drawing/2014/main" id="{DA3C6AD9-44FB-5C56-85D3-FBA09F29350E}"/>
              </a:ext>
            </a:extLst>
          </p:cNvPr>
          <p:cNvPicPr>
            <a:picLocks noChangeAspect="1"/>
          </p:cNvPicPr>
          <p:nvPr/>
        </p:nvPicPr>
        <p:blipFill>
          <a:blip r:embed="rId3"/>
          <a:srcRect t="7343" r="23298" b="1748"/>
          <a:stretch>
            <a:fillRect/>
          </a:stretch>
        </p:blipFill>
        <p:spPr>
          <a:xfrm>
            <a:off x="3523488" y="10"/>
            <a:ext cx="8668512" cy="6857990"/>
          </a:xfrm>
          <a:prstGeom prst="rect">
            <a:avLst/>
          </a:prstGeom>
        </p:spPr>
      </p:pic>
      <p:sp>
        <p:nvSpPr>
          <p:cNvPr id="33" name="Rectangle 3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63E565CC-B883-10B1-778C-B185709DA5C3}"/>
              </a:ext>
            </a:extLst>
          </p:cNvPr>
          <p:cNvSpPr txBox="1"/>
          <p:nvPr/>
        </p:nvSpPr>
        <p:spPr>
          <a:xfrm>
            <a:off x="346438" y="566370"/>
            <a:ext cx="5505722" cy="169670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2800" dirty="0">
              <a:latin typeface="+mj-lt"/>
              <a:ea typeface="+mj-ea"/>
              <a:cs typeface="+mj-cs"/>
            </a:endParaRPr>
          </a:p>
          <a:p>
            <a:pPr>
              <a:lnSpc>
                <a:spcPct val="90000"/>
              </a:lnSpc>
              <a:spcBef>
                <a:spcPct val="0"/>
              </a:spcBef>
              <a:spcAft>
                <a:spcPts val="600"/>
              </a:spcAft>
            </a:pPr>
            <a:r>
              <a:rPr lang="en-US" sz="4000" dirty="0">
                <a:latin typeface="+mj-lt"/>
                <a:ea typeface="+mj-ea"/>
                <a:cs typeface="+mj-cs"/>
              </a:rPr>
              <a:t>How Large Language Models Work?</a:t>
            </a:r>
          </a:p>
        </p:txBody>
      </p:sp>
      <p:sp>
        <p:nvSpPr>
          <p:cNvPr id="35" name="Rectangle 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C2527CE-74EE-5BEA-0351-D32AED422481}"/>
              </a:ext>
            </a:extLst>
          </p:cNvPr>
          <p:cNvSpPr txBox="1"/>
          <p:nvPr/>
        </p:nvSpPr>
        <p:spPr>
          <a:xfrm>
            <a:off x="424815" y="2829438"/>
            <a:ext cx="3438906" cy="3207258"/>
          </a:xfrm>
          <a:prstGeom prst="rect">
            <a:avLst/>
          </a:prstGeom>
        </p:spPr>
        <p:txBody>
          <a:bodyPr vert="horz" lIns="91440" tIns="45720" rIns="91440" bIns="45720" rtlCol="0" anchor="t">
            <a:normAutofit/>
          </a:bodyPr>
          <a:lstStyle/>
          <a:p>
            <a:pPr marL="400050" indent="-342900">
              <a:lnSpc>
                <a:spcPct val="90000"/>
              </a:lnSpc>
              <a:spcAft>
                <a:spcPts val="600"/>
              </a:spcAft>
              <a:buFont typeface="Wingdings" panose="05000000000000000000" pitchFamily="2" charset="2"/>
              <a:buChar char="Ø"/>
            </a:pPr>
            <a:r>
              <a:rPr lang="en-US" sz="2400" dirty="0"/>
              <a:t>Data</a:t>
            </a:r>
            <a:br>
              <a:rPr lang="en-US" sz="2400" dirty="0"/>
            </a:br>
            <a:endParaRPr lang="en-US" sz="2400" dirty="0"/>
          </a:p>
          <a:p>
            <a:pPr marL="400050" indent="-342900">
              <a:lnSpc>
                <a:spcPct val="90000"/>
              </a:lnSpc>
              <a:spcAft>
                <a:spcPts val="600"/>
              </a:spcAft>
              <a:buFont typeface="Wingdings" panose="05000000000000000000" pitchFamily="2" charset="2"/>
              <a:buChar char="Ø"/>
            </a:pPr>
            <a:r>
              <a:rPr lang="en-US" sz="2400" dirty="0"/>
              <a:t>Architecture</a:t>
            </a:r>
            <a:br>
              <a:rPr lang="en-US" sz="2400" dirty="0"/>
            </a:br>
            <a:endParaRPr lang="en-US" sz="2400" dirty="0"/>
          </a:p>
          <a:p>
            <a:pPr marL="400050" indent="-342900">
              <a:lnSpc>
                <a:spcPct val="90000"/>
              </a:lnSpc>
              <a:spcAft>
                <a:spcPts val="600"/>
              </a:spcAft>
              <a:buFont typeface="Wingdings" panose="05000000000000000000" pitchFamily="2" charset="2"/>
              <a:buChar char="Ø"/>
            </a:pPr>
            <a:r>
              <a:rPr lang="en-US" sz="2400" dirty="0"/>
              <a:t>Training</a:t>
            </a:r>
          </a:p>
        </p:txBody>
      </p:sp>
    </p:spTree>
    <p:extLst>
      <p:ext uri="{BB962C8B-B14F-4D97-AF65-F5344CB8AC3E}">
        <p14:creationId xmlns:p14="http://schemas.microsoft.com/office/powerpoint/2010/main" val="3548901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E646C7-9302-FD3C-15AD-9F7ACD7DBA2D}"/>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omputer script on a screen">
            <a:extLst>
              <a:ext uri="{FF2B5EF4-FFF2-40B4-BE49-F238E27FC236}">
                <a16:creationId xmlns:a16="http://schemas.microsoft.com/office/drawing/2014/main" id="{A9719B0B-5B91-7088-0BA1-C61D5605340B}"/>
              </a:ext>
            </a:extLst>
          </p:cNvPr>
          <p:cNvPicPr>
            <a:picLocks noChangeAspect="1"/>
          </p:cNvPicPr>
          <p:nvPr/>
        </p:nvPicPr>
        <p:blipFill>
          <a:blip r:embed="rId3"/>
          <a:srcRect r="5882" b="-1"/>
          <a:stretch>
            <a:fillRect/>
          </a:stretch>
        </p:blipFill>
        <p:spPr>
          <a:xfrm>
            <a:off x="-3047"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E492C993-E99E-BFA0-0ECC-6B7C7913C93F}"/>
              </a:ext>
            </a:extLst>
          </p:cNvPr>
          <p:cNvSpPr txBox="1"/>
          <p:nvPr/>
        </p:nvSpPr>
        <p:spPr>
          <a:xfrm>
            <a:off x="8361802" y="-268919"/>
            <a:ext cx="4732662" cy="1899912"/>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000" dirty="0">
              <a:latin typeface="+mj-lt"/>
              <a:ea typeface="+mj-ea"/>
              <a:cs typeface="+mj-cs"/>
            </a:endParaRPr>
          </a:p>
          <a:p>
            <a:pPr>
              <a:lnSpc>
                <a:spcPct val="90000"/>
              </a:lnSpc>
              <a:spcBef>
                <a:spcPct val="0"/>
              </a:spcBef>
              <a:spcAft>
                <a:spcPts val="600"/>
              </a:spcAft>
            </a:pPr>
            <a:r>
              <a:rPr lang="en-US" sz="4000" dirty="0">
                <a:latin typeface="+mj-lt"/>
                <a:ea typeface="+mj-ea"/>
                <a:cs typeface="+mj-cs"/>
              </a:rPr>
              <a:t>Training Large Language Models</a:t>
            </a:r>
          </a:p>
        </p:txBody>
      </p:sp>
      <p:sp>
        <p:nvSpPr>
          <p:cNvPr id="2" name="TextBox 1">
            <a:extLst>
              <a:ext uri="{FF2B5EF4-FFF2-40B4-BE49-F238E27FC236}">
                <a16:creationId xmlns:a16="http://schemas.microsoft.com/office/drawing/2014/main" id="{D900E04F-3816-56E5-1D66-403B7EA56049}"/>
              </a:ext>
            </a:extLst>
          </p:cNvPr>
          <p:cNvSpPr txBox="1"/>
          <p:nvPr/>
        </p:nvSpPr>
        <p:spPr>
          <a:xfrm>
            <a:off x="8472136" y="2286156"/>
            <a:ext cx="3822189" cy="3742762"/>
          </a:xfrm>
          <a:prstGeom prst="rect">
            <a:avLst/>
          </a:prstGeom>
        </p:spPr>
        <p:txBody>
          <a:bodyPr vert="horz" lIns="91440" tIns="45720" rIns="91440" bIns="45720" rtlCol="0">
            <a:normAutofit/>
          </a:bodyPr>
          <a:lstStyle/>
          <a:p>
            <a:pPr marL="400050" indent="-228600">
              <a:lnSpc>
                <a:spcPct val="90000"/>
              </a:lnSpc>
              <a:spcAft>
                <a:spcPts val="600"/>
              </a:spcAft>
              <a:buFont typeface="Arial" panose="020B0604020202020204" pitchFamily="34" charset="0"/>
              <a:buChar char="•"/>
            </a:pPr>
            <a:r>
              <a:rPr lang="en-US" sz="2400" dirty="0"/>
              <a:t>Data Collection &amp; Preparation</a:t>
            </a:r>
            <a:br>
              <a:rPr lang="en-US" sz="2400" dirty="0"/>
            </a:br>
            <a:endParaRPr lang="en-US" sz="2400" dirty="0"/>
          </a:p>
          <a:p>
            <a:pPr marL="400050" indent="-228600">
              <a:lnSpc>
                <a:spcPct val="90000"/>
              </a:lnSpc>
              <a:spcAft>
                <a:spcPts val="600"/>
              </a:spcAft>
              <a:buFont typeface="Arial" panose="020B0604020202020204" pitchFamily="34" charset="0"/>
              <a:buChar char="•"/>
            </a:pPr>
            <a:r>
              <a:rPr lang="en-US" sz="2400" dirty="0"/>
              <a:t>Model </a:t>
            </a:r>
            <a:r>
              <a:rPr lang="en-US" sz="2400" dirty="0" err="1"/>
              <a:t>Initialisation</a:t>
            </a:r>
            <a:br>
              <a:rPr lang="en-US" sz="2400" dirty="0"/>
            </a:br>
            <a:endParaRPr lang="en-US" sz="2400" dirty="0"/>
          </a:p>
          <a:p>
            <a:pPr marL="400050" indent="-228600">
              <a:lnSpc>
                <a:spcPct val="90000"/>
              </a:lnSpc>
              <a:spcAft>
                <a:spcPts val="600"/>
              </a:spcAft>
              <a:buFont typeface="Arial" panose="020B0604020202020204" pitchFamily="34" charset="0"/>
              <a:buChar char="•"/>
            </a:pPr>
            <a:r>
              <a:rPr lang="en-US" sz="2400" dirty="0"/>
              <a:t>Supervised Learning</a:t>
            </a:r>
            <a:br>
              <a:rPr lang="en-US" sz="2400" dirty="0"/>
            </a:br>
            <a:endParaRPr lang="en-US" sz="2400" dirty="0"/>
          </a:p>
          <a:p>
            <a:pPr marL="400050" indent="-228600">
              <a:lnSpc>
                <a:spcPct val="90000"/>
              </a:lnSpc>
              <a:spcAft>
                <a:spcPts val="600"/>
              </a:spcAft>
              <a:buFont typeface="Arial" panose="020B0604020202020204" pitchFamily="34" charset="0"/>
              <a:buChar char="•"/>
            </a:pPr>
            <a:r>
              <a:rPr lang="en-US" sz="2400" dirty="0"/>
              <a:t>Reinforcement Learning from Human Feedback </a:t>
            </a:r>
          </a:p>
        </p:txBody>
      </p:sp>
    </p:spTree>
    <p:extLst>
      <p:ext uri="{BB962C8B-B14F-4D97-AF65-F5344CB8AC3E}">
        <p14:creationId xmlns:p14="http://schemas.microsoft.com/office/powerpoint/2010/main" val="3592740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C00282-8060-548D-AFEC-2E40AD61EDB6}"/>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A3C6380-E4F8-2E8A-CDA5-B3E31501DDA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r>
              <a:rPr lang="en-US" sz="4200" dirty="0">
                <a:latin typeface="+mj-lt"/>
                <a:ea typeface="+mj-ea"/>
                <a:cs typeface="+mj-cs"/>
              </a:rPr>
              <a:t>Data Requirements for LLMs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39B52E6-8CEC-75C8-6A79-C4523B0D238A}"/>
              </a:ext>
            </a:extLst>
          </p:cNvPr>
          <p:cNvSpPr txBox="1"/>
          <p:nvPr/>
        </p:nvSpPr>
        <p:spPr>
          <a:xfrm>
            <a:off x="640080" y="2872899"/>
            <a:ext cx="4243589" cy="3320668"/>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000" dirty="0"/>
              <a:t>Amount of the data</a:t>
            </a:r>
          </a:p>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2000" dirty="0"/>
              <a:t>Variety of the data</a:t>
            </a:r>
          </a:p>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2000" dirty="0"/>
              <a:t>Data quality</a:t>
            </a:r>
          </a:p>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2000" dirty="0"/>
              <a:t>Unbiased</a:t>
            </a:r>
          </a:p>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2000" dirty="0"/>
              <a:t>Ethically sourced</a:t>
            </a:r>
          </a:p>
        </p:txBody>
      </p:sp>
      <p:pic>
        <p:nvPicPr>
          <p:cNvPr id="2" name="Picture 1">
            <a:extLst>
              <a:ext uri="{FF2B5EF4-FFF2-40B4-BE49-F238E27FC236}">
                <a16:creationId xmlns:a16="http://schemas.microsoft.com/office/drawing/2014/main" id="{5BB1B79A-71D8-2027-BB90-A492E2F12917}"/>
              </a:ext>
            </a:extLst>
          </p:cNvPr>
          <p:cNvPicPr>
            <a:picLocks noChangeAspect="1"/>
          </p:cNvPicPr>
          <p:nvPr/>
        </p:nvPicPr>
        <p:blipFill>
          <a:blip r:embed="rId3"/>
          <a:srcRect l="3230" r="373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41032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710F4F-5084-2C52-ACFA-957C14A08396}"/>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DD6E9AF-8E81-A5D8-9D45-1750EB38F2DA}"/>
              </a:ext>
            </a:extLst>
          </p:cNvPr>
          <p:cNvSpPr txBox="1"/>
          <p:nvPr/>
        </p:nvSpPr>
        <p:spPr>
          <a:xfrm>
            <a:off x="4657345" y="31999"/>
            <a:ext cx="6706906" cy="1783080"/>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r>
              <a:rPr lang="en-US" sz="4200" dirty="0">
                <a:latin typeface="+mj-lt"/>
                <a:ea typeface="+mj-ea"/>
                <a:cs typeface="+mj-cs"/>
              </a:rPr>
              <a:t>The Strategic Value of LLMs</a:t>
            </a:r>
          </a:p>
        </p:txBody>
      </p:sp>
      <p:pic>
        <p:nvPicPr>
          <p:cNvPr id="2" name="Picture 1">
            <a:extLst>
              <a:ext uri="{FF2B5EF4-FFF2-40B4-BE49-F238E27FC236}">
                <a16:creationId xmlns:a16="http://schemas.microsoft.com/office/drawing/2014/main" id="{AA88A391-C7A7-BB76-B8A1-39C351BBD56F}"/>
              </a:ext>
            </a:extLst>
          </p:cNvPr>
          <p:cNvPicPr>
            <a:picLocks noChangeAspect="1"/>
          </p:cNvPicPr>
          <p:nvPr/>
        </p:nvPicPr>
        <p:blipFill>
          <a:blip r:embed="rId3"/>
          <a:srcRect l="18252" r="1876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49CF6B2-0EB3-0FF7-1FCA-4889D2C3CE14}"/>
              </a:ext>
            </a:extLst>
          </p:cNvPr>
          <p:cNvSpPr txBox="1"/>
          <p:nvPr/>
        </p:nvSpPr>
        <p:spPr>
          <a:xfrm>
            <a:off x="4885243" y="2811128"/>
            <a:ext cx="6251110" cy="3483864"/>
          </a:xfrm>
          <a:prstGeom prst="rect">
            <a:avLst/>
          </a:prstGeom>
        </p:spPr>
        <p:txBody>
          <a:bodyPr vert="horz" lIns="91440" tIns="45720" rIns="91440" bIns="45720" rtlCol="0">
            <a:normAutofit fontScale="92500" lnSpcReduction="20000"/>
          </a:bodyPr>
          <a:lstStyle/>
          <a:p>
            <a:pPr marL="457200" indent="-342900">
              <a:lnSpc>
                <a:spcPct val="90000"/>
              </a:lnSpc>
              <a:spcAft>
                <a:spcPts val="600"/>
              </a:spcAft>
              <a:buFont typeface="Wingdings" panose="05000000000000000000" pitchFamily="2" charset="2"/>
              <a:buChar char="Ø"/>
            </a:pPr>
            <a:r>
              <a:rPr lang="en-US" sz="2400" dirty="0"/>
              <a:t>LLMs streamline business processes</a:t>
            </a:r>
            <a:br>
              <a:rPr lang="en-US" sz="2400" dirty="0"/>
            </a:br>
            <a:endParaRPr lang="en-US" sz="2200" dirty="0"/>
          </a:p>
          <a:p>
            <a:pPr marL="457200" indent="-342900">
              <a:lnSpc>
                <a:spcPct val="90000"/>
              </a:lnSpc>
              <a:spcAft>
                <a:spcPts val="600"/>
              </a:spcAft>
              <a:buFont typeface="Wingdings" panose="05000000000000000000" pitchFamily="2" charset="2"/>
              <a:buChar char="Ø"/>
            </a:pPr>
            <a:r>
              <a:rPr lang="en-US" sz="2400" dirty="0"/>
              <a:t>LLMs offer </a:t>
            </a:r>
            <a:r>
              <a:rPr lang="en-US" sz="2400" dirty="0" err="1"/>
              <a:t>personalised</a:t>
            </a:r>
            <a:r>
              <a:rPr lang="en-US" sz="2400" dirty="0"/>
              <a:t>, responsive, and engaging interactions, available 24/7</a:t>
            </a:r>
            <a:br>
              <a:rPr lang="en-US" sz="2400" dirty="0"/>
            </a:br>
            <a:endParaRPr lang="en-US" sz="2200" dirty="0"/>
          </a:p>
          <a:p>
            <a:pPr marL="457200" indent="-342900">
              <a:lnSpc>
                <a:spcPct val="90000"/>
              </a:lnSpc>
              <a:spcAft>
                <a:spcPts val="600"/>
              </a:spcAft>
              <a:buFont typeface="Wingdings" panose="05000000000000000000" pitchFamily="2" charset="2"/>
              <a:buChar char="Ø"/>
            </a:pPr>
            <a:r>
              <a:rPr lang="en-US" sz="2400" dirty="0"/>
              <a:t>LLMs empower businesses to gain insights from their data repositories</a:t>
            </a:r>
            <a:br>
              <a:rPr lang="en-US" sz="2400" dirty="0"/>
            </a:br>
            <a:endParaRPr lang="en-US" sz="2200" dirty="0"/>
          </a:p>
          <a:p>
            <a:pPr marL="457200" indent="-342900">
              <a:lnSpc>
                <a:spcPct val="90000"/>
              </a:lnSpc>
              <a:spcAft>
                <a:spcPts val="600"/>
              </a:spcAft>
              <a:buFont typeface="Wingdings" panose="05000000000000000000" pitchFamily="2" charset="2"/>
              <a:buChar char="Ø"/>
            </a:pPr>
            <a:r>
              <a:rPr lang="en-US" sz="2400" dirty="0"/>
              <a:t>LLMs stimulate innovation by generating new ideas, content, and solutions</a:t>
            </a:r>
            <a:br>
              <a:rPr lang="en-US" sz="2400" dirty="0"/>
            </a:br>
            <a:endParaRPr lang="en-US" sz="2200" dirty="0"/>
          </a:p>
          <a:p>
            <a:pPr marL="457200" indent="-342900">
              <a:lnSpc>
                <a:spcPct val="90000"/>
              </a:lnSpc>
              <a:spcAft>
                <a:spcPts val="600"/>
              </a:spcAft>
              <a:buFont typeface="Wingdings" panose="05000000000000000000" pitchFamily="2" charset="2"/>
              <a:buChar char="Ø"/>
            </a:pPr>
            <a:r>
              <a:rPr lang="en-US" sz="2400" dirty="0"/>
              <a:t>LLMs help identify potential risks in real time</a:t>
            </a:r>
            <a:endParaRPr lang="en-US" sz="2200" dirty="0"/>
          </a:p>
        </p:txBody>
      </p:sp>
    </p:spTree>
    <p:extLst>
      <p:ext uri="{BB962C8B-B14F-4D97-AF65-F5344CB8AC3E}">
        <p14:creationId xmlns:p14="http://schemas.microsoft.com/office/powerpoint/2010/main" val="5348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9766D9-240C-756E-3AC6-A08812E1B452}"/>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E1F5FB-15BF-AB7A-63B4-BC09CBA7C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050C660-388B-8DE8-CB36-4A08EE5B364C}"/>
              </a:ext>
            </a:extLst>
          </p:cNvPr>
          <p:cNvSpPr txBox="1"/>
          <p:nvPr/>
        </p:nvSpPr>
        <p:spPr>
          <a:xfrm>
            <a:off x="1470847" y="-1062158"/>
            <a:ext cx="10350252" cy="1783080"/>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r>
              <a:rPr lang="en-US" sz="4200" dirty="0">
                <a:latin typeface="+mj-lt"/>
                <a:ea typeface="+mj-ea"/>
                <a:cs typeface="+mj-cs"/>
              </a:rPr>
              <a:t>LLMs for Strategic Business Advancements</a:t>
            </a:r>
          </a:p>
        </p:txBody>
      </p:sp>
      <p:sp>
        <p:nvSpPr>
          <p:cNvPr id="21" name="sketchy line">
            <a:extLst>
              <a:ext uri="{FF2B5EF4-FFF2-40B4-BE49-F238E27FC236}">
                <a16:creationId xmlns:a16="http://schemas.microsoft.com/office/drawing/2014/main" id="{034819B5-C5B8-DC81-7152-589C7416A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2FABB1-7DED-F83A-7F1D-6DD4CD6E8507}"/>
              </a:ext>
            </a:extLst>
          </p:cNvPr>
          <p:cNvPicPr>
            <a:picLocks noChangeAspect="1"/>
          </p:cNvPicPr>
          <p:nvPr/>
        </p:nvPicPr>
        <p:blipFill>
          <a:blip r:embed="rId3"/>
          <a:stretch>
            <a:fillRect/>
          </a:stretch>
        </p:blipFill>
        <p:spPr>
          <a:xfrm>
            <a:off x="0" y="778760"/>
            <a:ext cx="12016567" cy="6021401"/>
          </a:xfrm>
          <a:prstGeom prst="rect">
            <a:avLst/>
          </a:prstGeom>
        </p:spPr>
      </p:pic>
    </p:spTree>
    <p:extLst>
      <p:ext uri="{BB962C8B-B14F-4D97-AF65-F5344CB8AC3E}">
        <p14:creationId xmlns:p14="http://schemas.microsoft.com/office/powerpoint/2010/main" val="796897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F8E7D4-0D7B-016B-F99F-AD8333B07E87}"/>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0CB5483-F4F0-CA31-B3E3-4E438A74648B}"/>
              </a:ext>
            </a:extLst>
          </p:cNvPr>
          <p:cNvPicPr>
            <a:picLocks noChangeAspect="1"/>
          </p:cNvPicPr>
          <p:nvPr/>
        </p:nvPicPr>
        <p:blipFill>
          <a:blip r:embed="rId3"/>
          <a:srcRect l="729" r="13090" b="9091"/>
          <a:stretch>
            <a:fillRect/>
          </a:stretch>
        </p:blipFill>
        <p:spPr>
          <a:xfrm>
            <a:off x="3523489" y="10"/>
            <a:ext cx="8668512" cy="6857990"/>
          </a:xfrm>
          <a:prstGeom prst="rect">
            <a:avLst/>
          </a:prstGeom>
        </p:spPr>
      </p:pic>
      <p:sp>
        <p:nvSpPr>
          <p:cNvPr id="28" name="Rectangle 2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ADBF8B4F-8035-6C7D-DF4F-49637096106F}"/>
              </a:ext>
            </a:extLst>
          </p:cNvPr>
          <p:cNvSpPr txBox="1"/>
          <p:nvPr/>
        </p:nvSpPr>
        <p:spPr>
          <a:xfrm>
            <a:off x="973456" y="0"/>
            <a:ext cx="5868020" cy="1666796"/>
          </a:xfrm>
          <a:prstGeom prst="rect">
            <a:avLst/>
          </a:prstGeom>
        </p:spPr>
        <p:txBody>
          <a:bodyPr vert="horz" lIns="91440" tIns="45720" rIns="91440" bIns="45720" rtlCol="0" anchor="b">
            <a:normAutofit fontScale="92500" lnSpcReduction="10000"/>
          </a:bodyPr>
          <a:lstStyle/>
          <a:p>
            <a:pPr>
              <a:lnSpc>
                <a:spcPct val="90000"/>
              </a:lnSpc>
              <a:spcBef>
                <a:spcPct val="0"/>
              </a:spcBef>
              <a:spcAft>
                <a:spcPts val="600"/>
              </a:spcAft>
            </a:pPr>
            <a:endParaRPr lang="en-US" sz="4000" dirty="0">
              <a:latin typeface="+mj-lt"/>
              <a:ea typeface="+mj-ea"/>
              <a:cs typeface="+mj-cs"/>
            </a:endParaRPr>
          </a:p>
          <a:p>
            <a:pPr>
              <a:lnSpc>
                <a:spcPct val="90000"/>
              </a:lnSpc>
              <a:spcBef>
                <a:spcPct val="0"/>
              </a:spcBef>
              <a:spcAft>
                <a:spcPts val="600"/>
              </a:spcAft>
            </a:pPr>
            <a:r>
              <a:rPr lang="en-US" sz="4000" dirty="0">
                <a:latin typeface="+mj-lt"/>
                <a:ea typeface="+mj-ea"/>
                <a:cs typeface="+mj-cs"/>
              </a:rPr>
              <a:t>Large Language Models </a:t>
            </a:r>
          </a:p>
          <a:p>
            <a:pPr>
              <a:lnSpc>
                <a:spcPct val="90000"/>
              </a:lnSpc>
              <a:spcBef>
                <a:spcPct val="0"/>
              </a:spcBef>
              <a:spcAft>
                <a:spcPts val="600"/>
              </a:spcAft>
            </a:pPr>
            <a:r>
              <a:rPr lang="en-US" sz="4000" dirty="0">
                <a:latin typeface="+mj-lt"/>
                <a:ea typeface="+mj-ea"/>
                <a:cs typeface="+mj-cs"/>
              </a:rPr>
              <a:t>Are Reshaping Domain</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43F886C-E503-5D11-28EF-7C61ECD14A25}"/>
              </a:ext>
            </a:extLst>
          </p:cNvPr>
          <p:cNvSpPr txBox="1"/>
          <p:nvPr/>
        </p:nvSpPr>
        <p:spPr>
          <a:xfrm>
            <a:off x="371094" y="2038130"/>
            <a:ext cx="5724906" cy="4819870"/>
          </a:xfrm>
          <a:prstGeom prst="rect">
            <a:avLst/>
          </a:prstGeom>
        </p:spPr>
        <p:txBody>
          <a:bodyPr vert="horz" lIns="91440" tIns="45720" rIns="91440" bIns="45720" rtlCol="0" anchor="t">
            <a:normAutofit/>
          </a:bodyPr>
          <a:lstStyle/>
          <a:p>
            <a:pPr marL="400050" indent="-342900">
              <a:lnSpc>
                <a:spcPct val="90000"/>
              </a:lnSpc>
              <a:spcAft>
                <a:spcPts val="600"/>
              </a:spcAft>
              <a:buFont typeface="Wingdings" panose="05000000000000000000" pitchFamily="2" charset="2"/>
              <a:buChar char="Ø"/>
            </a:pPr>
            <a:r>
              <a:rPr lang="en-US" sz="2300" dirty="0"/>
              <a:t>Question and Answer</a:t>
            </a:r>
          </a:p>
          <a:p>
            <a:pPr marL="400050" indent="-342900">
              <a:lnSpc>
                <a:spcPct val="90000"/>
              </a:lnSpc>
              <a:spcAft>
                <a:spcPts val="600"/>
              </a:spcAft>
              <a:buFont typeface="Wingdings" panose="05000000000000000000" pitchFamily="2" charset="2"/>
              <a:buChar char="Ø"/>
            </a:pPr>
            <a:r>
              <a:rPr lang="en-US" sz="2300" dirty="0"/>
              <a:t>Information Extraction</a:t>
            </a:r>
          </a:p>
          <a:p>
            <a:pPr marL="400050" indent="-342900">
              <a:lnSpc>
                <a:spcPct val="90000"/>
              </a:lnSpc>
              <a:spcAft>
                <a:spcPts val="600"/>
              </a:spcAft>
              <a:buFont typeface="Wingdings" panose="05000000000000000000" pitchFamily="2" charset="2"/>
              <a:buChar char="Ø"/>
            </a:pPr>
            <a:r>
              <a:rPr lang="en-US" sz="2300" dirty="0"/>
              <a:t>Image Capture</a:t>
            </a:r>
          </a:p>
          <a:p>
            <a:pPr marL="400050" indent="-342900">
              <a:lnSpc>
                <a:spcPct val="90000"/>
              </a:lnSpc>
              <a:spcAft>
                <a:spcPts val="600"/>
              </a:spcAft>
              <a:buFont typeface="Wingdings" panose="05000000000000000000" pitchFamily="2" charset="2"/>
              <a:buChar char="Ø"/>
            </a:pPr>
            <a:r>
              <a:rPr lang="en-US" sz="2300" dirty="0"/>
              <a:t>Object Recognition</a:t>
            </a:r>
          </a:p>
          <a:p>
            <a:pPr marL="400050" indent="-342900">
              <a:lnSpc>
                <a:spcPct val="90000"/>
              </a:lnSpc>
              <a:spcAft>
                <a:spcPts val="600"/>
              </a:spcAft>
              <a:buFont typeface="Wingdings" panose="05000000000000000000" pitchFamily="2" charset="2"/>
              <a:buChar char="Ø"/>
            </a:pPr>
            <a:r>
              <a:rPr lang="en-US" sz="2300" dirty="0"/>
              <a:t>Instruction Tracking</a:t>
            </a:r>
          </a:p>
          <a:p>
            <a:pPr marL="400050" indent="-342900">
              <a:lnSpc>
                <a:spcPct val="90000"/>
              </a:lnSpc>
              <a:spcAft>
                <a:spcPts val="600"/>
              </a:spcAft>
              <a:buFont typeface="Wingdings" panose="05000000000000000000" pitchFamily="2" charset="2"/>
              <a:buChar char="Ø"/>
            </a:pPr>
            <a:r>
              <a:rPr lang="en-US" sz="2300" dirty="0"/>
              <a:t>Text Generation</a:t>
            </a:r>
          </a:p>
          <a:p>
            <a:pPr marL="400050" indent="-342900">
              <a:lnSpc>
                <a:spcPct val="90000"/>
              </a:lnSpc>
              <a:spcAft>
                <a:spcPts val="600"/>
              </a:spcAft>
              <a:buFont typeface="Wingdings" panose="05000000000000000000" pitchFamily="2" charset="2"/>
              <a:buChar char="Ø"/>
            </a:pPr>
            <a:r>
              <a:rPr lang="en-US" sz="2300" dirty="0"/>
              <a:t>Text Summarisation</a:t>
            </a:r>
          </a:p>
          <a:p>
            <a:pPr marL="400050" indent="-342900">
              <a:lnSpc>
                <a:spcPct val="90000"/>
              </a:lnSpc>
              <a:spcAft>
                <a:spcPts val="600"/>
              </a:spcAft>
              <a:buFont typeface="Wingdings" panose="05000000000000000000" pitchFamily="2" charset="2"/>
              <a:buChar char="Ø"/>
            </a:pPr>
            <a:r>
              <a:rPr lang="en-US" sz="2300" dirty="0"/>
              <a:t>Content Creation</a:t>
            </a:r>
          </a:p>
          <a:p>
            <a:pPr marL="400050" indent="-342900">
              <a:lnSpc>
                <a:spcPct val="90000"/>
              </a:lnSpc>
              <a:spcAft>
                <a:spcPts val="600"/>
              </a:spcAft>
              <a:buFont typeface="Wingdings" panose="05000000000000000000" pitchFamily="2" charset="2"/>
              <a:buChar char="Ø"/>
            </a:pPr>
            <a:r>
              <a:rPr lang="en-US" sz="2300" dirty="0"/>
              <a:t>Chatbots</a:t>
            </a:r>
          </a:p>
          <a:p>
            <a:pPr marL="400050" indent="-342900">
              <a:lnSpc>
                <a:spcPct val="90000"/>
              </a:lnSpc>
              <a:spcAft>
                <a:spcPts val="600"/>
              </a:spcAft>
              <a:buFont typeface="Wingdings" panose="05000000000000000000" pitchFamily="2" charset="2"/>
              <a:buChar char="Ø"/>
            </a:pPr>
            <a:r>
              <a:rPr lang="en-US" sz="2300" dirty="0"/>
              <a:t>Online Search</a:t>
            </a:r>
          </a:p>
          <a:p>
            <a:pPr marL="400050" indent="-342900">
              <a:lnSpc>
                <a:spcPct val="90000"/>
              </a:lnSpc>
              <a:spcAft>
                <a:spcPts val="600"/>
              </a:spcAft>
              <a:buFont typeface="Wingdings" panose="05000000000000000000" pitchFamily="2" charset="2"/>
              <a:buChar char="Ø"/>
            </a:pPr>
            <a:r>
              <a:rPr lang="en-US" sz="2300" dirty="0"/>
              <a:t>DNA Research</a:t>
            </a:r>
          </a:p>
          <a:p>
            <a:pPr marL="400050" indent="-342900">
              <a:lnSpc>
                <a:spcPct val="90000"/>
              </a:lnSpc>
              <a:spcAft>
                <a:spcPts val="600"/>
              </a:spcAft>
              <a:buFont typeface="Wingdings" panose="05000000000000000000" pitchFamily="2" charset="2"/>
              <a:buChar char="Ø"/>
            </a:pPr>
            <a:r>
              <a:rPr lang="en-US" sz="2300" dirty="0"/>
              <a:t>Customer Service</a:t>
            </a:r>
          </a:p>
          <a:p>
            <a:pPr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188530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9D8F87-4799-1B7F-AE12-6A1D3D47914F}"/>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F0ABF4-479D-D069-E362-3DB103D3F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EE317DA-2F12-6E15-D635-E5B882A8343F}"/>
              </a:ext>
            </a:extLst>
          </p:cNvPr>
          <p:cNvSpPr txBox="1"/>
          <p:nvPr/>
        </p:nvSpPr>
        <p:spPr>
          <a:xfrm>
            <a:off x="0" y="-536535"/>
            <a:ext cx="10350252"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dirty="0">
                <a:latin typeface="+mj-lt"/>
                <a:ea typeface="+mj-ea"/>
                <a:cs typeface="+mj-cs"/>
              </a:rPr>
              <a:t>Large Language Models vs. Generative AI</a:t>
            </a:r>
          </a:p>
        </p:txBody>
      </p:sp>
      <p:sp>
        <p:nvSpPr>
          <p:cNvPr id="21" name="sketchy line">
            <a:extLst>
              <a:ext uri="{FF2B5EF4-FFF2-40B4-BE49-F238E27FC236}">
                <a16:creationId xmlns:a16="http://schemas.microsoft.com/office/drawing/2014/main" id="{F29FC30F-DA11-EB13-5C41-8EF0FC8E1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BDF408-581E-1129-9508-1D2626BC68C5}"/>
              </a:ext>
            </a:extLst>
          </p:cNvPr>
          <p:cNvSpPr txBox="1"/>
          <p:nvPr/>
        </p:nvSpPr>
        <p:spPr>
          <a:xfrm>
            <a:off x="409303" y="2622067"/>
            <a:ext cx="4243589" cy="2215991"/>
          </a:xfrm>
          <a:prstGeom prst="rect">
            <a:avLst/>
          </a:prstGeom>
          <a:noFill/>
        </p:spPr>
        <p:txBody>
          <a:bodyPr wrap="square" rtlCol="0">
            <a:spAutoFit/>
          </a:bodyPr>
          <a:lstStyle/>
          <a:p>
            <a:pPr marL="285750" indent="-285750">
              <a:buFont typeface="Wingdings" panose="05000000000000000000" pitchFamily="2" charset="2"/>
              <a:buChar char="Ø"/>
            </a:pPr>
            <a:r>
              <a:rPr lang="en-US" sz="2400" b="1" dirty="0"/>
              <a:t>Scope of Generation</a:t>
            </a:r>
          </a:p>
          <a:p>
            <a:pPr marL="285750" indent="-285750">
              <a:buFont typeface="Wingdings" panose="05000000000000000000" pitchFamily="2" charset="2"/>
              <a:buChar char="Ø"/>
            </a:pPr>
            <a:endParaRPr lang="en-US" sz="2400" b="1" dirty="0"/>
          </a:p>
          <a:p>
            <a:pPr marL="285750" indent="-285750">
              <a:buFont typeface="Wingdings" panose="05000000000000000000" pitchFamily="2" charset="2"/>
              <a:buChar char="Ø"/>
            </a:pPr>
            <a:r>
              <a:rPr lang="en-US" sz="2400" b="1" dirty="0"/>
              <a:t>Underlying Technology</a:t>
            </a:r>
          </a:p>
          <a:p>
            <a:pPr marL="285750" indent="-285750">
              <a:buFont typeface="Wingdings" panose="05000000000000000000" pitchFamily="2" charset="2"/>
              <a:buChar char="Ø"/>
            </a:pPr>
            <a:endParaRPr lang="en-US" sz="2400" b="1" dirty="0"/>
          </a:p>
          <a:p>
            <a:pPr marL="285750" indent="-285750">
              <a:buFont typeface="Wingdings" panose="05000000000000000000" pitchFamily="2" charset="2"/>
              <a:buChar char="Ø"/>
            </a:pPr>
            <a:r>
              <a:rPr lang="en-US" sz="2400" b="1" dirty="0"/>
              <a:t>Application Focus</a:t>
            </a:r>
          </a:p>
          <a:p>
            <a:pPr marL="285750" indent="-285750">
              <a:buFont typeface="Wingdings" panose="05000000000000000000" pitchFamily="2" charset="2"/>
              <a:buChar char="Ø"/>
            </a:pPr>
            <a:endParaRPr lang="en-US" dirty="0"/>
          </a:p>
        </p:txBody>
      </p:sp>
      <p:pic>
        <p:nvPicPr>
          <p:cNvPr id="4" name="Picture 3">
            <a:extLst>
              <a:ext uri="{FF2B5EF4-FFF2-40B4-BE49-F238E27FC236}">
                <a16:creationId xmlns:a16="http://schemas.microsoft.com/office/drawing/2014/main" id="{2E60DC25-DA90-CC52-C873-6CF4D1B36B4F}"/>
              </a:ext>
            </a:extLst>
          </p:cNvPr>
          <p:cNvPicPr>
            <a:picLocks noChangeAspect="1"/>
          </p:cNvPicPr>
          <p:nvPr/>
        </p:nvPicPr>
        <p:blipFill>
          <a:blip r:embed="rId3"/>
          <a:stretch>
            <a:fillRect/>
          </a:stretch>
        </p:blipFill>
        <p:spPr>
          <a:xfrm>
            <a:off x="4864442" y="1440180"/>
            <a:ext cx="7112960" cy="5021881"/>
          </a:xfrm>
          <a:prstGeom prst="rect">
            <a:avLst/>
          </a:prstGeom>
        </p:spPr>
      </p:pic>
    </p:spTree>
    <p:extLst>
      <p:ext uri="{BB962C8B-B14F-4D97-AF65-F5344CB8AC3E}">
        <p14:creationId xmlns:p14="http://schemas.microsoft.com/office/powerpoint/2010/main" val="415286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a:xfrm>
            <a:off x="638882" y="2160597"/>
            <a:ext cx="3571810" cy="2052112"/>
          </a:xfrm>
        </p:spPr>
        <p:txBody>
          <a:bodyPr>
            <a:normAutofit/>
          </a:bodyPr>
          <a:lstStyle/>
          <a:p>
            <a:pPr algn="l"/>
            <a:r>
              <a:rPr lang="en-GB" sz="6600" dirty="0"/>
              <a:t>What is ChatGPT?</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2B03F21-6D75-9141-F3CB-4651F56B90BE}"/>
              </a:ext>
            </a:extLst>
          </p:cNvPr>
          <p:cNvPicPr>
            <a:picLocks noChangeAspect="1"/>
          </p:cNvPicPr>
          <p:nvPr/>
        </p:nvPicPr>
        <p:blipFill>
          <a:blip r:embed="rId3"/>
          <a:stretch>
            <a:fillRect/>
          </a:stretch>
        </p:blipFill>
        <p:spPr>
          <a:xfrm>
            <a:off x="6008060" y="1412381"/>
            <a:ext cx="5997379" cy="4033237"/>
          </a:xfrm>
          <a:prstGeom prst="rect">
            <a:avLst/>
          </a:prstGeom>
        </p:spPr>
      </p:pic>
    </p:spTree>
    <p:extLst>
      <p:ext uri="{BB962C8B-B14F-4D97-AF65-F5344CB8AC3E}">
        <p14:creationId xmlns:p14="http://schemas.microsoft.com/office/powerpoint/2010/main" val="2306477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6E083CFC-8F0B-AB0C-3FF6-CF1A5DD7F836}"/>
              </a:ext>
            </a:extLst>
          </p:cNvPr>
          <p:cNvPicPr>
            <a:picLocks noChangeAspect="1"/>
          </p:cNvPicPr>
          <p:nvPr/>
        </p:nvPicPr>
        <p:blipFill rotWithShape="1">
          <a:blip r:embed="rId3"/>
          <a:srcRect l="9616" t="9091" r="25747"/>
          <a:stretch>
            <a:fillRect/>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1A19C1-66E8-1B05-EC97-60B5574603A0}"/>
              </a:ext>
            </a:extLst>
          </p:cNvPr>
          <p:cNvSpPr>
            <a:spLocks noGrp="1"/>
          </p:cNvSpPr>
          <p:nvPr>
            <p:ph type="title"/>
          </p:nvPr>
        </p:nvSpPr>
        <p:spPr>
          <a:xfrm>
            <a:off x="479119" y="181759"/>
            <a:ext cx="5406785" cy="2072369"/>
          </a:xfrm>
        </p:spPr>
        <p:txBody>
          <a:bodyPr vert="horz" lIns="91440" tIns="45720" rIns="91440" bIns="45720" rtlCol="0" anchor="b">
            <a:normAutofit/>
          </a:bodyPr>
          <a:lstStyle/>
          <a:p>
            <a:r>
              <a:rPr lang="en-US" sz="4800" dirty="0"/>
              <a:t>What are the pros of ChatGPT?</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151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Shape&#10;&#10;Description automatically generated with medium confidence">
            <a:extLst>
              <a:ext uri="{FF2B5EF4-FFF2-40B4-BE49-F238E27FC236}">
                <a16:creationId xmlns:a16="http://schemas.microsoft.com/office/drawing/2014/main" id="{BB3E8226-1FF4-B28D-8C11-51B43C0303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4A3947A-EB3F-4C4E-35E2-30F6A00FD1AD}"/>
              </a:ext>
            </a:extLst>
          </p:cNvPr>
          <p:cNvSpPr txBox="1"/>
          <p:nvPr/>
        </p:nvSpPr>
        <p:spPr>
          <a:xfrm rot="20127597">
            <a:off x="3810000" y="1803399"/>
            <a:ext cx="1981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FREE to use!</a:t>
            </a:r>
          </a:p>
        </p:txBody>
      </p:sp>
      <p:sp>
        <p:nvSpPr>
          <p:cNvPr id="7" name="TextBox 6">
            <a:extLst>
              <a:ext uri="{FF2B5EF4-FFF2-40B4-BE49-F238E27FC236}">
                <a16:creationId xmlns:a16="http://schemas.microsoft.com/office/drawing/2014/main" id="{1C246590-4A61-7D1A-80A8-B43056C70C57}"/>
              </a:ext>
            </a:extLst>
          </p:cNvPr>
          <p:cNvSpPr txBox="1"/>
          <p:nvPr/>
        </p:nvSpPr>
        <p:spPr>
          <a:xfrm rot="718893">
            <a:off x="6990595" y="2130546"/>
            <a:ext cx="357912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Provides specific responses</a:t>
            </a:r>
          </a:p>
        </p:txBody>
      </p:sp>
      <p:sp>
        <p:nvSpPr>
          <p:cNvPr id="8" name="TextBox 7">
            <a:extLst>
              <a:ext uri="{FF2B5EF4-FFF2-40B4-BE49-F238E27FC236}">
                <a16:creationId xmlns:a16="http://schemas.microsoft.com/office/drawing/2014/main" id="{39526483-3110-4725-C834-3EF2D785B7C2}"/>
              </a:ext>
            </a:extLst>
          </p:cNvPr>
          <p:cNvSpPr txBox="1"/>
          <p:nvPr/>
        </p:nvSpPr>
        <p:spPr>
          <a:xfrm rot="19968927">
            <a:off x="1405280" y="4946800"/>
            <a:ext cx="359585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Helps with problem-solving</a:t>
            </a:r>
          </a:p>
        </p:txBody>
      </p:sp>
      <p:sp>
        <p:nvSpPr>
          <p:cNvPr id="9" name="TextBox 8">
            <a:extLst>
              <a:ext uri="{FF2B5EF4-FFF2-40B4-BE49-F238E27FC236}">
                <a16:creationId xmlns:a16="http://schemas.microsoft.com/office/drawing/2014/main" id="{023B112C-4F67-7481-FB93-99F567518F86}"/>
              </a:ext>
            </a:extLst>
          </p:cNvPr>
          <p:cNvSpPr txBox="1"/>
          <p:nvPr/>
        </p:nvSpPr>
        <p:spPr>
          <a:xfrm rot="19391585">
            <a:off x="7670800" y="3920067"/>
            <a:ext cx="145745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It is quick!</a:t>
            </a:r>
          </a:p>
        </p:txBody>
      </p:sp>
      <p:sp>
        <p:nvSpPr>
          <p:cNvPr id="10" name="TextBox 9">
            <a:extLst>
              <a:ext uri="{FF2B5EF4-FFF2-40B4-BE49-F238E27FC236}">
                <a16:creationId xmlns:a16="http://schemas.microsoft.com/office/drawing/2014/main" id="{2E3D5F8B-1E7B-A874-E731-601E49E760BD}"/>
              </a:ext>
            </a:extLst>
          </p:cNvPr>
          <p:cNvSpPr txBox="1"/>
          <p:nvPr/>
        </p:nvSpPr>
        <p:spPr>
          <a:xfrm rot="983997">
            <a:off x="1576538" y="3335776"/>
            <a:ext cx="501336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Can generate long, and short form text</a:t>
            </a:r>
          </a:p>
        </p:txBody>
      </p:sp>
      <p:sp>
        <p:nvSpPr>
          <p:cNvPr id="11" name="TextBox 10">
            <a:extLst>
              <a:ext uri="{FF2B5EF4-FFF2-40B4-BE49-F238E27FC236}">
                <a16:creationId xmlns:a16="http://schemas.microsoft.com/office/drawing/2014/main" id="{218A1C5D-3435-4A32-838E-023D6E5B6E5E}"/>
              </a:ext>
            </a:extLst>
          </p:cNvPr>
          <p:cNvSpPr txBox="1"/>
          <p:nvPr/>
        </p:nvSpPr>
        <p:spPr>
          <a:xfrm>
            <a:off x="7941733" y="5528733"/>
            <a:ext cx="275184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so much more…</a:t>
            </a:r>
          </a:p>
        </p:txBody>
      </p:sp>
      <p:sp>
        <p:nvSpPr>
          <p:cNvPr id="12" name="TextBox 11">
            <a:extLst>
              <a:ext uri="{FF2B5EF4-FFF2-40B4-BE49-F238E27FC236}">
                <a16:creationId xmlns:a16="http://schemas.microsoft.com/office/drawing/2014/main" id="{FDD7ADCC-3BC5-3091-C52D-A59969579D56}"/>
              </a:ext>
            </a:extLst>
          </p:cNvPr>
          <p:cNvSpPr txBox="1"/>
          <p:nvPr/>
        </p:nvSpPr>
        <p:spPr>
          <a:xfrm>
            <a:off x="5797592" y="2978214"/>
            <a:ext cx="272446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Can code and debug</a:t>
            </a:r>
          </a:p>
        </p:txBody>
      </p:sp>
    </p:spTree>
    <p:extLst>
      <p:ext uri="{BB962C8B-B14F-4D97-AF65-F5344CB8AC3E}">
        <p14:creationId xmlns:p14="http://schemas.microsoft.com/office/powerpoint/2010/main" val="30456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D68E2266-2BC6-6157-9E75-4BFF9F4EC9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descr="Man wearing white shirt and yellow sweater">
            <a:extLst>
              <a:ext uri="{FF2B5EF4-FFF2-40B4-BE49-F238E27FC236}">
                <a16:creationId xmlns:a16="http://schemas.microsoft.com/office/drawing/2014/main" id="{2A7A58ED-12B0-C5FD-4687-B8D0CF078421}"/>
              </a:ext>
            </a:extLst>
          </p:cNvPr>
          <p:cNvPicPr>
            <a:picLocks noChangeAspect="1"/>
          </p:cNvPicPr>
          <p:nvPr/>
        </p:nvPicPr>
        <p:blipFill>
          <a:blip r:embed="rId4">
            <a:extLst>
              <a:ext uri="{28A0092B-C50C-407E-A947-70E740481C1C}">
                <a14:useLocalDpi xmlns:a14="http://schemas.microsoft.com/office/drawing/2010/main" val="0"/>
              </a:ext>
            </a:extLst>
          </a:blip>
          <a:srcRect l="21234" t="11486" r="21300"/>
          <a:stretch>
            <a:fillRect/>
          </a:stretch>
        </p:blipFill>
        <p:spPr>
          <a:xfrm>
            <a:off x="418641" y="2273834"/>
            <a:ext cx="4076241" cy="4190314"/>
          </a:xfrm>
          <a:prstGeom prst="rect">
            <a:avLst/>
          </a:prstGeom>
        </p:spPr>
      </p:pic>
    </p:spTree>
    <p:extLst>
      <p:ext uri="{BB962C8B-B14F-4D97-AF65-F5344CB8AC3E}">
        <p14:creationId xmlns:p14="http://schemas.microsoft.com/office/powerpoint/2010/main" val="1989506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a:extLst>
              <a:ext uri="{FF2B5EF4-FFF2-40B4-BE49-F238E27FC236}">
                <a16:creationId xmlns:a16="http://schemas.microsoft.com/office/drawing/2014/main" id="{87A0CC43-600E-28D9-F4D7-6A328C7A8D03}"/>
              </a:ext>
            </a:extLst>
          </p:cNvPr>
          <p:cNvPicPr>
            <a:picLocks noChangeAspect="1"/>
          </p:cNvPicPr>
          <p:nvPr/>
        </p:nvPicPr>
        <p:blipFill>
          <a:blip r:embed="rId3">
            <a:extLst>
              <a:ext uri="{28A0092B-C50C-407E-A947-70E740481C1C}">
                <a14:useLocalDpi xmlns:a14="http://schemas.microsoft.com/office/drawing/2010/main" val="0"/>
              </a:ext>
            </a:extLst>
          </a:blip>
          <a:srcRect l="51478" t="9091" r="4191"/>
          <a:stretch>
            <a:fillRect/>
          </a:stretch>
        </p:blipFill>
        <p:spPr>
          <a:xfrm>
            <a:off x="5563518" y="10"/>
            <a:ext cx="662848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a:xfrm>
            <a:off x="150856" y="1018714"/>
            <a:ext cx="5261807" cy="757914"/>
          </a:xfrm>
        </p:spPr>
        <p:txBody>
          <a:bodyPr anchor="b">
            <a:normAutofit/>
          </a:bodyPr>
          <a:lstStyle/>
          <a:p>
            <a:pPr algn="l"/>
            <a:r>
              <a:rPr lang="en-GB" sz="4800" dirty="0"/>
              <a:t>AI Hallucinations</a:t>
            </a:r>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a:xfrm>
            <a:off x="150856" y="2026374"/>
            <a:ext cx="5504179" cy="569411"/>
          </a:xfrm>
        </p:spPr>
        <p:txBody>
          <a:bodyPr>
            <a:normAutofit/>
          </a:bodyPr>
          <a:lstStyle/>
          <a:p>
            <a:pPr algn="l"/>
            <a:r>
              <a:rPr lang="en-GB" sz="2800" dirty="0"/>
              <a:t>Tell me, what is Hallucination?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5DBB6D3C-2C8E-8955-CD61-6AA38151CF39}"/>
              </a:ext>
            </a:extLst>
          </p:cNvPr>
          <p:cNvSpPr txBox="1"/>
          <p:nvPr/>
        </p:nvSpPr>
        <p:spPr>
          <a:xfrm>
            <a:off x="150856" y="3249564"/>
            <a:ext cx="5504179" cy="1477328"/>
          </a:xfrm>
          <a:prstGeom prst="rect">
            <a:avLst/>
          </a:prstGeom>
          <a:noFill/>
        </p:spPr>
        <p:txBody>
          <a:bodyPr wrap="square" rtlCol="0">
            <a:spAutoFit/>
          </a:bodyPr>
          <a:lstStyle/>
          <a:p>
            <a:r>
              <a:rPr lang="en-GB" dirty="0"/>
              <a:t>“A hallucination occurs in AI when the AI model generates output that deviates from what would be considered normal or expected based on the training data it has seen.”</a:t>
            </a:r>
          </a:p>
          <a:p>
            <a:endParaRPr lang="en-US" dirty="0"/>
          </a:p>
        </p:txBody>
      </p:sp>
    </p:spTree>
    <p:extLst>
      <p:ext uri="{BB962C8B-B14F-4D97-AF65-F5344CB8AC3E}">
        <p14:creationId xmlns:p14="http://schemas.microsoft.com/office/powerpoint/2010/main" val="56677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7E68B4-DB82-0B7C-79F4-05CF4C7351FD}"/>
              </a:ext>
            </a:extLst>
          </p:cNvPr>
          <p:cNvSpPr>
            <a:spLocks noGrp="1"/>
          </p:cNvSpPr>
          <p:nvPr>
            <p:ph type="title"/>
          </p:nvPr>
        </p:nvSpPr>
        <p:spPr>
          <a:xfrm>
            <a:off x="285779" y="1232575"/>
            <a:ext cx="4023360" cy="3204134"/>
          </a:xfrm>
        </p:spPr>
        <p:txBody>
          <a:bodyPr vert="horz" lIns="91440" tIns="45720" rIns="91440" bIns="45720" rtlCol="0" anchor="b">
            <a:normAutofit/>
          </a:bodyPr>
          <a:lstStyle/>
          <a:p>
            <a:r>
              <a:rPr lang="en-US" sz="4800" kern="1200" dirty="0">
                <a:solidFill>
                  <a:schemeClr val="tx1"/>
                </a:solidFill>
                <a:latin typeface="+mj-lt"/>
                <a:ea typeface="+mj-ea"/>
                <a:cs typeface="+mj-cs"/>
              </a:rPr>
              <a:t>What Are Your Thoughts?</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title="What is Chat GPT? KSAT Explains how it works and its ethical dilemmas">
            <a:hlinkClick r:id="" action="ppaction://media"/>
            <a:extLst>
              <a:ext uri="{FF2B5EF4-FFF2-40B4-BE49-F238E27FC236}">
                <a16:creationId xmlns:a16="http://schemas.microsoft.com/office/drawing/2014/main" id="{9F697660-D66B-BA27-2EF5-AD1D27BAD3B3}"/>
              </a:ext>
            </a:extLst>
          </p:cNvPr>
          <p:cNvPicPr>
            <a:picLocks noGrp="1" noRot="1" noChangeAspect="1"/>
          </p:cNvPicPr>
          <p:nvPr>
            <p:ph idx="1"/>
            <a:videoFile r:link="rId1"/>
          </p:nvPr>
        </p:nvPicPr>
        <p:blipFill>
          <a:blip r:embed="rId4"/>
          <a:stretch>
            <a:fillRect/>
          </a:stretch>
        </p:blipFill>
        <p:spPr>
          <a:xfrm>
            <a:off x="4072020" y="1169340"/>
            <a:ext cx="7998795" cy="4519319"/>
          </a:xfrm>
          <a:prstGeom prst="rect">
            <a:avLst/>
          </a:prstGeom>
        </p:spPr>
      </p:pic>
    </p:spTree>
    <p:extLst>
      <p:ext uri="{BB962C8B-B14F-4D97-AF65-F5344CB8AC3E}">
        <p14:creationId xmlns:p14="http://schemas.microsoft.com/office/powerpoint/2010/main" val="407123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A1B033-CA9B-3A0E-37C2-F6E6D1494236}"/>
              </a:ext>
            </a:extLst>
          </p:cNvPr>
          <p:cNvPicPr>
            <a:picLocks noChangeAspect="1"/>
          </p:cNvPicPr>
          <p:nvPr/>
        </p:nvPicPr>
        <p:blipFill>
          <a:blip r:embed="rId3">
            <a:duotone>
              <a:schemeClr val="bg2">
                <a:shade val="45000"/>
                <a:satMod val="135000"/>
              </a:schemeClr>
              <a:prstClr val="white"/>
            </a:duotone>
          </a:blip>
          <a:srcRect t="3433"/>
          <a:stretch/>
        </p:blipFill>
        <p:spPr>
          <a:xfrm>
            <a:off x="3" y="0"/>
            <a:ext cx="12191997" cy="685800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04B748-3DDB-6A74-C177-4679CF42722C}"/>
              </a:ext>
            </a:extLst>
          </p:cNvPr>
          <p:cNvSpPr>
            <a:spLocks noGrp="1"/>
          </p:cNvSpPr>
          <p:nvPr>
            <p:ph type="title"/>
          </p:nvPr>
        </p:nvSpPr>
        <p:spPr>
          <a:xfrm>
            <a:off x="3535956" y="117647"/>
            <a:ext cx="5099892" cy="1325563"/>
          </a:xfrm>
        </p:spPr>
        <p:txBody>
          <a:bodyPr>
            <a:normAutofit/>
          </a:bodyPr>
          <a:lstStyle/>
          <a:p>
            <a:r>
              <a:rPr lang="en-GB" dirty="0"/>
              <a:t>Activity 30 Minutes</a:t>
            </a:r>
          </a:p>
        </p:txBody>
      </p:sp>
      <p:graphicFrame>
        <p:nvGraphicFramePr>
          <p:cNvPr id="5" name="Content Placeholder 2">
            <a:extLst>
              <a:ext uri="{FF2B5EF4-FFF2-40B4-BE49-F238E27FC236}">
                <a16:creationId xmlns:a16="http://schemas.microsoft.com/office/drawing/2014/main" id="{C70A4FA4-0CF5-B2BD-6209-08DB97BCA16B}"/>
              </a:ext>
            </a:extLst>
          </p:cNvPr>
          <p:cNvGraphicFramePr>
            <a:graphicFrameLocks noGrp="1"/>
          </p:cNvGraphicFramePr>
          <p:nvPr>
            <p:ph idx="1"/>
            <p:extLst>
              <p:ext uri="{D42A27DB-BD31-4B8C-83A1-F6EECF244321}">
                <p14:modId xmlns:p14="http://schemas.microsoft.com/office/powerpoint/2010/main" val="1475135168"/>
              </p:ext>
            </p:extLst>
          </p:nvPr>
        </p:nvGraphicFramePr>
        <p:xfrm>
          <a:off x="1926116" y="1443210"/>
          <a:ext cx="8319572" cy="52991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7405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ADFA4565-3832-E710-597B-55672FDD755F}"/>
              </a:ext>
            </a:extLst>
          </p:cNvPr>
          <p:cNvSpPr txBox="1"/>
          <p:nvPr/>
        </p:nvSpPr>
        <p:spPr>
          <a:xfrm>
            <a:off x="2336995" y="1441938"/>
            <a:ext cx="7518009" cy="397412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dirty="0">
                <a:solidFill>
                  <a:schemeClr val="bg1">
                    <a:lumMod val="95000"/>
                    <a:lumOff val="5000"/>
                  </a:schemeClr>
                </a:solidFill>
                <a:latin typeface="+mj-lt"/>
                <a:ea typeface="+mj-ea"/>
                <a:cs typeface="+mj-cs"/>
              </a:rPr>
              <a:t>How Can AI, Like ChatGPT, Impact You as a Student?</a:t>
            </a:r>
          </a:p>
          <a:p>
            <a:pPr algn="ctr">
              <a:lnSpc>
                <a:spcPct val="90000"/>
              </a:lnSpc>
              <a:spcBef>
                <a:spcPct val="0"/>
              </a:spcBef>
              <a:spcAft>
                <a:spcPts val="600"/>
              </a:spcAft>
            </a:pPr>
            <a:endParaRPr lang="en-US" sz="5400" dirty="0">
              <a:solidFill>
                <a:schemeClr val="bg1">
                  <a:lumMod val="95000"/>
                  <a:lumOff val="5000"/>
                </a:schemeClr>
              </a:solidFill>
              <a:latin typeface="+mj-lt"/>
              <a:ea typeface="+mj-ea"/>
              <a:cs typeface="+mj-cs"/>
            </a:endParaRPr>
          </a:p>
        </p:txBody>
      </p:sp>
    </p:spTree>
    <p:extLst>
      <p:ext uri="{BB962C8B-B14F-4D97-AF65-F5344CB8AC3E}">
        <p14:creationId xmlns:p14="http://schemas.microsoft.com/office/powerpoint/2010/main" val="18143517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8A87CA6-021D-13E1-A05C-0422ADA6A447}"/>
              </a:ext>
            </a:extLst>
          </p:cNvPr>
          <p:cNvSpPr txBox="1"/>
          <p:nvPr/>
        </p:nvSpPr>
        <p:spPr>
          <a:xfrm>
            <a:off x="309528" y="1076444"/>
            <a:ext cx="4692647" cy="5092861"/>
          </a:xfrm>
          <a:prstGeom prst="rect">
            <a:avLst/>
          </a:prstGeom>
        </p:spPr>
        <p:txBody>
          <a:bodyPr vert="horz" lIns="91440" tIns="45720" rIns="91440" bIns="45720" rtlCol="0">
            <a:normAutofit fontScale="62500" lnSpcReduction="20000"/>
          </a:bodyPr>
          <a:lstStyle/>
          <a:p>
            <a:pPr marL="0" marR="0" lvl="0" indent="0" algn="ctr" defTabSz="914400" rtl="0" eaLnBrk="1" fontAlgn="auto" latinLnBrk="0" hangingPunct="1">
              <a:lnSpc>
                <a:spcPct val="90000"/>
              </a:lnSpc>
              <a:spcBef>
                <a:spcPts val="0"/>
              </a:spcBef>
              <a:spcAft>
                <a:spcPts val="600"/>
              </a:spcAft>
              <a:buClrTx/>
              <a:buSzTx/>
              <a:buFontTx/>
              <a:buNone/>
              <a:tabLst/>
              <a:defRPr/>
            </a:pPr>
            <a:endParaRPr kumimoji="0" lang="en-US" sz="4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endParaRPr kumimoji="0" lang="en-US" sz="4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11400" b="1" i="0" u="none" strike="noStrike" kern="1200" cap="none" spc="0" normalizeH="0" baseline="0" noProof="0" dirty="0">
                <a:ln>
                  <a:noFill/>
                </a:ln>
                <a:solidFill>
                  <a:prstClr val="black"/>
                </a:solidFill>
                <a:effectLst/>
                <a:uLnTx/>
                <a:uFillTx/>
                <a:latin typeface="Calibri" panose="020F0502020204030204"/>
                <a:ea typeface="+mn-ea"/>
                <a:cs typeface="+mn-cs"/>
              </a:rPr>
              <a:t>Game time</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rPr>
              <a:t>Chat and see. Try to see if you can guess correctly, is it AI or a human?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hlinkClick r:id="rId2" tooltip="Original URL: https://humanornot.so/. Click or tap if you trust this link."/>
              </a:rPr>
              <a:t>Human or Not: A Social Turing Game is Back, Play Now</a:t>
            </a:r>
            <a:endPar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3800" b="0" i="0" u="none" strike="noStrike" kern="1200" cap="none" spc="0" normalizeH="0" baseline="0" noProof="0" dirty="0">
                <a:ln>
                  <a:noFill/>
                </a:ln>
                <a:solidFill>
                  <a:prstClr val="black"/>
                </a:solidFill>
                <a:effectLst/>
                <a:uLnTx/>
                <a:uFillTx/>
                <a:latin typeface="Calibri" panose="020F0502020204030204"/>
                <a:ea typeface="+mn-ea"/>
                <a:cs typeface="+mn-cs"/>
              </a:rPr>
              <a:t>And can you tell the difference between AI generated Image or Human?</a:t>
            </a:r>
            <a:endPar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Original URL: https://quillbot.com/blog/human-or-ai-game/. Click or tap if you trust this link."/>
              </a:rPr>
              <a:t>Human or AI Game</a:t>
            </a:r>
            <a:endPar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descr="A purple pawn and a rolling dice">
            <a:extLst>
              <a:ext uri="{FF2B5EF4-FFF2-40B4-BE49-F238E27FC236}">
                <a16:creationId xmlns:a16="http://schemas.microsoft.com/office/drawing/2014/main" id="{8E45EDF6-6EE0-AB6A-1BED-BEF4B9BFD377}"/>
              </a:ext>
            </a:extLst>
          </p:cNvPr>
          <p:cNvPicPr>
            <a:picLocks noChangeAspect="1"/>
          </p:cNvPicPr>
          <p:nvPr/>
        </p:nvPicPr>
        <p:blipFill>
          <a:blip r:embed="rId4"/>
          <a:srcRect l="17073" r="1597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60700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Yellow question mark">
            <a:extLst>
              <a:ext uri="{FF2B5EF4-FFF2-40B4-BE49-F238E27FC236}">
                <a16:creationId xmlns:a16="http://schemas.microsoft.com/office/drawing/2014/main" id="{51FFF42B-7462-96F7-30EF-07545C19FD3D}"/>
              </a:ext>
            </a:extLst>
          </p:cNvPr>
          <p:cNvPicPr>
            <a:picLocks noChangeAspect="1"/>
          </p:cNvPicPr>
          <p:nvPr/>
        </p:nvPicPr>
        <p:blipFill rotWithShape="1">
          <a:blip r:embed="rId2"/>
          <a:srcRect l="1061" t="639" r="23584" b="1"/>
          <a:stretch>
            <a:fillRect/>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364408-6563-5C99-20E0-F338133BB533}"/>
              </a:ext>
            </a:extLst>
          </p:cNvPr>
          <p:cNvSpPr>
            <a:spLocks noGrp="1"/>
          </p:cNvSpPr>
          <p:nvPr>
            <p:ph type="title"/>
          </p:nvPr>
        </p:nvSpPr>
        <p:spPr>
          <a:xfrm>
            <a:off x="481029" y="2540490"/>
            <a:ext cx="4023360" cy="1036860"/>
          </a:xfrm>
        </p:spPr>
        <p:txBody>
          <a:bodyPr vert="horz" lIns="91440" tIns="45720" rIns="91440" bIns="45720" rtlCol="0" anchor="b">
            <a:normAutofit/>
          </a:bodyPr>
          <a:lstStyle/>
          <a:p>
            <a:r>
              <a:rPr lang="en-US" sz="4800" dirty="0"/>
              <a:t>Any Questions?</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736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a:xfrm>
            <a:off x="187727" y="473724"/>
            <a:ext cx="7094422" cy="861204"/>
          </a:xfrm>
        </p:spPr>
        <p:txBody>
          <a:bodyPr anchor="b">
            <a:normAutofit/>
          </a:bodyPr>
          <a:lstStyle/>
          <a:p>
            <a:pPr algn="l"/>
            <a:r>
              <a:rPr lang="en-GB" sz="4400" dirty="0">
                <a:solidFill>
                  <a:schemeClr val="tx2"/>
                </a:solidFill>
              </a:rPr>
              <a:t>Digital Ethics and Integrity</a:t>
            </a:r>
          </a:p>
        </p:txBody>
      </p:sp>
      <p:pic>
        <p:nvPicPr>
          <p:cNvPr id="5" name="Picture 4" descr="Background pattern&#10;&#10;Description automatically generated">
            <a:extLst>
              <a:ext uri="{FF2B5EF4-FFF2-40B4-BE49-F238E27FC236}">
                <a16:creationId xmlns:a16="http://schemas.microsoft.com/office/drawing/2014/main" id="{452499EB-0C41-C44C-43B9-903733311869}"/>
              </a:ext>
            </a:extLst>
          </p:cNvPr>
          <p:cNvPicPr>
            <a:picLocks noChangeAspect="1"/>
          </p:cNvPicPr>
          <p:nvPr/>
        </p:nvPicPr>
        <p:blipFill>
          <a:blip r:embed="rId3">
            <a:extLst>
              <a:ext uri="{28A0092B-C50C-407E-A947-70E740481C1C}">
                <a14:useLocalDpi xmlns:a14="http://schemas.microsoft.com/office/drawing/2010/main" val="0"/>
              </a:ext>
            </a:extLst>
          </a:blip>
          <a:srcRect l="64247" t="7229" r="9277" b="39116"/>
          <a:stretch>
            <a:fillRect/>
          </a:stretch>
        </p:blipFill>
        <p:spPr>
          <a:xfrm>
            <a:off x="7048549" y="745332"/>
            <a:ext cx="4704336" cy="5362640"/>
          </a:xfrm>
          <a:prstGeom prst="rect">
            <a:avLst/>
          </a:prstGeom>
          <a:ln w="9525">
            <a:noFill/>
          </a:ln>
        </p:spPr>
      </p:pic>
      <p:sp>
        <p:nvSpPr>
          <p:cNvPr id="6" name="TextBox 5">
            <a:extLst>
              <a:ext uri="{FF2B5EF4-FFF2-40B4-BE49-F238E27FC236}">
                <a16:creationId xmlns:a16="http://schemas.microsoft.com/office/drawing/2014/main" id="{8ADEB504-8300-392B-788F-54D0CCDEE082}"/>
              </a:ext>
            </a:extLst>
          </p:cNvPr>
          <p:cNvSpPr txBox="1"/>
          <p:nvPr/>
        </p:nvSpPr>
        <p:spPr>
          <a:xfrm>
            <a:off x="439115" y="2725782"/>
            <a:ext cx="4659086" cy="2492990"/>
          </a:xfrm>
          <a:prstGeom prst="rect">
            <a:avLst/>
          </a:prstGeom>
          <a:noFill/>
        </p:spPr>
        <p:txBody>
          <a:bodyPr wrap="square" rtlCol="0">
            <a:spAutoFit/>
          </a:bodyPr>
          <a:lstStyle/>
          <a:p>
            <a:pPr marL="285750" indent="-285750">
              <a:buFont typeface="Wingdings" panose="05000000000000000000" pitchFamily="2" charset="2"/>
              <a:buChar char="Ø"/>
            </a:pPr>
            <a:r>
              <a:rPr lang="en-US" sz="2400" dirty="0"/>
              <a:t>Data Privacy</a:t>
            </a:r>
          </a:p>
          <a:p>
            <a:pPr marL="285750" indent="-285750">
              <a:buFont typeface="Wingdings" panose="05000000000000000000" pitchFamily="2" charset="2"/>
              <a:buChar char="Ø"/>
            </a:pPr>
            <a:r>
              <a:rPr lang="en-US" sz="2400" dirty="0"/>
              <a:t>Plagiarism</a:t>
            </a:r>
          </a:p>
          <a:p>
            <a:pPr marL="285750" indent="-285750">
              <a:buFont typeface="Wingdings" panose="05000000000000000000" pitchFamily="2" charset="2"/>
              <a:buChar char="Ø"/>
            </a:pPr>
            <a:r>
              <a:rPr lang="en-US" sz="2400" dirty="0"/>
              <a:t>Digital Citizenship</a:t>
            </a:r>
          </a:p>
          <a:p>
            <a:pPr marL="285750" indent="-285750">
              <a:buFont typeface="Wingdings" panose="05000000000000000000" pitchFamily="2" charset="2"/>
              <a:buChar char="Ø"/>
            </a:pPr>
            <a:r>
              <a:rPr lang="en-US" sz="2400" dirty="0"/>
              <a:t>Algorithmic Bias</a:t>
            </a:r>
          </a:p>
          <a:p>
            <a:pPr marL="285750" indent="-285750">
              <a:buFont typeface="Wingdings" panose="05000000000000000000" pitchFamily="2" charset="2"/>
              <a:buChar char="Ø"/>
            </a:pPr>
            <a:r>
              <a:rPr lang="en-US" sz="2400" dirty="0"/>
              <a:t>Security and Data Protection</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endParaRPr lang="en-US" dirty="0"/>
          </a:p>
        </p:txBody>
      </p:sp>
    </p:spTree>
    <p:extLst>
      <p:ext uri="{BB962C8B-B14F-4D97-AF65-F5344CB8AC3E}">
        <p14:creationId xmlns:p14="http://schemas.microsoft.com/office/powerpoint/2010/main" val="31257237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F6312-241E-BDA6-8F19-45607EBD75AB}"/>
              </a:ext>
            </a:extLst>
          </p:cNvPr>
          <p:cNvSpPr>
            <a:spLocks noGrp="1"/>
          </p:cNvSpPr>
          <p:nvPr>
            <p:ph type="title"/>
          </p:nvPr>
        </p:nvSpPr>
        <p:spPr>
          <a:xfrm>
            <a:off x="100787" y="352538"/>
            <a:ext cx="5334197" cy="1280421"/>
          </a:xfrm>
        </p:spPr>
        <p:txBody>
          <a:bodyPr anchor="ctr">
            <a:normAutofit/>
          </a:bodyPr>
          <a:lstStyle/>
          <a:p>
            <a:r>
              <a:rPr lang="en-GB" sz="4000" b="1" dirty="0"/>
              <a:t>It’s Definition Time!</a:t>
            </a:r>
          </a:p>
        </p:txBody>
      </p:sp>
      <p:sp>
        <p:nvSpPr>
          <p:cNvPr id="3" name="Content Placeholder 2">
            <a:extLst>
              <a:ext uri="{FF2B5EF4-FFF2-40B4-BE49-F238E27FC236}">
                <a16:creationId xmlns:a16="http://schemas.microsoft.com/office/drawing/2014/main" id="{6AF3C002-B1CE-A86D-4651-A3B3D13E8EB0}"/>
              </a:ext>
            </a:extLst>
          </p:cNvPr>
          <p:cNvSpPr>
            <a:spLocks noGrp="1"/>
          </p:cNvSpPr>
          <p:nvPr>
            <p:ph idx="1"/>
          </p:nvPr>
        </p:nvSpPr>
        <p:spPr>
          <a:xfrm>
            <a:off x="295418" y="1632959"/>
            <a:ext cx="6266961" cy="4398642"/>
          </a:xfrm>
        </p:spPr>
        <p:txBody>
          <a:bodyPr anchor="ctr">
            <a:normAutofit/>
          </a:bodyPr>
          <a:lstStyle/>
          <a:p>
            <a:pPr>
              <a:buFont typeface="Wingdings" panose="05000000000000000000" pitchFamily="2" charset="2"/>
              <a:buChar char="Ø"/>
            </a:pPr>
            <a:r>
              <a:rPr lang="en-GB" sz="2400" dirty="0"/>
              <a:t>Digital ethics refers to a form of applied ethics where organisations and professionals work with the intent to eliminate and mitigate harmful outcomes that result from their work with digital products and services.</a:t>
            </a:r>
          </a:p>
          <a:p>
            <a:pPr>
              <a:buFont typeface="Wingdings" panose="05000000000000000000" pitchFamily="2" charset="2"/>
              <a:buChar char="Ø"/>
            </a:pPr>
            <a:endParaRPr lang="en-GB" sz="2400" b="0" i="0" dirty="0">
              <a:effectLst/>
            </a:endParaRPr>
          </a:p>
          <a:p>
            <a:pPr>
              <a:buFont typeface="Wingdings" panose="05000000000000000000" pitchFamily="2" charset="2"/>
              <a:buChar char="Ø"/>
            </a:pPr>
            <a:r>
              <a:rPr lang="en-GB" sz="2400" dirty="0"/>
              <a:t>For further reading, please feel free to click on the </a:t>
            </a:r>
            <a:r>
              <a:rPr lang="en-GB" sz="2400" dirty="0" err="1"/>
              <a:t>link:https</a:t>
            </a:r>
            <a:r>
              <a:rPr lang="en-GB" sz="2400" dirty="0"/>
              <a:t>://www.bcs.org/articles-opinion-and-research/practical-digital-ethics/</a:t>
            </a:r>
          </a:p>
        </p:txBody>
      </p:sp>
      <p:pic>
        <p:nvPicPr>
          <p:cNvPr id="5" name="Picture 4" descr="Person working with laptop and notepad">
            <a:extLst>
              <a:ext uri="{FF2B5EF4-FFF2-40B4-BE49-F238E27FC236}">
                <a16:creationId xmlns:a16="http://schemas.microsoft.com/office/drawing/2014/main" id="{8584F6A6-79D4-499E-F732-FADB502A2B1C}"/>
              </a:ext>
            </a:extLst>
          </p:cNvPr>
          <p:cNvPicPr>
            <a:picLocks noChangeAspect="1"/>
          </p:cNvPicPr>
          <p:nvPr/>
        </p:nvPicPr>
        <p:blipFill rotWithShape="1">
          <a:blip r:embed="rId3">
            <a:extLst>
              <a:ext uri="{28A0092B-C50C-407E-A947-70E740481C1C}">
                <a14:useLocalDpi xmlns:a14="http://schemas.microsoft.com/office/drawing/2010/main" val="0"/>
              </a:ext>
            </a:extLst>
          </a:blip>
          <a:srcRect l="21566" r="2659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30344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3D numbers in white and orange">
            <a:extLst>
              <a:ext uri="{FF2B5EF4-FFF2-40B4-BE49-F238E27FC236}">
                <a16:creationId xmlns:a16="http://schemas.microsoft.com/office/drawing/2014/main" id="{ADB4311E-A844-85AA-70F7-126246804683}"/>
              </a:ext>
            </a:extLst>
          </p:cNvPr>
          <p:cNvPicPr>
            <a:picLocks noChangeAspect="1"/>
          </p:cNvPicPr>
          <p:nvPr/>
        </p:nvPicPr>
        <p:blipFill>
          <a:blip r:embed="rId3"/>
          <a:srcRect l="3680" r="25220"/>
          <a:stretch>
            <a:fillRect/>
          </a:stretch>
        </p:blipFill>
        <p:spPr>
          <a:xfrm>
            <a:off x="3523488" y="10"/>
            <a:ext cx="8668512" cy="6857990"/>
          </a:xfrm>
          <a:prstGeom prst="rect">
            <a:avLst/>
          </a:prstGeom>
        </p:spPr>
      </p:pic>
      <p:sp>
        <p:nvSpPr>
          <p:cNvPr id="41" name="Rectangle 4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E2E75C-F431-B7E6-EBF0-A4E1C663FAE3}"/>
              </a:ext>
            </a:extLst>
          </p:cNvPr>
          <p:cNvSpPr>
            <a:spLocks noGrp="1"/>
          </p:cNvSpPr>
          <p:nvPr>
            <p:ph type="title"/>
          </p:nvPr>
        </p:nvSpPr>
        <p:spPr>
          <a:xfrm>
            <a:off x="305661" y="1117727"/>
            <a:ext cx="4685648" cy="1124712"/>
          </a:xfrm>
        </p:spPr>
        <p:txBody>
          <a:bodyPr anchor="b">
            <a:normAutofit/>
          </a:bodyPr>
          <a:lstStyle/>
          <a:p>
            <a:r>
              <a:rPr lang="en-GB" b="1" dirty="0"/>
              <a:t>What is Data?</a:t>
            </a:r>
          </a:p>
        </p:txBody>
      </p:sp>
      <p:sp>
        <p:nvSpPr>
          <p:cNvPr id="43" name="Rectangle 4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5" name="Rectangle 4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3CCAD0C-FDE3-655A-B891-FABBC4C5E923}"/>
              </a:ext>
            </a:extLst>
          </p:cNvPr>
          <p:cNvSpPr>
            <a:spLocks noGrp="1"/>
          </p:cNvSpPr>
          <p:nvPr>
            <p:ph idx="1"/>
          </p:nvPr>
        </p:nvSpPr>
        <p:spPr>
          <a:xfrm>
            <a:off x="371093" y="2718054"/>
            <a:ext cx="6305129" cy="3207258"/>
          </a:xfrm>
        </p:spPr>
        <p:txBody>
          <a:bodyPr anchor="t">
            <a:normAutofit/>
          </a:bodyPr>
          <a:lstStyle/>
          <a:p>
            <a:endParaRPr lang="en-GB" sz="1700" dirty="0"/>
          </a:p>
          <a:p>
            <a:pPr marL="0" indent="0">
              <a:buNone/>
            </a:pPr>
            <a:r>
              <a:rPr lang="en-GB" sz="2400" dirty="0"/>
              <a:t>Information, especially facts or numbers, is collected to be examined, considered and used to help decision-making</a:t>
            </a:r>
          </a:p>
          <a:p>
            <a:endParaRPr lang="en-GB" sz="1700" dirty="0"/>
          </a:p>
        </p:txBody>
      </p:sp>
    </p:spTree>
    <p:extLst>
      <p:ext uri="{BB962C8B-B14F-4D97-AF65-F5344CB8AC3E}">
        <p14:creationId xmlns:p14="http://schemas.microsoft.com/office/powerpoint/2010/main" val="17911758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3CB6E-3F8B-D674-F02F-25B220303AD0}"/>
              </a:ext>
            </a:extLst>
          </p:cNvPr>
          <p:cNvSpPr>
            <a:spLocks noGrp="1"/>
          </p:cNvSpPr>
          <p:nvPr>
            <p:ph type="title"/>
          </p:nvPr>
        </p:nvSpPr>
        <p:spPr>
          <a:xfrm>
            <a:off x="635000" y="640823"/>
            <a:ext cx="3418659" cy="5583148"/>
          </a:xfrm>
        </p:spPr>
        <p:txBody>
          <a:bodyPr anchor="ctr">
            <a:normAutofit/>
          </a:bodyPr>
          <a:lstStyle/>
          <a:p>
            <a:r>
              <a:rPr lang="en-GB" sz="5400" b="1" dirty="0"/>
              <a:t>Let's explore the GDPR</a:t>
            </a:r>
            <a:br>
              <a:rPr lang="en-GB" sz="5400" b="1" dirty="0"/>
            </a:br>
            <a:endParaRPr lang="en-GB" sz="5400" b="1" dirty="0"/>
          </a:p>
        </p:txBody>
      </p:sp>
      <p:sp>
        <p:nvSpPr>
          <p:cNvPr id="3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A470FD68-9F33-05B1-C6B1-47E83906E0D2}"/>
              </a:ext>
            </a:extLst>
          </p:cNvPr>
          <p:cNvGraphicFramePr>
            <a:graphicFrameLocks noGrp="1"/>
          </p:cNvGraphicFramePr>
          <p:nvPr>
            <p:ph idx="1"/>
            <p:extLst>
              <p:ext uri="{D42A27DB-BD31-4B8C-83A1-F6EECF244321}">
                <p14:modId xmlns:p14="http://schemas.microsoft.com/office/powerpoint/2010/main" val="33634260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91114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0A5A6-28E0-573B-733B-29BDF1381A98}"/>
              </a:ext>
            </a:extLst>
          </p:cNvPr>
          <p:cNvSpPr>
            <a:spLocks noGrp="1"/>
          </p:cNvSpPr>
          <p:nvPr>
            <p:ph type="ctrTitle"/>
          </p:nvPr>
        </p:nvSpPr>
        <p:spPr>
          <a:xfrm>
            <a:off x="4592368" y="399665"/>
            <a:ext cx="6251110" cy="2230324"/>
          </a:xfrm>
        </p:spPr>
        <p:txBody>
          <a:bodyPr vert="horz" lIns="91440" tIns="45720" rIns="91440" bIns="45720" rtlCol="0" anchor="b">
            <a:normAutofit/>
          </a:bodyPr>
          <a:lstStyle/>
          <a:p>
            <a:pPr algn="l"/>
            <a:r>
              <a:rPr lang="en-US" sz="4400" dirty="0">
                <a:effectLst/>
              </a:rPr>
              <a:t>Key aspects of the GDPR include:</a:t>
            </a:r>
            <a:br>
              <a:rPr lang="en-US" sz="3800" dirty="0">
                <a:effectLst/>
              </a:rPr>
            </a:br>
            <a:endParaRPr lang="en-US" sz="3800" dirty="0"/>
          </a:p>
        </p:txBody>
      </p:sp>
      <p:pic>
        <p:nvPicPr>
          <p:cNvPr id="27" name="Picture 26" descr="Different types of keys">
            <a:extLst>
              <a:ext uri="{FF2B5EF4-FFF2-40B4-BE49-F238E27FC236}">
                <a16:creationId xmlns:a16="http://schemas.microsoft.com/office/drawing/2014/main" id="{E627F89F-8217-614D-B177-FD297DDA451A}"/>
              </a:ext>
            </a:extLst>
          </p:cNvPr>
          <p:cNvPicPr>
            <a:picLocks noChangeAspect="1"/>
          </p:cNvPicPr>
          <p:nvPr/>
        </p:nvPicPr>
        <p:blipFill>
          <a:blip r:embed="rId3"/>
          <a:srcRect l="25638" r="30729"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800CD35-59AE-8E87-D580-1DFDDBF9C596}"/>
              </a:ext>
            </a:extLst>
          </p:cNvPr>
          <p:cNvSpPr>
            <a:spLocks noGrp="1"/>
          </p:cNvSpPr>
          <p:nvPr>
            <p:ph type="subTitle" idx="1"/>
          </p:nvPr>
        </p:nvSpPr>
        <p:spPr>
          <a:xfrm>
            <a:off x="4718305" y="2246812"/>
            <a:ext cx="7534655" cy="5532555"/>
          </a:xfrm>
        </p:spPr>
        <p:txBody>
          <a:bodyPr vert="horz" lIns="91440" tIns="45720" rIns="91440" bIns="45720" rtlCol="0">
            <a:normAutofit/>
          </a:bodyPr>
          <a:lstStyle/>
          <a:p>
            <a:pPr indent="-228600" algn="l">
              <a:buFont typeface="Arial" panose="020B0604020202020204" pitchFamily="34" charset="0"/>
              <a:buChar char="•"/>
            </a:pPr>
            <a:endParaRPr lang="en-US" sz="1600" dirty="0">
              <a:effectLst/>
            </a:endParaRPr>
          </a:p>
          <a:p>
            <a:pPr indent="-228600" algn="l">
              <a:buFont typeface="Arial" panose="020B0604020202020204" pitchFamily="34" charset="0"/>
              <a:buChar char="•"/>
            </a:pPr>
            <a:r>
              <a:rPr lang="en-US" sz="1600" b="1" dirty="0">
                <a:effectLst/>
              </a:rPr>
              <a:t>Expanded territorial scope: The GDPR applies to all </a:t>
            </a:r>
            <a:r>
              <a:rPr lang="en-US" sz="1600" b="1" dirty="0"/>
              <a:t>organisations processing personal data of EU residents, regardless of the </a:t>
            </a:r>
            <a:r>
              <a:rPr lang="en-US" sz="1600" b="1" dirty="0" err="1"/>
              <a:t>organisation's</a:t>
            </a:r>
            <a:r>
              <a:rPr lang="en-US" sz="1600" b="1" dirty="0">
                <a:effectLst/>
              </a:rPr>
              <a:t> location.</a:t>
            </a:r>
          </a:p>
          <a:p>
            <a:pPr indent="-228600" algn="l">
              <a:buFont typeface="Arial" panose="020B0604020202020204" pitchFamily="34" charset="0"/>
              <a:buChar char="•"/>
            </a:pPr>
            <a:r>
              <a:rPr lang="en-US" sz="1600" b="1" dirty="0">
                <a:effectLst/>
              </a:rPr>
              <a:t>Increased penalties: Organisations found in breach of the GDPR can face fines of up to €20 million or 4% of their annual global turnover, whichever is higher.</a:t>
            </a:r>
          </a:p>
          <a:p>
            <a:pPr indent="-228600" algn="l">
              <a:buFont typeface="Arial" panose="020B0604020202020204" pitchFamily="34" charset="0"/>
              <a:buChar char="•"/>
            </a:pPr>
            <a:r>
              <a:rPr lang="en-US" sz="1600" b="1" dirty="0">
                <a:effectLst/>
              </a:rPr>
              <a:t>Consent requirements: Organisations must obtain clear, freely given, and informed consent from individuals before processing their personal data.</a:t>
            </a:r>
          </a:p>
          <a:p>
            <a:pPr indent="-228600" algn="l">
              <a:buFont typeface="Arial" panose="020B0604020202020204" pitchFamily="34" charset="0"/>
              <a:buChar char="•"/>
            </a:pPr>
            <a:r>
              <a:rPr lang="en-US" sz="1600" b="1" dirty="0">
                <a:effectLst/>
              </a:rPr>
              <a:t>Data subject rights: Individuals have the right to access, rectify, erase, restrict processing, and port their personal data, as well as the right to object to processing in certain circumstances.</a:t>
            </a:r>
          </a:p>
          <a:p>
            <a:pPr indent="-228600" algn="l">
              <a:buFont typeface="Arial" panose="020B0604020202020204" pitchFamily="34" charset="0"/>
              <a:buChar char="•"/>
            </a:pPr>
            <a:r>
              <a:rPr lang="en-US" sz="1600" b="1" dirty="0">
                <a:effectLst/>
              </a:rPr>
              <a:t>Data protection by design and default: Organizations must implement appropriate technical and organisational measures to ensure data protection from the outset of any project.</a:t>
            </a:r>
          </a:p>
          <a:p>
            <a:pPr indent="-228600" algn="l">
              <a:buFont typeface="Arial" panose="020B0604020202020204" pitchFamily="34" charset="0"/>
              <a:buChar char="•"/>
            </a:pPr>
            <a:r>
              <a:rPr lang="en-US" sz="1600" b="1" dirty="0">
                <a:effectLst/>
              </a:rPr>
              <a:t>Data breach notification: Organisations must notify the relevant supervisory authority within 72 hours of becoming aware of a personal data breach.</a:t>
            </a:r>
          </a:p>
          <a:p>
            <a:pPr indent="-228600" algn="l">
              <a:buFont typeface="Arial" panose="020B0604020202020204" pitchFamily="34" charset="0"/>
              <a:buChar char="•"/>
            </a:pPr>
            <a:endParaRPr lang="en-US" sz="1200" dirty="0"/>
          </a:p>
        </p:txBody>
      </p:sp>
    </p:spTree>
    <p:extLst>
      <p:ext uri="{BB962C8B-B14F-4D97-AF65-F5344CB8AC3E}">
        <p14:creationId xmlns:p14="http://schemas.microsoft.com/office/powerpoint/2010/main" val="21055667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462972-5649-618D-93AF-503E0D0D5B27}"/>
              </a:ext>
            </a:extLst>
          </p:cNvPr>
          <p:cNvSpPr>
            <a:spLocks noGrp="1"/>
          </p:cNvSpPr>
          <p:nvPr>
            <p:ph type="title"/>
          </p:nvPr>
        </p:nvSpPr>
        <p:spPr>
          <a:xfrm>
            <a:off x="621792" y="1161288"/>
            <a:ext cx="3602736" cy="4526280"/>
          </a:xfrm>
        </p:spPr>
        <p:txBody>
          <a:bodyPr>
            <a:normAutofit/>
          </a:bodyPr>
          <a:lstStyle/>
          <a:p>
            <a:r>
              <a:rPr lang="en-GB" dirty="0"/>
              <a:t>The Right to Protection</a:t>
            </a:r>
          </a:p>
        </p:txBody>
      </p:sp>
      <p:sp>
        <p:nvSpPr>
          <p:cNvPr id="26" name="Rectangle 2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19739D6A-D43D-0DB1-C890-AE837126BE8D}"/>
              </a:ext>
            </a:extLst>
          </p:cNvPr>
          <p:cNvGraphicFramePr>
            <a:graphicFrameLocks noGrp="1"/>
          </p:cNvGraphicFramePr>
          <p:nvPr>
            <p:ph idx="1"/>
            <p:extLst>
              <p:ext uri="{D42A27DB-BD31-4B8C-83A1-F6EECF244321}">
                <p14:modId xmlns:p14="http://schemas.microsoft.com/office/powerpoint/2010/main" val="424574642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77802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282CB-FD32-46F0-EA51-CF0CB09EF11C}"/>
              </a:ext>
            </a:extLst>
          </p:cNvPr>
          <p:cNvSpPr>
            <a:spLocks noGrp="1"/>
          </p:cNvSpPr>
          <p:nvPr>
            <p:ph type="title"/>
          </p:nvPr>
        </p:nvSpPr>
        <p:spPr>
          <a:xfrm>
            <a:off x="640080" y="325369"/>
            <a:ext cx="4368602" cy="1956841"/>
          </a:xfrm>
        </p:spPr>
        <p:txBody>
          <a:bodyPr anchor="b">
            <a:normAutofit/>
          </a:bodyPr>
          <a:lstStyle/>
          <a:p>
            <a:br>
              <a:rPr lang="en-GB" sz="3400"/>
            </a:br>
            <a:r>
              <a:rPr lang="en-GB" sz="3400" b="1"/>
              <a:t>Personal Data is…</a:t>
            </a:r>
            <a:br>
              <a:rPr lang="en-GB" sz="3400" b="1"/>
            </a:br>
            <a:br>
              <a:rPr lang="en-GB" sz="3400" b="1"/>
            </a:br>
            <a:endParaRPr lang="en-GB" sz="3400" b="1"/>
          </a:p>
        </p:txBody>
      </p:sp>
      <p:sp>
        <p:nvSpPr>
          <p:cNvPr id="4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5F0958-CDE0-A6C2-5843-C687253F8B0C}"/>
              </a:ext>
            </a:extLst>
          </p:cNvPr>
          <p:cNvSpPr>
            <a:spLocks noGrp="1"/>
          </p:cNvSpPr>
          <p:nvPr>
            <p:ph idx="1"/>
          </p:nvPr>
        </p:nvSpPr>
        <p:spPr>
          <a:xfrm>
            <a:off x="430806" y="2701413"/>
            <a:ext cx="4879371" cy="4060456"/>
          </a:xfrm>
        </p:spPr>
        <p:txBody>
          <a:bodyPr>
            <a:normAutofit/>
          </a:bodyPr>
          <a:lstStyle/>
          <a:p>
            <a:pPr marL="0" indent="0">
              <a:buNone/>
            </a:pPr>
            <a:r>
              <a:rPr lang="en-GB" sz="2000" dirty="0"/>
              <a:t>Personal data is information that relates to an identified or identifiable individual.</a:t>
            </a:r>
          </a:p>
          <a:p>
            <a:endParaRPr lang="en-GB" sz="2000" dirty="0"/>
          </a:p>
          <a:p>
            <a:pPr marL="0" indent="0">
              <a:buNone/>
            </a:pPr>
            <a:r>
              <a:rPr lang="en-GB" sz="2000" dirty="0"/>
              <a:t>Some examples include:</a:t>
            </a:r>
          </a:p>
          <a:p>
            <a:pPr>
              <a:buFont typeface="Wingdings" panose="05000000000000000000" pitchFamily="2" charset="2"/>
              <a:buChar char="Ø"/>
            </a:pPr>
            <a:r>
              <a:rPr lang="en-GB" sz="2000" dirty="0"/>
              <a:t>name and surname</a:t>
            </a:r>
          </a:p>
          <a:p>
            <a:pPr>
              <a:buFont typeface="Wingdings" panose="05000000000000000000" pitchFamily="2" charset="2"/>
              <a:buChar char="Ø"/>
            </a:pPr>
            <a:r>
              <a:rPr lang="en-GB" sz="2000" dirty="0"/>
              <a:t>home address</a:t>
            </a:r>
          </a:p>
          <a:p>
            <a:pPr>
              <a:buFont typeface="Wingdings" panose="05000000000000000000" pitchFamily="2" charset="2"/>
              <a:buChar char="Ø"/>
            </a:pPr>
            <a:r>
              <a:rPr lang="en-GB" sz="2000" dirty="0"/>
              <a:t>email address</a:t>
            </a:r>
          </a:p>
          <a:p>
            <a:pPr>
              <a:buFont typeface="Wingdings" panose="05000000000000000000" pitchFamily="2" charset="2"/>
              <a:buChar char="Ø"/>
            </a:pPr>
            <a:r>
              <a:rPr lang="en-GB" sz="2000" dirty="0"/>
              <a:t>ID number</a:t>
            </a:r>
          </a:p>
          <a:p>
            <a:pPr>
              <a:buFont typeface="Wingdings" panose="05000000000000000000" pitchFamily="2" charset="2"/>
              <a:buChar char="Ø"/>
            </a:pPr>
            <a:r>
              <a:rPr lang="en-GB" sz="2000" dirty="0"/>
              <a:t>Internet address;</a:t>
            </a:r>
          </a:p>
          <a:p>
            <a:endParaRPr lang="en-GB" sz="1700" dirty="0"/>
          </a:p>
        </p:txBody>
      </p:sp>
      <p:pic>
        <p:nvPicPr>
          <p:cNvPr id="35" name="Picture 34" descr="Different colored organizers">
            <a:extLst>
              <a:ext uri="{FF2B5EF4-FFF2-40B4-BE49-F238E27FC236}">
                <a16:creationId xmlns:a16="http://schemas.microsoft.com/office/drawing/2014/main" id="{77D207CB-DC71-EEE6-36FE-53F4E442A66D}"/>
              </a:ext>
            </a:extLst>
          </p:cNvPr>
          <p:cNvPicPr>
            <a:picLocks noChangeAspect="1"/>
          </p:cNvPicPr>
          <p:nvPr/>
        </p:nvPicPr>
        <p:blipFill>
          <a:blip r:embed="rId3"/>
          <a:srcRect l="19712" r="1960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2839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a:xfrm>
            <a:off x="2558716" y="955309"/>
            <a:ext cx="7074568" cy="2898975"/>
          </a:xfrm>
        </p:spPr>
        <p:txBody>
          <a:bodyPr>
            <a:normAutofit/>
          </a:bodyPr>
          <a:lstStyle/>
          <a:p>
            <a:r>
              <a:rPr lang="en-GB" sz="6600" dirty="0">
                <a:solidFill>
                  <a:srgbClr val="FFFFFF"/>
                </a:solidFill>
              </a:rPr>
              <a:t>Why Does Personal Data Need Protection?</a:t>
            </a:r>
          </a:p>
        </p:txBody>
      </p:sp>
      <p:sp>
        <p:nvSpPr>
          <p:cNvPr id="11"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15493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2D4E-9F70-6177-A5AA-D183DCFE3344}"/>
              </a:ext>
            </a:extLst>
          </p:cNvPr>
          <p:cNvSpPr>
            <a:spLocks noGrp="1"/>
          </p:cNvSpPr>
          <p:nvPr>
            <p:ph type="title"/>
          </p:nvPr>
        </p:nvSpPr>
        <p:spPr/>
        <p:txBody>
          <a:bodyPr/>
          <a:lstStyle/>
          <a:p>
            <a:r>
              <a:rPr lang="en-GB" dirty="0"/>
              <a:t>Cyber attack</a:t>
            </a:r>
          </a:p>
        </p:txBody>
      </p:sp>
      <p:pic>
        <p:nvPicPr>
          <p:cNvPr id="4" name="Online Media 3" title="Cyber Security In 7 Minutes | What Is Cyber Security: How It Works? | Cyber Security | Simplilearn">
            <a:hlinkClick r:id="" action="ppaction://media"/>
            <a:extLst>
              <a:ext uri="{FF2B5EF4-FFF2-40B4-BE49-F238E27FC236}">
                <a16:creationId xmlns:a16="http://schemas.microsoft.com/office/drawing/2014/main" id="{8265C8A9-1062-E0A5-6740-71EDE5D34B00}"/>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3506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9CF0E6-31AE-E692-FFC4-A921896EF11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AF4B58-9B25-107C-24DE-14710C9A2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Yellow question mark">
            <a:extLst>
              <a:ext uri="{FF2B5EF4-FFF2-40B4-BE49-F238E27FC236}">
                <a16:creationId xmlns:a16="http://schemas.microsoft.com/office/drawing/2014/main" id="{7BE04A7B-4006-C4BB-8084-EDDBE867EDF5}"/>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BCC5A28E-0EC0-B566-BA80-8C1B4B96A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7DD192-31A0-1F91-531E-A0BCE7E4792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1440096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D4126-6110-2609-7FDD-045803AFA4DC}"/>
              </a:ext>
            </a:extLst>
          </p:cNvPr>
          <p:cNvSpPr>
            <a:spLocks noGrp="1"/>
          </p:cNvSpPr>
          <p:nvPr>
            <p:ph type="title"/>
          </p:nvPr>
        </p:nvSpPr>
        <p:spPr>
          <a:xfrm>
            <a:off x="838200" y="365125"/>
            <a:ext cx="10515600" cy="1861240"/>
          </a:xfrm>
        </p:spPr>
        <p:txBody>
          <a:bodyPr>
            <a:normAutofit fontScale="90000"/>
          </a:bodyPr>
          <a:lstStyle/>
          <a:p>
            <a:r>
              <a:rPr lang="en-GB" dirty="0"/>
              <a:t>Module feedback questionnaire</a:t>
            </a:r>
            <a:br>
              <a:rPr lang="en-GB" dirty="0"/>
            </a:br>
            <a:r>
              <a:rPr lang="en-GB" dirty="0"/>
              <a:t>Please fill out the Module feedback form as best you can </a:t>
            </a:r>
          </a:p>
        </p:txBody>
      </p:sp>
      <p:pic>
        <p:nvPicPr>
          <p:cNvPr id="5" name="Content Placeholder 4">
            <a:extLst>
              <a:ext uri="{FF2B5EF4-FFF2-40B4-BE49-F238E27FC236}">
                <a16:creationId xmlns:a16="http://schemas.microsoft.com/office/drawing/2014/main" id="{7CC60333-0E47-BDBF-381A-7C1691B7337F}"/>
              </a:ext>
            </a:extLst>
          </p:cNvPr>
          <p:cNvPicPr>
            <a:picLocks noGrp="1" noChangeAspect="1"/>
          </p:cNvPicPr>
          <p:nvPr>
            <p:ph idx="1"/>
          </p:nvPr>
        </p:nvPicPr>
        <p:blipFill>
          <a:blip r:embed="rId2"/>
          <a:srcRect t="5669" r="50000"/>
          <a:stretch>
            <a:fillRect/>
          </a:stretch>
        </p:blipFill>
        <p:spPr>
          <a:xfrm>
            <a:off x="498743" y="2563330"/>
            <a:ext cx="4908144" cy="3929545"/>
          </a:xfrm>
          <a:prstGeom prst="rect">
            <a:avLst/>
          </a:prstGeom>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28C8E63E-E130-3342-B575-805711F804F1}"/>
                  </a:ext>
                </a:extLst>
              </p14:cNvPr>
              <p14:cNvContentPartPr/>
              <p14:nvPr/>
            </p14:nvContentPartPr>
            <p14:xfrm>
              <a:off x="4716876" y="2563330"/>
              <a:ext cx="995760" cy="1184040"/>
            </p14:xfrm>
          </p:contentPart>
        </mc:Choice>
        <mc:Fallback>
          <p:pic>
            <p:nvPicPr>
              <p:cNvPr id="6" name="Ink 5">
                <a:extLst>
                  <a:ext uri="{FF2B5EF4-FFF2-40B4-BE49-F238E27FC236}">
                    <a16:creationId xmlns:a16="http://schemas.microsoft.com/office/drawing/2014/main" id="{28C8E63E-E130-3342-B575-805711F804F1}"/>
                  </a:ext>
                </a:extLst>
              </p:cNvPr>
              <p:cNvPicPr/>
              <p:nvPr/>
            </p:nvPicPr>
            <p:blipFill>
              <a:blip r:embed="rId4"/>
              <a:stretch>
                <a:fillRect/>
              </a:stretch>
            </p:blipFill>
            <p:spPr>
              <a:xfrm>
                <a:off x="4681236" y="2527330"/>
                <a:ext cx="1067400" cy="1255680"/>
              </a:xfrm>
              <a:prstGeom prst="rect">
                <a:avLst/>
              </a:prstGeom>
            </p:spPr>
          </p:pic>
        </mc:Fallback>
      </mc:AlternateContent>
      <p:pic>
        <p:nvPicPr>
          <p:cNvPr id="9" name="Picture 8">
            <a:extLst>
              <a:ext uri="{FF2B5EF4-FFF2-40B4-BE49-F238E27FC236}">
                <a16:creationId xmlns:a16="http://schemas.microsoft.com/office/drawing/2014/main" id="{20A22ABD-B3DE-8085-BB5F-4D84B699D2B0}"/>
              </a:ext>
            </a:extLst>
          </p:cNvPr>
          <p:cNvPicPr>
            <a:picLocks noChangeAspect="1"/>
          </p:cNvPicPr>
          <p:nvPr/>
        </p:nvPicPr>
        <p:blipFill>
          <a:blip r:embed="rId5"/>
          <a:srcRect l="38696" t="17247" r="49021" b="8550"/>
          <a:stretch>
            <a:fillRect/>
          </a:stretch>
        </p:blipFill>
        <p:spPr>
          <a:xfrm>
            <a:off x="7625598" y="2705634"/>
            <a:ext cx="2145196" cy="3644935"/>
          </a:xfrm>
          <a:prstGeom prst="rect">
            <a:avLst/>
          </a:prstGeom>
        </p:spPr>
      </p:pic>
    </p:spTree>
    <p:extLst>
      <p:ext uri="{BB962C8B-B14F-4D97-AF65-F5344CB8AC3E}">
        <p14:creationId xmlns:p14="http://schemas.microsoft.com/office/powerpoint/2010/main" val="10894463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D82E81-BB9B-BE19-F3AF-17972346A8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0"/>
            <a:ext cx="6858000" cy="6858000"/>
          </a:xfrm>
          <a:prstGeom prst="rect">
            <a:avLst/>
          </a:prstGeom>
        </p:spPr>
      </p:pic>
    </p:spTree>
    <p:extLst>
      <p:ext uri="{BB962C8B-B14F-4D97-AF65-F5344CB8AC3E}">
        <p14:creationId xmlns:p14="http://schemas.microsoft.com/office/powerpoint/2010/main" val="288025819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1898</TotalTime>
  <Words>5814</Words>
  <Application>Microsoft Office PowerPoint</Application>
  <PresentationFormat>Widescreen</PresentationFormat>
  <Paragraphs>424</Paragraphs>
  <Slides>34</Slides>
  <Notes>27</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Aptos</vt:lpstr>
      <vt:lpstr>Arial</vt:lpstr>
      <vt:lpstr>Calibri</vt:lpstr>
      <vt:lpstr>Calibri Light</vt:lpstr>
      <vt:lpstr>Google Sans</vt:lpstr>
      <vt:lpstr>Segoe UI</vt:lpstr>
      <vt:lpstr>Wingdings</vt:lpstr>
      <vt:lpstr>WordVisi_MSFontService</vt:lpstr>
      <vt:lpstr>1_Office Theme</vt:lpstr>
      <vt:lpstr>PowerPoint Presentation</vt:lpstr>
      <vt:lpstr>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ChatGPT?</vt:lpstr>
      <vt:lpstr>What are the pros of ChatGPT?</vt:lpstr>
      <vt:lpstr>PowerPoint Presentation</vt:lpstr>
      <vt:lpstr>PowerPoint Presentation</vt:lpstr>
      <vt:lpstr>AI Hallucinations</vt:lpstr>
      <vt:lpstr>What Are Your Thoughts?</vt:lpstr>
      <vt:lpstr>Activity 30 Minutes</vt:lpstr>
      <vt:lpstr>PowerPoint Presentation</vt:lpstr>
      <vt:lpstr>PowerPoint Presentation</vt:lpstr>
      <vt:lpstr>Any Questions?</vt:lpstr>
      <vt:lpstr>PowerPoint Presentation</vt:lpstr>
      <vt:lpstr>It’s Definition Time!</vt:lpstr>
      <vt:lpstr>What is Data?</vt:lpstr>
      <vt:lpstr>Let's explore the GDPR </vt:lpstr>
      <vt:lpstr>Key aspects of the GDPR include: </vt:lpstr>
      <vt:lpstr>The Right to Protection</vt:lpstr>
      <vt:lpstr> Personal Data is…  </vt:lpstr>
      <vt:lpstr>Why Does Personal Data Need Protection?</vt:lpstr>
      <vt:lpstr>Cyber attack</vt:lpstr>
      <vt:lpstr>Any Questions?</vt:lpstr>
      <vt:lpstr>Module feedback questionnaire Please fill out the Module feedback form as best you can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Philippa Fitzgerald</dc:creator>
  <cp:lastModifiedBy>Philippa Fitzgerald</cp:lastModifiedBy>
  <cp:revision>13</cp:revision>
  <dcterms:created xsi:type="dcterms:W3CDTF">2025-10-08T10:22:10Z</dcterms:created>
  <dcterms:modified xsi:type="dcterms:W3CDTF">2026-03-22T16:04:23Z</dcterms:modified>
</cp:coreProperties>
</file>