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4630400" cy="8229600"/>
  <p:notesSz cx="8229600" cy="146304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8" roundtripDataSignature="AMtx7mglM8H9AZLM3SLbi1OJk9cPAxdwV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8CB691-B44C-41FE-B51E-5B031EA73717}" v="35" dt="2025-10-25T19:12:40.9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98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customschemas.google.com/relationships/presentationmetadata" Target="meta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notesMaster" Target="notesMasters/notesMaster1.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Narcisa Sava" userId="8dbe5601bb774bd1" providerId="LiveId" clId="{918CB691-B44C-41FE-B51E-5B031EA73717}"/>
    <pc:docChg chg="modSld">
      <pc:chgData name="Mihaela Narcisa Sava" userId="8dbe5601bb774bd1" providerId="LiveId" clId="{918CB691-B44C-41FE-B51E-5B031EA73717}" dt="2025-10-25T19:12:40.937" v="78"/>
      <pc:docMkLst>
        <pc:docMk/>
      </pc:docMkLst>
      <pc:sldChg chg="addSp delSp modSp mod modTransition modAnim">
        <pc:chgData name="Mihaela Narcisa Sava" userId="8dbe5601bb774bd1" providerId="LiveId" clId="{918CB691-B44C-41FE-B51E-5B031EA73717}" dt="2025-10-25T18:47:36.953" v="39"/>
        <pc:sldMkLst>
          <pc:docMk/>
          <pc:sldMk cId="0" sldId="256"/>
        </pc:sldMkLst>
        <pc:spChg chg="mod">
          <ac:chgData name="Mihaela Narcisa Sava" userId="8dbe5601bb774bd1" providerId="LiveId" clId="{918CB691-B44C-41FE-B51E-5B031EA73717}" dt="2025-10-25T18:29:52.577" v="26" actId="20577"/>
          <ac:spMkLst>
            <pc:docMk/>
            <pc:sldMk cId="0" sldId="256"/>
            <ac:spMk id="55" creationId="{00000000-0000-0000-0000-000000000000}"/>
          </ac:spMkLst>
        </pc:spChg>
        <pc:picChg chg="add del mod">
          <ac:chgData name="Mihaela Narcisa Sava" userId="8dbe5601bb774bd1" providerId="LiveId" clId="{918CB691-B44C-41FE-B51E-5B031EA73717}" dt="2025-10-25T18:31:42.377" v="29"/>
          <ac:picMkLst>
            <pc:docMk/>
            <pc:sldMk cId="0" sldId="256"/>
            <ac:picMk id="4" creationId="{F41C4CF3-2B7D-C931-3755-2F4076D45971}"/>
          </ac:picMkLst>
        </pc:picChg>
        <pc:picChg chg="add del mod ord">
          <ac:chgData name="Mihaela Narcisa Sava" userId="8dbe5601bb774bd1" providerId="LiveId" clId="{918CB691-B44C-41FE-B51E-5B031EA73717}" dt="2025-10-25T18:31:46.294" v="30"/>
          <ac:picMkLst>
            <pc:docMk/>
            <pc:sldMk cId="0" sldId="256"/>
            <ac:picMk id="8" creationId="{C79E6FEA-69FF-8938-7C46-4285E192B462}"/>
          </ac:picMkLst>
        </pc:picChg>
        <pc:picChg chg="add del mod">
          <ac:chgData name="Mihaela Narcisa Sava" userId="8dbe5601bb774bd1" providerId="LiveId" clId="{918CB691-B44C-41FE-B51E-5B031EA73717}" dt="2025-10-25T18:31:50.710" v="32"/>
          <ac:picMkLst>
            <pc:docMk/>
            <pc:sldMk cId="0" sldId="256"/>
            <ac:picMk id="9" creationId="{9C65D187-1C61-674E-8DC3-ABB96E85D03E}"/>
          </ac:picMkLst>
        </pc:picChg>
        <pc:picChg chg="add del mod ord">
          <ac:chgData name="Mihaela Narcisa Sava" userId="8dbe5601bb774bd1" providerId="LiveId" clId="{918CB691-B44C-41FE-B51E-5B031EA73717}" dt="2025-10-25T18:31:54.566" v="33"/>
          <ac:picMkLst>
            <pc:docMk/>
            <pc:sldMk cId="0" sldId="256"/>
            <ac:picMk id="12" creationId="{944E2EDE-2937-346B-23C0-DFBD6130930D}"/>
          </ac:picMkLst>
        </pc:picChg>
        <pc:picChg chg="add del mod">
          <ac:chgData name="Mihaela Narcisa Sava" userId="8dbe5601bb774bd1" providerId="LiveId" clId="{918CB691-B44C-41FE-B51E-5B031EA73717}" dt="2025-10-25T18:34:49.267" v="35"/>
          <ac:picMkLst>
            <pc:docMk/>
            <pc:sldMk cId="0" sldId="256"/>
            <ac:picMk id="13" creationId="{8A9B07F0-26C0-B8C0-59CE-3DEC119FE950}"/>
          </ac:picMkLst>
        </pc:picChg>
        <pc:picChg chg="add del mod ord">
          <ac:chgData name="Mihaela Narcisa Sava" userId="8dbe5601bb774bd1" providerId="LiveId" clId="{918CB691-B44C-41FE-B51E-5B031EA73717}" dt="2025-10-25T18:35:28.920" v="36"/>
          <ac:picMkLst>
            <pc:docMk/>
            <pc:sldMk cId="0" sldId="256"/>
            <ac:picMk id="18" creationId="{58B7774B-4FD8-43B7-E13F-A80210633EB5}"/>
          </ac:picMkLst>
        </pc:picChg>
        <pc:picChg chg="add del mod">
          <ac:chgData name="Mihaela Narcisa Sava" userId="8dbe5601bb774bd1" providerId="LiveId" clId="{918CB691-B44C-41FE-B51E-5B031EA73717}" dt="2025-10-25T18:35:48.985" v="38"/>
          <ac:picMkLst>
            <pc:docMk/>
            <pc:sldMk cId="0" sldId="256"/>
            <ac:picMk id="19" creationId="{6A718B57-B7FD-953F-7514-CDA02340B690}"/>
          </ac:picMkLst>
        </pc:picChg>
        <pc:picChg chg="add del mod ord">
          <ac:chgData name="Mihaela Narcisa Sava" userId="8dbe5601bb774bd1" providerId="LiveId" clId="{918CB691-B44C-41FE-B51E-5B031EA73717}" dt="2025-10-25T18:47:36.953" v="39"/>
          <ac:picMkLst>
            <pc:docMk/>
            <pc:sldMk cId="0" sldId="256"/>
            <ac:picMk id="22" creationId="{9D57F4A0-C8AA-9E90-942D-6A148C36CC33}"/>
          </ac:picMkLst>
        </pc:picChg>
        <pc:picChg chg="add mod">
          <ac:chgData name="Mihaela Narcisa Sava" userId="8dbe5601bb774bd1" providerId="LiveId" clId="{918CB691-B44C-41FE-B51E-5B031EA73717}" dt="2025-10-25T18:47:36.953" v="39"/>
          <ac:picMkLst>
            <pc:docMk/>
            <pc:sldMk cId="0" sldId="256"/>
            <ac:picMk id="23" creationId="{540F34FE-417D-8850-E739-B33E6ADC0742}"/>
          </ac:picMkLst>
        </pc:picChg>
      </pc:sldChg>
      <pc:sldChg chg="addSp modSp modTransition modNotes">
        <pc:chgData name="Mihaela Narcisa Sava" userId="8dbe5601bb774bd1" providerId="LiveId" clId="{918CB691-B44C-41FE-B51E-5B031EA73717}" dt="2025-10-25T18:47:36.953" v="39"/>
        <pc:sldMkLst>
          <pc:docMk/>
          <pc:sldMk cId="0" sldId="257"/>
        </pc:sldMkLst>
        <pc:picChg chg="add mod">
          <ac:chgData name="Mihaela Narcisa Sava" userId="8dbe5601bb774bd1" providerId="LiveId" clId="{918CB691-B44C-41FE-B51E-5B031EA73717}" dt="2025-10-25T18:47:36.953" v="39"/>
          <ac:picMkLst>
            <pc:docMk/>
            <pc:sldMk cId="0" sldId="257"/>
            <ac:picMk id="10" creationId="{BDA49A37-0733-A7BE-3571-24D12F7EB351}"/>
          </ac:picMkLst>
        </pc:picChg>
      </pc:sldChg>
      <pc:sldChg chg="addSp modSp modTransition modNotes">
        <pc:chgData name="Mihaela Narcisa Sava" userId="8dbe5601bb774bd1" providerId="LiveId" clId="{918CB691-B44C-41FE-B51E-5B031EA73717}" dt="2025-10-25T18:47:36.953" v="39"/>
        <pc:sldMkLst>
          <pc:docMk/>
          <pc:sldMk cId="0" sldId="258"/>
        </pc:sldMkLst>
        <pc:picChg chg="add mod">
          <ac:chgData name="Mihaela Narcisa Sava" userId="8dbe5601bb774bd1" providerId="LiveId" clId="{918CB691-B44C-41FE-B51E-5B031EA73717}" dt="2025-10-25T18:47:36.953" v="39"/>
          <ac:picMkLst>
            <pc:docMk/>
            <pc:sldMk cId="0" sldId="258"/>
            <ac:picMk id="6" creationId="{5AEF1F9A-7E77-056B-4B5A-C1F3A667BE60}"/>
          </ac:picMkLst>
        </pc:picChg>
      </pc:sldChg>
      <pc:sldChg chg="addSp modSp modTransition modNotes">
        <pc:chgData name="Mihaela Narcisa Sava" userId="8dbe5601bb774bd1" providerId="LiveId" clId="{918CB691-B44C-41FE-B51E-5B031EA73717}" dt="2025-10-25T18:47:36.953" v="39"/>
        <pc:sldMkLst>
          <pc:docMk/>
          <pc:sldMk cId="0" sldId="259"/>
        </pc:sldMkLst>
        <pc:picChg chg="add mod">
          <ac:chgData name="Mihaela Narcisa Sava" userId="8dbe5601bb774bd1" providerId="LiveId" clId="{918CB691-B44C-41FE-B51E-5B031EA73717}" dt="2025-10-25T18:47:36.953" v="39"/>
          <ac:picMkLst>
            <pc:docMk/>
            <pc:sldMk cId="0" sldId="259"/>
            <ac:picMk id="6" creationId="{51DD7E7B-B64D-A3E2-DADB-DC006E5B326E}"/>
          </ac:picMkLst>
        </pc:picChg>
      </pc:sldChg>
      <pc:sldChg chg="addSp delSp modSp mod modTransition modAnim modNotes">
        <pc:chgData name="Mihaela Narcisa Sava" userId="8dbe5601bb774bd1" providerId="LiveId" clId="{918CB691-B44C-41FE-B51E-5B031EA73717}" dt="2025-10-25T19:12:40.937" v="78"/>
        <pc:sldMkLst>
          <pc:docMk/>
          <pc:sldMk cId="0" sldId="260"/>
        </pc:sldMkLst>
        <pc:picChg chg="add del mod">
          <ac:chgData name="Mihaela Narcisa Sava" userId="8dbe5601bb774bd1" providerId="LiveId" clId="{918CB691-B44C-41FE-B51E-5B031EA73717}" dt="2025-10-25T19:01:51.746" v="56"/>
          <ac:picMkLst>
            <pc:docMk/>
            <pc:sldMk cId="0" sldId="260"/>
            <ac:picMk id="7" creationId="{2F575845-9899-435C-C83E-948581A36990}"/>
          </ac:picMkLst>
        </pc:picChg>
        <pc:picChg chg="add del mod ord">
          <ac:chgData name="Mihaela Narcisa Sava" userId="8dbe5601bb774bd1" providerId="LiveId" clId="{918CB691-B44C-41FE-B51E-5B031EA73717}" dt="2025-10-25T19:03:21.937" v="57"/>
          <ac:picMkLst>
            <pc:docMk/>
            <pc:sldMk cId="0" sldId="260"/>
            <ac:picMk id="19" creationId="{3DBF06B3-71D2-F517-D3A8-973EB4764FA9}"/>
          </ac:picMkLst>
        </pc:picChg>
        <pc:picChg chg="add del mod">
          <ac:chgData name="Mihaela Narcisa Sava" userId="8dbe5601bb774bd1" providerId="LiveId" clId="{918CB691-B44C-41FE-B51E-5B031EA73717}" dt="2025-10-25T19:03:50.316" v="59"/>
          <ac:picMkLst>
            <pc:docMk/>
            <pc:sldMk cId="0" sldId="260"/>
            <ac:picMk id="20" creationId="{AAD59002-12AE-ECA2-41EC-4781B74B1BE5}"/>
          </ac:picMkLst>
        </pc:picChg>
        <pc:picChg chg="add del mod ord">
          <ac:chgData name="Mihaela Narcisa Sava" userId="8dbe5601bb774bd1" providerId="LiveId" clId="{918CB691-B44C-41FE-B51E-5B031EA73717}" dt="2025-10-25T19:04:16.283" v="60"/>
          <ac:picMkLst>
            <pc:docMk/>
            <pc:sldMk cId="0" sldId="260"/>
            <ac:picMk id="23" creationId="{5A7AAD67-151D-B62E-7634-7D4C0EAC94D5}"/>
          </ac:picMkLst>
        </pc:picChg>
        <pc:picChg chg="add del mod">
          <ac:chgData name="Mihaela Narcisa Sava" userId="8dbe5601bb774bd1" providerId="LiveId" clId="{918CB691-B44C-41FE-B51E-5B031EA73717}" dt="2025-10-25T19:04:33.957" v="62"/>
          <ac:picMkLst>
            <pc:docMk/>
            <pc:sldMk cId="0" sldId="260"/>
            <ac:picMk id="24" creationId="{F490D794-E9EB-C904-DA65-6E6018D67426}"/>
          </ac:picMkLst>
        </pc:picChg>
        <pc:picChg chg="add del mod ord">
          <ac:chgData name="Mihaela Narcisa Sava" userId="8dbe5601bb774bd1" providerId="LiveId" clId="{918CB691-B44C-41FE-B51E-5B031EA73717}" dt="2025-10-25T19:04:43.634" v="63"/>
          <ac:picMkLst>
            <pc:docMk/>
            <pc:sldMk cId="0" sldId="260"/>
            <ac:picMk id="27" creationId="{41FAA974-9E0D-20FD-CD2C-0771BD544413}"/>
          </ac:picMkLst>
        </pc:picChg>
        <pc:picChg chg="add del mod">
          <ac:chgData name="Mihaela Narcisa Sava" userId="8dbe5601bb774bd1" providerId="LiveId" clId="{918CB691-B44C-41FE-B51E-5B031EA73717}" dt="2025-10-25T19:05:05.024" v="65"/>
          <ac:picMkLst>
            <pc:docMk/>
            <pc:sldMk cId="0" sldId="260"/>
            <ac:picMk id="28" creationId="{1F38B32F-7CC9-48AD-EC42-F456FB150C84}"/>
          </ac:picMkLst>
        </pc:picChg>
        <pc:picChg chg="add del mod ord">
          <ac:chgData name="Mihaela Narcisa Sava" userId="8dbe5601bb774bd1" providerId="LiveId" clId="{918CB691-B44C-41FE-B51E-5B031EA73717}" dt="2025-10-25T19:05:18.368" v="66"/>
          <ac:picMkLst>
            <pc:docMk/>
            <pc:sldMk cId="0" sldId="260"/>
            <ac:picMk id="31" creationId="{35A11867-A7EB-3470-14D4-C05BDB5452EE}"/>
          </ac:picMkLst>
        </pc:picChg>
        <pc:picChg chg="add del mod">
          <ac:chgData name="Mihaela Narcisa Sava" userId="8dbe5601bb774bd1" providerId="LiveId" clId="{918CB691-B44C-41FE-B51E-5B031EA73717}" dt="2025-10-25T19:06:27.429" v="68"/>
          <ac:picMkLst>
            <pc:docMk/>
            <pc:sldMk cId="0" sldId="260"/>
            <ac:picMk id="32" creationId="{356FF8C3-2972-F75A-1D35-7C6C13F0AE6B}"/>
          </ac:picMkLst>
        </pc:picChg>
        <pc:picChg chg="add del mod ord">
          <ac:chgData name="Mihaela Narcisa Sava" userId="8dbe5601bb774bd1" providerId="LiveId" clId="{918CB691-B44C-41FE-B51E-5B031EA73717}" dt="2025-10-25T19:06:48.002" v="69"/>
          <ac:picMkLst>
            <pc:docMk/>
            <pc:sldMk cId="0" sldId="260"/>
            <ac:picMk id="35" creationId="{EB93C03F-9FBB-0335-9CD2-98D1E5744150}"/>
          </ac:picMkLst>
        </pc:picChg>
        <pc:picChg chg="add del mod">
          <ac:chgData name="Mihaela Narcisa Sava" userId="8dbe5601bb774bd1" providerId="LiveId" clId="{918CB691-B44C-41FE-B51E-5B031EA73717}" dt="2025-10-25T19:07:10.618" v="71"/>
          <ac:picMkLst>
            <pc:docMk/>
            <pc:sldMk cId="0" sldId="260"/>
            <ac:picMk id="36" creationId="{EE8CD044-2FDB-9638-1915-CD71B6553B25}"/>
          </ac:picMkLst>
        </pc:picChg>
        <pc:picChg chg="add del mod ord">
          <ac:chgData name="Mihaela Narcisa Sava" userId="8dbe5601bb774bd1" providerId="LiveId" clId="{918CB691-B44C-41FE-B51E-5B031EA73717}" dt="2025-10-25T19:07:24.385" v="72"/>
          <ac:picMkLst>
            <pc:docMk/>
            <pc:sldMk cId="0" sldId="260"/>
            <ac:picMk id="39" creationId="{A7CD46EF-EF34-C724-3681-FC8CB0CA19CC}"/>
          </ac:picMkLst>
        </pc:picChg>
        <pc:picChg chg="add del mod">
          <ac:chgData name="Mihaela Narcisa Sava" userId="8dbe5601bb774bd1" providerId="LiveId" clId="{918CB691-B44C-41FE-B51E-5B031EA73717}" dt="2025-10-25T19:08:44.653" v="74"/>
          <ac:picMkLst>
            <pc:docMk/>
            <pc:sldMk cId="0" sldId="260"/>
            <ac:picMk id="40" creationId="{7DF26A1F-7814-9760-9871-19ABDB1FB383}"/>
          </ac:picMkLst>
        </pc:picChg>
        <pc:picChg chg="add del mod ord">
          <ac:chgData name="Mihaela Narcisa Sava" userId="8dbe5601bb774bd1" providerId="LiveId" clId="{918CB691-B44C-41FE-B51E-5B031EA73717}" dt="2025-10-25T19:09:57.832" v="75"/>
          <ac:picMkLst>
            <pc:docMk/>
            <pc:sldMk cId="0" sldId="260"/>
            <ac:picMk id="48" creationId="{C4B0B388-9D6B-0F93-3452-D6317E7CA6C8}"/>
          </ac:picMkLst>
        </pc:picChg>
        <pc:picChg chg="add del mod">
          <ac:chgData name="Mihaela Narcisa Sava" userId="8dbe5601bb774bd1" providerId="LiveId" clId="{918CB691-B44C-41FE-B51E-5B031EA73717}" dt="2025-10-25T19:10:47.125" v="77"/>
          <ac:picMkLst>
            <pc:docMk/>
            <pc:sldMk cId="0" sldId="260"/>
            <ac:picMk id="49" creationId="{B87EE1B7-A4EC-291D-9453-B9C862FE84AC}"/>
          </ac:picMkLst>
        </pc:picChg>
        <pc:picChg chg="add del mod ord">
          <ac:chgData name="Mihaela Narcisa Sava" userId="8dbe5601bb774bd1" providerId="LiveId" clId="{918CB691-B44C-41FE-B51E-5B031EA73717}" dt="2025-10-25T19:12:40.937" v="78"/>
          <ac:picMkLst>
            <pc:docMk/>
            <pc:sldMk cId="0" sldId="260"/>
            <ac:picMk id="52" creationId="{103F6B2E-2F0A-7D40-BBF3-EF1220115524}"/>
          </ac:picMkLst>
        </pc:picChg>
        <pc:picChg chg="add mod">
          <ac:chgData name="Mihaela Narcisa Sava" userId="8dbe5601bb774bd1" providerId="LiveId" clId="{918CB691-B44C-41FE-B51E-5B031EA73717}" dt="2025-10-25T19:12:40.937" v="78"/>
          <ac:picMkLst>
            <pc:docMk/>
            <pc:sldMk cId="0" sldId="260"/>
            <ac:picMk id="53" creationId="{F4F81FF4-BDB8-2DB3-0982-6877D8DE2EDB}"/>
          </ac:picMkLst>
        </pc:picChg>
      </pc:sldChg>
      <pc:sldChg chg="addSp delSp modSp mod modTransition modAnim modNotes">
        <pc:chgData name="Mihaela Narcisa Sava" userId="8dbe5601bb774bd1" providerId="LiveId" clId="{918CB691-B44C-41FE-B51E-5B031EA73717}" dt="2025-10-25T19:01:20.944" v="54"/>
        <pc:sldMkLst>
          <pc:docMk/>
          <pc:sldMk cId="0" sldId="261"/>
        </pc:sldMkLst>
        <pc:picChg chg="add del mod">
          <ac:chgData name="Mihaela Narcisa Sava" userId="8dbe5601bb774bd1" providerId="LiveId" clId="{918CB691-B44C-41FE-B51E-5B031EA73717}" dt="2025-10-25T19:00:24.458" v="53"/>
          <ac:picMkLst>
            <pc:docMk/>
            <pc:sldMk cId="0" sldId="261"/>
            <ac:picMk id="7" creationId="{AF1B6353-D526-1E99-AC31-DC91227054E3}"/>
          </ac:picMkLst>
        </pc:picChg>
        <pc:picChg chg="add del mod ord">
          <ac:chgData name="Mihaela Narcisa Sava" userId="8dbe5601bb774bd1" providerId="LiveId" clId="{918CB691-B44C-41FE-B51E-5B031EA73717}" dt="2025-10-25T19:01:20.944" v="54"/>
          <ac:picMkLst>
            <pc:docMk/>
            <pc:sldMk cId="0" sldId="261"/>
            <ac:picMk id="18" creationId="{A5D09439-53B1-1702-C831-33D9104AC1CF}"/>
          </ac:picMkLst>
        </pc:picChg>
        <pc:picChg chg="add mod">
          <ac:chgData name="Mihaela Narcisa Sava" userId="8dbe5601bb774bd1" providerId="LiveId" clId="{918CB691-B44C-41FE-B51E-5B031EA73717}" dt="2025-10-25T19:01:20.944" v="54"/>
          <ac:picMkLst>
            <pc:docMk/>
            <pc:sldMk cId="0" sldId="261"/>
            <ac:picMk id="19" creationId="{AD6A2677-CDD0-503E-F268-6A676C0BEEA8}"/>
          </ac:picMkLst>
        </pc:picChg>
      </pc:sldChg>
      <pc:sldChg chg="addSp delSp modSp mod modTransition modAnim modNotes">
        <pc:chgData name="Mihaela Narcisa Sava" userId="8dbe5601bb774bd1" providerId="LiveId" clId="{918CB691-B44C-41FE-B51E-5B031EA73717}" dt="2025-10-25T18:58:50.905" v="51"/>
        <pc:sldMkLst>
          <pc:docMk/>
          <pc:sldMk cId="0" sldId="262"/>
        </pc:sldMkLst>
        <pc:picChg chg="add del mod">
          <ac:chgData name="Mihaela Narcisa Sava" userId="8dbe5601bb774bd1" providerId="LiveId" clId="{918CB691-B44C-41FE-B51E-5B031EA73717}" dt="2025-10-25T18:57:46.521" v="50"/>
          <ac:picMkLst>
            <pc:docMk/>
            <pc:sldMk cId="0" sldId="262"/>
            <ac:picMk id="7" creationId="{FF1BEF75-1400-72A7-96E6-3F0DA3053770}"/>
          </ac:picMkLst>
        </pc:picChg>
        <pc:picChg chg="add del mod ord">
          <ac:chgData name="Mihaela Narcisa Sava" userId="8dbe5601bb774bd1" providerId="LiveId" clId="{918CB691-B44C-41FE-B51E-5B031EA73717}" dt="2025-10-25T18:58:50.905" v="51"/>
          <ac:picMkLst>
            <pc:docMk/>
            <pc:sldMk cId="0" sldId="262"/>
            <ac:picMk id="20" creationId="{A6B2EE67-FB4F-2E8F-F02C-1FC7E1FBC5FF}"/>
          </ac:picMkLst>
        </pc:picChg>
        <pc:picChg chg="add mod">
          <ac:chgData name="Mihaela Narcisa Sava" userId="8dbe5601bb774bd1" providerId="LiveId" clId="{918CB691-B44C-41FE-B51E-5B031EA73717}" dt="2025-10-25T18:58:50.905" v="51"/>
          <ac:picMkLst>
            <pc:docMk/>
            <pc:sldMk cId="0" sldId="262"/>
            <ac:picMk id="21" creationId="{59105838-1262-2D8E-29A0-4C999095DFC7}"/>
          </ac:picMkLst>
        </pc:picChg>
      </pc:sldChg>
      <pc:sldChg chg="addSp delSp modSp mod modTransition modAnim modNotes">
        <pc:chgData name="Mihaela Narcisa Sava" userId="8dbe5601bb774bd1" providerId="LiveId" clId="{918CB691-B44C-41FE-B51E-5B031EA73717}" dt="2025-10-25T18:57:11.655" v="48"/>
        <pc:sldMkLst>
          <pc:docMk/>
          <pc:sldMk cId="0" sldId="263"/>
        </pc:sldMkLst>
        <pc:picChg chg="add del mod">
          <ac:chgData name="Mihaela Narcisa Sava" userId="8dbe5601bb774bd1" providerId="LiveId" clId="{918CB691-B44C-41FE-B51E-5B031EA73717}" dt="2025-10-25T18:55:48.664" v="47"/>
          <ac:picMkLst>
            <pc:docMk/>
            <pc:sldMk cId="0" sldId="263"/>
            <ac:picMk id="7" creationId="{A9E4BBB5-1438-E56B-D47B-04A357FB3529}"/>
          </ac:picMkLst>
        </pc:picChg>
        <pc:picChg chg="add del mod ord">
          <ac:chgData name="Mihaela Narcisa Sava" userId="8dbe5601bb774bd1" providerId="LiveId" clId="{918CB691-B44C-41FE-B51E-5B031EA73717}" dt="2025-10-25T18:57:11.655" v="48"/>
          <ac:picMkLst>
            <pc:docMk/>
            <pc:sldMk cId="0" sldId="263"/>
            <ac:picMk id="19" creationId="{D79BD526-13DA-D7BA-1A4C-66CCF885F07F}"/>
          </ac:picMkLst>
        </pc:picChg>
        <pc:picChg chg="add mod">
          <ac:chgData name="Mihaela Narcisa Sava" userId="8dbe5601bb774bd1" providerId="LiveId" clId="{918CB691-B44C-41FE-B51E-5B031EA73717}" dt="2025-10-25T18:57:11.655" v="48"/>
          <ac:picMkLst>
            <pc:docMk/>
            <pc:sldMk cId="0" sldId="263"/>
            <ac:picMk id="20" creationId="{393BBA15-EFA8-A3D4-5265-28910779B1D0}"/>
          </ac:picMkLst>
        </pc:picChg>
      </pc:sldChg>
      <pc:sldChg chg="addSp delSp modSp mod modTransition modAnim modNotes">
        <pc:chgData name="Mihaela Narcisa Sava" userId="8dbe5601bb774bd1" providerId="LiveId" clId="{918CB691-B44C-41FE-B51E-5B031EA73717}" dt="2025-10-25T18:55:18.398" v="45"/>
        <pc:sldMkLst>
          <pc:docMk/>
          <pc:sldMk cId="0" sldId="264"/>
        </pc:sldMkLst>
        <pc:picChg chg="add del mod">
          <ac:chgData name="Mihaela Narcisa Sava" userId="8dbe5601bb774bd1" providerId="LiveId" clId="{918CB691-B44C-41FE-B51E-5B031EA73717}" dt="2025-10-25T18:54:16.699" v="44"/>
          <ac:picMkLst>
            <pc:docMk/>
            <pc:sldMk cId="0" sldId="264"/>
            <ac:picMk id="7" creationId="{457D696C-0ECD-4FD8-07CB-0574A57C30EC}"/>
          </ac:picMkLst>
        </pc:picChg>
        <pc:picChg chg="add del mod ord">
          <ac:chgData name="Mihaela Narcisa Sava" userId="8dbe5601bb774bd1" providerId="LiveId" clId="{918CB691-B44C-41FE-B51E-5B031EA73717}" dt="2025-10-25T18:55:18.398" v="45"/>
          <ac:picMkLst>
            <pc:docMk/>
            <pc:sldMk cId="0" sldId="264"/>
            <ac:picMk id="20" creationId="{930F8BD9-27AE-0245-3B02-8B7959D31ED3}"/>
          </ac:picMkLst>
        </pc:picChg>
        <pc:picChg chg="add mod">
          <ac:chgData name="Mihaela Narcisa Sava" userId="8dbe5601bb774bd1" providerId="LiveId" clId="{918CB691-B44C-41FE-B51E-5B031EA73717}" dt="2025-10-25T18:55:18.398" v="45"/>
          <ac:picMkLst>
            <pc:docMk/>
            <pc:sldMk cId="0" sldId="264"/>
            <ac:picMk id="21" creationId="{1B5EBDD1-0802-A9BA-5444-3B8A2069F125}"/>
          </ac:picMkLst>
        </pc:picChg>
      </pc:sldChg>
      <pc:sldChg chg="addSp delSp modSp mod modTransition modAnim modNotes">
        <pc:chgData name="Mihaela Narcisa Sava" userId="8dbe5601bb774bd1" providerId="LiveId" clId="{918CB691-B44C-41FE-B51E-5B031EA73717}" dt="2025-10-25T18:50:03.121" v="42"/>
        <pc:sldMkLst>
          <pc:docMk/>
          <pc:sldMk cId="0" sldId="265"/>
        </pc:sldMkLst>
        <pc:picChg chg="add del mod">
          <ac:chgData name="Mihaela Narcisa Sava" userId="8dbe5601bb774bd1" providerId="LiveId" clId="{918CB691-B44C-41FE-B51E-5B031EA73717}" dt="2025-10-25T18:48:50.489" v="41"/>
          <ac:picMkLst>
            <pc:docMk/>
            <pc:sldMk cId="0" sldId="265"/>
            <ac:picMk id="7" creationId="{42A2A1B3-65BD-5BE5-0E6B-C823E1FFD979}"/>
          </ac:picMkLst>
        </pc:picChg>
        <pc:picChg chg="add del mod ord">
          <ac:chgData name="Mihaela Narcisa Sava" userId="8dbe5601bb774bd1" providerId="LiveId" clId="{918CB691-B44C-41FE-B51E-5B031EA73717}" dt="2025-10-25T18:50:03.121" v="42"/>
          <ac:picMkLst>
            <pc:docMk/>
            <pc:sldMk cId="0" sldId="265"/>
            <ac:picMk id="10" creationId="{6A284EF6-C5B4-24AE-3753-CB6D21257956}"/>
          </ac:picMkLst>
        </pc:picChg>
        <pc:picChg chg="add mod">
          <ac:chgData name="Mihaela Narcisa Sava" userId="8dbe5601bb774bd1" providerId="LiveId" clId="{918CB691-B44C-41FE-B51E-5B031EA73717}" dt="2025-10-25T18:50:03.121" v="42"/>
          <ac:picMkLst>
            <pc:docMk/>
            <pc:sldMk cId="0" sldId="265"/>
            <ac:picMk id="11" creationId="{2B52CFD0-1207-39BA-EA9B-9F6B01BA2EA5}"/>
          </ac:picMkLst>
        </pc:picChg>
      </pc:sldChg>
      <pc:sldChg chg="modTransition">
        <pc:chgData name="Mihaela Narcisa Sava" userId="8dbe5601bb774bd1" providerId="LiveId" clId="{918CB691-B44C-41FE-B51E-5B031EA73717}" dt="2025-10-25T18:35:48.985" v="38"/>
        <pc:sldMkLst>
          <pc:docMk/>
          <pc:sldMk cId="0" sldId="266"/>
        </pc:sldMkLst>
      </pc:sldChg>
      <pc:sldChg chg="modTransition">
        <pc:chgData name="Mihaela Narcisa Sava" userId="8dbe5601bb774bd1" providerId="LiveId" clId="{918CB691-B44C-41FE-B51E-5B031EA73717}" dt="2025-10-25T18:35:48.985" v="38"/>
        <pc:sldMkLst>
          <pc:docMk/>
          <pc:sldMk cId="0" sldId="267"/>
        </pc:sldMkLst>
      </pc:sldChg>
      <pc:sldChg chg="modTransition">
        <pc:chgData name="Mihaela Narcisa Sava" userId="8dbe5601bb774bd1" providerId="LiveId" clId="{918CB691-B44C-41FE-B51E-5B031EA73717}" dt="2025-10-25T18:35:48.985" v="38"/>
        <pc:sldMkLst>
          <pc:docMk/>
          <pc:sldMk cId="0"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371850" y="1097275"/>
            <a:ext cx="5486650" cy="54864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822950" y="6949425"/>
            <a:ext cx="6583675" cy="6583675"/>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
        <p:cNvGrpSpPr/>
        <p:nvPr/>
      </p:nvGrpSpPr>
      <p:grpSpPr>
        <a:xfrm>
          <a:off x="0" y="0"/>
          <a:ext cx="0" cy="0"/>
          <a:chOff x="0" y="0"/>
          <a:chExt cx="0" cy="0"/>
        </a:xfrm>
      </p:grpSpPr>
      <p:sp>
        <p:nvSpPr>
          <p:cNvPr id="48" name="Google Shape;48;p1: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9" name="Google Shape;49;p1: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50" name="Google Shape;50;p1: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b="0" i="0" u="none" strike="noStrike" cap="none">
                <a:solidFill>
                  <a:schemeClr val="dk1"/>
                </a:solidFill>
                <a:latin typeface="Calibri"/>
                <a:ea typeface="Calibri"/>
                <a:cs typeface="Calibri"/>
                <a:sym typeface="Calibri"/>
              </a:rPr>
              <a:t>1</a:t>
            </a:fld>
            <a:endParaRPr sz="1800">
              <a:solidFill>
                <a:schemeClr val="dk1"/>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p2: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58" name="Google Shape;58;p2: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59" name="Google Shape;59;p2: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2</a:t>
            </a:fld>
            <a:endParaRPr sz="1800">
              <a:solidFill>
                <a:schemeClr val="dk1"/>
              </a:solidFill>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3: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93" name="Google Shape;93;p3: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Introduction</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Ageing is a normal and inevitable process, which has physical, psychological and social effects to the individuals. The United Kingdom is witnessing an increasing number of elderly populations above 65 years and above and the implication of this to health and social care services is immense. According to ONS (2024) 19 per cent of the population in the UK is estimated to be above 65 years and is likely to reach 24 per cent by 2043. This transformation of generations introduces the need of effective strategies which can assist older people to be more autonomous, strong and well. The purpose of this discussion is to critically evaluate the care, empowerment, and support needs of older people in the UK, review the effectiveness of the current approaches and interventions, address the barriers to independence and functional capacity, and provide the evidence-based recommendations of how to resolve them.</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94" name="Google Shape;94;p3: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3</a:t>
            </a:fld>
            <a:endParaRPr sz="1800">
              <a:solidFill>
                <a:schemeClr val="dk1"/>
              </a:solidFill>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4: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11" name="Google Shape;111;p4: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Care, Empowerment, and Support Needs of Older People</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The elderly citizens become less physical, less mental and less socially connected, which means they are more dependent and susceptible to care delivery (Fineman, 2023). They must be capable of functional capacity, access to medical care, psychological assistance, social involvement, save honor and autonomy. The World Health Organisation defines healthy ageing as a functional ability that facilitates well-being during old age. Functional ability is the ability to attain the basic needs, make decisions, have relationships, and contribute to society.</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The promotion of independence in later life is based on empowerment. Empowerment is the ability to make informed decisions about care by older adults, which leads to control and self-efficacy. The legislative basis of empowering older adults in the UK is the Care Act 2014, which provides the necessary assurance for the well-being, choice, and control in the process of making decisions by older adults (Braye and Preston-Shoot, 2025). In the same vein, other voluntary organisations such as Age UK are significant in helping older people have a voice, access information and participate in community-based programmes that alleviate isolation and enable them to form meaning.</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The provision of social care is one of the critical aspects of addressing the needs of older people (Humphries, 2024). For example, domiciliary care, residential care homes, day centres, and others, which are meant to support functional independence and improve the quality of life. Nevertheless, as the demand grows and pressure on the budgets and the available forces, local authorities are unable to address the demand efficiently (Wolman, 2023). Thus, the person-centred approaches that are comprehensive are essential so that older people can continue to be active and valued members of society.</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12" name="Google Shape;112;p4: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4</a:t>
            </a:fld>
            <a:endParaRPr sz="1800">
              <a:solidFill>
                <a:schemeClr val="dk1"/>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5: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28" name="Google Shape;128;p5: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Effectiveness and Benefits of Current UK Approaches and Interventions</a:t>
            </a:r>
            <a:endParaRPr/>
          </a:p>
          <a:p>
            <a:pPr marL="0" marR="0" lvl="0" indent="0" algn="l" rtl="0">
              <a:spcBef>
                <a:spcPts val="0"/>
              </a:spcBef>
              <a:spcAft>
                <a:spcPts val="0"/>
              </a:spcAft>
              <a:buNone/>
            </a:pPr>
            <a:r>
              <a:rPr lang="en-US" sz="1200" b="1">
                <a:solidFill>
                  <a:schemeClr val="dk1"/>
                </a:solidFill>
                <a:latin typeface="Calibri"/>
                <a:ea typeface="Calibri"/>
                <a:cs typeface="Calibri"/>
                <a:sym typeface="Calibri"/>
              </a:rPr>
              <a:t>National Policies and Frameworks</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The UK government has also implemented various policies that are geared towards enhancing the well-being and self-sufficiency of older people (MILNE, 2022). The NHS Long Term Plan focuses on integrated care systems (ICS) and community-based services in order to decrease the number of hospital admissions and offer more personalised care nearer to home (Lorne and Peckham, 2024). The UK Government also aims to prevent and increase the healthy life expectancy by at least five years by 2035 via innovation and preventative care.</a:t>
            </a:r>
            <a:endParaRPr/>
          </a:p>
          <a:p>
            <a:pPr marL="0" marR="0" lvl="0" indent="0" algn="l" rtl="0">
              <a:spcBef>
                <a:spcPts val="0"/>
              </a:spcBef>
              <a:spcAft>
                <a:spcPts val="0"/>
              </a:spcAft>
              <a:buNone/>
            </a:pPr>
            <a:r>
              <a:rPr lang="en-US" sz="1200" b="1">
                <a:solidFill>
                  <a:schemeClr val="dk1"/>
                </a:solidFill>
                <a:latin typeface="Calibri"/>
                <a:ea typeface="Calibri"/>
                <a:cs typeface="Calibri"/>
                <a:sym typeface="Calibri"/>
              </a:rPr>
              <a:t>Person-Centred and Integrated Care</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The person-centred care is regarded as the best standard of care for older people. The strategy is centred on personal preferences, strengths, and experiences in life. It promotes mutual decision-making and honours autonomy. There is some evidence that person-centred care leads to better satisfaction, anxiety reduction, and independence (Rossiter, Levett-Jones and Pich, 2020). In addition, the integrated care models, including the Better Care Fund, bring together health and social care budgets in order to enhance cooperation between services. However, assessments also show that as much as integration improves continuity of care, its inconsistent implementation and regional differences are impediments to success.</a:t>
            </a:r>
            <a:endParaRPr/>
          </a:p>
          <a:p>
            <a:pPr marL="0" marR="0" lvl="0" indent="0" algn="l" rtl="0">
              <a:spcBef>
                <a:spcPts val="0"/>
              </a:spcBef>
              <a:spcAft>
                <a:spcPts val="0"/>
              </a:spcAft>
              <a:buNone/>
            </a:pPr>
            <a:r>
              <a:rPr lang="en-US" sz="1200" b="1">
                <a:solidFill>
                  <a:schemeClr val="dk1"/>
                </a:solidFill>
                <a:latin typeface="Calibri"/>
                <a:ea typeface="Calibri"/>
                <a:cs typeface="Calibri"/>
                <a:sym typeface="Calibri"/>
              </a:rPr>
              <a:t>Technological Innovations in Elderly Care</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Emerging technologies are changing the care of older people in the UK. Such technologies as telehealth, digital monitoring devices, fall detectors and medication reminders assist Independent living (Yunara and Efendi, 2023). For example, Telecare allows remote health indicator monitoring, which can be used to intervene early and minimise emergency hospitalisation. Nevertheless, the obstacles of digital exclusion, low levels of digital literacy, and accessibility are impediments to universal access (Khalid and Pedersen, 2021). Thus, although technology can make the process easier and safer, there is still the issue of fair access.</a:t>
            </a:r>
            <a:endParaRPr/>
          </a:p>
          <a:p>
            <a:pPr marL="0" marR="0" lvl="0" indent="0" algn="l" rtl="0">
              <a:spcBef>
                <a:spcPts val="0"/>
              </a:spcBef>
              <a:spcAft>
                <a:spcPts val="0"/>
              </a:spcAft>
              <a:buNone/>
            </a:pPr>
            <a:r>
              <a:rPr lang="en-US" sz="1200" b="1">
                <a:solidFill>
                  <a:schemeClr val="dk1"/>
                </a:solidFill>
                <a:latin typeface="Calibri"/>
                <a:ea typeface="Calibri"/>
                <a:cs typeface="Calibri"/>
                <a:sym typeface="Calibri"/>
              </a:rPr>
              <a:t>Community-Based and Preventative Approaches</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Prevention health programmes, including Public health Englands Every Mind Matters and community health well-being initiatives, focus on physical activity, nutrition, and awareness of mental health in older people (Jones and Evans, 2023). Social factors such as income, housing, and social networks have a significant impact on later-life health outcomes. Community involvement and social participation, therefore, are required to be empowered and have a long life.</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29" name="Google Shape;129;p5: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5</a:t>
            </a:fld>
            <a:endParaRPr sz="1800">
              <a:solidFill>
                <a:schemeClr val="dk1"/>
              </a:solidFill>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6: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51" name="Google Shape;151;p6: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Challenges in Maintaining Independence and Functional Ability</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Although policy and service development have made strides, there are a number of obstacles that affect older people and their independence, as well as, quality of life.</a:t>
            </a:r>
            <a:endParaRPr/>
          </a:p>
          <a:p>
            <a:pPr marL="0" marR="0" lvl="0" indent="0" algn="l" rtl="0">
              <a:spcBef>
                <a:spcPts val="0"/>
              </a:spcBef>
              <a:spcAft>
                <a:spcPts val="0"/>
              </a:spcAft>
              <a:buNone/>
            </a:pPr>
            <a:r>
              <a:rPr lang="en-US" sz="1200" b="1">
                <a:solidFill>
                  <a:schemeClr val="dk1"/>
                </a:solidFill>
                <a:latin typeface="Calibri"/>
                <a:ea typeface="Calibri"/>
                <a:cs typeface="Calibri"/>
                <a:sym typeface="Calibri"/>
              </a:rPr>
              <a:t>Health Inequalities and Long-Term Conditions</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Age-related diseases like dementia, arthritis, and cardiovascular disease are chronic and can result in decreased mobility and dependency (Ross and Cooper, 2020). Multimorbidity is a complication that makes it challenging to manage care, and the chances of hospitalisation and admissions to care homes are high. Moreover, health disparities still exist, and people of lower socioeconomic status have worse health outcomes and reduced life expectancy.</a:t>
            </a:r>
            <a:endParaRPr/>
          </a:p>
          <a:p>
            <a:pPr marL="0" marR="0" lvl="0" indent="0" algn="l" rtl="0">
              <a:spcBef>
                <a:spcPts val="0"/>
              </a:spcBef>
              <a:spcAft>
                <a:spcPts val="0"/>
              </a:spcAft>
              <a:buNone/>
            </a:pPr>
            <a:r>
              <a:rPr lang="en-US" sz="1200" b="1">
                <a:solidFill>
                  <a:schemeClr val="dk1"/>
                </a:solidFill>
                <a:latin typeface="Calibri"/>
                <a:ea typeface="Calibri"/>
                <a:cs typeface="Calibri"/>
                <a:sym typeface="Calibri"/>
              </a:rPr>
              <a:t>Social Isolation and Loneliness</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Isolation within society is a significant issue affecting the ageing population, especially the lonely and the rural population. Chronically lonely older people in the UK are 1.4 million. Loneliness has been associated with increased depression, cognitive impairment, and death (Gao, Steptoe and Fancourt, 2025). Community-based interventions involving befriending services and social prescribing are positive yet not well-invested and available irregularly.</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52" name="Google Shape;152;p6: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6</a:t>
            </a:fld>
            <a:endParaRPr sz="1800">
              <a:solidFill>
                <a:schemeClr val="dk1"/>
              </a:solidFill>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7: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76" name="Google Shape;176;p7: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Financial Insecurity and Housing Issues</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Independence of older people is also compromised by economic hardship. A significant number of them depend on state pensions that might not cover increasing living expenses, which causes fuel poverty and unhealthy nutrition. Also, physical risks may arise due to poor housing conditions, especially in the older houses that are not fitted with these adaptations, like stairlifts and accessible bathrooms (Chee, 2024). The Disabled Facilities Grant scheme is designed to tackle these problems, but the sluggishness of the local authorities constrains the efficiency of the scheme.</a:t>
            </a:r>
            <a:endParaRPr/>
          </a:p>
          <a:p>
            <a:pPr marL="0" marR="0" lvl="0" indent="0" algn="l" rtl="0">
              <a:spcBef>
                <a:spcPts val="0"/>
              </a:spcBef>
              <a:spcAft>
                <a:spcPts val="0"/>
              </a:spcAft>
              <a:buNone/>
            </a:pPr>
            <a:r>
              <a:rPr lang="en-US" sz="1200" b="1">
                <a:solidFill>
                  <a:schemeClr val="dk1"/>
                </a:solidFill>
                <a:latin typeface="Calibri"/>
                <a:ea typeface="Calibri"/>
                <a:cs typeface="Calibri"/>
                <a:sym typeface="Calibri"/>
              </a:rPr>
              <a:t>Workforce Shortages and Quality of Care</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There is also an ongoing lack of competent carers that endangers the provision of services. More than 150,000 job opportunities in the adult social care sector were found in England (Hudson, 2024). Low wages, high turnover rates, and limited training opportunities are some of the factors that lead to inconsistent quality of care and burnout amongst members of staff. As a result, most older people receive discontinuous and impersonal care, which compromises trust and satisfaction.</a:t>
            </a:r>
            <a:endParaRPr/>
          </a:p>
        </p:txBody>
      </p:sp>
      <p:sp>
        <p:nvSpPr>
          <p:cNvPr id="177" name="Google Shape;177;p7: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7</a:t>
            </a:fld>
            <a:endParaRPr sz="1800">
              <a:solidFill>
                <a:schemeClr val="dk1"/>
              </a:solidFill>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8: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95" name="Google Shape;195;p8: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Recommendations for Improvement</a:t>
            </a:r>
            <a:endParaRPr/>
          </a:p>
          <a:p>
            <a:pPr marL="0" marR="0" lvl="0" indent="0" algn="l" rtl="0">
              <a:spcBef>
                <a:spcPts val="0"/>
              </a:spcBef>
              <a:spcAft>
                <a:spcPts val="0"/>
              </a:spcAft>
              <a:buNone/>
            </a:pPr>
            <a:r>
              <a:rPr lang="en-US" sz="1200" b="1">
                <a:solidFill>
                  <a:schemeClr val="dk1"/>
                </a:solidFill>
                <a:latin typeface="Calibri"/>
                <a:ea typeface="Calibri"/>
                <a:cs typeface="Calibri"/>
                <a:sym typeface="Calibri"/>
              </a:rPr>
              <a:t>Strengthening Person-Centred and Preventative Approaches</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In order to empower the older people, more focus should be put on the personalised, preventative models of care. This involves the widening of the early intervention services and community health programmes to ensure healthy ageing. The local governments are supposed to invest in well-being programmes promoting physical activity, nutrition education, and social engagement to minimise isolation.</a:t>
            </a:r>
            <a:endParaRPr/>
          </a:p>
          <a:p>
            <a:pPr marL="0" marR="0" lvl="0" indent="0" algn="l" rtl="0">
              <a:spcBef>
                <a:spcPts val="0"/>
              </a:spcBef>
              <a:spcAft>
                <a:spcPts val="0"/>
              </a:spcAft>
              <a:buNone/>
            </a:pPr>
            <a:r>
              <a:rPr lang="en-US" sz="1200" b="1">
                <a:solidFill>
                  <a:schemeClr val="dk1"/>
                </a:solidFill>
                <a:latin typeface="Calibri"/>
                <a:ea typeface="Calibri"/>
                <a:cs typeface="Calibri"/>
                <a:sym typeface="Calibri"/>
              </a:rPr>
              <a:t>Investment in Workforce Development</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Staff shortages are crucial to deal with. The government of the UK needs to carry out systematic training and development of the carers, improve their pay and working conditions, as well as advance their professional status in social care. A good and well-informed workforce guarantees continuity and quality of care among older people.</a:t>
            </a:r>
            <a:endParaRPr/>
          </a:p>
          <a:p>
            <a:pPr marL="0" marR="0" lvl="0" indent="0" algn="l" rtl="0">
              <a:spcBef>
                <a:spcPts val="0"/>
              </a:spcBef>
              <a:spcAft>
                <a:spcPts val="0"/>
              </a:spcAft>
              <a:buNone/>
            </a:pPr>
            <a:r>
              <a:rPr lang="en-US" sz="1200" b="1">
                <a:solidFill>
                  <a:schemeClr val="dk1"/>
                </a:solidFill>
                <a:latin typeface="Calibri"/>
                <a:ea typeface="Calibri"/>
                <a:cs typeface="Calibri"/>
                <a:sym typeface="Calibri"/>
              </a:rPr>
              <a:t>Expanding Technological Access and Digital Inclusion</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All older people should be able to access technological interventions without regard to income or ability. Digital literacy training and subsidised access to devices and broadband can be used to bridge the digital divide. The collaboration of local councils, the NHS, and private technology companies would encourage the adoption of inclusive and friendly designs that respond to the needs of older adults.</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96" name="Google Shape;196;p8: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8</a:t>
            </a:fld>
            <a:endParaRPr sz="1800">
              <a:solidFill>
                <a:schemeClr val="dk1"/>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9: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12" name="Google Shape;212;p9: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Improving Integration and Funding Models</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It is essential to have a sustainable health and social care funding model. Outcome based commissioning in health and social care budgets can help in reducing duplication and enhancing efficiency. The government must allocate more resources to local government in order to have equal services delivery in the country.</a:t>
            </a:r>
            <a:endParaRPr/>
          </a:p>
          <a:p>
            <a:pPr marL="0" marR="0" lvl="0" indent="0" algn="l" rtl="0">
              <a:spcBef>
                <a:spcPts val="0"/>
              </a:spcBef>
              <a:spcAft>
                <a:spcPts val="0"/>
              </a:spcAft>
              <a:buNone/>
            </a:pPr>
            <a:r>
              <a:rPr lang="en-US" sz="1200" b="1">
                <a:solidFill>
                  <a:schemeClr val="dk1"/>
                </a:solidFill>
                <a:latin typeface="Calibri"/>
                <a:ea typeface="Calibri"/>
                <a:cs typeface="Calibri"/>
                <a:sym typeface="Calibri"/>
              </a:rPr>
              <a:t>Enhancing Community Engagement</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Loneliness can be fought by promoting social inclusion by means of intergenerational activities, volunteering opportunities, and community hubs. Preventing the isolation of older people as active members of society is possible by encouraging cooperation between the voluntary organisations, like Age UK, and the local services.</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13" name="Google Shape;213;p9: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9</a:t>
            </a:fld>
            <a:endParaRPr sz="1800">
              <a:solidFill>
                <a:schemeClr val="dk1"/>
              </a:solidFill>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10: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32" name="Google Shape;232;p10: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Conclusion</a:t>
            </a:r>
            <a:endParaRPr/>
          </a:p>
          <a:p>
            <a:pPr marL="0" marR="0" lvl="0" indent="0" algn="l" rtl="0">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ageing population presents challenges and opportunities in the UK. The older people have complex needs, which are health, social and psychological. Despite the above positive aspects of the current policies and interventions like person-centred care, the challenges of inequality, the capacity of workforce and resources distribution are yet to be a problem. The empowerment of the older adults must have sound collaborative and holistic approach incorporating policy implementation, adequate funding, competent workers and incorporative community involvement. With such reinforcements, the UK will be better placed to turn ageing into an asset rather than a liability of the country care about dignity, independence and respect about the senior citizens.</a:t>
            </a:r>
            <a:endParaRPr sz="1200">
              <a:solidFill>
                <a:schemeClr val="dk1"/>
              </a:solidFill>
              <a:latin typeface="Calibri"/>
              <a:ea typeface="Calibri"/>
              <a:cs typeface="Calibri"/>
              <a:sym typeface="Calibri"/>
            </a:endParaRPr>
          </a:p>
        </p:txBody>
      </p:sp>
      <p:sp>
        <p:nvSpPr>
          <p:cNvPr id="233" name="Google Shape;233;p10: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10</a:t>
            </a:fld>
            <a:endParaRPr sz="1800">
              <a:solidFill>
                <a:schemeClr val="dk1"/>
              </a:solidFill>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p11: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59" name="Google Shape;259;p11: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References</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Braye, S. and Preston-Shoot, M. (2025). </a:t>
            </a:r>
            <a:r>
              <a:rPr lang="en-US" sz="1200" i="1">
                <a:solidFill>
                  <a:schemeClr val="dk1"/>
                </a:solidFill>
                <a:latin typeface="Calibri"/>
                <a:ea typeface="Calibri"/>
                <a:cs typeface="Calibri"/>
                <a:sym typeface="Calibri"/>
              </a:rPr>
              <a:t>The Care Act 2014 : wellbeing in practice</a:t>
            </a:r>
            <a:r>
              <a:rPr lang="en-US" sz="1200">
                <a:solidFill>
                  <a:schemeClr val="dk1"/>
                </a:solidFill>
                <a:latin typeface="Calibri"/>
                <a:ea typeface="Calibri"/>
                <a:cs typeface="Calibri"/>
                <a:sym typeface="Calibri"/>
              </a:rPr>
              <a:t>. London: Learning Matters.</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Chee, S.Y. (2024). Retrofit or misfit? Exploring the impact of bathroom microenvironments on older adults with functional limitations in retrofitted senior living facilities. </a:t>
            </a:r>
            <a:r>
              <a:rPr lang="en-US" sz="1200" i="1">
                <a:solidFill>
                  <a:schemeClr val="dk1"/>
                </a:solidFill>
                <a:latin typeface="Calibri"/>
                <a:ea typeface="Calibri"/>
                <a:cs typeface="Calibri"/>
                <a:sym typeface="Calibri"/>
              </a:rPr>
              <a:t>Disability and Rehabilitation Assistive Technology</a:t>
            </a:r>
            <a:r>
              <a:rPr lang="en-US" sz="1200">
                <a:solidFill>
                  <a:schemeClr val="dk1"/>
                </a:solidFill>
                <a:latin typeface="Calibri"/>
                <a:ea typeface="Calibri"/>
                <a:cs typeface="Calibri"/>
                <a:sym typeface="Calibri"/>
              </a:rPr>
              <a:t>, 6(3), pp.1–11. doi:https://doi.org/10.1080/17483107.2025.2489787.</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Fineman, M.A. (2023). Elderly as Vulnerable: Rethinking the Nature of Individual and Societal Responsibility. </a:t>
            </a:r>
            <a:r>
              <a:rPr lang="en-US" sz="1200" i="1">
                <a:solidFill>
                  <a:schemeClr val="dk1"/>
                </a:solidFill>
                <a:latin typeface="Calibri"/>
                <a:ea typeface="Calibri"/>
                <a:cs typeface="Calibri"/>
                <a:sym typeface="Calibri"/>
              </a:rPr>
              <a:t>Elder Law Journal</a:t>
            </a:r>
            <a:r>
              <a:rPr lang="en-US" sz="1200">
                <a:solidFill>
                  <a:schemeClr val="dk1"/>
                </a:solidFill>
                <a:latin typeface="Calibri"/>
                <a:ea typeface="Calibri"/>
                <a:cs typeface="Calibri"/>
                <a:sym typeface="Calibri"/>
              </a:rPr>
              <a:t>, [online] 20(7), p.71. Available at: https://heinonline.org/HOL/LandingPage?handle=hein.journals/elder20&amp;div=7&amp;id=&amp;page= [Accessed 19 Oct. 2025].</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Gao, Q., Steptoe, A. and Fancourt, D. (2025). Chronic loneliness and isolation phenotypes, incident functional impairment and mortality in England between 2004 and 2018. </a:t>
            </a:r>
            <a:r>
              <a:rPr lang="en-US" sz="1200" i="1">
                <a:solidFill>
                  <a:schemeClr val="dk1"/>
                </a:solidFill>
                <a:latin typeface="Calibri"/>
                <a:ea typeface="Calibri"/>
                <a:cs typeface="Calibri"/>
                <a:sym typeface="Calibri"/>
              </a:rPr>
              <a:t>Nature. Mental health</a:t>
            </a:r>
            <a:r>
              <a:rPr lang="en-US" sz="1200">
                <a:solidFill>
                  <a:schemeClr val="dk1"/>
                </a:solidFill>
                <a:latin typeface="Calibri"/>
                <a:ea typeface="Calibri"/>
                <a:cs typeface="Calibri"/>
                <a:sym typeface="Calibri"/>
              </a:rPr>
              <a:t>, [online] 3(6), pp.667–674. doi:https://doi.org/10.1038/s44220-025-00436-0.</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Hudson, B. (2024). The privatisation of adult social care in England: effects on the workforce. </a:t>
            </a:r>
            <a:r>
              <a:rPr lang="en-US" sz="1200" i="1">
                <a:solidFill>
                  <a:schemeClr val="dk1"/>
                </a:solidFill>
                <a:latin typeface="Calibri"/>
                <a:ea typeface="Calibri"/>
                <a:cs typeface="Calibri"/>
                <a:sym typeface="Calibri"/>
              </a:rPr>
              <a:t>SOCIOLOGIA DEL LAVORO</a:t>
            </a:r>
            <a:r>
              <a:rPr lang="en-US" sz="1200">
                <a:solidFill>
                  <a:schemeClr val="dk1"/>
                </a:solidFill>
                <a:latin typeface="Calibri"/>
                <a:ea typeface="Calibri"/>
                <a:cs typeface="Calibri"/>
                <a:sym typeface="Calibri"/>
              </a:rPr>
              <a:t>, 7(155), pp.120–136. doi:https://doi.org/10.3280/sl2019-155006.</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Humphries, R. (2024). Health and social care for older people: progress, problems and priorities. </a:t>
            </a:r>
            <a:r>
              <a:rPr lang="en-US" sz="1200" i="1">
                <a:solidFill>
                  <a:schemeClr val="dk1"/>
                </a:solidFill>
                <a:latin typeface="Calibri"/>
                <a:ea typeface="Calibri"/>
                <a:cs typeface="Calibri"/>
                <a:sym typeface="Calibri"/>
              </a:rPr>
              <a:t>Quality in Ageing and Older Adults</a:t>
            </a:r>
            <a:r>
              <a:rPr lang="en-US" sz="1200">
                <a:solidFill>
                  <a:schemeClr val="dk1"/>
                </a:solidFill>
                <a:latin typeface="Calibri"/>
                <a:ea typeface="Calibri"/>
                <a:cs typeface="Calibri"/>
                <a:sym typeface="Calibri"/>
              </a:rPr>
              <a:t>, 16(1), pp.27–31. doi:https://doi.org/10.1108/qaoa-11-2014-0031.</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Jones, M. and Evans, S. (2023). The Role of Community Centre-based Arts, Leisure and Social Activities in Promoting Adult Well-being and Healthy Lifestyles. </a:t>
            </a:r>
            <a:r>
              <a:rPr lang="en-US" sz="1200" i="1">
                <a:solidFill>
                  <a:schemeClr val="dk1"/>
                </a:solidFill>
                <a:latin typeface="Calibri"/>
                <a:ea typeface="Calibri"/>
                <a:cs typeface="Calibri"/>
                <a:sym typeface="Calibri"/>
              </a:rPr>
              <a:t>International Journal of Environmental Research and Public Health</a:t>
            </a:r>
            <a:r>
              <a:rPr lang="en-US" sz="1200">
                <a:solidFill>
                  <a:schemeClr val="dk1"/>
                </a:solidFill>
                <a:latin typeface="Calibri"/>
                <a:ea typeface="Calibri"/>
                <a:cs typeface="Calibri"/>
                <a:sym typeface="Calibri"/>
              </a:rPr>
              <a:t>, [online] 10(5), pp.1948–1962. doi:https://doi.org/10.3390/ijerph10051948.</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Khalid, Md.S. and Pedersen, M.J.L. (2021). Digital Exclusion in Higher Education Contexts: A Systematic Literature Review. </a:t>
            </a:r>
            <a:r>
              <a:rPr lang="en-US" sz="1200" i="1">
                <a:solidFill>
                  <a:schemeClr val="dk1"/>
                </a:solidFill>
                <a:latin typeface="Calibri"/>
                <a:ea typeface="Calibri"/>
                <a:cs typeface="Calibri"/>
                <a:sym typeface="Calibri"/>
              </a:rPr>
              <a:t>Procedia - Social and Behavioral Sciences</a:t>
            </a:r>
            <a:r>
              <a:rPr lang="en-US" sz="1200">
                <a:solidFill>
                  <a:schemeClr val="dk1"/>
                </a:solidFill>
                <a:latin typeface="Calibri"/>
                <a:ea typeface="Calibri"/>
                <a:cs typeface="Calibri"/>
                <a:sym typeface="Calibri"/>
              </a:rPr>
              <a:t>, 228(7), pp.614–621. doi:https://doi.org/10.1016/j.sbspro.2016.07.094.</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Lorne, C. and Peckham, S. (2024). </a:t>
            </a:r>
            <a:r>
              <a:rPr lang="en-US" sz="1200" i="1">
                <a:solidFill>
                  <a:schemeClr val="dk1"/>
                </a:solidFill>
                <a:latin typeface="Calibri"/>
                <a:ea typeface="Calibri"/>
                <a:cs typeface="Calibri"/>
                <a:sym typeface="Calibri"/>
              </a:rPr>
              <a:t>Integrated Care Systems: What can current reforms learn from past research on regional co-ordination of health and care in England? A literature review</a:t>
            </a:r>
            <a:r>
              <a:rPr lang="en-US" sz="1200">
                <a:solidFill>
                  <a:schemeClr val="dk1"/>
                </a:solidFill>
                <a:latin typeface="Calibri"/>
                <a:ea typeface="Calibri"/>
                <a:cs typeface="Calibri"/>
                <a:sym typeface="Calibri"/>
              </a:rPr>
              <a:t>. [online] prucomm.ac.uk. Available at: https://oro.open.ac.uk/69278/ [Accessed 17 Oct. 2025].</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MILNE, A. (2022). Health and Quality of Life Among Older People in Rural England: Exploring the Impact and Efficacy of Policy. </a:t>
            </a:r>
            <a:r>
              <a:rPr lang="en-US" sz="1200" i="1">
                <a:solidFill>
                  <a:schemeClr val="dk1"/>
                </a:solidFill>
                <a:latin typeface="Calibri"/>
                <a:ea typeface="Calibri"/>
                <a:cs typeface="Calibri"/>
                <a:sym typeface="Calibri"/>
              </a:rPr>
              <a:t>Journal of Social Policy</a:t>
            </a:r>
            <a:r>
              <a:rPr lang="en-US" sz="1200">
                <a:solidFill>
                  <a:schemeClr val="dk1"/>
                </a:solidFill>
                <a:latin typeface="Calibri"/>
                <a:ea typeface="Calibri"/>
                <a:cs typeface="Calibri"/>
                <a:sym typeface="Calibri"/>
              </a:rPr>
              <a:t>, 36(3), pp.477–495. doi:https://doi.org/10.1017/s0047279407001055.</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ONS (2024). </a:t>
            </a:r>
            <a:r>
              <a:rPr lang="en-US" sz="1200" i="1">
                <a:solidFill>
                  <a:schemeClr val="dk1"/>
                </a:solidFill>
                <a:latin typeface="Calibri"/>
                <a:ea typeface="Calibri"/>
                <a:cs typeface="Calibri"/>
                <a:sym typeface="Calibri"/>
              </a:rPr>
              <a:t>Profile of the older population living in England and Wales in 2021 and changes since 2011</a:t>
            </a:r>
            <a:r>
              <a:rPr lang="en-US" sz="1200">
                <a:solidFill>
                  <a:schemeClr val="dk1"/>
                </a:solidFill>
                <a:latin typeface="Calibri"/>
                <a:ea typeface="Calibri"/>
                <a:cs typeface="Calibri"/>
                <a:sym typeface="Calibri"/>
              </a:rPr>
              <a:t>. [online] www.ons.gov.uk. Available at: https://www.ons.gov.uk/peoplepopulationandcommunity/birthsdeathsandmarriages/ageing/articles/profileoftheolderpopulationlivinginenglandandwalesin2021andchangessince2011/2023-04-03 [Accessed 18 Oct. 2025].</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Ross, K. and Cooper, S. (2020). Changes over time in the management of long‐term conditions in primary health care for adults with intellectual disabilities, and the healthcare inequality gap. </a:t>
            </a:r>
            <a:r>
              <a:rPr lang="en-US" sz="1200" i="1">
                <a:solidFill>
                  <a:schemeClr val="dk1"/>
                </a:solidFill>
                <a:latin typeface="Calibri"/>
                <a:ea typeface="Calibri"/>
                <a:cs typeface="Calibri"/>
                <a:sym typeface="Calibri"/>
              </a:rPr>
              <a:t>Journal of Applied Research in Intellectual Disabilities</a:t>
            </a:r>
            <a:r>
              <a:rPr lang="en-US" sz="1200">
                <a:solidFill>
                  <a:schemeClr val="dk1"/>
                </a:solidFill>
                <a:latin typeface="Calibri"/>
                <a:ea typeface="Calibri"/>
                <a:cs typeface="Calibri"/>
                <a:sym typeface="Calibri"/>
              </a:rPr>
              <a:t>, 34(2). doi:https://doi.org/10.1111/jar.12833.</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Rossiter, C., Levett-Jones, T. and Pich, J. (2020). The Impact of person-centred Care on Patient safety: an Umbrella Review of Systematic Reviews. </a:t>
            </a:r>
            <a:r>
              <a:rPr lang="en-US" sz="1200" i="1">
                <a:solidFill>
                  <a:schemeClr val="dk1"/>
                </a:solidFill>
                <a:latin typeface="Calibri"/>
                <a:ea typeface="Calibri"/>
                <a:cs typeface="Calibri"/>
                <a:sym typeface="Calibri"/>
              </a:rPr>
              <a:t>International Journal of Nursing Studies</a:t>
            </a:r>
            <a:r>
              <a:rPr lang="en-US" sz="1200">
                <a:solidFill>
                  <a:schemeClr val="dk1"/>
                </a:solidFill>
                <a:latin typeface="Calibri"/>
                <a:ea typeface="Calibri"/>
                <a:cs typeface="Calibri"/>
                <a:sym typeface="Calibri"/>
              </a:rPr>
              <a:t>, [online] 109(103658), p.103658. doi:https://doi.org/10.1016/j.ijnurstu.2020.103658.</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Wolman, H. (2023). Understanding Local Government Responses to Fiscal Pressure: a Cross National Analysis. </a:t>
            </a:r>
            <a:r>
              <a:rPr lang="en-US" sz="1200" i="1">
                <a:solidFill>
                  <a:schemeClr val="dk1"/>
                </a:solidFill>
                <a:latin typeface="Calibri"/>
                <a:ea typeface="Calibri"/>
                <a:cs typeface="Calibri"/>
                <a:sym typeface="Calibri"/>
              </a:rPr>
              <a:t>Journal of Public Policy</a:t>
            </a:r>
            <a:r>
              <a:rPr lang="en-US" sz="1200">
                <a:solidFill>
                  <a:schemeClr val="dk1"/>
                </a:solidFill>
                <a:latin typeface="Calibri"/>
                <a:ea typeface="Calibri"/>
                <a:cs typeface="Calibri"/>
                <a:sym typeface="Calibri"/>
              </a:rPr>
              <a:t>, 3(3), pp.245–263. doi:https://doi.org/10.1017/s0143814x00005936.</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Yunara, Y. and Efendi, F. (2023). Technology- and non-technology-based primary healthcare innovations for the elderly: A systematic review. </a:t>
            </a:r>
            <a:r>
              <a:rPr lang="en-US" sz="1200" i="1">
                <a:solidFill>
                  <a:schemeClr val="dk1"/>
                </a:solidFill>
                <a:latin typeface="Calibri"/>
                <a:ea typeface="Calibri"/>
                <a:cs typeface="Calibri"/>
                <a:sym typeface="Calibri"/>
              </a:rPr>
              <a:t>Enfermería Clínica</a:t>
            </a:r>
            <a:r>
              <a:rPr lang="en-US" sz="1200">
                <a:solidFill>
                  <a:schemeClr val="dk1"/>
                </a:solidFill>
                <a:latin typeface="Calibri"/>
                <a:ea typeface="Calibri"/>
                <a:cs typeface="Calibri"/>
                <a:sym typeface="Calibri"/>
              </a:rPr>
              <a:t>, [online] 33(9), pp.S60–S65. doi:https://doi.org/10.1016/j.enfcli.2023.01.014.</a:t>
            </a:r>
            <a:endParaRPr/>
          </a:p>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60" name="Google Shape;260;p11: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11</a:t>
            </a:fld>
            <a:endParaRPr sz="1800">
              <a:solidFill>
                <a:schemeClr val="dk1"/>
              </a:solidFill>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p12: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67" name="Google Shape;267;p12: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68" name="Google Shape;268;p12: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12</a:t>
            </a:fld>
            <a:endParaRPr sz="1800">
              <a:solidFill>
                <a:schemeClr val="dk1"/>
              </a:solidFill>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
        <p:cNvGrpSpPr/>
        <p:nvPr/>
      </p:nvGrpSpPr>
      <p:grpSpPr>
        <a:xfrm>
          <a:off x="0" y="0"/>
          <a:ext cx="0" cy="0"/>
          <a:chOff x="0" y="0"/>
          <a:chExt cx="0" cy="0"/>
        </a:xfrm>
      </p:grpSpPr>
      <p:sp>
        <p:nvSpPr>
          <p:cNvPr id="273" name="Google Shape;273;p13: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74" name="Google Shape;274;p13: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75" name="Google Shape;275;p13: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13</a:t>
            </a:fld>
            <a:endParaRPr sz="1800">
              <a:solidFill>
                <a:schemeClr val="dk1"/>
              </a:solidFill>
              <a:latin typeface="Calibri"/>
              <a:ea typeface="Calibri"/>
              <a:cs typeface="Calibri"/>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lide 1 master">
  <p:cSld name="Slide 1 master">
    <p:spTree>
      <p:nvGrpSpPr>
        <p:cNvPr id="1" name="Shape 6"/>
        <p:cNvGrpSpPr/>
        <p:nvPr/>
      </p:nvGrpSpPr>
      <p:grpSpPr>
        <a:xfrm>
          <a:off x="0" y="0"/>
          <a:ext cx="0" cy="0"/>
          <a:chOff x="0" y="0"/>
          <a:chExt cx="0" cy="0"/>
        </a:xfrm>
      </p:grpSpPr>
      <p:pic>
        <p:nvPicPr>
          <p:cNvPr id="7" name="Google Shape;7;p15"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8" name="Google Shape;8;p15"/>
          <p:cNvSpPr/>
          <p:nvPr/>
        </p:nvSpPr>
        <p:spPr>
          <a:xfrm>
            <a:off x="0" y="0"/>
            <a:ext cx="14630400" cy="8229600"/>
          </a:xfrm>
          <a:prstGeom prst="rect">
            <a:avLst/>
          </a:prstGeom>
          <a:solidFill>
            <a:srgbClr val="E5F9F2">
              <a:alpha val="94901"/>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 name="Google Shape;9;p15" descr="preencoded.png">
            <a:hlinkClick r:id="rId3"/>
          </p:cNvPr>
          <p:cNvPicPr preferRelativeResize="0"/>
          <p:nvPr/>
        </p:nvPicPr>
        <p:blipFill rotWithShape="1">
          <a:blip r:embed="rId4">
            <a:alphaModFix/>
          </a:blip>
          <a:srcRect/>
          <a:stretch/>
        </p:blipFill>
        <p:spPr>
          <a:xfrm>
            <a:off x="12839215" y="7749540"/>
            <a:ext cx="1722605" cy="41148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lide 2 master">
  <p:cSld name="Slide 2 master">
    <p:spTree>
      <p:nvGrpSpPr>
        <p:cNvPr id="1" name="Shape 10"/>
        <p:cNvGrpSpPr/>
        <p:nvPr/>
      </p:nvGrpSpPr>
      <p:grpSpPr>
        <a:xfrm>
          <a:off x="0" y="0"/>
          <a:ext cx="0" cy="0"/>
          <a:chOff x="0" y="0"/>
          <a:chExt cx="0" cy="0"/>
        </a:xfrm>
      </p:grpSpPr>
      <p:pic>
        <p:nvPicPr>
          <p:cNvPr id="11" name="Google Shape;11;p16"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12" name="Google Shape;12;p16"/>
          <p:cNvSpPr/>
          <p:nvPr/>
        </p:nvSpPr>
        <p:spPr>
          <a:xfrm>
            <a:off x="0" y="0"/>
            <a:ext cx="14630400" cy="8229600"/>
          </a:xfrm>
          <a:prstGeom prst="rect">
            <a:avLst/>
          </a:prstGeom>
          <a:solidFill>
            <a:srgbClr val="E5F9F2">
              <a:alpha val="94901"/>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 name="Google Shape;13;p16" descr="preencoded.png">
            <a:hlinkClick r:id="rId3"/>
          </p:cNvPr>
          <p:cNvPicPr preferRelativeResize="0"/>
          <p:nvPr/>
        </p:nvPicPr>
        <p:blipFill rotWithShape="1">
          <a:blip r:embed="rId4">
            <a:alphaModFix/>
          </a:blip>
          <a:srcRect/>
          <a:stretch/>
        </p:blipFill>
        <p:spPr>
          <a:xfrm>
            <a:off x="12839215" y="7749540"/>
            <a:ext cx="1722605" cy="411480"/>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lide 3 master">
  <p:cSld name="Slide 3 master">
    <p:spTree>
      <p:nvGrpSpPr>
        <p:cNvPr id="1" name="Shape 14"/>
        <p:cNvGrpSpPr/>
        <p:nvPr/>
      </p:nvGrpSpPr>
      <p:grpSpPr>
        <a:xfrm>
          <a:off x="0" y="0"/>
          <a:ext cx="0" cy="0"/>
          <a:chOff x="0" y="0"/>
          <a:chExt cx="0" cy="0"/>
        </a:xfrm>
      </p:grpSpPr>
      <p:pic>
        <p:nvPicPr>
          <p:cNvPr id="15" name="Google Shape;15;p17"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16" name="Google Shape;16;p17"/>
          <p:cNvSpPr/>
          <p:nvPr/>
        </p:nvSpPr>
        <p:spPr>
          <a:xfrm>
            <a:off x="0" y="0"/>
            <a:ext cx="14630400" cy="8229600"/>
          </a:xfrm>
          <a:prstGeom prst="rect">
            <a:avLst/>
          </a:prstGeom>
          <a:solidFill>
            <a:srgbClr val="E5F9F2">
              <a:alpha val="94901"/>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7" name="Google Shape;17;p17" descr="preencoded.png">
            <a:hlinkClick r:id="rId3"/>
          </p:cNvPr>
          <p:cNvPicPr preferRelativeResize="0"/>
          <p:nvPr/>
        </p:nvPicPr>
        <p:blipFill rotWithShape="1">
          <a:blip r:embed="rId4">
            <a:alphaModFix/>
          </a:blip>
          <a:srcRect/>
          <a:stretch/>
        </p:blipFill>
        <p:spPr>
          <a:xfrm>
            <a:off x="12839215" y="7749540"/>
            <a:ext cx="1722605" cy="411480"/>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lide 5 master">
  <p:cSld name="Slide 5 master">
    <p:spTree>
      <p:nvGrpSpPr>
        <p:cNvPr id="1" name="Shape 18"/>
        <p:cNvGrpSpPr/>
        <p:nvPr/>
      </p:nvGrpSpPr>
      <p:grpSpPr>
        <a:xfrm>
          <a:off x="0" y="0"/>
          <a:ext cx="0" cy="0"/>
          <a:chOff x="0" y="0"/>
          <a:chExt cx="0" cy="0"/>
        </a:xfrm>
      </p:grpSpPr>
      <p:pic>
        <p:nvPicPr>
          <p:cNvPr id="19" name="Google Shape;19;p18"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20" name="Google Shape;20;p18"/>
          <p:cNvSpPr/>
          <p:nvPr/>
        </p:nvSpPr>
        <p:spPr>
          <a:xfrm>
            <a:off x="0" y="0"/>
            <a:ext cx="14630400" cy="8229600"/>
          </a:xfrm>
          <a:prstGeom prst="rect">
            <a:avLst/>
          </a:prstGeom>
          <a:solidFill>
            <a:srgbClr val="E5F9F2">
              <a:alpha val="94901"/>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1" name="Google Shape;21;p18" descr="preencoded.png">
            <a:hlinkClick r:id="rId3"/>
          </p:cNvPr>
          <p:cNvPicPr preferRelativeResize="0"/>
          <p:nvPr/>
        </p:nvPicPr>
        <p:blipFill rotWithShape="1">
          <a:blip r:embed="rId4">
            <a:alphaModFix/>
          </a:blip>
          <a:srcRect/>
          <a:stretch/>
        </p:blipFill>
        <p:spPr>
          <a:xfrm>
            <a:off x="12839215" y="7749540"/>
            <a:ext cx="1722605" cy="411480"/>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lide 6 master">
  <p:cSld name="Slide 6 master">
    <p:spTree>
      <p:nvGrpSpPr>
        <p:cNvPr id="1" name="Shape 22"/>
        <p:cNvGrpSpPr/>
        <p:nvPr/>
      </p:nvGrpSpPr>
      <p:grpSpPr>
        <a:xfrm>
          <a:off x="0" y="0"/>
          <a:ext cx="0" cy="0"/>
          <a:chOff x="0" y="0"/>
          <a:chExt cx="0" cy="0"/>
        </a:xfrm>
      </p:grpSpPr>
      <p:pic>
        <p:nvPicPr>
          <p:cNvPr id="23" name="Google Shape;23;p19"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24" name="Google Shape;24;p19"/>
          <p:cNvSpPr/>
          <p:nvPr/>
        </p:nvSpPr>
        <p:spPr>
          <a:xfrm>
            <a:off x="0" y="0"/>
            <a:ext cx="14630400" cy="8229600"/>
          </a:xfrm>
          <a:prstGeom prst="rect">
            <a:avLst/>
          </a:prstGeom>
          <a:solidFill>
            <a:srgbClr val="E5F9F2">
              <a:alpha val="94901"/>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5" name="Google Shape;25;p19" descr="preencoded.png">
            <a:hlinkClick r:id="rId3"/>
          </p:cNvPr>
          <p:cNvPicPr preferRelativeResize="0"/>
          <p:nvPr/>
        </p:nvPicPr>
        <p:blipFill rotWithShape="1">
          <a:blip r:embed="rId4">
            <a:alphaModFix/>
          </a:blip>
          <a:srcRect/>
          <a:stretch/>
        </p:blipFill>
        <p:spPr>
          <a:xfrm>
            <a:off x="12839215" y="7749540"/>
            <a:ext cx="1722605" cy="411480"/>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lide 7 master">
  <p:cSld name="Slide 7 master">
    <p:spTree>
      <p:nvGrpSpPr>
        <p:cNvPr id="1" name="Shape 26"/>
        <p:cNvGrpSpPr/>
        <p:nvPr/>
      </p:nvGrpSpPr>
      <p:grpSpPr>
        <a:xfrm>
          <a:off x="0" y="0"/>
          <a:ext cx="0" cy="0"/>
          <a:chOff x="0" y="0"/>
          <a:chExt cx="0" cy="0"/>
        </a:xfrm>
      </p:grpSpPr>
      <p:pic>
        <p:nvPicPr>
          <p:cNvPr id="27" name="Google Shape;27;p20"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28" name="Google Shape;28;p20"/>
          <p:cNvSpPr/>
          <p:nvPr/>
        </p:nvSpPr>
        <p:spPr>
          <a:xfrm>
            <a:off x="0" y="0"/>
            <a:ext cx="14630400" cy="8229600"/>
          </a:xfrm>
          <a:prstGeom prst="rect">
            <a:avLst/>
          </a:prstGeom>
          <a:solidFill>
            <a:srgbClr val="E5F9F2">
              <a:alpha val="94901"/>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9" name="Google Shape;29;p20" descr="preencoded.png">
            <a:hlinkClick r:id="rId3"/>
          </p:cNvPr>
          <p:cNvPicPr preferRelativeResize="0"/>
          <p:nvPr/>
        </p:nvPicPr>
        <p:blipFill rotWithShape="1">
          <a:blip r:embed="rId4">
            <a:alphaModFix/>
          </a:blip>
          <a:srcRect/>
          <a:stretch/>
        </p:blipFill>
        <p:spPr>
          <a:xfrm>
            <a:off x="12839215" y="7749540"/>
            <a:ext cx="1722605" cy="411480"/>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lide 8 master">
  <p:cSld name="Slide 8 master">
    <p:spTree>
      <p:nvGrpSpPr>
        <p:cNvPr id="1" name="Shape 30"/>
        <p:cNvGrpSpPr/>
        <p:nvPr/>
      </p:nvGrpSpPr>
      <p:grpSpPr>
        <a:xfrm>
          <a:off x="0" y="0"/>
          <a:ext cx="0" cy="0"/>
          <a:chOff x="0" y="0"/>
          <a:chExt cx="0" cy="0"/>
        </a:xfrm>
      </p:grpSpPr>
      <p:pic>
        <p:nvPicPr>
          <p:cNvPr id="31" name="Google Shape;31;p21"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32" name="Google Shape;32;p21"/>
          <p:cNvSpPr/>
          <p:nvPr/>
        </p:nvSpPr>
        <p:spPr>
          <a:xfrm>
            <a:off x="0" y="0"/>
            <a:ext cx="14630400" cy="8229600"/>
          </a:xfrm>
          <a:prstGeom prst="rect">
            <a:avLst/>
          </a:prstGeom>
          <a:solidFill>
            <a:srgbClr val="E5F9F2">
              <a:alpha val="94901"/>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3" name="Google Shape;33;p21" descr="preencoded.png">
            <a:hlinkClick r:id="rId3"/>
          </p:cNvPr>
          <p:cNvPicPr preferRelativeResize="0"/>
          <p:nvPr/>
        </p:nvPicPr>
        <p:blipFill rotWithShape="1">
          <a:blip r:embed="rId4">
            <a:alphaModFix/>
          </a:blip>
          <a:srcRect/>
          <a:stretch/>
        </p:blipFill>
        <p:spPr>
          <a:xfrm>
            <a:off x="12839215" y="7749540"/>
            <a:ext cx="1722605" cy="411480"/>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lide 9 master">
  <p:cSld name="Slide 9 master">
    <p:spTree>
      <p:nvGrpSpPr>
        <p:cNvPr id="1" name="Shape 34"/>
        <p:cNvGrpSpPr/>
        <p:nvPr/>
      </p:nvGrpSpPr>
      <p:grpSpPr>
        <a:xfrm>
          <a:off x="0" y="0"/>
          <a:ext cx="0" cy="0"/>
          <a:chOff x="0" y="0"/>
          <a:chExt cx="0" cy="0"/>
        </a:xfrm>
      </p:grpSpPr>
      <p:pic>
        <p:nvPicPr>
          <p:cNvPr id="35" name="Google Shape;35;p22"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36" name="Google Shape;36;p22"/>
          <p:cNvSpPr/>
          <p:nvPr/>
        </p:nvSpPr>
        <p:spPr>
          <a:xfrm>
            <a:off x="0" y="0"/>
            <a:ext cx="14630400" cy="8229600"/>
          </a:xfrm>
          <a:prstGeom prst="rect">
            <a:avLst/>
          </a:prstGeom>
          <a:solidFill>
            <a:srgbClr val="E5F9F2">
              <a:alpha val="94901"/>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7" name="Google Shape;37;p22" descr="preencoded.png">
            <a:hlinkClick r:id="rId3"/>
          </p:cNvPr>
          <p:cNvPicPr preferRelativeResize="0"/>
          <p:nvPr/>
        </p:nvPicPr>
        <p:blipFill rotWithShape="1">
          <a:blip r:embed="rId4">
            <a:alphaModFix/>
          </a:blip>
          <a:srcRect/>
          <a:stretch/>
        </p:blipFill>
        <p:spPr>
          <a:xfrm>
            <a:off x="12839215" y="7749540"/>
            <a:ext cx="1722605" cy="411480"/>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lide 10 master">
  <p:cSld name="Slide 10 master">
    <p:spTree>
      <p:nvGrpSpPr>
        <p:cNvPr id="1" name="Shape 38"/>
        <p:cNvGrpSpPr/>
        <p:nvPr/>
      </p:nvGrpSpPr>
      <p:grpSpPr>
        <a:xfrm>
          <a:off x="0" y="0"/>
          <a:ext cx="0" cy="0"/>
          <a:chOff x="0" y="0"/>
          <a:chExt cx="0" cy="0"/>
        </a:xfrm>
      </p:grpSpPr>
      <p:pic>
        <p:nvPicPr>
          <p:cNvPr id="39" name="Google Shape;39;p23"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40" name="Google Shape;40;p23"/>
          <p:cNvSpPr/>
          <p:nvPr/>
        </p:nvSpPr>
        <p:spPr>
          <a:xfrm>
            <a:off x="0" y="0"/>
            <a:ext cx="14630400" cy="8229600"/>
          </a:xfrm>
          <a:prstGeom prst="rect">
            <a:avLst/>
          </a:prstGeom>
          <a:solidFill>
            <a:srgbClr val="E5F9F2">
              <a:alpha val="94901"/>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1" name="Google Shape;41;p23" descr="preencoded.png">
            <a:hlinkClick r:id="rId3"/>
          </p:cNvPr>
          <p:cNvPicPr preferRelativeResize="0"/>
          <p:nvPr/>
        </p:nvPicPr>
        <p:blipFill rotWithShape="1">
          <a:blip r:embed="rId4">
            <a:alphaModFix/>
          </a:blip>
          <a:srcRect/>
          <a:stretch/>
        </p:blipFill>
        <p:spPr>
          <a:xfrm>
            <a:off x="12839215" y="7749540"/>
            <a:ext cx="1722605" cy="411480"/>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DEFAULT">
  <p:cSld name="DEFAULT">
    <p:bg>
      <p:bgPr>
        <a:solidFill>
          <a:schemeClr val="lt1"/>
        </a:solidFill>
        <a:effectLst/>
      </p:bgPr>
    </p:bg>
    <p:spTree>
      <p:nvGrpSpPr>
        <p:cNvPr id="1" name="Shape 42"/>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lide 4 master">
  <p:cSld name="Slide 4 master">
    <p:spTree>
      <p:nvGrpSpPr>
        <p:cNvPr id="1" name="Shape 43"/>
        <p:cNvGrpSpPr/>
        <p:nvPr/>
      </p:nvGrpSpPr>
      <p:grpSpPr>
        <a:xfrm>
          <a:off x="0" y="0"/>
          <a:ext cx="0" cy="0"/>
          <a:chOff x="0" y="0"/>
          <a:chExt cx="0" cy="0"/>
        </a:xfrm>
      </p:grpSpPr>
      <p:pic>
        <p:nvPicPr>
          <p:cNvPr id="44" name="Google Shape;44;p25" descr="preencode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45" name="Google Shape;45;p25"/>
          <p:cNvSpPr/>
          <p:nvPr/>
        </p:nvSpPr>
        <p:spPr>
          <a:xfrm>
            <a:off x="0" y="0"/>
            <a:ext cx="14630400" cy="8229600"/>
          </a:xfrm>
          <a:prstGeom prst="rect">
            <a:avLst/>
          </a:prstGeom>
          <a:solidFill>
            <a:srgbClr val="E5F9F2">
              <a:alpha val="94901"/>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6" name="Google Shape;46;p25" descr="preencoded.png">
            <a:hlinkClick r:id="rId3"/>
          </p:cNvPr>
          <p:cNvPicPr preferRelativeResize="0"/>
          <p:nvPr/>
        </p:nvPicPr>
        <p:blipFill rotWithShape="1">
          <a:blip r:embed="rId4">
            <a:alphaModFix/>
          </a:blip>
          <a:srcRect/>
          <a:stretch/>
        </p:blipFill>
        <p:spPr>
          <a:xfrm>
            <a:off x="12839215" y="7749540"/>
            <a:ext cx="1722605" cy="41148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4.xml"/><Relationship Id="rId7" Type="http://schemas.openxmlformats.org/officeDocument/2006/relationships/image" Target="../media/image10.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png"/><Relationship Id="rId11" Type="http://schemas.openxmlformats.org/officeDocument/2006/relationships/image" Target="../media/image5.png"/><Relationship Id="rId5" Type="http://schemas.openxmlformats.org/officeDocument/2006/relationships/image" Target="../media/image3.png"/><Relationship Id="rId10" Type="http://schemas.openxmlformats.org/officeDocument/2006/relationships/image" Target="../media/image13.png"/><Relationship Id="rId4" Type="http://schemas.openxmlformats.org/officeDocument/2006/relationships/notesSlide" Target="../notesSlides/notesSlide6.xml"/><Relationship Id="rId9"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5.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4.png"/><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slideLayout" Target="../slideLayouts/slideLayout6.xml"/><Relationship Id="rId7" Type="http://schemas.openxmlformats.org/officeDocument/2006/relationships/image" Target="../media/image16.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5.png"/><Relationship Id="rId5" Type="http://schemas.openxmlformats.org/officeDocument/2006/relationships/image" Target="../media/image3.png"/><Relationship Id="rId10" Type="http://schemas.openxmlformats.org/officeDocument/2006/relationships/image" Target="../media/image5.png"/><Relationship Id="rId4" Type="http://schemas.openxmlformats.org/officeDocument/2006/relationships/notesSlide" Target="../notesSlides/notesSlide8.xml"/><Relationship Id="rId9"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7.xml"/><Relationship Id="rId7" Type="http://schemas.openxmlformats.org/officeDocument/2006/relationships/image" Target="../media/image20.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9.png"/><Relationship Id="rId5" Type="http://schemas.openxmlformats.org/officeDocument/2006/relationships/image" Target="../media/image3.png"/><Relationship Id="rId10" Type="http://schemas.openxmlformats.org/officeDocument/2006/relationships/image" Target="../media/image5.png"/><Relationship Id="rId4" Type="http://schemas.openxmlformats.org/officeDocument/2006/relationships/notesSlide" Target="../notesSlides/notesSlide9.xml"/><Relationship Id="rId9" Type="http://schemas.openxmlformats.org/officeDocument/2006/relationships/image" Target="../media/image22.png"/></Relationships>
</file>

<file path=ppt/slides/_rels/slide10.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image" Target="../media/image30.png"/><Relationship Id="rId18" Type="http://schemas.openxmlformats.org/officeDocument/2006/relationships/image" Target="../media/image5.png"/><Relationship Id="rId3" Type="http://schemas.openxmlformats.org/officeDocument/2006/relationships/slideLayout" Target="../slideLayouts/slideLayout8.xml"/><Relationship Id="rId7" Type="http://schemas.openxmlformats.org/officeDocument/2006/relationships/image" Target="../media/image24.png"/><Relationship Id="rId12" Type="http://schemas.openxmlformats.org/officeDocument/2006/relationships/image" Target="../media/image29.png"/><Relationship Id="rId17" Type="http://schemas.openxmlformats.org/officeDocument/2006/relationships/image" Target="../media/image34.png"/><Relationship Id="rId2" Type="http://schemas.openxmlformats.org/officeDocument/2006/relationships/audio" Target="../media/media10.m4a"/><Relationship Id="rId16" Type="http://schemas.openxmlformats.org/officeDocument/2006/relationships/image" Target="../media/image33.png"/><Relationship Id="rId1" Type="http://schemas.microsoft.com/office/2007/relationships/media" Target="../media/media10.m4a"/><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3.png"/><Relationship Id="rId15" Type="http://schemas.openxmlformats.org/officeDocument/2006/relationships/image" Target="../media/image32.png"/><Relationship Id="rId10" Type="http://schemas.openxmlformats.org/officeDocument/2006/relationships/image" Target="../media/image27.png"/><Relationship Id="rId4" Type="http://schemas.openxmlformats.org/officeDocument/2006/relationships/notesSlide" Target="../notesSlides/notesSlide10.xml"/><Relationship Id="rId9" Type="http://schemas.openxmlformats.org/officeDocument/2006/relationships/image" Target="../media/image26.png"/><Relationship Id="rId14" Type="http://schemas.openxmlformats.org/officeDocument/2006/relationships/image" Target="../media/image31.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9.xml"/><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9.xml"/><Relationship Id="rId4" Type="http://schemas.openxmlformats.org/officeDocument/2006/relationships/image" Target="../media/image36.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1"/>
        <p:cNvGrpSpPr/>
        <p:nvPr/>
      </p:nvGrpSpPr>
      <p:grpSpPr>
        <a:xfrm>
          <a:off x="0" y="0"/>
          <a:ext cx="0" cy="0"/>
          <a:chOff x="0" y="0"/>
          <a:chExt cx="0" cy="0"/>
        </a:xfrm>
      </p:grpSpPr>
      <p:pic>
        <p:nvPicPr>
          <p:cNvPr id="52" name="Google Shape;52;p1"/>
          <p:cNvPicPr preferRelativeResize="0"/>
          <p:nvPr/>
        </p:nvPicPr>
        <p:blipFill rotWithShape="1">
          <a:blip r:embed="rId5">
            <a:alphaModFix/>
          </a:blip>
          <a:srcRect/>
          <a:stretch/>
        </p:blipFill>
        <p:spPr>
          <a:xfrm>
            <a:off x="12858044" y="7732888"/>
            <a:ext cx="1772356" cy="389467"/>
          </a:xfrm>
          <a:prstGeom prst="rect">
            <a:avLst/>
          </a:prstGeom>
          <a:noFill/>
          <a:ln>
            <a:noFill/>
          </a:ln>
        </p:spPr>
      </p:pic>
      <p:sp>
        <p:nvSpPr>
          <p:cNvPr id="53" name="Google Shape;53;p1"/>
          <p:cNvSpPr txBox="1"/>
          <p:nvPr/>
        </p:nvSpPr>
        <p:spPr>
          <a:xfrm>
            <a:off x="6895856" y="681949"/>
            <a:ext cx="7612235" cy="255454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000" b="1" i="0" u="none" strike="noStrike" cap="none">
                <a:solidFill>
                  <a:srgbClr val="006747"/>
                </a:solidFill>
                <a:latin typeface="Arial"/>
                <a:ea typeface="Arial"/>
                <a:cs typeface="Arial"/>
                <a:sym typeface="Arial"/>
              </a:rPr>
              <a:t>BMHP6027 Empowering the Older Person</a:t>
            </a:r>
            <a:endParaRPr/>
          </a:p>
          <a:p>
            <a:pPr marL="0" marR="0" lvl="0" indent="0" algn="ctr" rtl="0">
              <a:spcBef>
                <a:spcPts val="0"/>
              </a:spcBef>
              <a:spcAft>
                <a:spcPts val="0"/>
              </a:spcAft>
              <a:buNone/>
            </a:pPr>
            <a:r>
              <a:rPr lang="en-US" sz="4000" b="1" i="0" u="none" strike="noStrike" cap="none">
                <a:solidFill>
                  <a:srgbClr val="006747"/>
                </a:solidFill>
                <a:latin typeface="Arial"/>
                <a:ea typeface="Arial"/>
                <a:cs typeface="Arial"/>
                <a:sym typeface="Arial"/>
              </a:rPr>
              <a:t>Component 1: Individual Presentation</a:t>
            </a:r>
            <a:endParaRPr/>
          </a:p>
          <a:p>
            <a:pPr marL="0" marR="0" lvl="0" indent="0" algn="ctr" rtl="0">
              <a:spcBef>
                <a:spcPts val="0"/>
              </a:spcBef>
              <a:spcAft>
                <a:spcPts val="0"/>
              </a:spcAft>
              <a:buNone/>
            </a:pPr>
            <a:endParaRPr sz="4000" b="1" i="0" u="none" strike="noStrike" cap="none">
              <a:solidFill>
                <a:srgbClr val="006747"/>
              </a:solidFill>
              <a:latin typeface="Arial"/>
              <a:ea typeface="Arial"/>
              <a:cs typeface="Arial"/>
              <a:sym typeface="Arial"/>
            </a:endParaRPr>
          </a:p>
          <a:p>
            <a:pPr marL="0" marR="0" lvl="0" indent="0" algn="ctr" rtl="0">
              <a:spcBef>
                <a:spcPts val="0"/>
              </a:spcBef>
              <a:spcAft>
                <a:spcPts val="0"/>
              </a:spcAft>
              <a:buNone/>
            </a:pPr>
            <a:r>
              <a:rPr lang="en-US" sz="3600" b="1" i="0" u="none" strike="noStrike" cap="none">
                <a:solidFill>
                  <a:srgbClr val="006747"/>
                </a:solidFill>
                <a:latin typeface="Arial"/>
                <a:ea typeface="Arial"/>
                <a:cs typeface="Arial"/>
                <a:sym typeface="Arial"/>
              </a:rPr>
              <a:t>Topic: OLDER PERSON AGEING</a:t>
            </a:r>
            <a:endParaRPr/>
          </a:p>
        </p:txBody>
      </p:sp>
      <p:pic>
        <p:nvPicPr>
          <p:cNvPr id="54" name="Google Shape;54;p1"/>
          <p:cNvPicPr preferRelativeResize="0"/>
          <p:nvPr/>
        </p:nvPicPr>
        <p:blipFill rotWithShape="1">
          <a:blip r:embed="rId6">
            <a:alphaModFix/>
          </a:blip>
          <a:srcRect/>
          <a:stretch/>
        </p:blipFill>
        <p:spPr>
          <a:xfrm>
            <a:off x="0" y="0"/>
            <a:ext cx="6761901" cy="8229600"/>
          </a:xfrm>
          <a:prstGeom prst="rect">
            <a:avLst/>
          </a:prstGeom>
          <a:noFill/>
          <a:ln>
            <a:noFill/>
          </a:ln>
        </p:spPr>
      </p:pic>
      <p:sp>
        <p:nvSpPr>
          <p:cNvPr id="55" name="Google Shape;55;p1"/>
          <p:cNvSpPr txBox="1"/>
          <p:nvPr/>
        </p:nvSpPr>
        <p:spPr>
          <a:xfrm>
            <a:off x="7262782" y="6493987"/>
            <a:ext cx="4065294" cy="830997"/>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2400" b="1" i="0" u="none" strike="noStrike" cap="none" dirty="0">
                <a:solidFill>
                  <a:srgbClr val="006747"/>
                </a:solidFill>
                <a:latin typeface="Arial"/>
                <a:ea typeface="Arial"/>
                <a:cs typeface="Arial"/>
                <a:sym typeface="Arial"/>
              </a:rPr>
              <a:t>Student Name:</a:t>
            </a:r>
            <a:r>
              <a:rPr lang="en-US" sz="2400" b="1" dirty="0">
                <a:solidFill>
                  <a:srgbClr val="006747"/>
                </a:solidFill>
              </a:rPr>
              <a:t> Petru Sava</a:t>
            </a:r>
            <a:endParaRPr dirty="0"/>
          </a:p>
          <a:p>
            <a:pPr marL="0" marR="0" lvl="0" indent="0" algn="just" rtl="0">
              <a:spcBef>
                <a:spcPts val="0"/>
              </a:spcBef>
              <a:spcAft>
                <a:spcPts val="0"/>
              </a:spcAft>
              <a:buNone/>
            </a:pPr>
            <a:r>
              <a:rPr lang="en-US" sz="2400" b="1" i="0" u="none" strike="noStrike" cap="none" dirty="0">
                <a:solidFill>
                  <a:srgbClr val="006747"/>
                </a:solidFill>
                <a:latin typeface="Arial"/>
                <a:ea typeface="Arial"/>
                <a:cs typeface="Arial"/>
                <a:sym typeface="Arial"/>
              </a:rPr>
              <a:t>Student ID: 2217311</a:t>
            </a:r>
            <a:endParaRPr dirty="0"/>
          </a:p>
        </p:txBody>
      </p:sp>
      <p:pic>
        <p:nvPicPr>
          <p:cNvPr id="23" name="Audio 22">
            <a:hlinkClick r:id="" action="ppaction://media"/>
            <a:extLst>
              <a:ext uri="{FF2B5EF4-FFF2-40B4-BE49-F238E27FC236}">
                <a16:creationId xmlns:a16="http://schemas.microsoft.com/office/drawing/2014/main" id="{540F34FE-417D-8850-E739-B33E6ADC074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9074"/>
    </mc:Choice>
    <mc:Fallback>
      <p:transition spd="slow" advTm="19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pic>
        <p:nvPicPr>
          <p:cNvPr id="61" name="Google Shape;61;p2"/>
          <p:cNvPicPr preferRelativeResize="0"/>
          <p:nvPr/>
        </p:nvPicPr>
        <p:blipFill rotWithShape="1">
          <a:blip r:embed="rId5">
            <a:alphaModFix/>
          </a:blip>
          <a:srcRect/>
          <a:stretch/>
        </p:blipFill>
        <p:spPr>
          <a:xfrm>
            <a:off x="12858044" y="7732888"/>
            <a:ext cx="1772356" cy="389467"/>
          </a:xfrm>
          <a:prstGeom prst="rect">
            <a:avLst/>
          </a:prstGeom>
          <a:noFill/>
          <a:ln>
            <a:noFill/>
          </a:ln>
        </p:spPr>
      </p:pic>
      <p:sp>
        <p:nvSpPr>
          <p:cNvPr id="62" name="Google Shape;62;p2"/>
          <p:cNvSpPr txBox="1"/>
          <p:nvPr/>
        </p:nvSpPr>
        <p:spPr>
          <a:xfrm>
            <a:off x="807363" y="271989"/>
            <a:ext cx="13281170" cy="707886"/>
          </a:xfrm>
          <a:prstGeom prst="rect">
            <a:avLst/>
          </a:prstGeom>
          <a:solidFill>
            <a:srgbClr val="B3C6E7"/>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000" b="1">
                <a:solidFill>
                  <a:srgbClr val="006747"/>
                </a:solidFill>
                <a:latin typeface="Arial"/>
                <a:ea typeface="Arial"/>
                <a:cs typeface="Arial"/>
                <a:sym typeface="Arial"/>
              </a:rPr>
              <a:t>Table of Contents</a:t>
            </a:r>
            <a:endParaRPr sz="4000">
              <a:solidFill>
                <a:schemeClr val="dk1"/>
              </a:solidFill>
              <a:latin typeface="Calibri"/>
              <a:ea typeface="Calibri"/>
              <a:cs typeface="Calibri"/>
              <a:sym typeface="Calibri"/>
            </a:endParaRPr>
          </a:p>
        </p:txBody>
      </p:sp>
      <p:grpSp>
        <p:nvGrpSpPr>
          <p:cNvPr id="63" name="Google Shape;63;p2"/>
          <p:cNvGrpSpPr/>
          <p:nvPr/>
        </p:nvGrpSpPr>
        <p:grpSpPr>
          <a:xfrm>
            <a:off x="880532" y="1333388"/>
            <a:ext cx="13168488" cy="6042601"/>
            <a:chOff x="0" y="12588"/>
            <a:chExt cx="13168488" cy="6042601"/>
          </a:xfrm>
        </p:grpSpPr>
        <p:sp>
          <p:nvSpPr>
            <p:cNvPr id="64" name="Google Shape;64;p2"/>
            <p:cNvSpPr/>
            <p:nvPr/>
          </p:nvSpPr>
          <p:spPr>
            <a:xfrm>
              <a:off x="0" y="233988"/>
              <a:ext cx="13168488" cy="378000"/>
            </a:xfrm>
            <a:prstGeom prst="rect">
              <a:avLst/>
            </a:prstGeom>
            <a:solidFill>
              <a:schemeClr val="lt1">
                <a:alpha val="89803"/>
              </a:schemeClr>
            </a:solidFill>
            <a:ln w="12700" cap="flat" cmpd="sng">
              <a:solidFill>
                <a:srgbClr val="4372C3"/>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658424" y="12588"/>
              <a:ext cx="9217942" cy="442800"/>
            </a:xfrm>
            <a:prstGeom prst="roundRect">
              <a:avLst>
                <a:gd name="adj" fmla="val 16667"/>
              </a:avLst>
            </a:prstGeom>
            <a:solidFill>
              <a:srgbClr val="4372C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txBox="1"/>
            <p:nvPr/>
          </p:nvSpPr>
          <p:spPr>
            <a:xfrm>
              <a:off x="680040" y="34204"/>
              <a:ext cx="9174710" cy="399568"/>
            </a:xfrm>
            <a:prstGeom prst="rect">
              <a:avLst/>
            </a:prstGeom>
            <a:noFill/>
            <a:ln>
              <a:noFill/>
            </a:ln>
          </p:spPr>
          <p:txBody>
            <a:bodyPr spcFirstLastPara="1" wrap="square" lIns="348400" tIns="0" rIns="348400" bIns="0" anchor="ctr" anchorCtr="0">
              <a:noAutofit/>
            </a:bodyPr>
            <a:lstStyle/>
            <a:p>
              <a:pPr marL="0" marR="0" lvl="0" indent="0" algn="l" rtl="0">
                <a:lnSpc>
                  <a:spcPct val="90000"/>
                </a:lnSpc>
                <a:spcBef>
                  <a:spcPts val="0"/>
                </a:spcBef>
                <a:spcAft>
                  <a:spcPts val="0"/>
                </a:spcAft>
                <a:buClr>
                  <a:schemeClr val="lt1"/>
                </a:buClr>
                <a:buSzPts val="1500"/>
                <a:buFont typeface="Arial"/>
                <a:buNone/>
              </a:pPr>
              <a:r>
                <a:rPr lang="en-US" sz="1500" b="1">
                  <a:solidFill>
                    <a:schemeClr val="lt1"/>
                  </a:solidFill>
                  <a:latin typeface="Arial"/>
                  <a:ea typeface="Arial"/>
                  <a:cs typeface="Arial"/>
                  <a:sym typeface="Arial"/>
                </a:rPr>
                <a:t>Introduction</a:t>
              </a:r>
              <a:endParaRPr/>
            </a:p>
          </p:txBody>
        </p:sp>
        <p:sp>
          <p:nvSpPr>
            <p:cNvPr id="67" name="Google Shape;67;p2"/>
            <p:cNvSpPr/>
            <p:nvPr/>
          </p:nvSpPr>
          <p:spPr>
            <a:xfrm>
              <a:off x="0" y="914389"/>
              <a:ext cx="13168488" cy="378000"/>
            </a:xfrm>
            <a:prstGeom prst="rect">
              <a:avLst/>
            </a:prstGeom>
            <a:solidFill>
              <a:schemeClr val="lt1">
                <a:alpha val="89803"/>
              </a:schemeClr>
            </a:solidFill>
            <a:ln w="12700" cap="flat" cmpd="sng">
              <a:solidFill>
                <a:srgbClr val="4372C3"/>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658424" y="692988"/>
              <a:ext cx="9217942" cy="442800"/>
            </a:xfrm>
            <a:prstGeom prst="roundRect">
              <a:avLst>
                <a:gd name="adj" fmla="val 16667"/>
              </a:avLst>
            </a:prstGeom>
            <a:solidFill>
              <a:srgbClr val="4372C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txBox="1"/>
            <p:nvPr/>
          </p:nvSpPr>
          <p:spPr>
            <a:xfrm>
              <a:off x="680040" y="714604"/>
              <a:ext cx="9174710" cy="399568"/>
            </a:xfrm>
            <a:prstGeom prst="rect">
              <a:avLst/>
            </a:prstGeom>
            <a:noFill/>
            <a:ln>
              <a:noFill/>
            </a:ln>
          </p:spPr>
          <p:txBody>
            <a:bodyPr spcFirstLastPara="1" wrap="square" lIns="348400" tIns="0" rIns="348400" bIns="0" anchor="ctr" anchorCtr="0">
              <a:noAutofit/>
            </a:bodyPr>
            <a:lstStyle/>
            <a:p>
              <a:pPr marL="0" marR="0" lvl="0" indent="0" algn="l" rtl="0">
                <a:lnSpc>
                  <a:spcPct val="90000"/>
                </a:lnSpc>
                <a:spcBef>
                  <a:spcPts val="0"/>
                </a:spcBef>
                <a:spcAft>
                  <a:spcPts val="0"/>
                </a:spcAft>
                <a:buClr>
                  <a:schemeClr val="lt1"/>
                </a:buClr>
                <a:buSzPts val="1500"/>
                <a:buFont typeface="Arial"/>
                <a:buNone/>
              </a:pPr>
              <a:r>
                <a:rPr lang="en-US" sz="1500" b="1">
                  <a:solidFill>
                    <a:schemeClr val="lt1"/>
                  </a:solidFill>
                  <a:latin typeface="Arial"/>
                  <a:ea typeface="Arial"/>
                  <a:cs typeface="Arial"/>
                  <a:sym typeface="Arial"/>
                </a:rPr>
                <a:t>Care, Empowerment, and Support Needs of Older People</a:t>
              </a:r>
              <a:endParaRPr sz="1500">
                <a:solidFill>
                  <a:schemeClr val="lt1"/>
                </a:solidFill>
                <a:latin typeface="Arial"/>
                <a:ea typeface="Arial"/>
                <a:cs typeface="Arial"/>
                <a:sym typeface="Arial"/>
              </a:endParaRPr>
            </a:p>
          </p:txBody>
        </p:sp>
        <p:sp>
          <p:nvSpPr>
            <p:cNvPr id="70" name="Google Shape;70;p2"/>
            <p:cNvSpPr/>
            <p:nvPr/>
          </p:nvSpPr>
          <p:spPr>
            <a:xfrm>
              <a:off x="0" y="1594789"/>
              <a:ext cx="13168488" cy="378000"/>
            </a:xfrm>
            <a:prstGeom prst="rect">
              <a:avLst/>
            </a:prstGeom>
            <a:solidFill>
              <a:schemeClr val="lt1">
                <a:alpha val="89803"/>
              </a:schemeClr>
            </a:solidFill>
            <a:ln w="12700" cap="flat" cmpd="sng">
              <a:solidFill>
                <a:srgbClr val="4372C3"/>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658424" y="1373389"/>
              <a:ext cx="9217942" cy="442800"/>
            </a:xfrm>
            <a:prstGeom prst="roundRect">
              <a:avLst>
                <a:gd name="adj" fmla="val 16667"/>
              </a:avLst>
            </a:prstGeom>
            <a:solidFill>
              <a:srgbClr val="4372C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txBox="1"/>
            <p:nvPr/>
          </p:nvSpPr>
          <p:spPr>
            <a:xfrm>
              <a:off x="680040" y="1395005"/>
              <a:ext cx="9174710" cy="399568"/>
            </a:xfrm>
            <a:prstGeom prst="rect">
              <a:avLst/>
            </a:prstGeom>
            <a:noFill/>
            <a:ln>
              <a:noFill/>
            </a:ln>
          </p:spPr>
          <p:txBody>
            <a:bodyPr spcFirstLastPara="1" wrap="square" lIns="348400" tIns="0" rIns="348400" bIns="0" anchor="ctr" anchorCtr="0">
              <a:noAutofit/>
            </a:bodyPr>
            <a:lstStyle/>
            <a:p>
              <a:pPr marL="0" marR="0" lvl="0" indent="0" algn="l" rtl="0">
                <a:lnSpc>
                  <a:spcPct val="90000"/>
                </a:lnSpc>
                <a:spcBef>
                  <a:spcPts val="0"/>
                </a:spcBef>
                <a:spcAft>
                  <a:spcPts val="0"/>
                </a:spcAft>
                <a:buClr>
                  <a:schemeClr val="lt1"/>
                </a:buClr>
                <a:buSzPts val="1500"/>
                <a:buFont typeface="Arial"/>
                <a:buNone/>
              </a:pPr>
              <a:r>
                <a:rPr lang="en-US" sz="1500" b="1">
                  <a:solidFill>
                    <a:schemeClr val="lt1"/>
                  </a:solidFill>
                  <a:latin typeface="Arial"/>
                  <a:ea typeface="Arial"/>
                  <a:cs typeface="Arial"/>
                  <a:sym typeface="Arial"/>
                </a:rPr>
                <a:t>Effectiveness and Benefits of Current UK Approaches and Interventions</a:t>
              </a:r>
              <a:endParaRPr sz="1500">
                <a:solidFill>
                  <a:schemeClr val="lt1"/>
                </a:solidFill>
                <a:latin typeface="Arial"/>
                <a:ea typeface="Arial"/>
                <a:cs typeface="Arial"/>
                <a:sym typeface="Arial"/>
              </a:endParaRPr>
            </a:p>
          </p:txBody>
        </p:sp>
        <p:sp>
          <p:nvSpPr>
            <p:cNvPr id="73" name="Google Shape;73;p2"/>
            <p:cNvSpPr/>
            <p:nvPr/>
          </p:nvSpPr>
          <p:spPr>
            <a:xfrm>
              <a:off x="0" y="2275189"/>
              <a:ext cx="13168488" cy="378000"/>
            </a:xfrm>
            <a:prstGeom prst="rect">
              <a:avLst/>
            </a:prstGeom>
            <a:solidFill>
              <a:schemeClr val="lt1">
                <a:alpha val="89803"/>
              </a:schemeClr>
            </a:solidFill>
            <a:ln w="12700" cap="flat" cmpd="sng">
              <a:solidFill>
                <a:srgbClr val="4372C3"/>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658424" y="2053789"/>
              <a:ext cx="9217942" cy="442800"/>
            </a:xfrm>
            <a:prstGeom prst="roundRect">
              <a:avLst>
                <a:gd name="adj" fmla="val 16667"/>
              </a:avLst>
            </a:prstGeom>
            <a:solidFill>
              <a:srgbClr val="4372C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txBox="1"/>
            <p:nvPr/>
          </p:nvSpPr>
          <p:spPr>
            <a:xfrm>
              <a:off x="680040" y="2075405"/>
              <a:ext cx="9174710" cy="399568"/>
            </a:xfrm>
            <a:prstGeom prst="rect">
              <a:avLst/>
            </a:prstGeom>
            <a:noFill/>
            <a:ln>
              <a:noFill/>
            </a:ln>
          </p:spPr>
          <p:txBody>
            <a:bodyPr spcFirstLastPara="1" wrap="square" lIns="348400" tIns="0" rIns="348400" bIns="0" anchor="ctr" anchorCtr="0">
              <a:noAutofit/>
            </a:bodyPr>
            <a:lstStyle/>
            <a:p>
              <a:pPr marL="0" marR="0" lvl="0" indent="0" algn="l" rtl="0">
                <a:lnSpc>
                  <a:spcPct val="90000"/>
                </a:lnSpc>
                <a:spcBef>
                  <a:spcPts val="0"/>
                </a:spcBef>
                <a:spcAft>
                  <a:spcPts val="0"/>
                </a:spcAft>
                <a:buClr>
                  <a:schemeClr val="lt1"/>
                </a:buClr>
                <a:buSzPts val="1500"/>
                <a:buFont typeface="Arial"/>
                <a:buNone/>
              </a:pPr>
              <a:r>
                <a:rPr lang="en-US" sz="1500" b="1">
                  <a:solidFill>
                    <a:schemeClr val="lt1"/>
                  </a:solidFill>
                  <a:latin typeface="Arial"/>
                  <a:ea typeface="Arial"/>
                  <a:cs typeface="Arial"/>
                  <a:sym typeface="Arial"/>
                </a:rPr>
                <a:t>Challenges in Maintaining Independence: Health &amp; Social</a:t>
              </a:r>
              <a:endParaRPr sz="1500">
                <a:solidFill>
                  <a:schemeClr val="lt1"/>
                </a:solidFill>
                <a:latin typeface="Arial"/>
                <a:ea typeface="Arial"/>
                <a:cs typeface="Arial"/>
                <a:sym typeface="Arial"/>
              </a:endParaRPr>
            </a:p>
          </p:txBody>
        </p:sp>
        <p:sp>
          <p:nvSpPr>
            <p:cNvPr id="76" name="Google Shape;76;p2"/>
            <p:cNvSpPr/>
            <p:nvPr/>
          </p:nvSpPr>
          <p:spPr>
            <a:xfrm>
              <a:off x="0" y="2955589"/>
              <a:ext cx="13168488" cy="378000"/>
            </a:xfrm>
            <a:prstGeom prst="rect">
              <a:avLst/>
            </a:prstGeom>
            <a:solidFill>
              <a:schemeClr val="lt1">
                <a:alpha val="89803"/>
              </a:schemeClr>
            </a:solidFill>
            <a:ln w="12700" cap="flat" cmpd="sng">
              <a:solidFill>
                <a:srgbClr val="4372C3"/>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658424" y="2734189"/>
              <a:ext cx="9217942" cy="442800"/>
            </a:xfrm>
            <a:prstGeom prst="roundRect">
              <a:avLst>
                <a:gd name="adj" fmla="val 16667"/>
              </a:avLst>
            </a:prstGeom>
            <a:solidFill>
              <a:srgbClr val="4372C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txBox="1"/>
            <p:nvPr/>
          </p:nvSpPr>
          <p:spPr>
            <a:xfrm>
              <a:off x="680040" y="2755805"/>
              <a:ext cx="9174710" cy="399568"/>
            </a:xfrm>
            <a:prstGeom prst="rect">
              <a:avLst/>
            </a:prstGeom>
            <a:noFill/>
            <a:ln>
              <a:noFill/>
            </a:ln>
          </p:spPr>
          <p:txBody>
            <a:bodyPr spcFirstLastPara="1" wrap="square" lIns="348400" tIns="0" rIns="348400" bIns="0" anchor="ctr" anchorCtr="0">
              <a:noAutofit/>
            </a:bodyPr>
            <a:lstStyle/>
            <a:p>
              <a:pPr marL="0" marR="0" lvl="0" indent="0" algn="l" rtl="0">
                <a:lnSpc>
                  <a:spcPct val="90000"/>
                </a:lnSpc>
                <a:spcBef>
                  <a:spcPts val="0"/>
                </a:spcBef>
                <a:spcAft>
                  <a:spcPts val="0"/>
                </a:spcAft>
                <a:buClr>
                  <a:schemeClr val="lt1"/>
                </a:buClr>
                <a:buSzPts val="1500"/>
                <a:buFont typeface="Arial"/>
                <a:buNone/>
              </a:pPr>
              <a:r>
                <a:rPr lang="en-US" sz="1500" b="1">
                  <a:solidFill>
                    <a:schemeClr val="lt1"/>
                  </a:solidFill>
                  <a:latin typeface="Arial"/>
                  <a:ea typeface="Arial"/>
                  <a:cs typeface="Arial"/>
                  <a:sym typeface="Arial"/>
                </a:rPr>
                <a:t>Challenges in Maintaining Independence: Health &amp; Social (Cont.)</a:t>
              </a:r>
              <a:endParaRPr/>
            </a:p>
          </p:txBody>
        </p:sp>
        <p:sp>
          <p:nvSpPr>
            <p:cNvPr id="79" name="Google Shape;79;p2"/>
            <p:cNvSpPr/>
            <p:nvPr/>
          </p:nvSpPr>
          <p:spPr>
            <a:xfrm>
              <a:off x="0" y="3635989"/>
              <a:ext cx="13168488" cy="378000"/>
            </a:xfrm>
            <a:prstGeom prst="rect">
              <a:avLst/>
            </a:prstGeom>
            <a:solidFill>
              <a:schemeClr val="lt1">
                <a:alpha val="89803"/>
              </a:schemeClr>
            </a:solidFill>
            <a:ln w="12700" cap="flat" cmpd="sng">
              <a:solidFill>
                <a:srgbClr val="4372C3"/>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658424" y="3414589"/>
              <a:ext cx="9217942" cy="442800"/>
            </a:xfrm>
            <a:prstGeom prst="roundRect">
              <a:avLst>
                <a:gd name="adj" fmla="val 16667"/>
              </a:avLst>
            </a:prstGeom>
            <a:solidFill>
              <a:srgbClr val="4372C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txBox="1"/>
            <p:nvPr/>
          </p:nvSpPr>
          <p:spPr>
            <a:xfrm>
              <a:off x="680040" y="3436205"/>
              <a:ext cx="9174710" cy="399568"/>
            </a:xfrm>
            <a:prstGeom prst="rect">
              <a:avLst/>
            </a:prstGeom>
            <a:noFill/>
            <a:ln>
              <a:noFill/>
            </a:ln>
          </p:spPr>
          <p:txBody>
            <a:bodyPr spcFirstLastPara="1" wrap="square" lIns="348400" tIns="0" rIns="348400" bIns="0" anchor="ctr" anchorCtr="0">
              <a:noAutofit/>
            </a:bodyPr>
            <a:lstStyle/>
            <a:p>
              <a:pPr marL="0" marR="0" lvl="0" indent="0" algn="l" rtl="0">
                <a:lnSpc>
                  <a:spcPct val="90000"/>
                </a:lnSpc>
                <a:spcBef>
                  <a:spcPts val="0"/>
                </a:spcBef>
                <a:spcAft>
                  <a:spcPts val="0"/>
                </a:spcAft>
                <a:buClr>
                  <a:schemeClr val="lt1"/>
                </a:buClr>
                <a:buSzPts val="1500"/>
                <a:buFont typeface="Arial"/>
                <a:buNone/>
              </a:pPr>
              <a:r>
                <a:rPr lang="en-US" sz="1500" b="1">
                  <a:solidFill>
                    <a:schemeClr val="lt1"/>
                  </a:solidFill>
                  <a:latin typeface="Arial"/>
                  <a:ea typeface="Arial"/>
                  <a:cs typeface="Arial"/>
                  <a:sym typeface="Arial"/>
                </a:rPr>
                <a:t>Recommendations for Improvement</a:t>
              </a:r>
              <a:endParaRPr/>
            </a:p>
          </p:txBody>
        </p:sp>
        <p:sp>
          <p:nvSpPr>
            <p:cNvPr id="82" name="Google Shape;82;p2"/>
            <p:cNvSpPr/>
            <p:nvPr/>
          </p:nvSpPr>
          <p:spPr>
            <a:xfrm>
              <a:off x="0" y="4316389"/>
              <a:ext cx="13168488" cy="378000"/>
            </a:xfrm>
            <a:prstGeom prst="rect">
              <a:avLst/>
            </a:prstGeom>
            <a:solidFill>
              <a:schemeClr val="lt1">
                <a:alpha val="89803"/>
              </a:schemeClr>
            </a:solidFill>
            <a:ln w="12700" cap="flat" cmpd="sng">
              <a:solidFill>
                <a:srgbClr val="4372C3"/>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658424" y="4094989"/>
              <a:ext cx="9217942" cy="442800"/>
            </a:xfrm>
            <a:prstGeom prst="roundRect">
              <a:avLst>
                <a:gd name="adj" fmla="val 16667"/>
              </a:avLst>
            </a:prstGeom>
            <a:solidFill>
              <a:srgbClr val="4372C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txBox="1"/>
            <p:nvPr/>
          </p:nvSpPr>
          <p:spPr>
            <a:xfrm>
              <a:off x="680040" y="4116605"/>
              <a:ext cx="9174710" cy="399568"/>
            </a:xfrm>
            <a:prstGeom prst="rect">
              <a:avLst/>
            </a:prstGeom>
            <a:noFill/>
            <a:ln>
              <a:noFill/>
            </a:ln>
          </p:spPr>
          <p:txBody>
            <a:bodyPr spcFirstLastPara="1" wrap="square" lIns="348400" tIns="0" rIns="348400" bIns="0" anchor="ctr" anchorCtr="0">
              <a:noAutofit/>
            </a:bodyPr>
            <a:lstStyle/>
            <a:p>
              <a:pPr marL="0" marR="0" lvl="0" indent="0" algn="l" rtl="0">
                <a:lnSpc>
                  <a:spcPct val="90000"/>
                </a:lnSpc>
                <a:spcBef>
                  <a:spcPts val="0"/>
                </a:spcBef>
                <a:spcAft>
                  <a:spcPts val="0"/>
                </a:spcAft>
                <a:buClr>
                  <a:schemeClr val="lt1"/>
                </a:buClr>
                <a:buSzPts val="1500"/>
                <a:buFont typeface="Arial"/>
                <a:buNone/>
              </a:pPr>
              <a:r>
                <a:rPr lang="en-US" sz="1500" b="1">
                  <a:solidFill>
                    <a:schemeClr val="lt1"/>
                  </a:solidFill>
                  <a:latin typeface="Arial"/>
                  <a:ea typeface="Arial"/>
                  <a:cs typeface="Arial"/>
                  <a:sym typeface="Arial"/>
                </a:rPr>
                <a:t>Recommendations for Improvement (Cont.) </a:t>
              </a:r>
              <a:endParaRPr/>
            </a:p>
          </p:txBody>
        </p:sp>
        <p:sp>
          <p:nvSpPr>
            <p:cNvPr id="85" name="Google Shape;85;p2"/>
            <p:cNvSpPr/>
            <p:nvPr/>
          </p:nvSpPr>
          <p:spPr>
            <a:xfrm>
              <a:off x="0" y="4996789"/>
              <a:ext cx="13168488" cy="378000"/>
            </a:xfrm>
            <a:prstGeom prst="rect">
              <a:avLst/>
            </a:prstGeom>
            <a:solidFill>
              <a:schemeClr val="lt1">
                <a:alpha val="89803"/>
              </a:schemeClr>
            </a:solidFill>
            <a:ln w="12700" cap="flat" cmpd="sng">
              <a:solidFill>
                <a:srgbClr val="4372C3"/>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658424" y="4775389"/>
              <a:ext cx="9217942" cy="442800"/>
            </a:xfrm>
            <a:prstGeom prst="roundRect">
              <a:avLst>
                <a:gd name="adj" fmla="val 16667"/>
              </a:avLst>
            </a:prstGeom>
            <a:solidFill>
              <a:srgbClr val="4372C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txBox="1"/>
            <p:nvPr/>
          </p:nvSpPr>
          <p:spPr>
            <a:xfrm>
              <a:off x="680040" y="4797005"/>
              <a:ext cx="9174710" cy="399568"/>
            </a:xfrm>
            <a:prstGeom prst="rect">
              <a:avLst/>
            </a:prstGeom>
            <a:noFill/>
            <a:ln>
              <a:noFill/>
            </a:ln>
          </p:spPr>
          <p:txBody>
            <a:bodyPr spcFirstLastPara="1" wrap="square" lIns="348400" tIns="0" rIns="348400" bIns="0" anchor="ctr" anchorCtr="0">
              <a:noAutofit/>
            </a:bodyPr>
            <a:lstStyle/>
            <a:p>
              <a:pPr marL="0" marR="0" lvl="0" indent="0" algn="l" rtl="0">
                <a:lnSpc>
                  <a:spcPct val="90000"/>
                </a:lnSpc>
                <a:spcBef>
                  <a:spcPts val="0"/>
                </a:spcBef>
                <a:spcAft>
                  <a:spcPts val="0"/>
                </a:spcAft>
                <a:buClr>
                  <a:schemeClr val="lt1"/>
                </a:buClr>
                <a:buSzPts val="1500"/>
                <a:buFont typeface="Arial"/>
                <a:buNone/>
              </a:pPr>
              <a:r>
                <a:rPr lang="en-US" sz="1500" b="1">
                  <a:solidFill>
                    <a:schemeClr val="lt1"/>
                  </a:solidFill>
                  <a:latin typeface="Arial"/>
                  <a:ea typeface="Arial"/>
                  <a:cs typeface="Arial"/>
                  <a:sym typeface="Arial"/>
                </a:rPr>
                <a:t>Conclusion</a:t>
              </a:r>
              <a:endParaRPr/>
            </a:p>
          </p:txBody>
        </p:sp>
        <p:sp>
          <p:nvSpPr>
            <p:cNvPr id="88" name="Google Shape;88;p2"/>
            <p:cNvSpPr/>
            <p:nvPr/>
          </p:nvSpPr>
          <p:spPr>
            <a:xfrm>
              <a:off x="0" y="5677189"/>
              <a:ext cx="13168488" cy="378000"/>
            </a:xfrm>
            <a:prstGeom prst="rect">
              <a:avLst/>
            </a:prstGeom>
            <a:solidFill>
              <a:schemeClr val="lt1">
                <a:alpha val="89803"/>
              </a:schemeClr>
            </a:solidFill>
            <a:ln w="12700" cap="flat" cmpd="sng">
              <a:solidFill>
                <a:srgbClr val="4372C3"/>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658424" y="5455789"/>
              <a:ext cx="9217942" cy="442800"/>
            </a:xfrm>
            <a:prstGeom prst="roundRect">
              <a:avLst>
                <a:gd name="adj" fmla="val 16667"/>
              </a:avLst>
            </a:prstGeom>
            <a:solidFill>
              <a:srgbClr val="4372C3"/>
            </a:solidFill>
            <a:ln w="127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txBox="1"/>
            <p:nvPr/>
          </p:nvSpPr>
          <p:spPr>
            <a:xfrm>
              <a:off x="680040" y="5477405"/>
              <a:ext cx="9174710" cy="399568"/>
            </a:xfrm>
            <a:prstGeom prst="rect">
              <a:avLst/>
            </a:prstGeom>
            <a:noFill/>
            <a:ln>
              <a:noFill/>
            </a:ln>
          </p:spPr>
          <p:txBody>
            <a:bodyPr spcFirstLastPara="1" wrap="square" lIns="348400" tIns="0" rIns="348400" bIns="0" anchor="ctr" anchorCtr="0">
              <a:noAutofit/>
            </a:bodyPr>
            <a:lstStyle/>
            <a:p>
              <a:pPr marL="0" marR="0" lvl="0" indent="0" algn="l" rtl="0">
                <a:lnSpc>
                  <a:spcPct val="90000"/>
                </a:lnSpc>
                <a:spcBef>
                  <a:spcPts val="0"/>
                </a:spcBef>
                <a:spcAft>
                  <a:spcPts val="0"/>
                </a:spcAft>
                <a:buClr>
                  <a:schemeClr val="lt1"/>
                </a:buClr>
                <a:buSzPts val="1500"/>
                <a:buFont typeface="Arial"/>
                <a:buNone/>
              </a:pPr>
              <a:r>
                <a:rPr lang="en-US" sz="1500" b="1">
                  <a:solidFill>
                    <a:schemeClr val="lt1"/>
                  </a:solidFill>
                  <a:latin typeface="Arial"/>
                  <a:ea typeface="Arial"/>
                  <a:cs typeface="Arial"/>
                  <a:sym typeface="Arial"/>
                </a:rPr>
                <a:t>References</a:t>
              </a:r>
              <a:endParaRPr/>
            </a:p>
          </p:txBody>
        </p:sp>
      </p:grpSp>
      <p:pic>
        <p:nvPicPr>
          <p:cNvPr id="10" name="Audio 9">
            <a:hlinkClick r:id="" action="ppaction://media"/>
            <a:extLst>
              <a:ext uri="{FF2B5EF4-FFF2-40B4-BE49-F238E27FC236}">
                <a16:creationId xmlns:a16="http://schemas.microsoft.com/office/drawing/2014/main" id="{BDA49A37-0733-A7BE-3571-24D12F7EB35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46"/>
    </mc:Choice>
    <mc:Fallback>
      <p:transition spd="slow" advTm="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pic>
        <p:nvPicPr>
          <p:cNvPr id="96" name="Google Shape;96;p3"/>
          <p:cNvPicPr preferRelativeResize="0"/>
          <p:nvPr/>
        </p:nvPicPr>
        <p:blipFill rotWithShape="1">
          <a:blip r:embed="rId5">
            <a:alphaModFix/>
          </a:blip>
          <a:srcRect/>
          <a:stretch/>
        </p:blipFill>
        <p:spPr>
          <a:xfrm>
            <a:off x="12858044" y="7732888"/>
            <a:ext cx="1772356" cy="389467"/>
          </a:xfrm>
          <a:prstGeom prst="rect">
            <a:avLst/>
          </a:prstGeom>
          <a:noFill/>
          <a:ln>
            <a:noFill/>
          </a:ln>
        </p:spPr>
      </p:pic>
      <p:pic>
        <p:nvPicPr>
          <p:cNvPr id="97" name="Google Shape;97;p3" descr="preencoded.png"/>
          <p:cNvPicPr preferRelativeResize="0"/>
          <p:nvPr/>
        </p:nvPicPr>
        <p:blipFill rotWithShape="1">
          <a:blip r:embed="rId6">
            <a:alphaModFix/>
          </a:blip>
          <a:srcRect/>
          <a:stretch/>
        </p:blipFill>
        <p:spPr>
          <a:xfrm>
            <a:off x="8869680" y="0"/>
            <a:ext cx="5760720" cy="8229600"/>
          </a:xfrm>
          <a:prstGeom prst="rect">
            <a:avLst/>
          </a:prstGeom>
          <a:noFill/>
          <a:ln>
            <a:noFill/>
          </a:ln>
        </p:spPr>
      </p:pic>
      <p:sp>
        <p:nvSpPr>
          <p:cNvPr id="98" name="Google Shape;98;p3"/>
          <p:cNvSpPr/>
          <p:nvPr/>
        </p:nvSpPr>
        <p:spPr>
          <a:xfrm>
            <a:off x="654963" y="3379946"/>
            <a:ext cx="7834074" cy="898327"/>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4B4A4A"/>
              </a:buClr>
              <a:buSzPts val="1450"/>
              <a:buFont typeface="Arial"/>
              <a:buNone/>
            </a:pPr>
            <a:r>
              <a:rPr lang="en-US" sz="1450">
                <a:solidFill>
                  <a:srgbClr val="4B4A4A"/>
                </a:solidFill>
                <a:latin typeface="Arial"/>
                <a:ea typeface="Arial"/>
                <a:cs typeface="Arial"/>
                <a:sym typeface="Arial"/>
              </a:rPr>
              <a:t>Ageing is an inevitable process with physical, psychological, and social effects. The UK is seeing a significant rise in the elderly population (65+), which has immense implications for health and social care services.</a:t>
            </a:r>
            <a:endParaRPr sz="1450">
              <a:solidFill>
                <a:schemeClr val="dk1"/>
              </a:solidFill>
              <a:latin typeface="Arial"/>
              <a:ea typeface="Arial"/>
              <a:cs typeface="Arial"/>
              <a:sym typeface="Arial"/>
            </a:endParaRPr>
          </a:p>
        </p:txBody>
      </p:sp>
      <p:sp>
        <p:nvSpPr>
          <p:cNvPr id="99" name="Google Shape;99;p3"/>
          <p:cNvSpPr/>
          <p:nvPr/>
        </p:nvSpPr>
        <p:spPr>
          <a:xfrm>
            <a:off x="654963" y="4488775"/>
            <a:ext cx="7834074" cy="2171700"/>
          </a:xfrm>
          <a:prstGeom prst="roundRect">
            <a:avLst>
              <a:gd name="adj" fmla="val 7757"/>
            </a:avLst>
          </a:prstGeom>
          <a:solidFill>
            <a:srgbClr val="D1EFE4"/>
          </a:solidFill>
          <a:ln w="9525" cap="flat" cmpd="sng">
            <a:solidFill>
              <a:srgbClr val="B7D5C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3"/>
          <p:cNvSpPr/>
          <p:nvPr/>
        </p:nvSpPr>
        <p:spPr>
          <a:xfrm>
            <a:off x="662583" y="4496395"/>
            <a:ext cx="7818834" cy="1078230"/>
          </a:xfrm>
          <a:prstGeom prst="roundRect">
            <a:avLst>
              <a:gd name="adj" fmla="val 15623"/>
            </a:avLst>
          </a:prstGeom>
          <a:solidFill>
            <a:srgbClr val="D1EF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3"/>
          <p:cNvSpPr/>
          <p:nvPr/>
        </p:nvSpPr>
        <p:spPr>
          <a:xfrm>
            <a:off x="849630" y="4683443"/>
            <a:ext cx="3213259" cy="292418"/>
          </a:xfrm>
          <a:prstGeom prst="rect">
            <a:avLst/>
          </a:prstGeom>
          <a:noFill/>
          <a:ln>
            <a:noFill/>
          </a:ln>
        </p:spPr>
        <p:txBody>
          <a:bodyPr spcFirstLastPara="1" wrap="square" lIns="0" tIns="0" rIns="0" bIns="0" anchor="t" anchorCtr="0">
            <a:noAutofit/>
          </a:bodyPr>
          <a:lstStyle/>
          <a:p>
            <a:pPr marL="0" marR="0" lvl="0" indent="0" algn="l" rtl="0">
              <a:lnSpc>
                <a:spcPct val="127777"/>
              </a:lnSpc>
              <a:spcBef>
                <a:spcPts val="0"/>
              </a:spcBef>
              <a:spcAft>
                <a:spcPts val="0"/>
              </a:spcAft>
              <a:buClr>
                <a:srgbClr val="4B4A4A"/>
              </a:buClr>
              <a:buSzPts val="1800"/>
              <a:buFont typeface="Arial"/>
              <a:buNone/>
            </a:pPr>
            <a:r>
              <a:rPr lang="en-US" sz="1800" b="1">
                <a:solidFill>
                  <a:srgbClr val="4B4A4A"/>
                </a:solidFill>
                <a:latin typeface="Arial"/>
                <a:ea typeface="Arial"/>
                <a:cs typeface="Arial"/>
                <a:sym typeface="Arial"/>
              </a:rPr>
              <a:t>Current Elderly Population</a:t>
            </a:r>
            <a:endParaRPr sz="1800">
              <a:solidFill>
                <a:schemeClr val="dk1"/>
              </a:solidFill>
              <a:latin typeface="Arial"/>
              <a:ea typeface="Arial"/>
              <a:cs typeface="Arial"/>
              <a:sym typeface="Arial"/>
            </a:endParaRPr>
          </a:p>
        </p:txBody>
      </p:sp>
      <p:sp>
        <p:nvSpPr>
          <p:cNvPr id="102" name="Google Shape;102;p3"/>
          <p:cNvSpPr/>
          <p:nvPr/>
        </p:nvSpPr>
        <p:spPr>
          <a:xfrm>
            <a:off x="849630" y="5088136"/>
            <a:ext cx="7444740" cy="299442"/>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4B4A4A"/>
              </a:buClr>
              <a:buSzPts val="1450"/>
              <a:buFont typeface="Arial"/>
              <a:buNone/>
            </a:pPr>
            <a:r>
              <a:rPr lang="en-US" sz="1450">
                <a:solidFill>
                  <a:srgbClr val="4B4A4A"/>
                </a:solidFill>
                <a:latin typeface="Arial"/>
                <a:ea typeface="Arial"/>
                <a:cs typeface="Arial"/>
                <a:sym typeface="Arial"/>
              </a:rPr>
              <a:t>19% of the UK population is estimated to be over 65 years old (ONS, 2024).</a:t>
            </a:r>
            <a:endParaRPr sz="1450">
              <a:solidFill>
                <a:schemeClr val="dk1"/>
              </a:solidFill>
              <a:latin typeface="Arial"/>
              <a:ea typeface="Arial"/>
              <a:cs typeface="Arial"/>
              <a:sym typeface="Arial"/>
            </a:endParaRPr>
          </a:p>
        </p:txBody>
      </p:sp>
      <p:sp>
        <p:nvSpPr>
          <p:cNvPr id="103" name="Google Shape;103;p3"/>
          <p:cNvSpPr/>
          <p:nvPr/>
        </p:nvSpPr>
        <p:spPr>
          <a:xfrm>
            <a:off x="662583" y="5574625"/>
            <a:ext cx="7818834" cy="1078230"/>
          </a:xfrm>
          <a:prstGeom prst="rect">
            <a:avLst/>
          </a:prstGeom>
          <a:solidFill>
            <a:srgbClr val="D1EF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3"/>
          <p:cNvSpPr/>
          <p:nvPr/>
        </p:nvSpPr>
        <p:spPr>
          <a:xfrm>
            <a:off x="662583" y="5574625"/>
            <a:ext cx="7818834" cy="22860"/>
          </a:xfrm>
          <a:prstGeom prst="roundRect">
            <a:avLst>
              <a:gd name="adj" fmla="val 736868"/>
            </a:avLst>
          </a:prstGeom>
          <a:solidFill>
            <a:srgbClr val="B7D5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3"/>
          <p:cNvSpPr/>
          <p:nvPr/>
        </p:nvSpPr>
        <p:spPr>
          <a:xfrm>
            <a:off x="849630" y="5761673"/>
            <a:ext cx="2339459" cy="292418"/>
          </a:xfrm>
          <a:prstGeom prst="rect">
            <a:avLst/>
          </a:prstGeom>
          <a:noFill/>
          <a:ln>
            <a:noFill/>
          </a:ln>
        </p:spPr>
        <p:txBody>
          <a:bodyPr spcFirstLastPara="1" wrap="square" lIns="0" tIns="0" rIns="0" bIns="0" anchor="t" anchorCtr="0">
            <a:noAutofit/>
          </a:bodyPr>
          <a:lstStyle/>
          <a:p>
            <a:pPr marL="0" marR="0" lvl="0" indent="0" algn="l" rtl="0">
              <a:lnSpc>
                <a:spcPct val="127777"/>
              </a:lnSpc>
              <a:spcBef>
                <a:spcPts val="0"/>
              </a:spcBef>
              <a:spcAft>
                <a:spcPts val="0"/>
              </a:spcAft>
              <a:buClr>
                <a:srgbClr val="4B4A4A"/>
              </a:buClr>
              <a:buSzPts val="1800"/>
              <a:buFont typeface="Arial"/>
              <a:buNone/>
            </a:pPr>
            <a:r>
              <a:rPr lang="en-US" sz="1800" b="1">
                <a:solidFill>
                  <a:srgbClr val="4B4A4A"/>
                </a:solidFill>
                <a:latin typeface="Arial"/>
                <a:ea typeface="Arial"/>
                <a:cs typeface="Arial"/>
                <a:sym typeface="Arial"/>
              </a:rPr>
              <a:t>Projected Growth</a:t>
            </a:r>
            <a:endParaRPr sz="1800">
              <a:solidFill>
                <a:schemeClr val="dk1"/>
              </a:solidFill>
              <a:latin typeface="Arial"/>
              <a:ea typeface="Arial"/>
              <a:cs typeface="Arial"/>
              <a:sym typeface="Arial"/>
            </a:endParaRPr>
          </a:p>
        </p:txBody>
      </p:sp>
      <p:sp>
        <p:nvSpPr>
          <p:cNvPr id="106" name="Google Shape;106;p3"/>
          <p:cNvSpPr/>
          <p:nvPr/>
        </p:nvSpPr>
        <p:spPr>
          <a:xfrm>
            <a:off x="849630" y="6166366"/>
            <a:ext cx="7444740" cy="299442"/>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4B4A4A"/>
              </a:buClr>
              <a:buSzPts val="1450"/>
              <a:buFont typeface="Arial"/>
              <a:buNone/>
            </a:pPr>
            <a:r>
              <a:rPr lang="en-US" sz="1450">
                <a:solidFill>
                  <a:srgbClr val="4B4A4A"/>
                </a:solidFill>
                <a:latin typeface="Arial"/>
                <a:ea typeface="Arial"/>
                <a:cs typeface="Arial"/>
                <a:sym typeface="Arial"/>
              </a:rPr>
              <a:t>This demographic is likely to reach 24% by 2043 (ONS, 2024).</a:t>
            </a:r>
            <a:endParaRPr sz="1450">
              <a:solidFill>
                <a:schemeClr val="dk1"/>
              </a:solidFill>
              <a:latin typeface="Arial"/>
              <a:ea typeface="Arial"/>
              <a:cs typeface="Arial"/>
              <a:sym typeface="Arial"/>
            </a:endParaRPr>
          </a:p>
        </p:txBody>
      </p:sp>
      <p:sp>
        <p:nvSpPr>
          <p:cNvPr id="107" name="Google Shape;107;p3"/>
          <p:cNvSpPr/>
          <p:nvPr/>
        </p:nvSpPr>
        <p:spPr>
          <a:xfrm>
            <a:off x="654963" y="6870978"/>
            <a:ext cx="7834074" cy="598884"/>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4B4A4A"/>
              </a:buClr>
              <a:buSzPts val="1450"/>
              <a:buFont typeface="Arial"/>
              <a:buNone/>
            </a:pPr>
            <a:r>
              <a:rPr lang="en-US" sz="1450">
                <a:solidFill>
                  <a:srgbClr val="4B4A4A"/>
                </a:solidFill>
                <a:latin typeface="Arial"/>
                <a:ea typeface="Arial"/>
                <a:cs typeface="Arial"/>
                <a:sym typeface="Arial"/>
              </a:rPr>
              <a:t>This transformation necessitates effective strategies to assist older people in maintaining autonomy, strength, and well-being.</a:t>
            </a:r>
            <a:endParaRPr sz="1450">
              <a:solidFill>
                <a:schemeClr val="dk1"/>
              </a:solidFill>
              <a:latin typeface="Arial"/>
              <a:ea typeface="Arial"/>
              <a:cs typeface="Arial"/>
              <a:sym typeface="Arial"/>
            </a:endParaRPr>
          </a:p>
        </p:txBody>
      </p:sp>
      <p:sp>
        <p:nvSpPr>
          <p:cNvPr id="108" name="Google Shape;108;p3"/>
          <p:cNvSpPr txBox="1"/>
          <p:nvPr/>
        </p:nvSpPr>
        <p:spPr>
          <a:xfrm>
            <a:off x="654963" y="1367012"/>
            <a:ext cx="7738105" cy="707886"/>
          </a:xfrm>
          <a:prstGeom prst="rect">
            <a:avLst/>
          </a:prstGeom>
          <a:solidFill>
            <a:srgbClr val="B3C6E7"/>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000" b="1">
                <a:solidFill>
                  <a:srgbClr val="006747"/>
                </a:solidFill>
                <a:latin typeface="Arial"/>
                <a:ea typeface="Arial"/>
                <a:cs typeface="Arial"/>
                <a:sym typeface="Arial"/>
              </a:rPr>
              <a:t>Introduction</a:t>
            </a:r>
            <a:endParaRPr sz="4000">
              <a:solidFill>
                <a:schemeClr val="dk1"/>
              </a:solidFill>
              <a:latin typeface="Calibri"/>
              <a:ea typeface="Calibri"/>
              <a:cs typeface="Calibri"/>
              <a:sym typeface="Calibri"/>
            </a:endParaRPr>
          </a:p>
        </p:txBody>
      </p:sp>
      <p:pic>
        <p:nvPicPr>
          <p:cNvPr id="6" name="Audio 5">
            <a:hlinkClick r:id="" action="ppaction://media"/>
            <a:extLst>
              <a:ext uri="{FF2B5EF4-FFF2-40B4-BE49-F238E27FC236}">
                <a16:creationId xmlns:a16="http://schemas.microsoft.com/office/drawing/2014/main" id="{5AEF1F9A-7E77-056B-4B5A-C1F3A667BE6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4850"/>
    </mc:Choice>
    <mc:Fallback>
      <p:transition spd="slow" advTm="74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pic>
        <p:nvPicPr>
          <p:cNvPr id="114" name="Google Shape;114;p4"/>
          <p:cNvPicPr preferRelativeResize="0"/>
          <p:nvPr/>
        </p:nvPicPr>
        <p:blipFill rotWithShape="1">
          <a:blip r:embed="rId5">
            <a:alphaModFix/>
          </a:blip>
          <a:srcRect/>
          <a:stretch/>
        </p:blipFill>
        <p:spPr>
          <a:xfrm>
            <a:off x="12858044" y="7732888"/>
            <a:ext cx="1772356" cy="389467"/>
          </a:xfrm>
          <a:prstGeom prst="rect">
            <a:avLst/>
          </a:prstGeom>
          <a:noFill/>
          <a:ln>
            <a:noFill/>
          </a:ln>
        </p:spPr>
      </p:pic>
      <p:sp>
        <p:nvSpPr>
          <p:cNvPr id="115" name="Google Shape;115;p4"/>
          <p:cNvSpPr/>
          <p:nvPr/>
        </p:nvSpPr>
        <p:spPr>
          <a:xfrm>
            <a:off x="572333" y="449699"/>
            <a:ext cx="13599560" cy="511016"/>
          </a:xfrm>
          <a:prstGeom prst="rect">
            <a:avLst/>
          </a:prstGeom>
          <a:solidFill>
            <a:srgbClr val="B3C6E7"/>
          </a:solid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006747"/>
              </a:buClr>
              <a:buSzPts val="4000"/>
              <a:buFont typeface="Arial"/>
              <a:buNone/>
            </a:pPr>
            <a:r>
              <a:rPr lang="en-US" sz="4000" b="1">
                <a:solidFill>
                  <a:srgbClr val="006747"/>
                </a:solidFill>
                <a:latin typeface="Arial"/>
                <a:ea typeface="Arial"/>
                <a:cs typeface="Arial"/>
                <a:sym typeface="Arial"/>
              </a:rPr>
              <a:t>Care, Empowerment, and Support Needs of Older People</a:t>
            </a:r>
            <a:endParaRPr sz="4000">
              <a:solidFill>
                <a:schemeClr val="dk1"/>
              </a:solidFill>
              <a:latin typeface="Arial"/>
              <a:ea typeface="Arial"/>
              <a:cs typeface="Arial"/>
              <a:sym typeface="Arial"/>
            </a:endParaRPr>
          </a:p>
        </p:txBody>
      </p:sp>
      <p:sp>
        <p:nvSpPr>
          <p:cNvPr id="116" name="Google Shape;116;p4"/>
          <p:cNvSpPr/>
          <p:nvPr/>
        </p:nvSpPr>
        <p:spPr>
          <a:xfrm>
            <a:off x="572333" y="1353145"/>
            <a:ext cx="7931825" cy="785098"/>
          </a:xfrm>
          <a:prstGeom prst="rect">
            <a:avLst/>
          </a:prstGeom>
          <a:noFill/>
          <a:ln>
            <a:noFill/>
          </a:ln>
        </p:spPr>
        <p:txBody>
          <a:bodyPr spcFirstLastPara="1" wrap="square" lIns="0" tIns="0" rIns="0" bIns="0" anchor="t" anchorCtr="0">
            <a:noAutofit/>
          </a:bodyPr>
          <a:lstStyle/>
          <a:p>
            <a:pPr marL="0" marR="0" lvl="0" indent="0" algn="l" rtl="0">
              <a:lnSpc>
                <a:spcPct val="164000"/>
              </a:lnSpc>
              <a:spcBef>
                <a:spcPts val="0"/>
              </a:spcBef>
              <a:spcAft>
                <a:spcPts val="0"/>
              </a:spcAft>
              <a:buClr>
                <a:srgbClr val="4B4A4A"/>
              </a:buClr>
              <a:buSzPts val="1250"/>
              <a:buFont typeface="Arial"/>
              <a:buNone/>
            </a:pPr>
            <a:r>
              <a:rPr lang="en-US" sz="1250">
                <a:solidFill>
                  <a:srgbClr val="4B4A4A"/>
                </a:solidFill>
                <a:latin typeface="Arial"/>
                <a:ea typeface="Arial"/>
                <a:cs typeface="Arial"/>
                <a:sym typeface="Arial"/>
              </a:rPr>
              <a:t>Older citizens often become more dependent, requiring comprehensive care delivery (Fineman, 2023). Key needs include functional capacity, medical access, psychological support, social involvement, and maintaining dignity and autonomy.</a:t>
            </a:r>
            <a:endParaRPr sz="1250">
              <a:solidFill>
                <a:schemeClr val="dk1"/>
              </a:solidFill>
              <a:latin typeface="Arial"/>
              <a:ea typeface="Arial"/>
              <a:cs typeface="Arial"/>
              <a:sym typeface="Arial"/>
            </a:endParaRPr>
          </a:p>
        </p:txBody>
      </p:sp>
      <p:sp>
        <p:nvSpPr>
          <p:cNvPr id="117" name="Google Shape;117;p4"/>
          <p:cNvSpPr/>
          <p:nvPr/>
        </p:nvSpPr>
        <p:spPr>
          <a:xfrm>
            <a:off x="572333" y="2301716"/>
            <a:ext cx="4482584" cy="306586"/>
          </a:xfrm>
          <a:prstGeom prst="rect">
            <a:avLst/>
          </a:prstGeom>
          <a:noFill/>
          <a:ln>
            <a:noFill/>
          </a:ln>
        </p:spPr>
        <p:txBody>
          <a:bodyPr spcFirstLastPara="1" wrap="square" lIns="0" tIns="0" rIns="0" bIns="0" anchor="t" anchorCtr="0">
            <a:noAutofit/>
          </a:bodyPr>
          <a:lstStyle/>
          <a:p>
            <a:pPr marL="0" marR="0" lvl="0" indent="0" algn="l" rtl="0">
              <a:lnSpc>
                <a:spcPct val="126315"/>
              </a:lnSpc>
              <a:spcBef>
                <a:spcPts val="0"/>
              </a:spcBef>
              <a:spcAft>
                <a:spcPts val="0"/>
              </a:spcAft>
              <a:buClr>
                <a:srgbClr val="006747"/>
              </a:buClr>
              <a:buSzPts val="1900"/>
              <a:buFont typeface="Arial"/>
              <a:buNone/>
            </a:pPr>
            <a:r>
              <a:rPr lang="en-US" sz="1900" b="1">
                <a:solidFill>
                  <a:srgbClr val="006747"/>
                </a:solidFill>
                <a:latin typeface="Arial"/>
                <a:ea typeface="Arial"/>
                <a:cs typeface="Arial"/>
                <a:sym typeface="Arial"/>
              </a:rPr>
              <a:t>Functional Ability &amp; Healthy Ageing</a:t>
            </a:r>
            <a:endParaRPr sz="1900">
              <a:solidFill>
                <a:schemeClr val="dk1"/>
              </a:solidFill>
              <a:latin typeface="Arial"/>
              <a:ea typeface="Arial"/>
              <a:cs typeface="Arial"/>
              <a:sym typeface="Arial"/>
            </a:endParaRPr>
          </a:p>
        </p:txBody>
      </p:sp>
      <p:sp>
        <p:nvSpPr>
          <p:cNvPr id="118" name="Google Shape;118;p4"/>
          <p:cNvSpPr/>
          <p:nvPr/>
        </p:nvSpPr>
        <p:spPr>
          <a:xfrm>
            <a:off x="572333" y="2771775"/>
            <a:ext cx="7931825" cy="523399"/>
          </a:xfrm>
          <a:prstGeom prst="rect">
            <a:avLst/>
          </a:prstGeom>
          <a:noFill/>
          <a:ln>
            <a:noFill/>
          </a:ln>
        </p:spPr>
        <p:txBody>
          <a:bodyPr spcFirstLastPara="1" wrap="square" lIns="0" tIns="0" rIns="0" bIns="0" anchor="t" anchorCtr="0">
            <a:noAutofit/>
          </a:bodyPr>
          <a:lstStyle/>
          <a:p>
            <a:pPr marL="0" marR="0" lvl="0" indent="0" algn="l" rtl="0">
              <a:lnSpc>
                <a:spcPct val="164000"/>
              </a:lnSpc>
              <a:spcBef>
                <a:spcPts val="0"/>
              </a:spcBef>
              <a:spcAft>
                <a:spcPts val="0"/>
              </a:spcAft>
              <a:buClr>
                <a:srgbClr val="4B4A4A"/>
              </a:buClr>
              <a:buSzPts val="1250"/>
              <a:buFont typeface="Arial"/>
              <a:buNone/>
            </a:pPr>
            <a:r>
              <a:rPr lang="en-US" sz="1250">
                <a:solidFill>
                  <a:srgbClr val="4B4A4A"/>
                </a:solidFill>
                <a:latin typeface="Arial"/>
                <a:ea typeface="Arial"/>
                <a:cs typeface="Arial"/>
                <a:sym typeface="Arial"/>
              </a:rPr>
              <a:t>The World Health Organisation defines healthy ageing as achieving functional ability—the capacity to meet basic needs, make decisions, maintain relationships, and contribute to society.</a:t>
            </a:r>
            <a:endParaRPr sz="1250">
              <a:solidFill>
                <a:schemeClr val="dk1"/>
              </a:solidFill>
              <a:latin typeface="Arial"/>
              <a:ea typeface="Arial"/>
              <a:cs typeface="Arial"/>
              <a:sym typeface="Arial"/>
            </a:endParaRPr>
          </a:p>
        </p:txBody>
      </p:sp>
      <p:sp>
        <p:nvSpPr>
          <p:cNvPr id="119" name="Google Shape;119;p4"/>
          <p:cNvSpPr/>
          <p:nvPr/>
        </p:nvSpPr>
        <p:spPr>
          <a:xfrm>
            <a:off x="572333" y="3458647"/>
            <a:ext cx="3821787" cy="306586"/>
          </a:xfrm>
          <a:prstGeom prst="rect">
            <a:avLst/>
          </a:prstGeom>
          <a:noFill/>
          <a:ln>
            <a:noFill/>
          </a:ln>
        </p:spPr>
        <p:txBody>
          <a:bodyPr spcFirstLastPara="1" wrap="square" lIns="0" tIns="0" rIns="0" bIns="0" anchor="t" anchorCtr="0">
            <a:noAutofit/>
          </a:bodyPr>
          <a:lstStyle/>
          <a:p>
            <a:pPr marL="0" marR="0" lvl="0" indent="0" algn="l" rtl="0">
              <a:lnSpc>
                <a:spcPct val="126315"/>
              </a:lnSpc>
              <a:spcBef>
                <a:spcPts val="0"/>
              </a:spcBef>
              <a:spcAft>
                <a:spcPts val="0"/>
              </a:spcAft>
              <a:buClr>
                <a:srgbClr val="006747"/>
              </a:buClr>
              <a:buSzPts val="1900"/>
              <a:buFont typeface="Arial"/>
              <a:buNone/>
            </a:pPr>
            <a:r>
              <a:rPr lang="en-US" sz="1900" b="1">
                <a:solidFill>
                  <a:srgbClr val="006747"/>
                </a:solidFill>
                <a:latin typeface="Arial"/>
                <a:ea typeface="Arial"/>
                <a:cs typeface="Arial"/>
                <a:sym typeface="Arial"/>
              </a:rPr>
              <a:t>Empowerment and Legislation</a:t>
            </a:r>
            <a:endParaRPr sz="1900">
              <a:solidFill>
                <a:schemeClr val="dk1"/>
              </a:solidFill>
              <a:latin typeface="Arial"/>
              <a:ea typeface="Arial"/>
              <a:cs typeface="Arial"/>
              <a:sym typeface="Arial"/>
            </a:endParaRPr>
          </a:p>
        </p:txBody>
      </p:sp>
      <p:sp>
        <p:nvSpPr>
          <p:cNvPr id="120" name="Google Shape;120;p4"/>
          <p:cNvSpPr/>
          <p:nvPr/>
        </p:nvSpPr>
        <p:spPr>
          <a:xfrm>
            <a:off x="572333" y="3928705"/>
            <a:ext cx="7931825" cy="785098"/>
          </a:xfrm>
          <a:prstGeom prst="rect">
            <a:avLst/>
          </a:prstGeom>
          <a:noFill/>
          <a:ln>
            <a:noFill/>
          </a:ln>
        </p:spPr>
        <p:txBody>
          <a:bodyPr spcFirstLastPara="1" wrap="square" lIns="0" tIns="0" rIns="0" bIns="0" anchor="t" anchorCtr="0">
            <a:noAutofit/>
          </a:bodyPr>
          <a:lstStyle/>
          <a:p>
            <a:pPr marL="0" marR="0" lvl="0" indent="0" algn="l" rtl="0">
              <a:lnSpc>
                <a:spcPct val="164000"/>
              </a:lnSpc>
              <a:spcBef>
                <a:spcPts val="0"/>
              </a:spcBef>
              <a:spcAft>
                <a:spcPts val="0"/>
              </a:spcAft>
              <a:buClr>
                <a:srgbClr val="4B4A4A"/>
              </a:buClr>
              <a:buSzPts val="1250"/>
              <a:buFont typeface="Arial"/>
              <a:buNone/>
            </a:pPr>
            <a:r>
              <a:rPr lang="en-US" sz="1250">
                <a:solidFill>
                  <a:srgbClr val="4B4A4A"/>
                </a:solidFill>
                <a:latin typeface="Arial"/>
                <a:ea typeface="Arial"/>
                <a:cs typeface="Arial"/>
                <a:sym typeface="Arial"/>
              </a:rPr>
              <a:t>Empowerment, the ability to make informed decisions about care, is crucial for self-efficacy. The Care Act 2014 provides the legislative basis for ensuring well-being, choice, and control for older adults in the UK (Braye and Preston-Shoot, 2025).</a:t>
            </a:r>
            <a:endParaRPr sz="1250">
              <a:solidFill>
                <a:schemeClr val="dk1"/>
              </a:solidFill>
              <a:latin typeface="Arial"/>
              <a:ea typeface="Arial"/>
              <a:cs typeface="Arial"/>
              <a:sym typeface="Arial"/>
            </a:endParaRPr>
          </a:p>
        </p:txBody>
      </p:sp>
      <p:sp>
        <p:nvSpPr>
          <p:cNvPr id="121" name="Google Shape;121;p4"/>
          <p:cNvSpPr/>
          <p:nvPr/>
        </p:nvSpPr>
        <p:spPr>
          <a:xfrm>
            <a:off x="572333" y="4860965"/>
            <a:ext cx="7931825" cy="523399"/>
          </a:xfrm>
          <a:prstGeom prst="rect">
            <a:avLst/>
          </a:prstGeom>
          <a:noFill/>
          <a:ln>
            <a:noFill/>
          </a:ln>
        </p:spPr>
        <p:txBody>
          <a:bodyPr spcFirstLastPara="1" wrap="square" lIns="0" tIns="0" rIns="0" bIns="0" anchor="t" anchorCtr="0">
            <a:noAutofit/>
          </a:bodyPr>
          <a:lstStyle/>
          <a:p>
            <a:pPr marL="0" marR="0" lvl="0" indent="0" algn="l" rtl="0">
              <a:lnSpc>
                <a:spcPct val="164000"/>
              </a:lnSpc>
              <a:spcBef>
                <a:spcPts val="0"/>
              </a:spcBef>
              <a:spcAft>
                <a:spcPts val="0"/>
              </a:spcAft>
              <a:buClr>
                <a:srgbClr val="4B4A4A"/>
              </a:buClr>
              <a:buSzPts val="1250"/>
              <a:buFont typeface="Arial"/>
              <a:buNone/>
            </a:pPr>
            <a:r>
              <a:rPr lang="en-US" sz="1250">
                <a:solidFill>
                  <a:srgbClr val="4B4A4A"/>
                </a:solidFill>
                <a:latin typeface="Arial"/>
                <a:ea typeface="Arial"/>
                <a:cs typeface="Arial"/>
                <a:sym typeface="Arial"/>
              </a:rPr>
              <a:t>Social care, such as domiciliary care and day centres, is vital but strained by growing demand and budget pressures (Humphries, 2024; Wolman, 2023). Person-centred approaches are essential.</a:t>
            </a:r>
            <a:endParaRPr sz="1250">
              <a:solidFill>
                <a:schemeClr val="dk1"/>
              </a:solidFill>
              <a:latin typeface="Arial"/>
              <a:ea typeface="Arial"/>
              <a:cs typeface="Arial"/>
              <a:sym typeface="Arial"/>
            </a:endParaRPr>
          </a:p>
        </p:txBody>
      </p:sp>
      <p:sp>
        <p:nvSpPr>
          <p:cNvPr id="122" name="Google Shape;122;p4"/>
          <p:cNvSpPr/>
          <p:nvPr/>
        </p:nvSpPr>
        <p:spPr>
          <a:xfrm>
            <a:off x="5151499" y="6201429"/>
            <a:ext cx="5154930" cy="1218248"/>
          </a:xfrm>
          <a:prstGeom prst="roundRect">
            <a:avLst>
              <a:gd name="adj" fmla="val 12081"/>
            </a:avLst>
          </a:prstGeom>
          <a:solidFill>
            <a:srgbClr val="B3FF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23" name="Google Shape;123;p4" descr="preencoded.png"/>
          <p:cNvPicPr preferRelativeResize="0"/>
          <p:nvPr/>
        </p:nvPicPr>
        <p:blipFill rotWithShape="1">
          <a:blip r:embed="rId6">
            <a:alphaModFix/>
          </a:blip>
          <a:srcRect/>
          <a:stretch/>
        </p:blipFill>
        <p:spPr>
          <a:xfrm>
            <a:off x="5359244" y="6571412"/>
            <a:ext cx="204311" cy="163473"/>
          </a:xfrm>
          <a:prstGeom prst="rect">
            <a:avLst/>
          </a:prstGeom>
          <a:noFill/>
          <a:ln>
            <a:noFill/>
          </a:ln>
        </p:spPr>
      </p:pic>
      <p:sp>
        <p:nvSpPr>
          <p:cNvPr id="124" name="Google Shape;124;p4"/>
          <p:cNvSpPr/>
          <p:nvPr/>
        </p:nvSpPr>
        <p:spPr>
          <a:xfrm>
            <a:off x="5704892" y="6479441"/>
            <a:ext cx="4460200" cy="785098"/>
          </a:xfrm>
          <a:prstGeom prst="rect">
            <a:avLst/>
          </a:prstGeom>
          <a:noFill/>
          <a:ln>
            <a:noFill/>
          </a:ln>
        </p:spPr>
        <p:txBody>
          <a:bodyPr spcFirstLastPara="1" wrap="square" lIns="0" tIns="0" rIns="0" bIns="0" anchor="t" anchorCtr="0">
            <a:noAutofit/>
          </a:bodyPr>
          <a:lstStyle/>
          <a:p>
            <a:pPr marL="0" marR="0" lvl="0" indent="0" algn="l" rtl="0">
              <a:lnSpc>
                <a:spcPct val="164000"/>
              </a:lnSpc>
              <a:spcBef>
                <a:spcPts val="0"/>
              </a:spcBef>
              <a:spcAft>
                <a:spcPts val="0"/>
              </a:spcAft>
              <a:buClr>
                <a:srgbClr val="000000"/>
              </a:buClr>
              <a:buSzPts val="1250"/>
              <a:buFont typeface="Arial"/>
              <a:buNone/>
            </a:pPr>
            <a:r>
              <a:rPr lang="en-US" sz="1250">
                <a:solidFill>
                  <a:srgbClr val="000000"/>
                </a:solidFill>
                <a:latin typeface="Arial"/>
                <a:ea typeface="Arial"/>
                <a:cs typeface="Arial"/>
                <a:sym typeface="Arial"/>
              </a:rPr>
              <a:t>Voluntary organisations like Age UK help older people access information and participate in community programmes to alleviate isolation.</a:t>
            </a:r>
            <a:endParaRPr sz="1250">
              <a:solidFill>
                <a:schemeClr val="dk1"/>
              </a:solidFill>
              <a:latin typeface="Arial"/>
              <a:ea typeface="Arial"/>
              <a:cs typeface="Arial"/>
              <a:sym typeface="Arial"/>
            </a:endParaRPr>
          </a:p>
        </p:txBody>
      </p:sp>
      <p:pic>
        <p:nvPicPr>
          <p:cNvPr id="125" name="Google Shape;125;p4"/>
          <p:cNvPicPr preferRelativeResize="0"/>
          <p:nvPr/>
        </p:nvPicPr>
        <p:blipFill rotWithShape="1">
          <a:blip r:embed="rId7">
            <a:alphaModFix/>
          </a:blip>
          <a:srcRect/>
          <a:stretch/>
        </p:blipFill>
        <p:spPr>
          <a:xfrm>
            <a:off x="8839199" y="1266314"/>
            <a:ext cx="5332693" cy="3884961"/>
          </a:xfrm>
          <a:prstGeom prst="roundRect">
            <a:avLst>
              <a:gd name="adj" fmla="val 16667"/>
            </a:avLst>
          </a:prstGeom>
          <a:noFill/>
          <a:ln>
            <a:noFill/>
          </a:ln>
          <a:effectLst>
            <a:outerShdw blurRad="76200" dist="38100" dir="7800000" algn="tl" rotWithShape="0">
              <a:srgbClr val="000000">
                <a:alpha val="40000"/>
              </a:srgbClr>
            </a:outerShdw>
          </a:effectLst>
        </p:spPr>
      </p:pic>
      <p:pic>
        <p:nvPicPr>
          <p:cNvPr id="6" name="Audio 5">
            <a:hlinkClick r:id="" action="ppaction://media"/>
            <a:extLst>
              <a:ext uri="{FF2B5EF4-FFF2-40B4-BE49-F238E27FC236}">
                <a16:creationId xmlns:a16="http://schemas.microsoft.com/office/drawing/2014/main" id="{51DD7E7B-B64D-A3E2-DADB-DC006E5B326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6873"/>
    </mc:Choice>
    <mc:Fallback>
      <p:transition spd="slow" advTm="76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pic>
        <p:nvPicPr>
          <p:cNvPr id="131" name="Google Shape;131;p5"/>
          <p:cNvPicPr preferRelativeResize="0"/>
          <p:nvPr/>
        </p:nvPicPr>
        <p:blipFill rotWithShape="1">
          <a:blip r:embed="rId5">
            <a:alphaModFix/>
          </a:blip>
          <a:srcRect/>
          <a:stretch/>
        </p:blipFill>
        <p:spPr>
          <a:xfrm>
            <a:off x="12858044" y="7732888"/>
            <a:ext cx="1772356" cy="389467"/>
          </a:xfrm>
          <a:prstGeom prst="rect">
            <a:avLst/>
          </a:prstGeom>
          <a:noFill/>
          <a:ln>
            <a:noFill/>
          </a:ln>
        </p:spPr>
      </p:pic>
      <p:sp>
        <p:nvSpPr>
          <p:cNvPr id="132" name="Google Shape;132;p5"/>
          <p:cNvSpPr/>
          <p:nvPr/>
        </p:nvSpPr>
        <p:spPr>
          <a:xfrm>
            <a:off x="790932" y="2486501"/>
            <a:ext cx="6411278" cy="2447449"/>
          </a:xfrm>
          <a:prstGeom prst="roundRect">
            <a:avLst>
              <a:gd name="adj" fmla="val 5978"/>
            </a:avLst>
          </a:prstGeom>
          <a:solidFill>
            <a:srgbClr val="E5F9F2">
              <a:alpha val="94901"/>
            </a:srgbClr>
          </a:solidFill>
          <a:ln w="30475" cap="flat" cmpd="sng">
            <a:solidFill>
              <a:srgbClr val="B7D5C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5"/>
          <p:cNvSpPr/>
          <p:nvPr/>
        </p:nvSpPr>
        <p:spPr>
          <a:xfrm>
            <a:off x="760452" y="2486501"/>
            <a:ext cx="121920" cy="2447449"/>
          </a:xfrm>
          <a:prstGeom prst="roundRect">
            <a:avLst>
              <a:gd name="adj" fmla="val 166824"/>
            </a:avLst>
          </a:prstGeom>
          <a:solidFill>
            <a:srgbClr val="0067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5"/>
          <p:cNvSpPr/>
          <p:nvPr/>
        </p:nvSpPr>
        <p:spPr>
          <a:xfrm>
            <a:off x="1138833" y="2742962"/>
            <a:ext cx="4580811" cy="35313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4B4A4A"/>
              </a:buClr>
              <a:buSzPts val="2200"/>
              <a:buFont typeface="Arial"/>
              <a:buNone/>
            </a:pPr>
            <a:r>
              <a:rPr lang="en-US" sz="2200" b="1">
                <a:solidFill>
                  <a:srgbClr val="4B4A4A"/>
                </a:solidFill>
                <a:latin typeface="Arial"/>
                <a:ea typeface="Arial"/>
                <a:cs typeface="Arial"/>
                <a:sym typeface="Arial"/>
              </a:rPr>
              <a:t>National Policies &amp; Frameworks</a:t>
            </a:r>
            <a:endParaRPr sz="2200">
              <a:solidFill>
                <a:schemeClr val="dk1"/>
              </a:solidFill>
              <a:latin typeface="Arial"/>
              <a:ea typeface="Arial"/>
              <a:cs typeface="Arial"/>
              <a:sym typeface="Arial"/>
            </a:endParaRPr>
          </a:p>
        </p:txBody>
      </p:sp>
      <p:sp>
        <p:nvSpPr>
          <p:cNvPr id="135" name="Google Shape;135;p5"/>
          <p:cNvSpPr/>
          <p:nvPr/>
        </p:nvSpPr>
        <p:spPr>
          <a:xfrm>
            <a:off x="1138833" y="3231594"/>
            <a:ext cx="5806916" cy="1445895"/>
          </a:xfrm>
          <a:prstGeom prst="rect">
            <a:avLst/>
          </a:prstGeom>
          <a:noFill/>
          <a:ln>
            <a:noFill/>
          </a:ln>
        </p:spPr>
        <p:txBody>
          <a:bodyPr spcFirstLastPara="1" wrap="square" lIns="0" tIns="0" rIns="0" bIns="0" anchor="t" anchorCtr="0">
            <a:noAutofit/>
          </a:bodyPr>
          <a:lstStyle/>
          <a:p>
            <a:pPr marL="0" marR="0" lvl="0" indent="0" algn="l" rtl="0">
              <a:lnSpc>
                <a:spcPct val="160000"/>
              </a:lnSpc>
              <a:spcBef>
                <a:spcPts val="0"/>
              </a:spcBef>
              <a:spcAft>
                <a:spcPts val="0"/>
              </a:spcAft>
              <a:buClr>
                <a:srgbClr val="4B4A4A"/>
              </a:buClr>
              <a:buSzPts val="1750"/>
              <a:buFont typeface="Arial"/>
              <a:buNone/>
            </a:pPr>
            <a:r>
              <a:rPr lang="en-US" sz="1750">
                <a:solidFill>
                  <a:srgbClr val="4B4A4A"/>
                </a:solidFill>
                <a:latin typeface="Arial"/>
                <a:ea typeface="Arial"/>
                <a:cs typeface="Arial"/>
                <a:sym typeface="Arial"/>
              </a:rPr>
              <a:t>The NHS Long Term Plan focuses on Integrated Care Systems (ICS) and community-based services to offer personalised care closer to home and reduce hospital admissions (Yunara and Efendi, 2023).</a:t>
            </a:r>
            <a:endParaRPr sz="1750">
              <a:solidFill>
                <a:schemeClr val="dk1"/>
              </a:solidFill>
              <a:latin typeface="Arial"/>
              <a:ea typeface="Arial"/>
              <a:cs typeface="Arial"/>
              <a:sym typeface="Arial"/>
            </a:endParaRPr>
          </a:p>
        </p:txBody>
      </p:sp>
      <p:sp>
        <p:nvSpPr>
          <p:cNvPr id="136" name="Google Shape;136;p5"/>
          <p:cNvSpPr/>
          <p:nvPr/>
        </p:nvSpPr>
        <p:spPr>
          <a:xfrm>
            <a:off x="7428190" y="2486501"/>
            <a:ext cx="6411278" cy="2447449"/>
          </a:xfrm>
          <a:prstGeom prst="roundRect">
            <a:avLst>
              <a:gd name="adj" fmla="val 5978"/>
            </a:avLst>
          </a:prstGeom>
          <a:solidFill>
            <a:srgbClr val="E5F9F2">
              <a:alpha val="94901"/>
            </a:srgbClr>
          </a:solidFill>
          <a:ln w="30475" cap="flat" cmpd="sng">
            <a:solidFill>
              <a:srgbClr val="B7D5C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5"/>
          <p:cNvSpPr/>
          <p:nvPr/>
        </p:nvSpPr>
        <p:spPr>
          <a:xfrm>
            <a:off x="7397710" y="2486501"/>
            <a:ext cx="121920" cy="2447449"/>
          </a:xfrm>
          <a:prstGeom prst="roundRect">
            <a:avLst>
              <a:gd name="adj" fmla="val 166824"/>
            </a:avLst>
          </a:prstGeom>
          <a:solidFill>
            <a:srgbClr val="0067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5"/>
          <p:cNvSpPr/>
          <p:nvPr/>
        </p:nvSpPr>
        <p:spPr>
          <a:xfrm>
            <a:off x="7776091" y="2742962"/>
            <a:ext cx="3254335" cy="35313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4B4A4A"/>
              </a:buClr>
              <a:buSzPts val="2200"/>
              <a:buFont typeface="Arial"/>
              <a:buNone/>
            </a:pPr>
            <a:r>
              <a:rPr lang="en-US" sz="2200" b="1">
                <a:solidFill>
                  <a:srgbClr val="4B4A4A"/>
                </a:solidFill>
                <a:latin typeface="Arial"/>
                <a:ea typeface="Arial"/>
                <a:cs typeface="Arial"/>
                <a:sym typeface="Arial"/>
              </a:rPr>
              <a:t>Technological Innovations in Elderly Care</a:t>
            </a:r>
            <a:endParaRPr sz="2200">
              <a:solidFill>
                <a:schemeClr val="dk1"/>
              </a:solidFill>
              <a:latin typeface="Arial"/>
              <a:ea typeface="Arial"/>
              <a:cs typeface="Arial"/>
              <a:sym typeface="Arial"/>
            </a:endParaRPr>
          </a:p>
        </p:txBody>
      </p:sp>
      <p:sp>
        <p:nvSpPr>
          <p:cNvPr id="139" name="Google Shape;139;p5"/>
          <p:cNvSpPr/>
          <p:nvPr/>
        </p:nvSpPr>
        <p:spPr>
          <a:xfrm>
            <a:off x="7776091" y="3231594"/>
            <a:ext cx="5806916" cy="1084421"/>
          </a:xfrm>
          <a:prstGeom prst="rect">
            <a:avLst/>
          </a:prstGeom>
          <a:noFill/>
          <a:ln>
            <a:noFill/>
          </a:ln>
        </p:spPr>
        <p:txBody>
          <a:bodyPr spcFirstLastPara="1" wrap="square" lIns="0" tIns="0" rIns="0" bIns="0" anchor="t" anchorCtr="0">
            <a:noAutofit/>
          </a:bodyPr>
          <a:lstStyle/>
          <a:p>
            <a:pPr marL="0" marR="0" lvl="0" indent="0" algn="l" rtl="0">
              <a:lnSpc>
                <a:spcPct val="160000"/>
              </a:lnSpc>
              <a:spcBef>
                <a:spcPts val="0"/>
              </a:spcBef>
              <a:spcAft>
                <a:spcPts val="0"/>
              </a:spcAft>
              <a:buClr>
                <a:srgbClr val="4B4A4A"/>
              </a:buClr>
              <a:buSzPts val="1750"/>
              <a:buFont typeface="Arial"/>
              <a:buNone/>
            </a:pPr>
            <a:r>
              <a:rPr lang="en-US" sz="1750">
                <a:solidFill>
                  <a:srgbClr val="4B4A4A"/>
                </a:solidFill>
                <a:latin typeface="Arial"/>
                <a:ea typeface="Arial"/>
                <a:cs typeface="Arial"/>
                <a:sym typeface="Arial"/>
              </a:rPr>
              <a:t>The government aims to increase healthy life expectancy by at least five years by 2035 through innovation and preventative measures (MILNE, 2022).</a:t>
            </a:r>
            <a:endParaRPr sz="1750">
              <a:solidFill>
                <a:schemeClr val="dk1"/>
              </a:solidFill>
              <a:latin typeface="Arial"/>
              <a:ea typeface="Arial"/>
              <a:cs typeface="Arial"/>
              <a:sym typeface="Arial"/>
            </a:endParaRPr>
          </a:p>
        </p:txBody>
      </p:sp>
      <p:sp>
        <p:nvSpPr>
          <p:cNvPr id="140" name="Google Shape;140;p5"/>
          <p:cNvSpPr/>
          <p:nvPr/>
        </p:nvSpPr>
        <p:spPr>
          <a:xfrm>
            <a:off x="790932" y="5159931"/>
            <a:ext cx="6411278" cy="2447449"/>
          </a:xfrm>
          <a:prstGeom prst="roundRect">
            <a:avLst>
              <a:gd name="adj" fmla="val 5978"/>
            </a:avLst>
          </a:prstGeom>
          <a:solidFill>
            <a:srgbClr val="E5F9F2">
              <a:alpha val="94901"/>
            </a:srgbClr>
          </a:solidFill>
          <a:ln w="30475" cap="flat" cmpd="sng">
            <a:solidFill>
              <a:srgbClr val="B7D5C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5"/>
          <p:cNvSpPr/>
          <p:nvPr/>
        </p:nvSpPr>
        <p:spPr>
          <a:xfrm>
            <a:off x="760452" y="5159931"/>
            <a:ext cx="121920" cy="2447449"/>
          </a:xfrm>
          <a:prstGeom prst="roundRect">
            <a:avLst>
              <a:gd name="adj" fmla="val 166824"/>
            </a:avLst>
          </a:prstGeom>
          <a:solidFill>
            <a:srgbClr val="0067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5"/>
          <p:cNvSpPr/>
          <p:nvPr/>
        </p:nvSpPr>
        <p:spPr>
          <a:xfrm>
            <a:off x="1138833" y="5416391"/>
            <a:ext cx="2979301" cy="35313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4B4A4A"/>
              </a:buClr>
              <a:buSzPts val="2200"/>
              <a:buFont typeface="Arial"/>
              <a:buNone/>
            </a:pPr>
            <a:r>
              <a:rPr lang="en-US" sz="2200" b="1">
                <a:solidFill>
                  <a:srgbClr val="4B4A4A"/>
                </a:solidFill>
                <a:latin typeface="Arial"/>
                <a:ea typeface="Arial"/>
                <a:cs typeface="Arial"/>
                <a:sym typeface="Arial"/>
              </a:rPr>
              <a:t>Person-Centred and Integrated Care</a:t>
            </a:r>
            <a:endParaRPr sz="2200">
              <a:solidFill>
                <a:schemeClr val="dk1"/>
              </a:solidFill>
              <a:latin typeface="Arial"/>
              <a:ea typeface="Arial"/>
              <a:cs typeface="Arial"/>
              <a:sym typeface="Arial"/>
            </a:endParaRPr>
          </a:p>
        </p:txBody>
      </p:sp>
      <p:sp>
        <p:nvSpPr>
          <p:cNvPr id="143" name="Google Shape;143;p5"/>
          <p:cNvSpPr/>
          <p:nvPr/>
        </p:nvSpPr>
        <p:spPr>
          <a:xfrm>
            <a:off x="1138833" y="5905024"/>
            <a:ext cx="5806916" cy="1445895"/>
          </a:xfrm>
          <a:prstGeom prst="rect">
            <a:avLst/>
          </a:prstGeom>
          <a:noFill/>
          <a:ln>
            <a:noFill/>
          </a:ln>
        </p:spPr>
        <p:txBody>
          <a:bodyPr spcFirstLastPara="1" wrap="square" lIns="0" tIns="0" rIns="0" bIns="0" anchor="t" anchorCtr="0">
            <a:noAutofit/>
          </a:bodyPr>
          <a:lstStyle/>
          <a:p>
            <a:pPr marL="0" marR="0" lvl="0" indent="0" algn="l" rtl="0">
              <a:lnSpc>
                <a:spcPct val="160000"/>
              </a:lnSpc>
              <a:spcBef>
                <a:spcPts val="0"/>
              </a:spcBef>
              <a:spcAft>
                <a:spcPts val="0"/>
              </a:spcAft>
              <a:buClr>
                <a:srgbClr val="4B4A4A"/>
              </a:buClr>
              <a:buSzPts val="1750"/>
              <a:buFont typeface="Arial"/>
              <a:buNone/>
            </a:pPr>
            <a:r>
              <a:rPr lang="en-US" sz="1750">
                <a:solidFill>
                  <a:srgbClr val="4B4A4A"/>
                </a:solidFill>
                <a:latin typeface="Arial"/>
                <a:ea typeface="Arial"/>
                <a:cs typeface="Arial"/>
                <a:sym typeface="Arial"/>
              </a:rPr>
              <a:t>This standard of care focuses on personal preferences and strengths, promoting mutual decision-making and autonomy. It is linked to better satisfaction and reduced anxiety (Rossiter, Levett-Jones and Pich, 2020).</a:t>
            </a:r>
            <a:endParaRPr sz="1750">
              <a:solidFill>
                <a:schemeClr val="dk1"/>
              </a:solidFill>
              <a:latin typeface="Arial"/>
              <a:ea typeface="Arial"/>
              <a:cs typeface="Arial"/>
              <a:sym typeface="Arial"/>
            </a:endParaRPr>
          </a:p>
        </p:txBody>
      </p:sp>
      <p:sp>
        <p:nvSpPr>
          <p:cNvPr id="144" name="Google Shape;144;p5"/>
          <p:cNvSpPr/>
          <p:nvPr/>
        </p:nvSpPr>
        <p:spPr>
          <a:xfrm>
            <a:off x="7428190" y="5159931"/>
            <a:ext cx="6411278" cy="2447449"/>
          </a:xfrm>
          <a:prstGeom prst="roundRect">
            <a:avLst>
              <a:gd name="adj" fmla="val 5978"/>
            </a:avLst>
          </a:prstGeom>
          <a:solidFill>
            <a:srgbClr val="E5F9F2">
              <a:alpha val="94901"/>
            </a:srgbClr>
          </a:solidFill>
          <a:ln w="30475" cap="flat" cmpd="sng">
            <a:solidFill>
              <a:srgbClr val="B7D5C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5"/>
          <p:cNvSpPr/>
          <p:nvPr/>
        </p:nvSpPr>
        <p:spPr>
          <a:xfrm>
            <a:off x="7397710" y="5159931"/>
            <a:ext cx="121920" cy="2447449"/>
          </a:xfrm>
          <a:prstGeom prst="roundRect">
            <a:avLst>
              <a:gd name="adj" fmla="val 166824"/>
            </a:avLst>
          </a:prstGeom>
          <a:solidFill>
            <a:srgbClr val="0067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5"/>
          <p:cNvSpPr/>
          <p:nvPr/>
        </p:nvSpPr>
        <p:spPr>
          <a:xfrm>
            <a:off x="7776091" y="5416391"/>
            <a:ext cx="3348037" cy="353139"/>
          </a:xfrm>
          <a:prstGeom prst="rect">
            <a:avLst/>
          </a:prstGeom>
          <a:noFill/>
          <a:ln>
            <a:noFill/>
          </a:ln>
        </p:spPr>
        <p:txBody>
          <a:bodyPr spcFirstLastPara="1" wrap="square" lIns="0" tIns="0" rIns="0" bIns="0" anchor="t" anchorCtr="0">
            <a:noAutofit/>
          </a:bodyPr>
          <a:lstStyle/>
          <a:p>
            <a:pPr marL="0" marR="0" lvl="0" indent="0" algn="l" rtl="0">
              <a:lnSpc>
                <a:spcPct val="125000"/>
              </a:lnSpc>
              <a:spcBef>
                <a:spcPts val="0"/>
              </a:spcBef>
              <a:spcAft>
                <a:spcPts val="0"/>
              </a:spcAft>
              <a:buClr>
                <a:srgbClr val="4B4A4A"/>
              </a:buClr>
              <a:buSzPts val="2200"/>
              <a:buFont typeface="Arial"/>
              <a:buNone/>
            </a:pPr>
            <a:r>
              <a:rPr lang="en-US" sz="2200" b="1">
                <a:solidFill>
                  <a:srgbClr val="4B4A4A"/>
                </a:solidFill>
                <a:latin typeface="Arial"/>
                <a:ea typeface="Arial"/>
                <a:cs typeface="Arial"/>
                <a:sym typeface="Arial"/>
              </a:rPr>
              <a:t>Integrated Care Models</a:t>
            </a:r>
            <a:endParaRPr sz="2200">
              <a:solidFill>
                <a:schemeClr val="dk1"/>
              </a:solidFill>
              <a:latin typeface="Arial"/>
              <a:ea typeface="Arial"/>
              <a:cs typeface="Arial"/>
              <a:sym typeface="Arial"/>
            </a:endParaRPr>
          </a:p>
        </p:txBody>
      </p:sp>
      <p:sp>
        <p:nvSpPr>
          <p:cNvPr id="147" name="Google Shape;147;p5"/>
          <p:cNvSpPr/>
          <p:nvPr/>
        </p:nvSpPr>
        <p:spPr>
          <a:xfrm>
            <a:off x="7776091" y="5905024"/>
            <a:ext cx="5806916" cy="1084421"/>
          </a:xfrm>
          <a:prstGeom prst="rect">
            <a:avLst/>
          </a:prstGeom>
          <a:noFill/>
          <a:ln>
            <a:noFill/>
          </a:ln>
        </p:spPr>
        <p:txBody>
          <a:bodyPr spcFirstLastPara="1" wrap="square" lIns="0" tIns="0" rIns="0" bIns="0" anchor="t" anchorCtr="0">
            <a:noAutofit/>
          </a:bodyPr>
          <a:lstStyle/>
          <a:p>
            <a:pPr marL="0" marR="0" lvl="0" indent="0" algn="l" rtl="0">
              <a:lnSpc>
                <a:spcPct val="160000"/>
              </a:lnSpc>
              <a:spcBef>
                <a:spcPts val="0"/>
              </a:spcBef>
              <a:spcAft>
                <a:spcPts val="0"/>
              </a:spcAft>
              <a:buClr>
                <a:srgbClr val="4B4A4A"/>
              </a:buClr>
              <a:buSzPts val="1750"/>
              <a:buFont typeface="Arial"/>
              <a:buNone/>
            </a:pPr>
            <a:r>
              <a:rPr lang="en-US" sz="1750">
                <a:solidFill>
                  <a:srgbClr val="4B4A4A"/>
                </a:solidFill>
                <a:latin typeface="Arial"/>
                <a:ea typeface="Arial"/>
                <a:cs typeface="Arial"/>
                <a:sym typeface="Arial"/>
              </a:rPr>
              <a:t>Models like the Better Care Fund pool health and social care budgets to enhance cooperation, though implementation is inconsistent regionally.</a:t>
            </a:r>
            <a:endParaRPr sz="1750">
              <a:solidFill>
                <a:schemeClr val="dk1"/>
              </a:solidFill>
              <a:latin typeface="Arial"/>
              <a:ea typeface="Arial"/>
              <a:cs typeface="Arial"/>
              <a:sym typeface="Arial"/>
            </a:endParaRPr>
          </a:p>
        </p:txBody>
      </p:sp>
      <p:sp>
        <p:nvSpPr>
          <p:cNvPr id="148" name="Google Shape;148;p5"/>
          <p:cNvSpPr txBox="1"/>
          <p:nvPr/>
        </p:nvSpPr>
        <p:spPr>
          <a:xfrm>
            <a:off x="654963" y="878681"/>
            <a:ext cx="13184505" cy="707886"/>
          </a:xfrm>
          <a:prstGeom prst="rect">
            <a:avLst/>
          </a:prstGeom>
          <a:solidFill>
            <a:srgbClr val="BBD6EE"/>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000" b="1">
                <a:solidFill>
                  <a:srgbClr val="006747"/>
                </a:solidFill>
                <a:latin typeface="Arial"/>
                <a:ea typeface="Arial"/>
                <a:cs typeface="Arial"/>
                <a:sym typeface="Arial"/>
              </a:rPr>
              <a:t>Effectiveness and Benefits of Current UK Approaches and Interventions</a:t>
            </a:r>
            <a:endParaRPr/>
          </a:p>
        </p:txBody>
      </p:sp>
      <p:pic>
        <p:nvPicPr>
          <p:cNvPr id="53" name="Audio 52">
            <a:hlinkClick r:id="" action="ppaction://media"/>
            <a:extLst>
              <a:ext uri="{FF2B5EF4-FFF2-40B4-BE49-F238E27FC236}">
                <a16:creationId xmlns:a16="http://schemas.microsoft.com/office/drawing/2014/main" id="{F4F81FF4-BDB8-2DB3-0982-6877D8DE2ED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0506"/>
    </mc:Choice>
    <mc:Fallback>
      <p:transition spd="slow" advTm="1105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pic>
        <p:nvPicPr>
          <p:cNvPr id="154" name="Google Shape;154;p6"/>
          <p:cNvPicPr preferRelativeResize="0"/>
          <p:nvPr/>
        </p:nvPicPr>
        <p:blipFill rotWithShape="1">
          <a:blip r:embed="rId5">
            <a:alphaModFix/>
          </a:blip>
          <a:srcRect/>
          <a:stretch/>
        </p:blipFill>
        <p:spPr>
          <a:xfrm>
            <a:off x="12858044" y="7732888"/>
            <a:ext cx="1772356" cy="389467"/>
          </a:xfrm>
          <a:prstGeom prst="rect">
            <a:avLst/>
          </a:prstGeom>
          <a:noFill/>
          <a:ln>
            <a:noFill/>
          </a:ln>
        </p:spPr>
      </p:pic>
      <p:pic>
        <p:nvPicPr>
          <p:cNvPr id="155" name="Google Shape;155;p6" descr="preencoded.png"/>
          <p:cNvPicPr preferRelativeResize="0"/>
          <p:nvPr/>
        </p:nvPicPr>
        <p:blipFill rotWithShape="1">
          <a:blip r:embed="rId6">
            <a:alphaModFix/>
          </a:blip>
          <a:srcRect/>
          <a:stretch/>
        </p:blipFill>
        <p:spPr>
          <a:xfrm>
            <a:off x="402907" y="1044610"/>
            <a:ext cx="13688616" cy="5993011"/>
          </a:xfrm>
          <a:prstGeom prst="rect">
            <a:avLst/>
          </a:prstGeom>
          <a:noFill/>
          <a:ln>
            <a:noFill/>
          </a:ln>
        </p:spPr>
      </p:pic>
      <p:sp>
        <p:nvSpPr>
          <p:cNvPr id="156" name="Google Shape;156;p6"/>
          <p:cNvSpPr/>
          <p:nvPr/>
        </p:nvSpPr>
        <p:spPr>
          <a:xfrm>
            <a:off x="5066021" y="3721522"/>
            <a:ext cx="1605460" cy="1119510"/>
          </a:xfrm>
          <a:prstGeom prst="rect">
            <a:avLst/>
          </a:prstGeom>
          <a:noFill/>
          <a:ln>
            <a:noFill/>
          </a:ln>
        </p:spPr>
        <p:txBody>
          <a:bodyPr spcFirstLastPara="1" wrap="square" lIns="0" tIns="0" rIns="0" bIns="0" anchor="t" anchorCtr="0">
            <a:noAutofit/>
          </a:bodyPr>
          <a:lstStyle/>
          <a:p>
            <a:pPr marL="0" marR="0" lvl="0" indent="0" algn="ctr" rtl="0">
              <a:lnSpc>
                <a:spcPct val="122222"/>
              </a:lnSpc>
              <a:spcBef>
                <a:spcPts val="0"/>
              </a:spcBef>
              <a:spcAft>
                <a:spcPts val="0"/>
              </a:spcAft>
              <a:buClr>
                <a:srgbClr val="FFFFFF"/>
              </a:buClr>
              <a:buSzPts val="1350"/>
              <a:buFont typeface="Arial"/>
              <a:buNone/>
            </a:pPr>
            <a:r>
              <a:rPr lang="en-US" sz="1350" b="1">
                <a:solidFill>
                  <a:srgbClr val="FFFFFF"/>
                </a:solidFill>
                <a:latin typeface="Arial"/>
                <a:ea typeface="Arial"/>
                <a:cs typeface="Arial"/>
                <a:sym typeface="Arial"/>
              </a:rPr>
              <a:t>Health Inequalities</a:t>
            </a:r>
            <a:endParaRPr sz="1350">
              <a:solidFill>
                <a:schemeClr val="dk1"/>
              </a:solidFill>
              <a:latin typeface="Arial"/>
              <a:ea typeface="Arial"/>
              <a:cs typeface="Arial"/>
              <a:sym typeface="Arial"/>
            </a:endParaRPr>
          </a:p>
        </p:txBody>
      </p:sp>
      <p:sp>
        <p:nvSpPr>
          <p:cNvPr id="157" name="Google Shape;157;p6"/>
          <p:cNvSpPr/>
          <p:nvPr/>
        </p:nvSpPr>
        <p:spPr>
          <a:xfrm>
            <a:off x="8104454" y="3908107"/>
            <a:ext cx="1605460" cy="746340"/>
          </a:xfrm>
          <a:prstGeom prst="rect">
            <a:avLst/>
          </a:prstGeom>
          <a:noFill/>
          <a:ln>
            <a:noFill/>
          </a:ln>
        </p:spPr>
        <p:txBody>
          <a:bodyPr spcFirstLastPara="1" wrap="square" lIns="0" tIns="0" rIns="0" bIns="0" anchor="t" anchorCtr="0">
            <a:noAutofit/>
          </a:bodyPr>
          <a:lstStyle/>
          <a:p>
            <a:pPr marL="0" marR="0" lvl="0" indent="0" algn="ctr" rtl="0">
              <a:lnSpc>
                <a:spcPct val="122222"/>
              </a:lnSpc>
              <a:spcBef>
                <a:spcPts val="0"/>
              </a:spcBef>
              <a:spcAft>
                <a:spcPts val="0"/>
              </a:spcAft>
              <a:buClr>
                <a:srgbClr val="FFFFFF"/>
              </a:buClr>
              <a:buSzPts val="1350"/>
              <a:buFont typeface="Arial"/>
              <a:buNone/>
            </a:pPr>
            <a:r>
              <a:rPr lang="en-US" sz="1350" b="1">
                <a:solidFill>
                  <a:srgbClr val="FFFFFF"/>
                </a:solidFill>
                <a:latin typeface="Arial"/>
                <a:ea typeface="Arial"/>
                <a:cs typeface="Arial"/>
                <a:sym typeface="Arial"/>
              </a:rPr>
              <a:t>Social Isolation</a:t>
            </a:r>
            <a:endParaRPr sz="1350">
              <a:solidFill>
                <a:schemeClr val="dk1"/>
              </a:solidFill>
              <a:latin typeface="Arial"/>
              <a:ea typeface="Arial"/>
              <a:cs typeface="Arial"/>
              <a:sym typeface="Arial"/>
            </a:endParaRPr>
          </a:p>
        </p:txBody>
      </p:sp>
      <p:sp>
        <p:nvSpPr>
          <p:cNvPr id="158" name="Google Shape;158;p6"/>
          <p:cNvSpPr/>
          <p:nvPr/>
        </p:nvSpPr>
        <p:spPr>
          <a:xfrm>
            <a:off x="10904266" y="5896896"/>
            <a:ext cx="2919019" cy="298536"/>
          </a:xfrm>
          <a:prstGeom prst="rect">
            <a:avLst/>
          </a:prstGeom>
          <a:noFill/>
          <a:ln>
            <a:noFill/>
          </a:ln>
        </p:spPr>
        <p:txBody>
          <a:bodyPr spcFirstLastPara="1" wrap="square" lIns="0" tIns="0" rIns="0" bIns="0" anchor="t" anchorCtr="0">
            <a:noAutofit/>
          </a:bodyPr>
          <a:lstStyle/>
          <a:p>
            <a:pPr marL="0" marR="0" lvl="0" indent="0" algn="l" rtl="0">
              <a:lnSpc>
                <a:spcPct val="128571"/>
              </a:lnSpc>
              <a:spcBef>
                <a:spcPts val="0"/>
              </a:spcBef>
              <a:spcAft>
                <a:spcPts val="0"/>
              </a:spcAft>
              <a:buClr>
                <a:srgbClr val="4B4A4A"/>
              </a:buClr>
              <a:buSzPts val="1050"/>
              <a:buFont typeface="Arial"/>
              <a:buNone/>
            </a:pPr>
            <a:r>
              <a:rPr lang="en-US" sz="1550">
                <a:solidFill>
                  <a:srgbClr val="4B4A4A"/>
                </a:solidFill>
                <a:latin typeface="Arial"/>
                <a:ea typeface="Arial"/>
                <a:cs typeface="Arial"/>
                <a:sym typeface="Arial"/>
              </a:rPr>
              <a:t>Cognitive decline</a:t>
            </a:r>
            <a:endParaRPr sz="1550">
              <a:solidFill>
                <a:schemeClr val="dk1"/>
              </a:solidFill>
              <a:latin typeface="Arial"/>
              <a:ea typeface="Arial"/>
              <a:cs typeface="Arial"/>
              <a:sym typeface="Arial"/>
            </a:endParaRPr>
          </a:p>
        </p:txBody>
      </p:sp>
      <p:pic>
        <p:nvPicPr>
          <p:cNvPr id="159" name="Google Shape;159;p6" descr="preencoded.png"/>
          <p:cNvPicPr preferRelativeResize="0"/>
          <p:nvPr/>
        </p:nvPicPr>
        <p:blipFill rotWithShape="1">
          <a:blip r:embed="rId7">
            <a:alphaModFix/>
          </a:blip>
          <a:srcRect/>
          <a:stretch/>
        </p:blipFill>
        <p:spPr>
          <a:xfrm>
            <a:off x="10111280" y="5862689"/>
            <a:ext cx="367573" cy="367572"/>
          </a:xfrm>
          <a:prstGeom prst="rect">
            <a:avLst/>
          </a:prstGeom>
          <a:noFill/>
          <a:ln>
            <a:noFill/>
          </a:ln>
        </p:spPr>
      </p:pic>
      <p:sp>
        <p:nvSpPr>
          <p:cNvPr id="160" name="Google Shape;160;p6"/>
          <p:cNvSpPr/>
          <p:nvPr/>
        </p:nvSpPr>
        <p:spPr>
          <a:xfrm>
            <a:off x="10851193" y="2334366"/>
            <a:ext cx="2985360" cy="298536"/>
          </a:xfrm>
          <a:prstGeom prst="rect">
            <a:avLst/>
          </a:prstGeom>
          <a:noFill/>
          <a:ln>
            <a:noFill/>
          </a:ln>
        </p:spPr>
        <p:txBody>
          <a:bodyPr spcFirstLastPara="1" wrap="square" lIns="0" tIns="0" rIns="0" bIns="0" anchor="t" anchorCtr="0">
            <a:noAutofit/>
          </a:bodyPr>
          <a:lstStyle/>
          <a:p>
            <a:pPr marL="0" marR="0" lvl="0" indent="0" algn="l" rtl="0">
              <a:lnSpc>
                <a:spcPct val="128571"/>
              </a:lnSpc>
              <a:spcBef>
                <a:spcPts val="0"/>
              </a:spcBef>
              <a:spcAft>
                <a:spcPts val="0"/>
              </a:spcAft>
              <a:buClr>
                <a:srgbClr val="4B4A4A"/>
              </a:buClr>
              <a:buSzPts val="1050"/>
              <a:buFont typeface="Arial"/>
              <a:buNone/>
            </a:pPr>
            <a:r>
              <a:rPr lang="en-US" sz="1550">
                <a:solidFill>
                  <a:srgbClr val="4B4A4A"/>
                </a:solidFill>
                <a:latin typeface="Arial"/>
                <a:ea typeface="Arial"/>
                <a:cs typeface="Arial"/>
                <a:sym typeface="Arial"/>
              </a:rPr>
              <a:t>Increased dependency</a:t>
            </a:r>
            <a:endParaRPr sz="1550">
              <a:solidFill>
                <a:schemeClr val="dk1"/>
              </a:solidFill>
              <a:latin typeface="Arial"/>
              <a:ea typeface="Arial"/>
              <a:cs typeface="Arial"/>
              <a:sym typeface="Arial"/>
            </a:endParaRPr>
          </a:p>
        </p:txBody>
      </p:sp>
      <p:pic>
        <p:nvPicPr>
          <p:cNvPr id="161" name="Google Shape;161;p6" descr="preencoded.png"/>
          <p:cNvPicPr preferRelativeResize="0"/>
          <p:nvPr/>
        </p:nvPicPr>
        <p:blipFill rotWithShape="1">
          <a:blip r:embed="rId8">
            <a:alphaModFix/>
          </a:blip>
          <a:srcRect/>
          <a:stretch/>
        </p:blipFill>
        <p:spPr>
          <a:xfrm>
            <a:off x="10119780" y="2270927"/>
            <a:ext cx="372134" cy="372134"/>
          </a:xfrm>
          <a:prstGeom prst="rect">
            <a:avLst/>
          </a:prstGeom>
          <a:noFill/>
          <a:ln>
            <a:noFill/>
          </a:ln>
        </p:spPr>
      </p:pic>
      <p:sp>
        <p:nvSpPr>
          <p:cNvPr id="162" name="Google Shape;162;p6"/>
          <p:cNvSpPr/>
          <p:nvPr/>
        </p:nvSpPr>
        <p:spPr>
          <a:xfrm>
            <a:off x="979602" y="5870359"/>
            <a:ext cx="2905751" cy="298536"/>
          </a:xfrm>
          <a:prstGeom prst="rect">
            <a:avLst/>
          </a:prstGeom>
          <a:noFill/>
          <a:ln>
            <a:noFill/>
          </a:ln>
        </p:spPr>
        <p:txBody>
          <a:bodyPr spcFirstLastPara="1" wrap="square" lIns="0" tIns="0" rIns="0" bIns="0" anchor="t" anchorCtr="0">
            <a:noAutofit/>
          </a:bodyPr>
          <a:lstStyle/>
          <a:p>
            <a:pPr marL="0" marR="0" lvl="0" indent="0" algn="r" rtl="0">
              <a:lnSpc>
                <a:spcPct val="128571"/>
              </a:lnSpc>
              <a:spcBef>
                <a:spcPts val="0"/>
              </a:spcBef>
              <a:spcAft>
                <a:spcPts val="0"/>
              </a:spcAft>
              <a:buClr>
                <a:srgbClr val="4B4A4A"/>
              </a:buClr>
              <a:buSzPts val="1050"/>
              <a:buFont typeface="Arial"/>
              <a:buNone/>
            </a:pPr>
            <a:r>
              <a:rPr lang="en-US" sz="1550">
                <a:solidFill>
                  <a:srgbClr val="4B4A4A"/>
                </a:solidFill>
                <a:latin typeface="Arial"/>
                <a:ea typeface="Arial"/>
                <a:cs typeface="Arial"/>
                <a:sym typeface="Arial"/>
              </a:rPr>
              <a:t>Reduced social contact</a:t>
            </a:r>
            <a:endParaRPr sz="1550">
              <a:solidFill>
                <a:schemeClr val="dk1"/>
              </a:solidFill>
              <a:latin typeface="Arial"/>
              <a:ea typeface="Arial"/>
              <a:cs typeface="Arial"/>
              <a:sym typeface="Arial"/>
            </a:endParaRPr>
          </a:p>
        </p:txBody>
      </p:sp>
      <p:pic>
        <p:nvPicPr>
          <p:cNvPr id="163" name="Google Shape;163;p6" descr="preencoded.png"/>
          <p:cNvPicPr preferRelativeResize="0"/>
          <p:nvPr/>
        </p:nvPicPr>
        <p:blipFill rotWithShape="1">
          <a:blip r:embed="rId9">
            <a:alphaModFix/>
          </a:blip>
          <a:srcRect/>
          <a:stretch/>
        </p:blipFill>
        <p:spPr>
          <a:xfrm>
            <a:off x="4279876" y="5888603"/>
            <a:ext cx="367572" cy="367572"/>
          </a:xfrm>
          <a:prstGeom prst="rect">
            <a:avLst/>
          </a:prstGeom>
          <a:noFill/>
          <a:ln>
            <a:noFill/>
          </a:ln>
        </p:spPr>
      </p:pic>
      <p:sp>
        <p:nvSpPr>
          <p:cNvPr id="164" name="Google Shape;164;p6"/>
          <p:cNvSpPr/>
          <p:nvPr/>
        </p:nvSpPr>
        <p:spPr>
          <a:xfrm>
            <a:off x="913261" y="2334366"/>
            <a:ext cx="2985360" cy="298536"/>
          </a:xfrm>
          <a:prstGeom prst="rect">
            <a:avLst/>
          </a:prstGeom>
          <a:noFill/>
          <a:ln>
            <a:noFill/>
          </a:ln>
        </p:spPr>
        <p:txBody>
          <a:bodyPr spcFirstLastPara="1" wrap="square" lIns="0" tIns="0" rIns="0" bIns="0" anchor="t" anchorCtr="0">
            <a:noAutofit/>
          </a:bodyPr>
          <a:lstStyle/>
          <a:p>
            <a:pPr marL="0" marR="0" lvl="0" indent="0" algn="r" rtl="0">
              <a:lnSpc>
                <a:spcPct val="128571"/>
              </a:lnSpc>
              <a:spcBef>
                <a:spcPts val="0"/>
              </a:spcBef>
              <a:spcAft>
                <a:spcPts val="0"/>
              </a:spcAft>
              <a:buClr>
                <a:srgbClr val="4B4A4A"/>
              </a:buClr>
              <a:buSzPts val="1050"/>
              <a:buFont typeface="Arial"/>
              <a:buNone/>
            </a:pPr>
            <a:r>
              <a:rPr lang="en-US" sz="1550">
                <a:solidFill>
                  <a:srgbClr val="4B4A4A"/>
                </a:solidFill>
                <a:latin typeface="Arial"/>
                <a:ea typeface="Arial"/>
                <a:cs typeface="Arial"/>
                <a:sym typeface="Arial"/>
              </a:rPr>
              <a:t>Chronic disease burden</a:t>
            </a:r>
            <a:endParaRPr sz="1550">
              <a:solidFill>
                <a:schemeClr val="dk1"/>
              </a:solidFill>
              <a:latin typeface="Arial"/>
              <a:ea typeface="Arial"/>
              <a:cs typeface="Arial"/>
              <a:sym typeface="Arial"/>
            </a:endParaRPr>
          </a:p>
        </p:txBody>
      </p:sp>
      <p:pic>
        <p:nvPicPr>
          <p:cNvPr id="165" name="Google Shape;165;p6" descr="preencoded.png"/>
          <p:cNvPicPr preferRelativeResize="0"/>
          <p:nvPr/>
        </p:nvPicPr>
        <p:blipFill rotWithShape="1">
          <a:blip r:embed="rId10">
            <a:alphaModFix/>
          </a:blip>
          <a:srcRect/>
          <a:stretch/>
        </p:blipFill>
        <p:spPr>
          <a:xfrm>
            <a:off x="4234474" y="2273208"/>
            <a:ext cx="367572" cy="367572"/>
          </a:xfrm>
          <a:prstGeom prst="rect">
            <a:avLst/>
          </a:prstGeom>
          <a:noFill/>
          <a:ln>
            <a:noFill/>
          </a:ln>
        </p:spPr>
      </p:pic>
      <p:sp>
        <p:nvSpPr>
          <p:cNvPr id="166" name="Google Shape;166;p6"/>
          <p:cNvSpPr/>
          <p:nvPr/>
        </p:nvSpPr>
        <p:spPr>
          <a:xfrm>
            <a:off x="470177" y="6669242"/>
            <a:ext cx="6777038" cy="60960"/>
          </a:xfrm>
          <a:prstGeom prst="roundRect">
            <a:avLst>
              <a:gd name="adj" fmla="val 198659"/>
            </a:avLst>
          </a:prstGeom>
          <a:solidFill>
            <a:srgbClr val="0067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6"/>
          <p:cNvSpPr/>
          <p:nvPr/>
        </p:nvSpPr>
        <p:spPr>
          <a:xfrm>
            <a:off x="654963" y="6972398"/>
            <a:ext cx="1681877" cy="210264"/>
          </a:xfrm>
          <a:prstGeom prst="rect">
            <a:avLst/>
          </a:prstGeom>
          <a:noFill/>
          <a:ln>
            <a:noFill/>
          </a:ln>
        </p:spPr>
        <p:txBody>
          <a:bodyPr spcFirstLastPara="1" wrap="square" lIns="0" tIns="0" rIns="0" bIns="0" anchor="t" anchorCtr="0">
            <a:noAutofit/>
          </a:bodyPr>
          <a:lstStyle/>
          <a:p>
            <a:pPr marL="0" marR="0" lvl="0" indent="0" algn="l" rtl="0">
              <a:lnSpc>
                <a:spcPct val="126923"/>
              </a:lnSpc>
              <a:spcBef>
                <a:spcPts val="0"/>
              </a:spcBef>
              <a:spcAft>
                <a:spcPts val="0"/>
              </a:spcAft>
              <a:buClr>
                <a:srgbClr val="4B4A4A"/>
              </a:buClr>
              <a:buSzPts val="1300"/>
              <a:buFont typeface="Arial"/>
              <a:buNone/>
            </a:pPr>
            <a:r>
              <a:rPr lang="en-US" sz="1300" b="1">
                <a:solidFill>
                  <a:srgbClr val="4B4A4A"/>
                </a:solidFill>
                <a:latin typeface="Arial"/>
                <a:ea typeface="Arial"/>
                <a:cs typeface="Arial"/>
                <a:sym typeface="Arial"/>
              </a:rPr>
              <a:t>Health Inequalities</a:t>
            </a:r>
            <a:endParaRPr sz="1300">
              <a:solidFill>
                <a:schemeClr val="dk1"/>
              </a:solidFill>
              <a:latin typeface="Arial"/>
              <a:ea typeface="Arial"/>
              <a:cs typeface="Arial"/>
              <a:sym typeface="Arial"/>
            </a:endParaRPr>
          </a:p>
        </p:txBody>
      </p:sp>
      <p:sp>
        <p:nvSpPr>
          <p:cNvPr id="168" name="Google Shape;168;p6"/>
          <p:cNvSpPr/>
          <p:nvPr/>
        </p:nvSpPr>
        <p:spPr>
          <a:xfrm>
            <a:off x="619958" y="7429083"/>
            <a:ext cx="6477476" cy="430530"/>
          </a:xfrm>
          <a:prstGeom prst="rect">
            <a:avLst/>
          </a:prstGeom>
          <a:noFill/>
          <a:ln>
            <a:noFill/>
          </a:ln>
        </p:spPr>
        <p:txBody>
          <a:bodyPr spcFirstLastPara="1" wrap="square" lIns="0" tIns="0" rIns="0" bIns="0" anchor="t" anchorCtr="0">
            <a:noAutofit/>
          </a:bodyPr>
          <a:lstStyle/>
          <a:p>
            <a:pPr marL="0" marR="0" lvl="0" indent="0" algn="l" rtl="0">
              <a:lnSpc>
                <a:spcPct val="157142"/>
              </a:lnSpc>
              <a:spcBef>
                <a:spcPts val="0"/>
              </a:spcBef>
              <a:spcAft>
                <a:spcPts val="0"/>
              </a:spcAft>
              <a:buClr>
                <a:srgbClr val="4B4A4A"/>
              </a:buClr>
              <a:buSzPts val="1050"/>
              <a:buFont typeface="Arial"/>
              <a:buNone/>
            </a:pPr>
            <a:r>
              <a:rPr lang="en-US" sz="1050">
                <a:solidFill>
                  <a:srgbClr val="4B4A4A"/>
                </a:solidFill>
                <a:latin typeface="Arial"/>
                <a:ea typeface="Arial"/>
                <a:cs typeface="Arial"/>
                <a:sym typeface="Arial"/>
              </a:rPr>
              <a:t>Chronic age-related diseases (dementia, arthritis) lead to decreased mobility and dependency. Multimorbidity complicates care management (Ross and Cooper, 2020).</a:t>
            </a:r>
            <a:endParaRPr sz="1050">
              <a:solidFill>
                <a:schemeClr val="dk1"/>
              </a:solidFill>
              <a:latin typeface="Arial"/>
              <a:ea typeface="Arial"/>
              <a:cs typeface="Arial"/>
              <a:sym typeface="Arial"/>
            </a:endParaRPr>
          </a:p>
        </p:txBody>
      </p:sp>
      <p:sp>
        <p:nvSpPr>
          <p:cNvPr id="169" name="Google Shape;169;p6"/>
          <p:cNvSpPr/>
          <p:nvPr/>
        </p:nvSpPr>
        <p:spPr>
          <a:xfrm>
            <a:off x="7397711" y="6825258"/>
            <a:ext cx="6777038" cy="1207651"/>
          </a:xfrm>
          <a:prstGeom prst="roundRect">
            <a:avLst>
              <a:gd name="adj" fmla="val 6057"/>
            </a:avLst>
          </a:prstGeom>
          <a:solidFill>
            <a:srgbClr val="E5F9F2">
              <a:alpha val="94901"/>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6"/>
          <p:cNvSpPr/>
          <p:nvPr/>
        </p:nvSpPr>
        <p:spPr>
          <a:xfrm>
            <a:off x="7450455" y="6687926"/>
            <a:ext cx="6777038" cy="60960"/>
          </a:xfrm>
          <a:prstGeom prst="roundRect">
            <a:avLst>
              <a:gd name="adj" fmla="val 198659"/>
            </a:avLst>
          </a:prstGeom>
          <a:solidFill>
            <a:srgbClr val="0067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6"/>
          <p:cNvSpPr/>
          <p:nvPr/>
        </p:nvSpPr>
        <p:spPr>
          <a:xfrm>
            <a:off x="7532251" y="7053299"/>
            <a:ext cx="1681877" cy="210264"/>
          </a:xfrm>
          <a:prstGeom prst="rect">
            <a:avLst/>
          </a:prstGeom>
          <a:noFill/>
          <a:ln>
            <a:noFill/>
          </a:ln>
        </p:spPr>
        <p:txBody>
          <a:bodyPr spcFirstLastPara="1" wrap="square" lIns="0" tIns="0" rIns="0" bIns="0" anchor="t" anchorCtr="0">
            <a:noAutofit/>
          </a:bodyPr>
          <a:lstStyle/>
          <a:p>
            <a:pPr marL="0" marR="0" lvl="0" indent="0" algn="l" rtl="0">
              <a:lnSpc>
                <a:spcPct val="126923"/>
              </a:lnSpc>
              <a:spcBef>
                <a:spcPts val="0"/>
              </a:spcBef>
              <a:spcAft>
                <a:spcPts val="0"/>
              </a:spcAft>
              <a:buClr>
                <a:srgbClr val="4B4A4A"/>
              </a:buClr>
              <a:buSzPts val="1300"/>
              <a:buFont typeface="Arial"/>
              <a:buNone/>
            </a:pPr>
            <a:r>
              <a:rPr lang="en-US" sz="1300" b="1">
                <a:solidFill>
                  <a:srgbClr val="4B4A4A"/>
                </a:solidFill>
                <a:latin typeface="Arial"/>
                <a:ea typeface="Arial"/>
                <a:cs typeface="Arial"/>
                <a:sym typeface="Arial"/>
              </a:rPr>
              <a:t>Social Isolation</a:t>
            </a:r>
            <a:endParaRPr sz="1300">
              <a:solidFill>
                <a:schemeClr val="dk1"/>
              </a:solidFill>
              <a:latin typeface="Arial"/>
              <a:ea typeface="Arial"/>
              <a:cs typeface="Arial"/>
              <a:sym typeface="Arial"/>
            </a:endParaRPr>
          </a:p>
        </p:txBody>
      </p:sp>
      <p:sp>
        <p:nvSpPr>
          <p:cNvPr id="172" name="Google Shape;172;p6"/>
          <p:cNvSpPr/>
          <p:nvPr/>
        </p:nvSpPr>
        <p:spPr>
          <a:xfrm>
            <a:off x="7600236" y="7373716"/>
            <a:ext cx="6477476" cy="430530"/>
          </a:xfrm>
          <a:prstGeom prst="rect">
            <a:avLst/>
          </a:prstGeom>
          <a:noFill/>
          <a:ln>
            <a:noFill/>
          </a:ln>
        </p:spPr>
        <p:txBody>
          <a:bodyPr spcFirstLastPara="1" wrap="square" lIns="0" tIns="0" rIns="0" bIns="0" anchor="t" anchorCtr="0">
            <a:noAutofit/>
          </a:bodyPr>
          <a:lstStyle/>
          <a:p>
            <a:pPr marL="0" marR="0" lvl="0" indent="0" algn="l" rtl="0">
              <a:lnSpc>
                <a:spcPct val="157142"/>
              </a:lnSpc>
              <a:spcBef>
                <a:spcPts val="0"/>
              </a:spcBef>
              <a:spcAft>
                <a:spcPts val="0"/>
              </a:spcAft>
              <a:buClr>
                <a:srgbClr val="4B4A4A"/>
              </a:buClr>
              <a:buSzPts val="1050"/>
              <a:buFont typeface="Arial"/>
              <a:buNone/>
            </a:pPr>
            <a:r>
              <a:rPr lang="en-US" sz="1050">
                <a:solidFill>
                  <a:srgbClr val="4B4A4A"/>
                </a:solidFill>
                <a:latin typeface="Arial"/>
                <a:ea typeface="Arial"/>
                <a:cs typeface="Arial"/>
                <a:sym typeface="Arial"/>
              </a:rPr>
              <a:t>A significant issue, especially for rural populations, with 1.4 million chronically lonely older people in the UK. Loneliness is linked to depression and cognitive impairment (Gao, Steptoe and Fancourt, 2025).</a:t>
            </a:r>
            <a:endParaRPr sz="1050">
              <a:solidFill>
                <a:schemeClr val="dk1"/>
              </a:solidFill>
              <a:latin typeface="Arial"/>
              <a:ea typeface="Arial"/>
              <a:cs typeface="Arial"/>
              <a:sym typeface="Arial"/>
            </a:endParaRPr>
          </a:p>
        </p:txBody>
      </p:sp>
      <p:sp>
        <p:nvSpPr>
          <p:cNvPr id="173" name="Google Shape;173;p6"/>
          <p:cNvSpPr txBox="1"/>
          <p:nvPr/>
        </p:nvSpPr>
        <p:spPr>
          <a:xfrm>
            <a:off x="805458" y="336724"/>
            <a:ext cx="13184505" cy="707886"/>
          </a:xfrm>
          <a:prstGeom prst="rect">
            <a:avLst/>
          </a:prstGeom>
          <a:solidFill>
            <a:srgbClr val="BBD6EE"/>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000" b="1">
                <a:solidFill>
                  <a:srgbClr val="006747"/>
                </a:solidFill>
                <a:latin typeface="Arial"/>
                <a:ea typeface="Arial"/>
                <a:cs typeface="Arial"/>
                <a:sym typeface="Arial"/>
              </a:rPr>
              <a:t>Challenges in Maintaining Independence: Health &amp; Social</a:t>
            </a:r>
            <a:endParaRPr/>
          </a:p>
        </p:txBody>
      </p:sp>
      <p:pic>
        <p:nvPicPr>
          <p:cNvPr id="19" name="Audio 18">
            <a:hlinkClick r:id="" action="ppaction://media"/>
            <a:extLst>
              <a:ext uri="{FF2B5EF4-FFF2-40B4-BE49-F238E27FC236}">
                <a16:creationId xmlns:a16="http://schemas.microsoft.com/office/drawing/2014/main" id="{AD6A2677-CDD0-503E-F268-6A676C0BEEA8}"/>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3189"/>
    </mc:Choice>
    <mc:Fallback>
      <p:transition spd="slow" advTm="53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pic>
        <p:nvPicPr>
          <p:cNvPr id="179" name="Google Shape;179;p7"/>
          <p:cNvPicPr preferRelativeResize="0"/>
          <p:nvPr/>
        </p:nvPicPr>
        <p:blipFill rotWithShape="1">
          <a:blip r:embed="rId5">
            <a:alphaModFix/>
          </a:blip>
          <a:srcRect/>
          <a:stretch/>
        </p:blipFill>
        <p:spPr>
          <a:xfrm>
            <a:off x="12858044" y="7732888"/>
            <a:ext cx="1772356" cy="389467"/>
          </a:xfrm>
          <a:prstGeom prst="rect">
            <a:avLst/>
          </a:prstGeom>
          <a:noFill/>
          <a:ln>
            <a:noFill/>
          </a:ln>
        </p:spPr>
      </p:pic>
      <p:sp>
        <p:nvSpPr>
          <p:cNvPr id="180" name="Google Shape;180;p7"/>
          <p:cNvSpPr/>
          <p:nvPr/>
        </p:nvSpPr>
        <p:spPr>
          <a:xfrm>
            <a:off x="6128504" y="2650117"/>
            <a:ext cx="2466900" cy="605400"/>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4B4A4A"/>
              </a:buClr>
              <a:buSzPts val="4750"/>
              <a:buFont typeface="Arial"/>
              <a:buNone/>
            </a:pPr>
            <a:r>
              <a:rPr lang="en-US" sz="4750" b="1">
                <a:solidFill>
                  <a:srgbClr val="4B4A4A"/>
                </a:solidFill>
                <a:latin typeface="Arial"/>
                <a:ea typeface="Arial"/>
                <a:cs typeface="Arial"/>
                <a:sym typeface="Arial"/>
              </a:rPr>
              <a:t>150,000+</a:t>
            </a:r>
            <a:endParaRPr sz="4750">
              <a:solidFill>
                <a:schemeClr val="dk1"/>
              </a:solidFill>
              <a:latin typeface="Arial"/>
              <a:ea typeface="Arial"/>
              <a:cs typeface="Arial"/>
              <a:sym typeface="Arial"/>
            </a:endParaRPr>
          </a:p>
        </p:txBody>
      </p:sp>
      <p:sp>
        <p:nvSpPr>
          <p:cNvPr id="181" name="Google Shape;181;p7"/>
          <p:cNvSpPr/>
          <p:nvPr/>
        </p:nvSpPr>
        <p:spPr>
          <a:xfrm>
            <a:off x="6128504" y="3893820"/>
            <a:ext cx="2466975" cy="573167"/>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0"/>
              </a:spcAft>
              <a:buClr>
                <a:srgbClr val="4B4A4A"/>
              </a:buClr>
              <a:buSzPts val="1800"/>
              <a:buFont typeface="Arial"/>
              <a:buNone/>
            </a:pPr>
            <a:r>
              <a:rPr lang="en-US" sz="1800" b="1">
                <a:solidFill>
                  <a:srgbClr val="4B4A4A"/>
                </a:solidFill>
                <a:latin typeface="Arial"/>
                <a:ea typeface="Arial"/>
                <a:cs typeface="Arial"/>
                <a:sym typeface="Arial"/>
              </a:rPr>
              <a:t>Social Care Vacancies</a:t>
            </a:r>
            <a:endParaRPr sz="1800">
              <a:solidFill>
                <a:schemeClr val="dk1"/>
              </a:solidFill>
              <a:latin typeface="Arial"/>
              <a:ea typeface="Arial"/>
              <a:cs typeface="Arial"/>
              <a:sym typeface="Arial"/>
            </a:endParaRPr>
          </a:p>
        </p:txBody>
      </p:sp>
      <p:sp>
        <p:nvSpPr>
          <p:cNvPr id="182" name="Google Shape;182;p7"/>
          <p:cNvSpPr/>
          <p:nvPr/>
        </p:nvSpPr>
        <p:spPr>
          <a:xfrm>
            <a:off x="6128504" y="4577001"/>
            <a:ext cx="2466975" cy="1467445"/>
          </a:xfrm>
          <a:prstGeom prst="rect">
            <a:avLst/>
          </a:prstGeom>
          <a:noFill/>
          <a:ln>
            <a:noFill/>
          </a:ln>
        </p:spPr>
        <p:txBody>
          <a:bodyPr spcFirstLastPara="1" wrap="square" lIns="0" tIns="0" rIns="0" bIns="0" anchor="t" anchorCtr="0">
            <a:noAutofit/>
          </a:bodyPr>
          <a:lstStyle/>
          <a:p>
            <a:pPr marL="0" marR="0" lvl="0" indent="0" algn="ctr" rtl="0">
              <a:lnSpc>
                <a:spcPct val="164285"/>
              </a:lnSpc>
              <a:spcBef>
                <a:spcPts val="0"/>
              </a:spcBef>
              <a:spcAft>
                <a:spcPts val="0"/>
              </a:spcAft>
              <a:buClr>
                <a:srgbClr val="4B4A4A"/>
              </a:buClr>
              <a:buSzPts val="1400"/>
              <a:buFont typeface="Arial"/>
              <a:buNone/>
            </a:pPr>
            <a:r>
              <a:rPr lang="en-US" sz="1400">
                <a:solidFill>
                  <a:srgbClr val="4B4A4A"/>
                </a:solidFill>
                <a:latin typeface="Arial"/>
                <a:ea typeface="Arial"/>
                <a:cs typeface="Arial"/>
                <a:sym typeface="Arial"/>
              </a:rPr>
              <a:t>Over 150,000 job opportunities in the adult social care sector in England, leading to staff shortages (Hudson, 2024).</a:t>
            </a:r>
            <a:endParaRPr sz="1400">
              <a:solidFill>
                <a:schemeClr val="dk1"/>
              </a:solidFill>
              <a:latin typeface="Arial"/>
              <a:ea typeface="Arial"/>
              <a:cs typeface="Arial"/>
              <a:sym typeface="Arial"/>
            </a:endParaRPr>
          </a:p>
        </p:txBody>
      </p:sp>
      <p:sp>
        <p:nvSpPr>
          <p:cNvPr id="183" name="Google Shape;183;p7"/>
          <p:cNvSpPr/>
          <p:nvPr/>
        </p:nvSpPr>
        <p:spPr>
          <a:xfrm>
            <a:off x="8824793" y="3059192"/>
            <a:ext cx="2467094" cy="605433"/>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4B4A4A"/>
              </a:buClr>
              <a:buSzPts val="4750"/>
              <a:buFont typeface="Arial"/>
              <a:buNone/>
            </a:pPr>
            <a:r>
              <a:rPr lang="en-US" sz="4750" b="1">
                <a:solidFill>
                  <a:srgbClr val="4B4A4A"/>
                </a:solidFill>
                <a:latin typeface="Arial"/>
                <a:ea typeface="Arial"/>
                <a:cs typeface="Arial"/>
                <a:sym typeface="Arial"/>
              </a:rPr>
              <a:t>£</a:t>
            </a:r>
            <a:endParaRPr sz="4750">
              <a:solidFill>
                <a:schemeClr val="dk1"/>
              </a:solidFill>
              <a:latin typeface="Arial"/>
              <a:ea typeface="Arial"/>
              <a:cs typeface="Arial"/>
              <a:sym typeface="Arial"/>
            </a:endParaRPr>
          </a:p>
        </p:txBody>
      </p:sp>
      <p:sp>
        <p:nvSpPr>
          <p:cNvPr id="184" name="Google Shape;184;p7"/>
          <p:cNvSpPr/>
          <p:nvPr/>
        </p:nvSpPr>
        <p:spPr>
          <a:xfrm>
            <a:off x="8880277" y="3893820"/>
            <a:ext cx="2356009" cy="286583"/>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0"/>
              </a:spcAft>
              <a:buClr>
                <a:srgbClr val="4B4A4A"/>
              </a:buClr>
              <a:buSzPts val="1800"/>
              <a:buFont typeface="Arial"/>
              <a:buNone/>
            </a:pPr>
            <a:r>
              <a:rPr lang="en-US" sz="1800" b="1">
                <a:solidFill>
                  <a:srgbClr val="4B4A4A"/>
                </a:solidFill>
                <a:latin typeface="Arial"/>
                <a:ea typeface="Arial"/>
                <a:cs typeface="Arial"/>
                <a:sym typeface="Arial"/>
              </a:rPr>
              <a:t>Financial Insecurity</a:t>
            </a:r>
            <a:endParaRPr sz="1800">
              <a:solidFill>
                <a:schemeClr val="dk1"/>
              </a:solidFill>
              <a:latin typeface="Arial"/>
              <a:ea typeface="Arial"/>
              <a:cs typeface="Arial"/>
              <a:sym typeface="Arial"/>
            </a:endParaRPr>
          </a:p>
        </p:txBody>
      </p:sp>
      <p:sp>
        <p:nvSpPr>
          <p:cNvPr id="185" name="Google Shape;185;p7"/>
          <p:cNvSpPr/>
          <p:nvPr/>
        </p:nvSpPr>
        <p:spPr>
          <a:xfrm>
            <a:off x="8824793" y="4290417"/>
            <a:ext cx="2467094" cy="1467445"/>
          </a:xfrm>
          <a:prstGeom prst="rect">
            <a:avLst/>
          </a:prstGeom>
          <a:noFill/>
          <a:ln>
            <a:noFill/>
          </a:ln>
        </p:spPr>
        <p:txBody>
          <a:bodyPr spcFirstLastPara="1" wrap="square" lIns="0" tIns="0" rIns="0" bIns="0" anchor="t" anchorCtr="0">
            <a:noAutofit/>
          </a:bodyPr>
          <a:lstStyle/>
          <a:p>
            <a:pPr marL="0" marR="0" lvl="0" indent="0" algn="ctr" rtl="0">
              <a:lnSpc>
                <a:spcPct val="164285"/>
              </a:lnSpc>
              <a:spcBef>
                <a:spcPts val="0"/>
              </a:spcBef>
              <a:spcAft>
                <a:spcPts val="0"/>
              </a:spcAft>
              <a:buClr>
                <a:srgbClr val="4B4A4A"/>
              </a:buClr>
              <a:buSzPts val="1400"/>
              <a:buFont typeface="Arial"/>
              <a:buNone/>
            </a:pPr>
            <a:r>
              <a:rPr lang="en-US" sz="1400">
                <a:solidFill>
                  <a:srgbClr val="4B4A4A"/>
                </a:solidFill>
                <a:latin typeface="Arial"/>
                <a:ea typeface="Arial"/>
                <a:cs typeface="Arial"/>
                <a:sym typeface="Arial"/>
              </a:rPr>
              <a:t>Dependence on state pensions often fails to cover increasing living costs, leading to fuel poverty and unhealthy nutrition.</a:t>
            </a:r>
            <a:endParaRPr sz="1400">
              <a:solidFill>
                <a:schemeClr val="dk1"/>
              </a:solidFill>
              <a:latin typeface="Arial"/>
              <a:ea typeface="Arial"/>
              <a:cs typeface="Arial"/>
              <a:sym typeface="Arial"/>
            </a:endParaRPr>
          </a:p>
        </p:txBody>
      </p:sp>
      <p:sp>
        <p:nvSpPr>
          <p:cNvPr id="186" name="Google Shape;186;p7"/>
          <p:cNvSpPr/>
          <p:nvPr/>
        </p:nvSpPr>
        <p:spPr>
          <a:xfrm>
            <a:off x="11521202" y="3059192"/>
            <a:ext cx="2467094" cy="605433"/>
          </a:xfrm>
          <a:prstGeom prst="rect">
            <a:avLst/>
          </a:prstGeom>
          <a:noFill/>
          <a:ln>
            <a:noFill/>
          </a:ln>
        </p:spPr>
        <p:txBody>
          <a:bodyPr spcFirstLastPara="1" wrap="square" lIns="0" tIns="0" rIns="0" bIns="0" anchor="t" anchorCtr="0">
            <a:noAutofit/>
          </a:bodyPr>
          <a:lstStyle/>
          <a:p>
            <a:pPr marL="0" marR="0" lvl="0" indent="0" algn="ctr" rtl="0">
              <a:lnSpc>
                <a:spcPct val="100000"/>
              </a:lnSpc>
              <a:spcBef>
                <a:spcPts val="0"/>
              </a:spcBef>
              <a:spcAft>
                <a:spcPts val="0"/>
              </a:spcAft>
              <a:buClr>
                <a:srgbClr val="4B4A4A"/>
              </a:buClr>
              <a:buSzPts val="4750"/>
              <a:buFont typeface="Arial"/>
              <a:buNone/>
            </a:pPr>
            <a:r>
              <a:rPr lang="en-US" sz="4750" b="1">
                <a:solidFill>
                  <a:srgbClr val="4B4A4A"/>
                </a:solidFill>
                <a:latin typeface="Arial"/>
                <a:ea typeface="Arial"/>
                <a:cs typeface="Arial"/>
                <a:sym typeface="Arial"/>
              </a:rPr>
              <a:t>Slow</a:t>
            </a:r>
            <a:endParaRPr sz="4750">
              <a:solidFill>
                <a:schemeClr val="dk1"/>
              </a:solidFill>
              <a:latin typeface="Arial"/>
              <a:ea typeface="Arial"/>
              <a:cs typeface="Arial"/>
              <a:sym typeface="Arial"/>
            </a:endParaRPr>
          </a:p>
        </p:txBody>
      </p:sp>
      <p:sp>
        <p:nvSpPr>
          <p:cNvPr id="187" name="Google Shape;187;p7"/>
          <p:cNvSpPr/>
          <p:nvPr/>
        </p:nvSpPr>
        <p:spPr>
          <a:xfrm>
            <a:off x="11533703" y="3893820"/>
            <a:ext cx="2442091" cy="286583"/>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0"/>
              </a:spcAft>
              <a:buClr>
                <a:srgbClr val="4B4A4A"/>
              </a:buClr>
              <a:buSzPts val="1800"/>
              <a:buFont typeface="Arial"/>
              <a:buNone/>
            </a:pPr>
            <a:r>
              <a:rPr lang="en-US" sz="1800" b="1">
                <a:solidFill>
                  <a:srgbClr val="4B4A4A"/>
                </a:solidFill>
                <a:latin typeface="Arial"/>
                <a:ea typeface="Arial"/>
                <a:cs typeface="Arial"/>
                <a:sym typeface="Arial"/>
              </a:rPr>
              <a:t>Housing Adaptations</a:t>
            </a:r>
            <a:endParaRPr sz="1800">
              <a:solidFill>
                <a:schemeClr val="dk1"/>
              </a:solidFill>
              <a:latin typeface="Arial"/>
              <a:ea typeface="Arial"/>
              <a:cs typeface="Arial"/>
              <a:sym typeface="Arial"/>
            </a:endParaRPr>
          </a:p>
        </p:txBody>
      </p:sp>
      <p:sp>
        <p:nvSpPr>
          <p:cNvPr id="188" name="Google Shape;188;p7"/>
          <p:cNvSpPr/>
          <p:nvPr/>
        </p:nvSpPr>
        <p:spPr>
          <a:xfrm>
            <a:off x="11521202" y="4290417"/>
            <a:ext cx="2467094" cy="1760934"/>
          </a:xfrm>
          <a:prstGeom prst="rect">
            <a:avLst/>
          </a:prstGeom>
          <a:noFill/>
          <a:ln>
            <a:noFill/>
          </a:ln>
        </p:spPr>
        <p:txBody>
          <a:bodyPr spcFirstLastPara="1" wrap="square" lIns="0" tIns="0" rIns="0" bIns="0" anchor="t" anchorCtr="0">
            <a:noAutofit/>
          </a:bodyPr>
          <a:lstStyle/>
          <a:p>
            <a:pPr marL="0" marR="0" lvl="0" indent="0" algn="ctr" rtl="0">
              <a:lnSpc>
                <a:spcPct val="164285"/>
              </a:lnSpc>
              <a:spcBef>
                <a:spcPts val="0"/>
              </a:spcBef>
              <a:spcAft>
                <a:spcPts val="0"/>
              </a:spcAft>
              <a:buClr>
                <a:srgbClr val="4B4A4A"/>
              </a:buClr>
              <a:buSzPts val="1400"/>
              <a:buFont typeface="Arial"/>
              <a:buNone/>
            </a:pPr>
            <a:r>
              <a:rPr lang="en-US" sz="1400">
                <a:solidFill>
                  <a:srgbClr val="4B4A4A"/>
                </a:solidFill>
                <a:latin typeface="Arial"/>
                <a:ea typeface="Arial"/>
                <a:cs typeface="Arial"/>
                <a:sym typeface="Arial"/>
              </a:rPr>
              <a:t>Poor housing conditions pose physical risks. Schemes like the Disabled Facilities Grant are constrained by local authority sluggishness (Chee, 2024).</a:t>
            </a:r>
            <a:endParaRPr sz="1400">
              <a:solidFill>
                <a:schemeClr val="dk1"/>
              </a:solidFill>
              <a:latin typeface="Arial"/>
              <a:ea typeface="Arial"/>
              <a:cs typeface="Arial"/>
              <a:sym typeface="Arial"/>
            </a:endParaRPr>
          </a:p>
        </p:txBody>
      </p:sp>
      <p:sp>
        <p:nvSpPr>
          <p:cNvPr id="189" name="Google Shape;189;p7"/>
          <p:cNvSpPr/>
          <p:nvPr/>
        </p:nvSpPr>
        <p:spPr>
          <a:xfrm>
            <a:off x="6403658" y="6464022"/>
            <a:ext cx="7584638" cy="586978"/>
          </a:xfrm>
          <a:prstGeom prst="rect">
            <a:avLst/>
          </a:prstGeom>
          <a:noFill/>
          <a:ln>
            <a:noFill/>
          </a:ln>
        </p:spPr>
        <p:txBody>
          <a:bodyPr spcFirstLastPara="1" wrap="square" lIns="0" tIns="0" rIns="0" bIns="0" anchor="t" anchorCtr="0">
            <a:noAutofit/>
          </a:bodyPr>
          <a:lstStyle/>
          <a:p>
            <a:pPr marL="0" marR="0" lvl="0" indent="0" algn="l" rtl="0">
              <a:lnSpc>
                <a:spcPct val="164285"/>
              </a:lnSpc>
              <a:spcBef>
                <a:spcPts val="0"/>
              </a:spcBef>
              <a:spcAft>
                <a:spcPts val="0"/>
              </a:spcAft>
              <a:buClr>
                <a:srgbClr val="4B4A4A"/>
              </a:buClr>
              <a:buSzPts val="1400"/>
              <a:buFont typeface="Arial"/>
              <a:buNone/>
            </a:pPr>
            <a:r>
              <a:rPr lang="en-US" sz="1400">
                <a:solidFill>
                  <a:srgbClr val="4B4A4A"/>
                </a:solidFill>
                <a:latin typeface="Arial"/>
                <a:ea typeface="Arial"/>
                <a:cs typeface="Arial"/>
                <a:sym typeface="Arial"/>
              </a:rPr>
              <a:t>Low wages, high turnover, and limited training contribute to inconsistent quality of care and staff burnout, compromising trust and satisfaction.</a:t>
            </a:r>
            <a:endParaRPr sz="1400">
              <a:solidFill>
                <a:schemeClr val="dk1"/>
              </a:solidFill>
              <a:latin typeface="Arial"/>
              <a:ea typeface="Arial"/>
              <a:cs typeface="Arial"/>
              <a:sym typeface="Arial"/>
            </a:endParaRPr>
          </a:p>
        </p:txBody>
      </p:sp>
      <p:sp>
        <p:nvSpPr>
          <p:cNvPr id="190" name="Google Shape;190;p7"/>
          <p:cNvSpPr/>
          <p:nvPr/>
        </p:nvSpPr>
        <p:spPr>
          <a:xfrm>
            <a:off x="6128504" y="6257687"/>
            <a:ext cx="22860" cy="999649"/>
          </a:xfrm>
          <a:prstGeom prst="rect">
            <a:avLst/>
          </a:prstGeom>
          <a:solidFill>
            <a:srgbClr val="0067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7"/>
          <p:cNvSpPr txBox="1"/>
          <p:nvPr/>
        </p:nvSpPr>
        <p:spPr>
          <a:xfrm>
            <a:off x="5685649" y="336724"/>
            <a:ext cx="8707402" cy="1323439"/>
          </a:xfrm>
          <a:prstGeom prst="rect">
            <a:avLst/>
          </a:prstGeom>
          <a:solidFill>
            <a:srgbClr val="BBD6EE"/>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000" b="1">
                <a:solidFill>
                  <a:srgbClr val="006747"/>
                </a:solidFill>
                <a:latin typeface="Arial"/>
                <a:ea typeface="Arial"/>
                <a:cs typeface="Arial"/>
                <a:sym typeface="Arial"/>
              </a:rPr>
              <a:t>Challenges in Maintaining Independence: Health &amp; Social (Cont.)</a:t>
            </a:r>
            <a:endParaRPr/>
          </a:p>
        </p:txBody>
      </p:sp>
      <p:pic>
        <p:nvPicPr>
          <p:cNvPr id="192" name="Google Shape;192;p7"/>
          <p:cNvPicPr preferRelativeResize="0"/>
          <p:nvPr/>
        </p:nvPicPr>
        <p:blipFill rotWithShape="1">
          <a:blip r:embed="rId6">
            <a:alphaModFix/>
          </a:blip>
          <a:srcRect/>
          <a:stretch/>
        </p:blipFill>
        <p:spPr>
          <a:xfrm>
            <a:off x="0" y="0"/>
            <a:ext cx="5554133" cy="8229600"/>
          </a:xfrm>
          <a:prstGeom prst="rect">
            <a:avLst/>
          </a:prstGeom>
          <a:noFill/>
          <a:ln>
            <a:noFill/>
          </a:ln>
        </p:spPr>
      </p:pic>
      <p:pic>
        <p:nvPicPr>
          <p:cNvPr id="21" name="Audio 20">
            <a:hlinkClick r:id="" action="ppaction://media"/>
            <a:extLst>
              <a:ext uri="{FF2B5EF4-FFF2-40B4-BE49-F238E27FC236}">
                <a16:creationId xmlns:a16="http://schemas.microsoft.com/office/drawing/2014/main" id="{59105838-1262-2D8E-29A0-4C999095DFC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1067"/>
    </mc:Choice>
    <mc:Fallback>
      <p:transition spd="slow" advTm="61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pic>
        <p:nvPicPr>
          <p:cNvPr id="198" name="Google Shape;198;p8"/>
          <p:cNvPicPr preferRelativeResize="0"/>
          <p:nvPr/>
        </p:nvPicPr>
        <p:blipFill rotWithShape="1">
          <a:blip r:embed="rId5">
            <a:alphaModFix/>
          </a:blip>
          <a:srcRect/>
          <a:stretch/>
        </p:blipFill>
        <p:spPr>
          <a:xfrm>
            <a:off x="12858044" y="7732888"/>
            <a:ext cx="1772356" cy="389467"/>
          </a:xfrm>
          <a:prstGeom prst="rect">
            <a:avLst/>
          </a:prstGeom>
          <a:noFill/>
          <a:ln>
            <a:noFill/>
          </a:ln>
        </p:spPr>
      </p:pic>
      <p:pic>
        <p:nvPicPr>
          <p:cNvPr id="199" name="Google Shape;199;p8" descr="preencoded.png"/>
          <p:cNvPicPr preferRelativeResize="0"/>
          <p:nvPr/>
        </p:nvPicPr>
        <p:blipFill rotWithShape="1">
          <a:blip r:embed="rId6">
            <a:alphaModFix/>
          </a:blip>
          <a:srcRect/>
          <a:stretch/>
        </p:blipFill>
        <p:spPr>
          <a:xfrm>
            <a:off x="8869680" y="0"/>
            <a:ext cx="5760720" cy="8229600"/>
          </a:xfrm>
          <a:prstGeom prst="rect">
            <a:avLst/>
          </a:prstGeom>
          <a:noFill/>
          <a:ln>
            <a:noFill/>
          </a:ln>
        </p:spPr>
      </p:pic>
      <p:pic>
        <p:nvPicPr>
          <p:cNvPr id="200" name="Google Shape;200;p8" descr="preencoded.png"/>
          <p:cNvPicPr preferRelativeResize="0"/>
          <p:nvPr/>
        </p:nvPicPr>
        <p:blipFill rotWithShape="1">
          <a:blip r:embed="rId7">
            <a:alphaModFix/>
          </a:blip>
          <a:srcRect/>
          <a:stretch/>
        </p:blipFill>
        <p:spPr>
          <a:xfrm>
            <a:off x="665798" y="2592348"/>
            <a:ext cx="951190" cy="1704499"/>
          </a:xfrm>
          <a:prstGeom prst="rect">
            <a:avLst/>
          </a:prstGeom>
          <a:noFill/>
          <a:ln>
            <a:noFill/>
          </a:ln>
        </p:spPr>
      </p:pic>
      <p:sp>
        <p:nvSpPr>
          <p:cNvPr id="201" name="Google Shape;201;p8"/>
          <p:cNvSpPr/>
          <p:nvPr/>
        </p:nvSpPr>
        <p:spPr>
          <a:xfrm>
            <a:off x="1807131" y="2782491"/>
            <a:ext cx="3530798" cy="297180"/>
          </a:xfrm>
          <a:prstGeom prst="rect">
            <a:avLst/>
          </a:prstGeom>
          <a:noFill/>
          <a:ln>
            <a:noFill/>
          </a:ln>
        </p:spPr>
        <p:txBody>
          <a:bodyPr spcFirstLastPara="1" wrap="square" lIns="0" tIns="0" rIns="0" bIns="0" anchor="t" anchorCtr="0">
            <a:noAutofit/>
          </a:bodyPr>
          <a:lstStyle/>
          <a:p>
            <a:pPr marL="0" marR="0" lvl="0" indent="0" algn="l" rtl="0">
              <a:lnSpc>
                <a:spcPct val="124324"/>
              </a:lnSpc>
              <a:spcBef>
                <a:spcPts val="0"/>
              </a:spcBef>
              <a:spcAft>
                <a:spcPts val="0"/>
              </a:spcAft>
              <a:buClr>
                <a:srgbClr val="4B4A4A"/>
              </a:buClr>
              <a:buSzPts val="1850"/>
              <a:buFont typeface="Arial"/>
              <a:buNone/>
            </a:pPr>
            <a:r>
              <a:rPr lang="en-US" sz="1850" b="1">
                <a:solidFill>
                  <a:srgbClr val="4B4A4A"/>
                </a:solidFill>
                <a:latin typeface="Arial"/>
                <a:ea typeface="Arial"/>
                <a:cs typeface="Arial"/>
                <a:sym typeface="Arial"/>
              </a:rPr>
              <a:t>Strengthen Preventative Care</a:t>
            </a:r>
            <a:endParaRPr sz="1850">
              <a:solidFill>
                <a:schemeClr val="dk1"/>
              </a:solidFill>
              <a:latin typeface="Arial"/>
              <a:ea typeface="Arial"/>
              <a:cs typeface="Arial"/>
              <a:sym typeface="Arial"/>
            </a:endParaRPr>
          </a:p>
        </p:txBody>
      </p:sp>
      <p:sp>
        <p:nvSpPr>
          <p:cNvPr id="202" name="Google Shape;202;p8"/>
          <p:cNvSpPr/>
          <p:nvPr/>
        </p:nvSpPr>
        <p:spPr>
          <a:xfrm>
            <a:off x="1807131" y="3193733"/>
            <a:ext cx="6671072" cy="912971"/>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4B4A4A"/>
              </a:buClr>
              <a:buSzPts val="1450"/>
              <a:buFont typeface="Arial"/>
              <a:buNone/>
            </a:pPr>
            <a:r>
              <a:rPr lang="en-US" sz="1450">
                <a:solidFill>
                  <a:srgbClr val="4B4A4A"/>
                </a:solidFill>
                <a:latin typeface="Arial"/>
                <a:ea typeface="Arial"/>
                <a:cs typeface="Arial"/>
                <a:sym typeface="Arial"/>
              </a:rPr>
              <a:t>Focus on personalised, preventative models. Expand early intervention and community health programmes (physical activity, nutrition) to promote healthy ageing.</a:t>
            </a:r>
            <a:endParaRPr sz="1450">
              <a:solidFill>
                <a:schemeClr val="dk1"/>
              </a:solidFill>
              <a:latin typeface="Arial"/>
              <a:ea typeface="Arial"/>
              <a:cs typeface="Arial"/>
              <a:sym typeface="Arial"/>
            </a:endParaRPr>
          </a:p>
        </p:txBody>
      </p:sp>
      <p:pic>
        <p:nvPicPr>
          <p:cNvPr id="203" name="Google Shape;203;p8" descr="preencoded.png"/>
          <p:cNvPicPr preferRelativeResize="0"/>
          <p:nvPr/>
        </p:nvPicPr>
        <p:blipFill rotWithShape="1">
          <a:blip r:embed="rId8">
            <a:alphaModFix/>
          </a:blip>
          <a:srcRect/>
          <a:stretch/>
        </p:blipFill>
        <p:spPr>
          <a:xfrm>
            <a:off x="665798" y="4296847"/>
            <a:ext cx="951190" cy="1704499"/>
          </a:xfrm>
          <a:prstGeom prst="rect">
            <a:avLst/>
          </a:prstGeom>
          <a:noFill/>
          <a:ln>
            <a:noFill/>
          </a:ln>
        </p:spPr>
      </p:pic>
      <p:sp>
        <p:nvSpPr>
          <p:cNvPr id="204" name="Google Shape;204;p8"/>
          <p:cNvSpPr/>
          <p:nvPr/>
        </p:nvSpPr>
        <p:spPr>
          <a:xfrm>
            <a:off x="1807131" y="4486989"/>
            <a:ext cx="4045029" cy="297180"/>
          </a:xfrm>
          <a:prstGeom prst="rect">
            <a:avLst/>
          </a:prstGeom>
          <a:noFill/>
          <a:ln>
            <a:noFill/>
          </a:ln>
        </p:spPr>
        <p:txBody>
          <a:bodyPr spcFirstLastPara="1" wrap="square" lIns="0" tIns="0" rIns="0" bIns="0" anchor="t" anchorCtr="0">
            <a:noAutofit/>
          </a:bodyPr>
          <a:lstStyle/>
          <a:p>
            <a:pPr marL="0" marR="0" lvl="0" indent="0" algn="l" rtl="0">
              <a:lnSpc>
                <a:spcPct val="124324"/>
              </a:lnSpc>
              <a:spcBef>
                <a:spcPts val="0"/>
              </a:spcBef>
              <a:spcAft>
                <a:spcPts val="0"/>
              </a:spcAft>
              <a:buClr>
                <a:srgbClr val="4B4A4A"/>
              </a:buClr>
              <a:buSzPts val="1850"/>
              <a:buFont typeface="Arial"/>
              <a:buNone/>
            </a:pPr>
            <a:r>
              <a:rPr lang="en-US" sz="1850" b="1">
                <a:solidFill>
                  <a:srgbClr val="4B4A4A"/>
                </a:solidFill>
                <a:latin typeface="Arial"/>
                <a:ea typeface="Arial"/>
                <a:cs typeface="Arial"/>
                <a:sym typeface="Arial"/>
              </a:rPr>
              <a:t>Invest in Workforce Development</a:t>
            </a:r>
            <a:endParaRPr sz="1850">
              <a:solidFill>
                <a:schemeClr val="dk1"/>
              </a:solidFill>
              <a:latin typeface="Arial"/>
              <a:ea typeface="Arial"/>
              <a:cs typeface="Arial"/>
              <a:sym typeface="Arial"/>
            </a:endParaRPr>
          </a:p>
        </p:txBody>
      </p:sp>
      <p:sp>
        <p:nvSpPr>
          <p:cNvPr id="205" name="Google Shape;205;p8"/>
          <p:cNvSpPr/>
          <p:nvPr/>
        </p:nvSpPr>
        <p:spPr>
          <a:xfrm>
            <a:off x="1807131" y="4898231"/>
            <a:ext cx="6671072" cy="912971"/>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4B4A4A"/>
              </a:buClr>
              <a:buSzPts val="1450"/>
              <a:buFont typeface="Arial"/>
              <a:buNone/>
            </a:pPr>
            <a:r>
              <a:rPr lang="en-US" sz="1450">
                <a:solidFill>
                  <a:srgbClr val="4B4A4A"/>
                </a:solidFill>
                <a:latin typeface="Arial"/>
                <a:ea typeface="Arial"/>
                <a:cs typeface="Arial"/>
                <a:sym typeface="Arial"/>
              </a:rPr>
              <a:t>Address staff shortages through systematic training, improved pay, better working conditions, and professional status advancement for carers (Hudson, 2024).</a:t>
            </a:r>
            <a:endParaRPr sz="1450">
              <a:solidFill>
                <a:schemeClr val="dk1"/>
              </a:solidFill>
              <a:latin typeface="Arial"/>
              <a:ea typeface="Arial"/>
              <a:cs typeface="Arial"/>
              <a:sym typeface="Arial"/>
            </a:endParaRPr>
          </a:p>
        </p:txBody>
      </p:sp>
      <p:pic>
        <p:nvPicPr>
          <p:cNvPr id="206" name="Google Shape;206;p8" descr="preencoded.png"/>
          <p:cNvPicPr preferRelativeResize="0"/>
          <p:nvPr/>
        </p:nvPicPr>
        <p:blipFill rotWithShape="1">
          <a:blip r:embed="rId9">
            <a:alphaModFix/>
          </a:blip>
          <a:srcRect/>
          <a:stretch/>
        </p:blipFill>
        <p:spPr>
          <a:xfrm>
            <a:off x="665798" y="6001345"/>
            <a:ext cx="951190" cy="1704499"/>
          </a:xfrm>
          <a:prstGeom prst="rect">
            <a:avLst/>
          </a:prstGeom>
          <a:noFill/>
          <a:ln>
            <a:noFill/>
          </a:ln>
        </p:spPr>
      </p:pic>
      <p:sp>
        <p:nvSpPr>
          <p:cNvPr id="207" name="Google Shape;207;p8"/>
          <p:cNvSpPr/>
          <p:nvPr/>
        </p:nvSpPr>
        <p:spPr>
          <a:xfrm>
            <a:off x="1807131" y="6191488"/>
            <a:ext cx="2993708" cy="297180"/>
          </a:xfrm>
          <a:prstGeom prst="rect">
            <a:avLst/>
          </a:prstGeom>
          <a:noFill/>
          <a:ln>
            <a:noFill/>
          </a:ln>
        </p:spPr>
        <p:txBody>
          <a:bodyPr spcFirstLastPara="1" wrap="square" lIns="0" tIns="0" rIns="0" bIns="0" anchor="t" anchorCtr="0">
            <a:noAutofit/>
          </a:bodyPr>
          <a:lstStyle/>
          <a:p>
            <a:pPr marL="0" marR="0" lvl="0" indent="0" algn="l" rtl="0">
              <a:lnSpc>
                <a:spcPct val="124324"/>
              </a:lnSpc>
              <a:spcBef>
                <a:spcPts val="0"/>
              </a:spcBef>
              <a:spcAft>
                <a:spcPts val="0"/>
              </a:spcAft>
              <a:buClr>
                <a:srgbClr val="4B4A4A"/>
              </a:buClr>
              <a:buSzPts val="1850"/>
              <a:buFont typeface="Arial"/>
              <a:buNone/>
            </a:pPr>
            <a:r>
              <a:rPr lang="en-US" sz="1850" b="1">
                <a:solidFill>
                  <a:srgbClr val="4B4A4A"/>
                </a:solidFill>
                <a:latin typeface="Arial"/>
                <a:ea typeface="Arial"/>
                <a:cs typeface="Arial"/>
                <a:sym typeface="Arial"/>
              </a:rPr>
              <a:t>Expand Digital Inclusion</a:t>
            </a:r>
            <a:endParaRPr sz="1850">
              <a:solidFill>
                <a:schemeClr val="dk1"/>
              </a:solidFill>
              <a:latin typeface="Arial"/>
              <a:ea typeface="Arial"/>
              <a:cs typeface="Arial"/>
              <a:sym typeface="Arial"/>
            </a:endParaRPr>
          </a:p>
        </p:txBody>
      </p:sp>
      <p:sp>
        <p:nvSpPr>
          <p:cNvPr id="208" name="Google Shape;208;p8"/>
          <p:cNvSpPr/>
          <p:nvPr/>
        </p:nvSpPr>
        <p:spPr>
          <a:xfrm>
            <a:off x="1807131" y="6602730"/>
            <a:ext cx="6671072" cy="912971"/>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4B4A4A"/>
              </a:buClr>
              <a:buSzPts val="1450"/>
              <a:buFont typeface="Arial"/>
              <a:buNone/>
            </a:pPr>
            <a:r>
              <a:rPr lang="en-US" sz="1450">
                <a:solidFill>
                  <a:srgbClr val="4B4A4A"/>
                </a:solidFill>
                <a:latin typeface="Arial"/>
                <a:ea typeface="Arial"/>
                <a:cs typeface="Arial"/>
                <a:sym typeface="Arial"/>
              </a:rPr>
              <a:t>Bridge the digital divide via literacy training and subsidised access to devices/broadband. Encourage inclusive, friendly designs for older adults (Khalid and Pedersen, 2021).</a:t>
            </a:r>
            <a:endParaRPr sz="1450">
              <a:solidFill>
                <a:schemeClr val="dk1"/>
              </a:solidFill>
              <a:latin typeface="Arial"/>
              <a:ea typeface="Arial"/>
              <a:cs typeface="Arial"/>
              <a:sym typeface="Arial"/>
            </a:endParaRPr>
          </a:p>
        </p:txBody>
      </p:sp>
      <p:sp>
        <p:nvSpPr>
          <p:cNvPr id="209" name="Google Shape;209;p8"/>
          <p:cNvSpPr txBox="1"/>
          <p:nvPr/>
        </p:nvSpPr>
        <p:spPr>
          <a:xfrm>
            <a:off x="530578" y="697353"/>
            <a:ext cx="7947625" cy="707886"/>
          </a:xfrm>
          <a:prstGeom prst="rect">
            <a:avLst/>
          </a:prstGeom>
          <a:solidFill>
            <a:srgbClr val="BBD6EE"/>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000" b="1">
                <a:solidFill>
                  <a:srgbClr val="006747"/>
                </a:solidFill>
                <a:latin typeface="Arial"/>
                <a:ea typeface="Arial"/>
                <a:cs typeface="Arial"/>
                <a:sym typeface="Arial"/>
              </a:rPr>
              <a:t>Recommendations for Improvement</a:t>
            </a:r>
            <a:endParaRPr/>
          </a:p>
        </p:txBody>
      </p:sp>
      <p:pic>
        <p:nvPicPr>
          <p:cNvPr id="20" name="Audio 19">
            <a:hlinkClick r:id="" action="ppaction://media"/>
            <a:extLst>
              <a:ext uri="{FF2B5EF4-FFF2-40B4-BE49-F238E27FC236}">
                <a16:creationId xmlns:a16="http://schemas.microsoft.com/office/drawing/2014/main" id="{393BBA15-EFA8-A3D4-5265-28910779B1D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9640"/>
    </mc:Choice>
    <mc:Fallback>
      <p:transition spd="slow" advTm="79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pic>
        <p:nvPicPr>
          <p:cNvPr id="215" name="Google Shape;215;p9"/>
          <p:cNvPicPr preferRelativeResize="0"/>
          <p:nvPr/>
        </p:nvPicPr>
        <p:blipFill rotWithShape="1">
          <a:blip r:embed="rId5">
            <a:alphaModFix/>
          </a:blip>
          <a:srcRect/>
          <a:stretch/>
        </p:blipFill>
        <p:spPr>
          <a:xfrm>
            <a:off x="12858044" y="7732888"/>
            <a:ext cx="1772356" cy="389467"/>
          </a:xfrm>
          <a:prstGeom prst="rect">
            <a:avLst/>
          </a:prstGeom>
          <a:noFill/>
          <a:ln>
            <a:noFill/>
          </a:ln>
        </p:spPr>
      </p:pic>
      <p:sp>
        <p:nvSpPr>
          <p:cNvPr id="216" name="Google Shape;216;p9"/>
          <p:cNvSpPr/>
          <p:nvPr/>
        </p:nvSpPr>
        <p:spPr>
          <a:xfrm>
            <a:off x="6146125" y="2568654"/>
            <a:ext cx="753904" cy="1387316"/>
          </a:xfrm>
          <a:prstGeom prst="roundRect">
            <a:avLst>
              <a:gd name="adj" fmla="val 360032"/>
            </a:avLst>
          </a:prstGeom>
          <a:solidFill>
            <a:srgbClr val="D1EFE4"/>
          </a:solidFill>
          <a:ln w="9525" cap="flat" cmpd="sng">
            <a:solidFill>
              <a:srgbClr val="B7D5C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17" name="Google Shape;217;p9" descr="preencoded.png"/>
          <p:cNvPicPr preferRelativeResize="0"/>
          <p:nvPr/>
        </p:nvPicPr>
        <p:blipFill rotWithShape="1">
          <a:blip r:embed="rId6">
            <a:alphaModFix/>
          </a:blip>
          <a:srcRect/>
          <a:stretch/>
        </p:blipFill>
        <p:spPr>
          <a:xfrm>
            <a:off x="6381750" y="3120985"/>
            <a:ext cx="282654" cy="282654"/>
          </a:xfrm>
          <a:prstGeom prst="rect">
            <a:avLst/>
          </a:prstGeom>
          <a:noFill/>
          <a:ln>
            <a:noFill/>
          </a:ln>
        </p:spPr>
      </p:pic>
      <p:sp>
        <p:nvSpPr>
          <p:cNvPr id="218" name="Google Shape;218;p9"/>
          <p:cNvSpPr/>
          <p:nvPr/>
        </p:nvSpPr>
        <p:spPr>
          <a:xfrm>
            <a:off x="7088505" y="2757130"/>
            <a:ext cx="3388757" cy="294442"/>
          </a:xfrm>
          <a:prstGeom prst="rect">
            <a:avLst/>
          </a:prstGeom>
          <a:noFill/>
          <a:ln>
            <a:noFill/>
          </a:ln>
        </p:spPr>
        <p:txBody>
          <a:bodyPr spcFirstLastPara="1" wrap="square" lIns="0" tIns="0" rIns="0" bIns="0" anchor="t" anchorCtr="0">
            <a:noAutofit/>
          </a:bodyPr>
          <a:lstStyle/>
          <a:p>
            <a:pPr marL="0" marR="0" lvl="0" indent="0" algn="l" rtl="0">
              <a:lnSpc>
                <a:spcPct val="124324"/>
              </a:lnSpc>
              <a:spcBef>
                <a:spcPts val="0"/>
              </a:spcBef>
              <a:spcAft>
                <a:spcPts val="0"/>
              </a:spcAft>
              <a:buClr>
                <a:srgbClr val="4B4A4A"/>
              </a:buClr>
              <a:buSzPts val="1850"/>
              <a:buFont typeface="Arial"/>
              <a:buNone/>
            </a:pPr>
            <a:r>
              <a:rPr lang="en-US" sz="1850" b="1">
                <a:solidFill>
                  <a:srgbClr val="4B4A4A"/>
                </a:solidFill>
                <a:latin typeface="Arial"/>
                <a:ea typeface="Arial"/>
                <a:cs typeface="Arial"/>
                <a:sym typeface="Arial"/>
              </a:rPr>
              <a:t>Sustainable Funding Models</a:t>
            </a:r>
            <a:endParaRPr sz="1850">
              <a:solidFill>
                <a:schemeClr val="dk1"/>
              </a:solidFill>
              <a:latin typeface="Arial"/>
              <a:ea typeface="Arial"/>
              <a:cs typeface="Arial"/>
              <a:sym typeface="Arial"/>
            </a:endParaRPr>
          </a:p>
        </p:txBody>
      </p:sp>
      <p:sp>
        <p:nvSpPr>
          <p:cNvPr id="219" name="Google Shape;219;p9"/>
          <p:cNvSpPr/>
          <p:nvPr/>
        </p:nvSpPr>
        <p:spPr>
          <a:xfrm>
            <a:off x="7088505" y="3164562"/>
            <a:ext cx="6882170" cy="602933"/>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4B4A4A"/>
              </a:buClr>
              <a:buSzPts val="1450"/>
              <a:buFont typeface="Arial"/>
              <a:buNone/>
            </a:pPr>
            <a:r>
              <a:rPr lang="en-US" sz="1450">
                <a:solidFill>
                  <a:srgbClr val="4B4A4A"/>
                </a:solidFill>
                <a:latin typeface="Arial"/>
                <a:ea typeface="Arial"/>
                <a:cs typeface="Arial"/>
                <a:sym typeface="Arial"/>
              </a:rPr>
              <a:t>Implement a sustainable health and social care funding model. Use outcome-based commissioning to reduce duplication and enhance efficiency.</a:t>
            </a:r>
            <a:endParaRPr sz="1450">
              <a:solidFill>
                <a:schemeClr val="dk1"/>
              </a:solidFill>
              <a:latin typeface="Arial"/>
              <a:ea typeface="Arial"/>
              <a:cs typeface="Arial"/>
              <a:sym typeface="Arial"/>
            </a:endParaRPr>
          </a:p>
        </p:txBody>
      </p:sp>
      <p:sp>
        <p:nvSpPr>
          <p:cNvPr id="220" name="Google Shape;220;p9"/>
          <p:cNvSpPr/>
          <p:nvPr/>
        </p:nvSpPr>
        <p:spPr>
          <a:xfrm>
            <a:off x="6146125" y="4144447"/>
            <a:ext cx="753904" cy="1688783"/>
          </a:xfrm>
          <a:prstGeom prst="roundRect">
            <a:avLst>
              <a:gd name="adj" fmla="val 360032"/>
            </a:avLst>
          </a:prstGeom>
          <a:solidFill>
            <a:srgbClr val="D1EFE4"/>
          </a:solidFill>
          <a:ln w="9525" cap="flat" cmpd="sng">
            <a:solidFill>
              <a:srgbClr val="B7D5C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21" name="Google Shape;221;p9" descr="preencoded.png"/>
          <p:cNvPicPr preferRelativeResize="0"/>
          <p:nvPr/>
        </p:nvPicPr>
        <p:blipFill rotWithShape="1">
          <a:blip r:embed="rId7">
            <a:alphaModFix/>
          </a:blip>
          <a:srcRect/>
          <a:stretch/>
        </p:blipFill>
        <p:spPr>
          <a:xfrm>
            <a:off x="6381750" y="4847511"/>
            <a:ext cx="282654" cy="282654"/>
          </a:xfrm>
          <a:prstGeom prst="rect">
            <a:avLst/>
          </a:prstGeom>
          <a:noFill/>
          <a:ln>
            <a:noFill/>
          </a:ln>
        </p:spPr>
      </p:pic>
      <p:sp>
        <p:nvSpPr>
          <p:cNvPr id="222" name="Google Shape;222;p9"/>
          <p:cNvSpPr/>
          <p:nvPr/>
        </p:nvSpPr>
        <p:spPr>
          <a:xfrm>
            <a:off x="7088505" y="4332923"/>
            <a:ext cx="2436376" cy="294442"/>
          </a:xfrm>
          <a:prstGeom prst="rect">
            <a:avLst/>
          </a:prstGeom>
          <a:noFill/>
          <a:ln>
            <a:noFill/>
          </a:ln>
        </p:spPr>
        <p:txBody>
          <a:bodyPr spcFirstLastPara="1" wrap="square" lIns="0" tIns="0" rIns="0" bIns="0" anchor="t" anchorCtr="0">
            <a:noAutofit/>
          </a:bodyPr>
          <a:lstStyle/>
          <a:p>
            <a:pPr marL="0" marR="0" lvl="0" indent="0" algn="l" rtl="0">
              <a:lnSpc>
                <a:spcPct val="124324"/>
              </a:lnSpc>
              <a:spcBef>
                <a:spcPts val="0"/>
              </a:spcBef>
              <a:spcAft>
                <a:spcPts val="0"/>
              </a:spcAft>
              <a:buClr>
                <a:srgbClr val="4B4A4A"/>
              </a:buClr>
              <a:buSzPts val="1850"/>
              <a:buFont typeface="Arial"/>
              <a:buNone/>
            </a:pPr>
            <a:r>
              <a:rPr lang="en-US" sz="1850" b="1">
                <a:solidFill>
                  <a:srgbClr val="4B4A4A"/>
                </a:solidFill>
                <a:latin typeface="Arial"/>
                <a:ea typeface="Arial"/>
                <a:cs typeface="Arial"/>
                <a:sym typeface="Arial"/>
              </a:rPr>
              <a:t>Improve Integration</a:t>
            </a:r>
            <a:endParaRPr sz="1850">
              <a:solidFill>
                <a:schemeClr val="dk1"/>
              </a:solidFill>
              <a:latin typeface="Arial"/>
              <a:ea typeface="Arial"/>
              <a:cs typeface="Arial"/>
              <a:sym typeface="Arial"/>
            </a:endParaRPr>
          </a:p>
        </p:txBody>
      </p:sp>
      <p:sp>
        <p:nvSpPr>
          <p:cNvPr id="223" name="Google Shape;223;p9"/>
          <p:cNvSpPr/>
          <p:nvPr/>
        </p:nvSpPr>
        <p:spPr>
          <a:xfrm>
            <a:off x="7088505" y="4740354"/>
            <a:ext cx="6882170" cy="904399"/>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4B4A4A"/>
              </a:buClr>
              <a:buSzPts val="1450"/>
              <a:buFont typeface="Arial"/>
              <a:buNone/>
            </a:pPr>
            <a:r>
              <a:rPr lang="en-US" sz="1450">
                <a:solidFill>
                  <a:srgbClr val="4B4A4A"/>
                </a:solidFill>
                <a:latin typeface="Arial"/>
                <a:ea typeface="Arial"/>
                <a:cs typeface="Arial"/>
                <a:sym typeface="Arial"/>
              </a:rPr>
              <a:t>Allocate more resources to local government to ensure equitable service delivery across the country and better coordination between health and social care.</a:t>
            </a:r>
            <a:endParaRPr sz="1450">
              <a:solidFill>
                <a:schemeClr val="dk1"/>
              </a:solidFill>
              <a:latin typeface="Arial"/>
              <a:ea typeface="Arial"/>
              <a:cs typeface="Arial"/>
              <a:sym typeface="Arial"/>
            </a:endParaRPr>
          </a:p>
        </p:txBody>
      </p:sp>
      <p:sp>
        <p:nvSpPr>
          <p:cNvPr id="224" name="Google Shape;224;p9"/>
          <p:cNvSpPr/>
          <p:nvPr/>
        </p:nvSpPr>
        <p:spPr>
          <a:xfrm>
            <a:off x="6146125" y="6021705"/>
            <a:ext cx="753904" cy="1688783"/>
          </a:xfrm>
          <a:prstGeom prst="roundRect">
            <a:avLst>
              <a:gd name="adj" fmla="val 360032"/>
            </a:avLst>
          </a:prstGeom>
          <a:solidFill>
            <a:srgbClr val="D1EFE4"/>
          </a:solidFill>
          <a:ln w="9525" cap="flat" cmpd="sng">
            <a:solidFill>
              <a:srgbClr val="B7D5C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25" name="Google Shape;225;p9" descr="preencoded.png"/>
          <p:cNvPicPr preferRelativeResize="0"/>
          <p:nvPr/>
        </p:nvPicPr>
        <p:blipFill rotWithShape="1">
          <a:blip r:embed="rId8">
            <a:alphaModFix/>
          </a:blip>
          <a:srcRect/>
          <a:stretch/>
        </p:blipFill>
        <p:spPr>
          <a:xfrm>
            <a:off x="6381750" y="6724769"/>
            <a:ext cx="282654" cy="282654"/>
          </a:xfrm>
          <a:prstGeom prst="rect">
            <a:avLst/>
          </a:prstGeom>
          <a:noFill/>
          <a:ln>
            <a:noFill/>
          </a:ln>
        </p:spPr>
      </p:pic>
      <p:sp>
        <p:nvSpPr>
          <p:cNvPr id="226" name="Google Shape;226;p9"/>
          <p:cNvSpPr/>
          <p:nvPr/>
        </p:nvSpPr>
        <p:spPr>
          <a:xfrm>
            <a:off x="7088505" y="6210181"/>
            <a:ext cx="4070271" cy="294442"/>
          </a:xfrm>
          <a:prstGeom prst="rect">
            <a:avLst/>
          </a:prstGeom>
          <a:noFill/>
          <a:ln>
            <a:noFill/>
          </a:ln>
        </p:spPr>
        <p:txBody>
          <a:bodyPr spcFirstLastPara="1" wrap="square" lIns="0" tIns="0" rIns="0" bIns="0" anchor="t" anchorCtr="0">
            <a:noAutofit/>
          </a:bodyPr>
          <a:lstStyle/>
          <a:p>
            <a:pPr marL="0" marR="0" lvl="0" indent="0" algn="l" rtl="0">
              <a:lnSpc>
                <a:spcPct val="124324"/>
              </a:lnSpc>
              <a:spcBef>
                <a:spcPts val="0"/>
              </a:spcBef>
              <a:spcAft>
                <a:spcPts val="0"/>
              </a:spcAft>
              <a:buClr>
                <a:srgbClr val="4B4A4A"/>
              </a:buClr>
              <a:buSzPts val="1850"/>
              <a:buFont typeface="Arial"/>
              <a:buNone/>
            </a:pPr>
            <a:r>
              <a:rPr lang="en-US" sz="1850" b="1">
                <a:solidFill>
                  <a:srgbClr val="4B4A4A"/>
                </a:solidFill>
                <a:latin typeface="Arial"/>
                <a:ea typeface="Arial"/>
                <a:cs typeface="Arial"/>
                <a:sym typeface="Arial"/>
              </a:rPr>
              <a:t>Enhance Community Engagement</a:t>
            </a:r>
            <a:endParaRPr sz="1850">
              <a:solidFill>
                <a:schemeClr val="dk1"/>
              </a:solidFill>
              <a:latin typeface="Arial"/>
              <a:ea typeface="Arial"/>
              <a:cs typeface="Arial"/>
              <a:sym typeface="Arial"/>
            </a:endParaRPr>
          </a:p>
        </p:txBody>
      </p:sp>
      <p:sp>
        <p:nvSpPr>
          <p:cNvPr id="227" name="Google Shape;227;p9"/>
          <p:cNvSpPr/>
          <p:nvPr/>
        </p:nvSpPr>
        <p:spPr>
          <a:xfrm>
            <a:off x="7088505" y="6617613"/>
            <a:ext cx="6882170" cy="904399"/>
          </a:xfrm>
          <a:prstGeom prst="rect">
            <a:avLst/>
          </a:prstGeom>
          <a:noFill/>
          <a:ln>
            <a:noFill/>
          </a:ln>
        </p:spPr>
        <p:txBody>
          <a:bodyPr spcFirstLastPara="1" wrap="square" lIns="0" tIns="0" rIns="0" bIns="0" anchor="t" anchorCtr="0">
            <a:noAutofit/>
          </a:bodyPr>
          <a:lstStyle/>
          <a:p>
            <a:pPr marL="0" marR="0" lvl="0" indent="0" algn="l" rtl="0">
              <a:lnSpc>
                <a:spcPct val="162068"/>
              </a:lnSpc>
              <a:spcBef>
                <a:spcPts val="0"/>
              </a:spcBef>
              <a:spcAft>
                <a:spcPts val="0"/>
              </a:spcAft>
              <a:buClr>
                <a:srgbClr val="4B4A4A"/>
              </a:buClr>
              <a:buSzPts val="1450"/>
              <a:buFont typeface="Arial"/>
              <a:buNone/>
            </a:pPr>
            <a:r>
              <a:rPr lang="en-US" sz="1450">
                <a:solidFill>
                  <a:srgbClr val="4B4A4A"/>
                </a:solidFill>
                <a:latin typeface="Arial"/>
                <a:ea typeface="Arial"/>
                <a:cs typeface="Arial"/>
                <a:sym typeface="Arial"/>
              </a:rPr>
              <a:t>Combat loneliness through social inclusion: promote intergenerational activities, volunteering, and community hubs. Empower older people as active members of society (Jones and Evans, 2023).</a:t>
            </a:r>
            <a:endParaRPr sz="1450">
              <a:solidFill>
                <a:schemeClr val="dk1"/>
              </a:solidFill>
              <a:latin typeface="Arial"/>
              <a:ea typeface="Arial"/>
              <a:cs typeface="Arial"/>
              <a:sym typeface="Arial"/>
            </a:endParaRPr>
          </a:p>
        </p:txBody>
      </p:sp>
      <p:sp>
        <p:nvSpPr>
          <p:cNvPr id="228" name="Google Shape;228;p9"/>
          <p:cNvSpPr txBox="1"/>
          <p:nvPr/>
        </p:nvSpPr>
        <p:spPr>
          <a:xfrm>
            <a:off x="6023050" y="707588"/>
            <a:ext cx="7947625" cy="707886"/>
          </a:xfrm>
          <a:prstGeom prst="rect">
            <a:avLst/>
          </a:prstGeom>
          <a:solidFill>
            <a:srgbClr val="BBD6EE"/>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000" b="1">
                <a:solidFill>
                  <a:srgbClr val="006747"/>
                </a:solidFill>
                <a:latin typeface="Arial"/>
                <a:ea typeface="Arial"/>
                <a:cs typeface="Arial"/>
                <a:sym typeface="Arial"/>
              </a:rPr>
              <a:t>Recommendations for Improvement (Cont.)</a:t>
            </a:r>
            <a:endParaRPr/>
          </a:p>
        </p:txBody>
      </p:sp>
      <p:pic>
        <p:nvPicPr>
          <p:cNvPr id="229" name="Google Shape;229;p9"/>
          <p:cNvPicPr preferRelativeResize="0"/>
          <p:nvPr/>
        </p:nvPicPr>
        <p:blipFill rotWithShape="1">
          <a:blip r:embed="rId9">
            <a:alphaModFix/>
          </a:blip>
          <a:srcRect/>
          <a:stretch/>
        </p:blipFill>
        <p:spPr>
          <a:xfrm>
            <a:off x="-119" y="0"/>
            <a:ext cx="5910619" cy="8229600"/>
          </a:xfrm>
          <a:prstGeom prst="rect">
            <a:avLst/>
          </a:prstGeom>
          <a:noFill/>
          <a:ln>
            <a:noFill/>
          </a:ln>
        </p:spPr>
      </p:pic>
      <p:pic>
        <p:nvPicPr>
          <p:cNvPr id="21" name="Audio 20">
            <a:hlinkClick r:id="" action="ppaction://media"/>
            <a:extLst>
              <a:ext uri="{FF2B5EF4-FFF2-40B4-BE49-F238E27FC236}">
                <a16:creationId xmlns:a16="http://schemas.microsoft.com/office/drawing/2014/main" id="{1B5EBDD1-0802-A9BA-5444-3B8A2069F125}"/>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8136"/>
    </mc:Choice>
    <mc:Fallback>
      <p:transition spd="slow" advTm="58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pic>
        <p:nvPicPr>
          <p:cNvPr id="235" name="Google Shape;235;p10"/>
          <p:cNvPicPr preferRelativeResize="0"/>
          <p:nvPr/>
        </p:nvPicPr>
        <p:blipFill rotWithShape="1">
          <a:blip r:embed="rId5">
            <a:alphaModFix/>
          </a:blip>
          <a:srcRect/>
          <a:stretch/>
        </p:blipFill>
        <p:spPr>
          <a:xfrm>
            <a:off x="12858044" y="7732888"/>
            <a:ext cx="1772356" cy="389467"/>
          </a:xfrm>
          <a:prstGeom prst="rect">
            <a:avLst/>
          </a:prstGeom>
          <a:noFill/>
          <a:ln>
            <a:noFill/>
          </a:ln>
        </p:spPr>
      </p:pic>
      <p:sp>
        <p:nvSpPr>
          <p:cNvPr id="236" name="Google Shape;236;p10"/>
          <p:cNvSpPr/>
          <p:nvPr/>
        </p:nvSpPr>
        <p:spPr>
          <a:xfrm>
            <a:off x="698183" y="584359"/>
            <a:ext cx="13181506" cy="623411"/>
          </a:xfrm>
          <a:prstGeom prst="rect">
            <a:avLst/>
          </a:prstGeom>
          <a:solidFill>
            <a:srgbClr val="BBD6EE"/>
          </a:solidFill>
          <a:ln>
            <a:noFill/>
          </a:ln>
        </p:spPr>
        <p:txBody>
          <a:bodyPr spcFirstLastPara="1" wrap="square" lIns="0" tIns="0" rIns="0" bIns="0" anchor="t" anchorCtr="0">
            <a:noAutofit/>
          </a:bodyPr>
          <a:lstStyle/>
          <a:p>
            <a:pPr marL="0" marR="0" lvl="0" indent="0" algn="ctr" rtl="0">
              <a:lnSpc>
                <a:spcPct val="122500"/>
              </a:lnSpc>
              <a:spcBef>
                <a:spcPts val="0"/>
              </a:spcBef>
              <a:spcAft>
                <a:spcPts val="0"/>
              </a:spcAft>
              <a:buClr>
                <a:srgbClr val="006747"/>
              </a:buClr>
              <a:buSzPts val="4000"/>
              <a:buFont typeface="Arial"/>
              <a:buNone/>
            </a:pPr>
            <a:r>
              <a:rPr lang="en-US" sz="4000" b="1">
                <a:solidFill>
                  <a:srgbClr val="006747"/>
                </a:solidFill>
                <a:latin typeface="Arial"/>
                <a:ea typeface="Arial"/>
                <a:cs typeface="Arial"/>
                <a:sym typeface="Arial"/>
              </a:rPr>
              <a:t>Conclusion</a:t>
            </a:r>
            <a:endParaRPr sz="4000">
              <a:solidFill>
                <a:schemeClr val="dk1"/>
              </a:solidFill>
              <a:latin typeface="Arial"/>
              <a:ea typeface="Arial"/>
              <a:cs typeface="Arial"/>
              <a:sym typeface="Arial"/>
            </a:endParaRPr>
          </a:p>
        </p:txBody>
      </p:sp>
      <p:sp>
        <p:nvSpPr>
          <p:cNvPr id="237" name="Google Shape;237;p10"/>
          <p:cNvSpPr/>
          <p:nvPr/>
        </p:nvSpPr>
        <p:spPr>
          <a:xfrm>
            <a:off x="698183" y="1606748"/>
            <a:ext cx="13234035" cy="638413"/>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4B4A4A"/>
              </a:buClr>
              <a:buSzPts val="1550"/>
              <a:buFont typeface="Arial"/>
              <a:buNone/>
            </a:pPr>
            <a:r>
              <a:rPr lang="en-US" sz="1550">
                <a:solidFill>
                  <a:srgbClr val="4B4A4A"/>
                </a:solidFill>
                <a:latin typeface="Arial"/>
                <a:ea typeface="Arial"/>
                <a:cs typeface="Arial"/>
                <a:sym typeface="Arial"/>
              </a:rPr>
              <a:t>The UK's ageing population presents both challenges and opportunities. While current policies (person-centred care, integrated systems, technology) offer strong foundations, persistent issues like inequality, workforce capacity, and resource distribution remain problematic.</a:t>
            </a:r>
            <a:endParaRPr sz="1550">
              <a:solidFill>
                <a:schemeClr val="dk1"/>
              </a:solidFill>
              <a:latin typeface="Arial"/>
              <a:ea typeface="Arial"/>
              <a:cs typeface="Arial"/>
              <a:sym typeface="Arial"/>
            </a:endParaRPr>
          </a:p>
        </p:txBody>
      </p:sp>
      <p:sp>
        <p:nvSpPr>
          <p:cNvPr id="238" name="Google Shape;238;p10"/>
          <p:cNvSpPr/>
          <p:nvPr/>
        </p:nvSpPr>
        <p:spPr>
          <a:xfrm>
            <a:off x="1715095" y="2934057"/>
            <a:ext cx="3284101" cy="311587"/>
          </a:xfrm>
          <a:prstGeom prst="rect">
            <a:avLst/>
          </a:prstGeom>
          <a:noFill/>
          <a:ln>
            <a:noFill/>
          </a:ln>
        </p:spPr>
        <p:txBody>
          <a:bodyPr spcFirstLastPara="1" wrap="square" lIns="0" tIns="0" rIns="0" bIns="0" anchor="t" anchorCtr="0">
            <a:noAutofit/>
          </a:bodyPr>
          <a:lstStyle/>
          <a:p>
            <a:pPr marL="0" marR="0" lvl="0" indent="0" algn="r" rtl="0">
              <a:lnSpc>
                <a:spcPct val="125641"/>
              </a:lnSpc>
              <a:spcBef>
                <a:spcPts val="0"/>
              </a:spcBef>
              <a:spcAft>
                <a:spcPts val="0"/>
              </a:spcAft>
              <a:buClr>
                <a:srgbClr val="4B4A4A"/>
              </a:buClr>
              <a:buSzPts val="1950"/>
              <a:buFont typeface="Arial"/>
              <a:buNone/>
            </a:pPr>
            <a:r>
              <a:rPr lang="en-US" sz="1950" b="1">
                <a:solidFill>
                  <a:srgbClr val="4B4A4A"/>
                </a:solidFill>
                <a:latin typeface="Arial"/>
                <a:ea typeface="Arial"/>
                <a:cs typeface="Arial"/>
                <a:sym typeface="Arial"/>
              </a:rPr>
              <a:t>Effective Policy Execution</a:t>
            </a:r>
            <a:endParaRPr sz="1950">
              <a:solidFill>
                <a:schemeClr val="dk1"/>
              </a:solidFill>
              <a:latin typeface="Arial"/>
              <a:ea typeface="Arial"/>
              <a:cs typeface="Arial"/>
              <a:sym typeface="Arial"/>
            </a:endParaRPr>
          </a:p>
        </p:txBody>
      </p:sp>
      <p:pic>
        <p:nvPicPr>
          <p:cNvPr id="239" name="Google Shape;239;p10" descr="preencoded.png"/>
          <p:cNvPicPr preferRelativeResize="0"/>
          <p:nvPr/>
        </p:nvPicPr>
        <p:blipFill rotWithShape="1">
          <a:blip r:embed="rId6">
            <a:alphaModFix/>
          </a:blip>
          <a:srcRect/>
          <a:stretch/>
        </p:blipFill>
        <p:spPr>
          <a:xfrm>
            <a:off x="4999196" y="2469594"/>
            <a:ext cx="4631888" cy="4631888"/>
          </a:xfrm>
          <a:prstGeom prst="rect">
            <a:avLst/>
          </a:prstGeom>
          <a:noFill/>
          <a:ln>
            <a:noFill/>
          </a:ln>
        </p:spPr>
      </p:pic>
      <p:pic>
        <p:nvPicPr>
          <p:cNvPr id="240" name="Google Shape;240;p10" descr="preencoded.png"/>
          <p:cNvPicPr preferRelativeResize="0"/>
          <p:nvPr/>
        </p:nvPicPr>
        <p:blipFill rotWithShape="1">
          <a:blip r:embed="rId7">
            <a:alphaModFix/>
          </a:blip>
          <a:srcRect/>
          <a:stretch/>
        </p:blipFill>
        <p:spPr>
          <a:xfrm>
            <a:off x="6578441" y="3612237"/>
            <a:ext cx="280511" cy="280511"/>
          </a:xfrm>
          <a:prstGeom prst="rect">
            <a:avLst/>
          </a:prstGeom>
          <a:noFill/>
          <a:ln>
            <a:noFill/>
          </a:ln>
        </p:spPr>
      </p:pic>
      <p:sp>
        <p:nvSpPr>
          <p:cNvPr id="241" name="Google Shape;241;p10"/>
          <p:cNvSpPr/>
          <p:nvPr/>
        </p:nvSpPr>
        <p:spPr>
          <a:xfrm>
            <a:off x="9631085" y="2934057"/>
            <a:ext cx="2493645" cy="311587"/>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4B4A4A"/>
              </a:buClr>
              <a:buSzPts val="1950"/>
              <a:buFont typeface="Arial"/>
              <a:buNone/>
            </a:pPr>
            <a:r>
              <a:rPr lang="en-US" sz="1950" b="1">
                <a:solidFill>
                  <a:srgbClr val="4B4A4A"/>
                </a:solidFill>
                <a:latin typeface="Arial"/>
                <a:ea typeface="Arial"/>
                <a:cs typeface="Arial"/>
                <a:sym typeface="Arial"/>
              </a:rPr>
              <a:t>Sufficient Funding</a:t>
            </a:r>
            <a:endParaRPr sz="1950">
              <a:solidFill>
                <a:schemeClr val="dk1"/>
              </a:solidFill>
              <a:latin typeface="Arial"/>
              <a:ea typeface="Arial"/>
              <a:cs typeface="Arial"/>
              <a:sym typeface="Arial"/>
            </a:endParaRPr>
          </a:p>
        </p:txBody>
      </p:sp>
      <p:pic>
        <p:nvPicPr>
          <p:cNvPr id="242" name="Google Shape;242;p10" descr="preencoded.png"/>
          <p:cNvPicPr preferRelativeResize="0"/>
          <p:nvPr/>
        </p:nvPicPr>
        <p:blipFill rotWithShape="1">
          <a:blip r:embed="rId8">
            <a:alphaModFix/>
          </a:blip>
          <a:srcRect/>
          <a:stretch/>
        </p:blipFill>
        <p:spPr>
          <a:xfrm>
            <a:off x="4999196" y="2469594"/>
            <a:ext cx="4631888" cy="4631888"/>
          </a:xfrm>
          <a:prstGeom prst="rect">
            <a:avLst/>
          </a:prstGeom>
          <a:noFill/>
          <a:ln>
            <a:noFill/>
          </a:ln>
        </p:spPr>
      </p:pic>
      <p:pic>
        <p:nvPicPr>
          <p:cNvPr id="243" name="Google Shape;243;p10" descr="preencoded.png"/>
          <p:cNvPicPr preferRelativeResize="0"/>
          <p:nvPr/>
        </p:nvPicPr>
        <p:blipFill rotWithShape="1">
          <a:blip r:embed="rId9">
            <a:alphaModFix/>
          </a:blip>
          <a:srcRect/>
          <a:stretch/>
        </p:blipFill>
        <p:spPr>
          <a:xfrm>
            <a:off x="7771209" y="3612237"/>
            <a:ext cx="280511" cy="280511"/>
          </a:xfrm>
          <a:prstGeom prst="rect">
            <a:avLst/>
          </a:prstGeom>
          <a:noFill/>
          <a:ln>
            <a:noFill/>
          </a:ln>
        </p:spPr>
      </p:pic>
      <p:sp>
        <p:nvSpPr>
          <p:cNvPr id="244" name="Google Shape;244;p10"/>
          <p:cNvSpPr/>
          <p:nvPr/>
        </p:nvSpPr>
        <p:spPr>
          <a:xfrm>
            <a:off x="10030063" y="4473893"/>
            <a:ext cx="2951202" cy="311587"/>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4B4A4A"/>
              </a:buClr>
              <a:buSzPts val="1950"/>
              <a:buFont typeface="Arial"/>
              <a:buNone/>
            </a:pPr>
            <a:r>
              <a:rPr lang="en-US" sz="1950" b="1">
                <a:solidFill>
                  <a:srgbClr val="4B4A4A"/>
                </a:solidFill>
                <a:latin typeface="Arial"/>
                <a:ea typeface="Arial"/>
                <a:cs typeface="Arial"/>
                <a:sym typeface="Arial"/>
              </a:rPr>
              <a:t>Qualified Professionals</a:t>
            </a:r>
            <a:endParaRPr sz="1950">
              <a:solidFill>
                <a:schemeClr val="dk1"/>
              </a:solidFill>
              <a:latin typeface="Arial"/>
              <a:ea typeface="Arial"/>
              <a:cs typeface="Arial"/>
              <a:sym typeface="Arial"/>
            </a:endParaRPr>
          </a:p>
        </p:txBody>
      </p:sp>
      <p:pic>
        <p:nvPicPr>
          <p:cNvPr id="245" name="Google Shape;245;p10" descr="preencoded.png"/>
          <p:cNvPicPr preferRelativeResize="0"/>
          <p:nvPr/>
        </p:nvPicPr>
        <p:blipFill rotWithShape="1">
          <a:blip r:embed="rId10">
            <a:alphaModFix/>
          </a:blip>
          <a:srcRect/>
          <a:stretch/>
        </p:blipFill>
        <p:spPr>
          <a:xfrm>
            <a:off x="4999196" y="2469594"/>
            <a:ext cx="4631888" cy="4631888"/>
          </a:xfrm>
          <a:prstGeom prst="rect">
            <a:avLst/>
          </a:prstGeom>
          <a:noFill/>
          <a:ln>
            <a:noFill/>
          </a:ln>
        </p:spPr>
      </p:pic>
      <p:pic>
        <p:nvPicPr>
          <p:cNvPr id="246" name="Google Shape;246;p10" descr="preencoded.png"/>
          <p:cNvPicPr preferRelativeResize="0"/>
          <p:nvPr/>
        </p:nvPicPr>
        <p:blipFill rotWithShape="1">
          <a:blip r:embed="rId11">
            <a:alphaModFix/>
          </a:blip>
          <a:srcRect/>
          <a:stretch/>
        </p:blipFill>
        <p:spPr>
          <a:xfrm>
            <a:off x="8367593" y="4645104"/>
            <a:ext cx="280511" cy="280511"/>
          </a:xfrm>
          <a:prstGeom prst="rect">
            <a:avLst/>
          </a:prstGeom>
          <a:noFill/>
          <a:ln>
            <a:noFill/>
          </a:ln>
        </p:spPr>
      </p:pic>
      <p:sp>
        <p:nvSpPr>
          <p:cNvPr id="247" name="Google Shape;247;p10"/>
          <p:cNvSpPr/>
          <p:nvPr/>
        </p:nvSpPr>
        <p:spPr>
          <a:xfrm>
            <a:off x="9631085" y="6013728"/>
            <a:ext cx="4301133" cy="623173"/>
          </a:xfrm>
          <a:prstGeom prst="rect">
            <a:avLst/>
          </a:prstGeom>
          <a:noFill/>
          <a:ln>
            <a:noFill/>
          </a:ln>
        </p:spPr>
        <p:txBody>
          <a:bodyPr spcFirstLastPara="1" wrap="square" lIns="0" tIns="0" rIns="0" bIns="0" anchor="t" anchorCtr="0">
            <a:noAutofit/>
          </a:bodyPr>
          <a:lstStyle/>
          <a:p>
            <a:pPr marL="0" marR="0" lvl="0" indent="0" algn="l" rtl="0">
              <a:lnSpc>
                <a:spcPct val="125641"/>
              </a:lnSpc>
              <a:spcBef>
                <a:spcPts val="0"/>
              </a:spcBef>
              <a:spcAft>
                <a:spcPts val="0"/>
              </a:spcAft>
              <a:buClr>
                <a:srgbClr val="4B4A4A"/>
              </a:buClr>
              <a:buSzPts val="1950"/>
              <a:buFont typeface="Arial"/>
              <a:buNone/>
            </a:pPr>
            <a:r>
              <a:rPr lang="en-US" sz="1950" b="1">
                <a:solidFill>
                  <a:srgbClr val="4B4A4A"/>
                </a:solidFill>
                <a:latin typeface="Arial"/>
                <a:ea typeface="Arial"/>
                <a:cs typeface="Arial"/>
                <a:sym typeface="Arial"/>
              </a:rPr>
              <a:t>Integrative Community Participation</a:t>
            </a:r>
            <a:endParaRPr sz="1950">
              <a:solidFill>
                <a:schemeClr val="dk1"/>
              </a:solidFill>
              <a:latin typeface="Arial"/>
              <a:ea typeface="Arial"/>
              <a:cs typeface="Arial"/>
              <a:sym typeface="Arial"/>
            </a:endParaRPr>
          </a:p>
        </p:txBody>
      </p:sp>
      <p:pic>
        <p:nvPicPr>
          <p:cNvPr id="248" name="Google Shape;248;p10" descr="preencoded.png"/>
          <p:cNvPicPr preferRelativeResize="0"/>
          <p:nvPr/>
        </p:nvPicPr>
        <p:blipFill rotWithShape="1">
          <a:blip r:embed="rId12">
            <a:alphaModFix/>
          </a:blip>
          <a:srcRect/>
          <a:stretch/>
        </p:blipFill>
        <p:spPr>
          <a:xfrm>
            <a:off x="4999196" y="2469594"/>
            <a:ext cx="4631888" cy="4631888"/>
          </a:xfrm>
          <a:prstGeom prst="rect">
            <a:avLst/>
          </a:prstGeom>
          <a:noFill/>
          <a:ln>
            <a:noFill/>
          </a:ln>
        </p:spPr>
      </p:pic>
      <p:pic>
        <p:nvPicPr>
          <p:cNvPr id="249" name="Google Shape;249;p10" descr="preencoded.png"/>
          <p:cNvPicPr preferRelativeResize="0"/>
          <p:nvPr/>
        </p:nvPicPr>
        <p:blipFill rotWithShape="1">
          <a:blip r:embed="rId13">
            <a:alphaModFix/>
          </a:blip>
          <a:srcRect/>
          <a:stretch/>
        </p:blipFill>
        <p:spPr>
          <a:xfrm>
            <a:off x="7771209" y="5677972"/>
            <a:ext cx="280511" cy="280511"/>
          </a:xfrm>
          <a:prstGeom prst="rect">
            <a:avLst/>
          </a:prstGeom>
          <a:noFill/>
          <a:ln>
            <a:noFill/>
          </a:ln>
        </p:spPr>
      </p:pic>
      <p:sp>
        <p:nvSpPr>
          <p:cNvPr id="250" name="Google Shape;250;p10"/>
          <p:cNvSpPr/>
          <p:nvPr/>
        </p:nvSpPr>
        <p:spPr>
          <a:xfrm>
            <a:off x="1139428" y="6169581"/>
            <a:ext cx="3859768" cy="311587"/>
          </a:xfrm>
          <a:prstGeom prst="rect">
            <a:avLst/>
          </a:prstGeom>
          <a:noFill/>
          <a:ln>
            <a:noFill/>
          </a:ln>
        </p:spPr>
        <p:txBody>
          <a:bodyPr spcFirstLastPara="1" wrap="square" lIns="0" tIns="0" rIns="0" bIns="0" anchor="t" anchorCtr="0">
            <a:noAutofit/>
          </a:bodyPr>
          <a:lstStyle/>
          <a:p>
            <a:pPr marL="0" marR="0" lvl="0" indent="0" algn="r" rtl="0">
              <a:lnSpc>
                <a:spcPct val="125641"/>
              </a:lnSpc>
              <a:spcBef>
                <a:spcPts val="0"/>
              </a:spcBef>
              <a:spcAft>
                <a:spcPts val="0"/>
              </a:spcAft>
              <a:buClr>
                <a:srgbClr val="4B4A4A"/>
              </a:buClr>
              <a:buSzPts val="1950"/>
              <a:buFont typeface="Arial"/>
              <a:buNone/>
            </a:pPr>
            <a:r>
              <a:rPr lang="en-US" sz="1950" b="1">
                <a:solidFill>
                  <a:srgbClr val="4B4A4A"/>
                </a:solidFill>
                <a:latin typeface="Arial"/>
                <a:ea typeface="Arial"/>
                <a:cs typeface="Arial"/>
                <a:sym typeface="Arial"/>
              </a:rPr>
              <a:t>Empowerment of Older Adults</a:t>
            </a:r>
            <a:endParaRPr sz="1950">
              <a:solidFill>
                <a:schemeClr val="dk1"/>
              </a:solidFill>
              <a:latin typeface="Arial"/>
              <a:ea typeface="Arial"/>
              <a:cs typeface="Arial"/>
              <a:sym typeface="Arial"/>
            </a:endParaRPr>
          </a:p>
        </p:txBody>
      </p:sp>
      <p:pic>
        <p:nvPicPr>
          <p:cNvPr id="251" name="Google Shape;251;p10" descr="preencoded.png"/>
          <p:cNvPicPr preferRelativeResize="0"/>
          <p:nvPr/>
        </p:nvPicPr>
        <p:blipFill rotWithShape="1">
          <a:blip r:embed="rId14">
            <a:alphaModFix/>
          </a:blip>
          <a:srcRect/>
          <a:stretch/>
        </p:blipFill>
        <p:spPr>
          <a:xfrm>
            <a:off x="4999196" y="2469594"/>
            <a:ext cx="4631888" cy="4631888"/>
          </a:xfrm>
          <a:prstGeom prst="rect">
            <a:avLst/>
          </a:prstGeom>
          <a:noFill/>
          <a:ln>
            <a:noFill/>
          </a:ln>
        </p:spPr>
      </p:pic>
      <p:pic>
        <p:nvPicPr>
          <p:cNvPr id="252" name="Google Shape;252;p10" descr="preencoded.png"/>
          <p:cNvPicPr preferRelativeResize="0"/>
          <p:nvPr/>
        </p:nvPicPr>
        <p:blipFill rotWithShape="1">
          <a:blip r:embed="rId15">
            <a:alphaModFix/>
          </a:blip>
          <a:srcRect/>
          <a:stretch/>
        </p:blipFill>
        <p:spPr>
          <a:xfrm>
            <a:off x="6578441" y="5677972"/>
            <a:ext cx="280511" cy="280511"/>
          </a:xfrm>
          <a:prstGeom prst="rect">
            <a:avLst/>
          </a:prstGeom>
          <a:noFill/>
          <a:ln>
            <a:noFill/>
          </a:ln>
        </p:spPr>
      </p:pic>
      <p:sp>
        <p:nvSpPr>
          <p:cNvPr id="253" name="Google Shape;253;p10"/>
          <p:cNvSpPr/>
          <p:nvPr/>
        </p:nvSpPr>
        <p:spPr>
          <a:xfrm>
            <a:off x="1788319" y="4473893"/>
            <a:ext cx="2811899" cy="311587"/>
          </a:xfrm>
          <a:prstGeom prst="rect">
            <a:avLst/>
          </a:prstGeom>
          <a:noFill/>
          <a:ln>
            <a:noFill/>
          </a:ln>
        </p:spPr>
        <p:txBody>
          <a:bodyPr spcFirstLastPara="1" wrap="square" lIns="0" tIns="0" rIns="0" bIns="0" anchor="t" anchorCtr="0">
            <a:noAutofit/>
          </a:bodyPr>
          <a:lstStyle/>
          <a:p>
            <a:pPr marL="0" marR="0" lvl="0" indent="0" algn="r" rtl="0">
              <a:lnSpc>
                <a:spcPct val="125641"/>
              </a:lnSpc>
              <a:spcBef>
                <a:spcPts val="0"/>
              </a:spcBef>
              <a:spcAft>
                <a:spcPts val="0"/>
              </a:spcAft>
              <a:buClr>
                <a:srgbClr val="4B4A4A"/>
              </a:buClr>
              <a:buSzPts val="1950"/>
              <a:buFont typeface="Arial"/>
              <a:buNone/>
            </a:pPr>
            <a:r>
              <a:rPr lang="en-US" sz="1950" b="1">
                <a:solidFill>
                  <a:srgbClr val="4B4A4A"/>
                </a:solidFill>
                <a:latin typeface="Arial"/>
                <a:ea typeface="Arial"/>
                <a:cs typeface="Arial"/>
                <a:sym typeface="Arial"/>
              </a:rPr>
              <a:t>Collaborative Strategy</a:t>
            </a:r>
            <a:endParaRPr sz="1950">
              <a:solidFill>
                <a:schemeClr val="dk1"/>
              </a:solidFill>
              <a:latin typeface="Arial"/>
              <a:ea typeface="Arial"/>
              <a:cs typeface="Arial"/>
              <a:sym typeface="Arial"/>
            </a:endParaRPr>
          </a:p>
        </p:txBody>
      </p:sp>
      <p:pic>
        <p:nvPicPr>
          <p:cNvPr id="254" name="Google Shape;254;p10" descr="preencoded.png"/>
          <p:cNvPicPr preferRelativeResize="0"/>
          <p:nvPr/>
        </p:nvPicPr>
        <p:blipFill rotWithShape="1">
          <a:blip r:embed="rId16">
            <a:alphaModFix/>
          </a:blip>
          <a:srcRect/>
          <a:stretch/>
        </p:blipFill>
        <p:spPr>
          <a:xfrm>
            <a:off x="4999196" y="2469594"/>
            <a:ext cx="4631888" cy="4631888"/>
          </a:xfrm>
          <a:prstGeom prst="rect">
            <a:avLst/>
          </a:prstGeom>
          <a:noFill/>
          <a:ln>
            <a:noFill/>
          </a:ln>
        </p:spPr>
      </p:pic>
      <p:pic>
        <p:nvPicPr>
          <p:cNvPr id="255" name="Google Shape;255;p10" descr="preencoded.png"/>
          <p:cNvPicPr preferRelativeResize="0"/>
          <p:nvPr/>
        </p:nvPicPr>
        <p:blipFill rotWithShape="1">
          <a:blip r:embed="rId17">
            <a:alphaModFix/>
          </a:blip>
          <a:srcRect/>
          <a:stretch/>
        </p:blipFill>
        <p:spPr>
          <a:xfrm>
            <a:off x="5982057" y="4645104"/>
            <a:ext cx="280511" cy="280511"/>
          </a:xfrm>
          <a:prstGeom prst="rect">
            <a:avLst/>
          </a:prstGeom>
          <a:noFill/>
          <a:ln>
            <a:noFill/>
          </a:ln>
        </p:spPr>
      </p:pic>
      <p:sp>
        <p:nvSpPr>
          <p:cNvPr id="256" name="Google Shape;256;p10"/>
          <p:cNvSpPr/>
          <p:nvPr/>
        </p:nvSpPr>
        <p:spPr>
          <a:xfrm>
            <a:off x="698183" y="7325916"/>
            <a:ext cx="13234035" cy="319207"/>
          </a:xfrm>
          <a:prstGeom prst="rect">
            <a:avLst/>
          </a:prstGeom>
          <a:noFill/>
          <a:ln>
            <a:noFill/>
          </a:ln>
        </p:spPr>
        <p:txBody>
          <a:bodyPr spcFirstLastPara="1" wrap="square" lIns="0" tIns="0" rIns="0" bIns="0" anchor="t" anchorCtr="0">
            <a:noAutofit/>
          </a:bodyPr>
          <a:lstStyle/>
          <a:p>
            <a:pPr marL="0" marR="0" lvl="0" indent="0" algn="l" rtl="0">
              <a:lnSpc>
                <a:spcPct val="161290"/>
              </a:lnSpc>
              <a:spcBef>
                <a:spcPts val="0"/>
              </a:spcBef>
              <a:spcAft>
                <a:spcPts val="0"/>
              </a:spcAft>
              <a:buClr>
                <a:srgbClr val="4B4A4A"/>
              </a:buClr>
              <a:buSzPts val="1550"/>
              <a:buFont typeface="Arial"/>
              <a:buNone/>
            </a:pPr>
            <a:r>
              <a:rPr lang="en-US" sz="1550">
                <a:solidFill>
                  <a:srgbClr val="4B4A4A"/>
                </a:solidFill>
                <a:latin typeface="Arial"/>
                <a:ea typeface="Arial"/>
                <a:cs typeface="Arial"/>
                <a:sym typeface="Arial"/>
              </a:rPr>
              <a:t>A collaborative and holistic strategy is required to reinforce dignity, independence, and respect, ensuring ageing is seen as a legacy, not a liability.</a:t>
            </a:r>
            <a:endParaRPr sz="1550">
              <a:solidFill>
                <a:schemeClr val="dk1"/>
              </a:solidFill>
              <a:latin typeface="Arial"/>
              <a:ea typeface="Arial"/>
              <a:cs typeface="Arial"/>
              <a:sym typeface="Arial"/>
            </a:endParaRPr>
          </a:p>
        </p:txBody>
      </p:sp>
      <p:pic>
        <p:nvPicPr>
          <p:cNvPr id="11" name="Audio 10">
            <a:hlinkClick r:id="" action="ppaction://media"/>
            <a:extLst>
              <a:ext uri="{FF2B5EF4-FFF2-40B4-BE49-F238E27FC236}">
                <a16:creationId xmlns:a16="http://schemas.microsoft.com/office/drawing/2014/main" id="{2B52CFD0-1207-39BA-EA9B-9F6B01BA2EA5}"/>
              </a:ext>
            </a:extLst>
          </p:cNvPr>
          <p:cNvPicPr>
            <a:picLocks noChangeAspect="1"/>
          </p:cNvPicPr>
          <p:nvPr>
            <a:audioFile r:link="rId2"/>
            <p:extLst>
              <p:ext uri="{DAA4B4D4-6D71-4841-9C94-3DE7FCFB9230}">
                <p14:media xmlns:p14="http://schemas.microsoft.com/office/powerpoint/2010/main" r:embed="rId1"/>
              </p:ext>
            </p:extLst>
          </p:nvPr>
        </p:nvPicPr>
        <p:blipFill>
          <a:blip r:embed="rId18"/>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4473"/>
    </mc:Choice>
    <mc:Fallback>
      <p:transition spd="slow" advTm="64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11"/>
          <p:cNvSpPr/>
          <p:nvPr/>
        </p:nvSpPr>
        <p:spPr>
          <a:xfrm>
            <a:off x="698183" y="448892"/>
            <a:ext cx="13181506" cy="623411"/>
          </a:xfrm>
          <a:prstGeom prst="rect">
            <a:avLst/>
          </a:prstGeom>
          <a:solidFill>
            <a:srgbClr val="BBD6EE"/>
          </a:solidFill>
          <a:ln>
            <a:noFill/>
          </a:ln>
        </p:spPr>
        <p:txBody>
          <a:bodyPr spcFirstLastPara="1" wrap="square" lIns="0" tIns="0" rIns="0" bIns="0" anchor="t" anchorCtr="0">
            <a:noAutofit/>
          </a:bodyPr>
          <a:lstStyle/>
          <a:p>
            <a:pPr marL="0" marR="0" lvl="0" indent="0" algn="ctr" rtl="0">
              <a:lnSpc>
                <a:spcPct val="122500"/>
              </a:lnSpc>
              <a:spcBef>
                <a:spcPts val="0"/>
              </a:spcBef>
              <a:spcAft>
                <a:spcPts val="0"/>
              </a:spcAft>
              <a:buClr>
                <a:srgbClr val="006747"/>
              </a:buClr>
              <a:buSzPts val="4000"/>
              <a:buFont typeface="Arial"/>
              <a:buNone/>
            </a:pPr>
            <a:r>
              <a:rPr lang="en-US" sz="4000" b="1">
                <a:solidFill>
                  <a:srgbClr val="006747"/>
                </a:solidFill>
                <a:latin typeface="Arial"/>
                <a:ea typeface="Arial"/>
                <a:cs typeface="Arial"/>
                <a:sym typeface="Arial"/>
              </a:rPr>
              <a:t>References</a:t>
            </a:r>
            <a:endParaRPr sz="4000">
              <a:solidFill>
                <a:schemeClr val="dk1"/>
              </a:solidFill>
              <a:latin typeface="Arial"/>
              <a:ea typeface="Arial"/>
              <a:cs typeface="Arial"/>
              <a:sym typeface="Arial"/>
            </a:endParaRPr>
          </a:p>
        </p:txBody>
      </p:sp>
      <p:pic>
        <p:nvPicPr>
          <p:cNvPr id="263" name="Google Shape;263;p11"/>
          <p:cNvPicPr preferRelativeResize="0"/>
          <p:nvPr/>
        </p:nvPicPr>
        <p:blipFill rotWithShape="1">
          <a:blip r:embed="rId3">
            <a:alphaModFix/>
          </a:blip>
          <a:srcRect/>
          <a:stretch/>
        </p:blipFill>
        <p:spPr>
          <a:xfrm>
            <a:off x="12858044" y="7732888"/>
            <a:ext cx="1772356" cy="389467"/>
          </a:xfrm>
          <a:prstGeom prst="rect">
            <a:avLst/>
          </a:prstGeom>
          <a:noFill/>
          <a:ln>
            <a:noFill/>
          </a:ln>
        </p:spPr>
      </p:pic>
      <p:sp>
        <p:nvSpPr>
          <p:cNvPr id="264" name="Google Shape;264;p11"/>
          <p:cNvSpPr txBox="1"/>
          <p:nvPr/>
        </p:nvSpPr>
        <p:spPr>
          <a:xfrm>
            <a:off x="668002" y="1241637"/>
            <a:ext cx="13294500" cy="688560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Clr>
                <a:schemeClr val="dk1"/>
              </a:buClr>
              <a:buSzPts val="1400"/>
              <a:buFont typeface="Arial"/>
              <a:buNone/>
            </a:pPr>
            <a:r>
              <a:rPr lang="en-US" sz="1200">
                <a:solidFill>
                  <a:schemeClr val="dk1"/>
                </a:solidFill>
                <a:latin typeface="Arial"/>
                <a:ea typeface="Arial"/>
                <a:cs typeface="Arial"/>
                <a:sym typeface="Arial"/>
              </a:rPr>
              <a:t>Braye, S. and Preston-Shoot, M. (2025). </a:t>
            </a:r>
            <a:r>
              <a:rPr lang="en-US" sz="1200" i="1">
                <a:solidFill>
                  <a:schemeClr val="dk1"/>
                </a:solidFill>
                <a:latin typeface="Arial"/>
                <a:ea typeface="Arial"/>
                <a:cs typeface="Arial"/>
                <a:sym typeface="Arial"/>
              </a:rPr>
              <a:t>The Care Act 2014 : wellbeing in practice</a:t>
            </a:r>
            <a:r>
              <a:rPr lang="en-US" sz="1200">
                <a:solidFill>
                  <a:schemeClr val="dk1"/>
                </a:solidFill>
                <a:latin typeface="Arial"/>
                <a:ea typeface="Arial"/>
                <a:cs typeface="Arial"/>
                <a:sym typeface="Arial"/>
              </a:rPr>
              <a:t>. London: Learning Matters.</a:t>
            </a:r>
            <a:endParaRPr sz="1200"/>
          </a:p>
          <a:p>
            <a:pPr marL="0" marR="0" lvl="0" indent="0" algn="just" rtl="0">
              <a:spcBef>
                <a:spcPts val="800"/>
              </a:spcBef>
              <a:spcAft>
                <a:spcPts val="0"/>
              </a:spcAft>
              <a:buClr>
                <a:schemeClr val="dk1"/>
              </a:buClr>
              <a:buSzPts val="1400"/>
              <a:buFont typeface="Arial"/>
              <a:buNone/>
            </a:pPr>
            <a:r>
              <a:rPr lang="en-US" sz="1200">
                <a:solidFill>
                  <a:schemeClr val="dk1"/>
                </a:solidFill>
                <a:latin typeface="Arial"/>
                <a:ea typeface="Arial"/>
                <a:cs typeface="Arial"/>
                <a:sym typeface="Arial"/>
              </a:rPr>
              <a:t>Chee, S.Y. (2024). Retrofit or misfit? Exploring the impact of bathroom microenvironments on older adults with functional limitations in retrofitted senior living facilities. </a:t>
            </a:r>
            <a:r>
              <a:rPr lang="en-US" sz="1200" i="1">
                <a:solidFill>
                  <a:schemeClr val="dk1"/>
                </a:solidFill>
                <a:latin typeface="Arial"/>
                <a:ea typeface="Arial"/>
                <a:cs typeface="Arial"/>
                <a:sym typeface="Arial"/>
              </a:rPr>
              <a:t>Disability and Rehabilitation Assistive Technology</a:t>
            </a:r>
            <a:r>
              <a:rPr lang="en-US" sz="1200">
                <a:solidFill>
                  <a:schemeClr val="dk1"/>
                </a:solidFill>
                <a:latin typeface="Arial"/>
                <a:ea typeface="Arial"/>
                <a:cs typeface="Arial"/>
                <a:sym typeface="Arial"/>
              </a:rPr>
              <a:t>, 6(3), pp.1–11. doi:https://doi.org/10.1080/17483107.2025.2489787.</a:t>
            </a:r>
            <a:endParaRPr sz="1200"/>
          </a:p>
          <a:p>
            <a:pPr marL="0" marR="0" lvl="0" indent="0" algn="just" rtl="0">
              <a:spcBef>
                <a:spcPts val="800"/>
              </a:spcBef>
              <a:spcAft>
                <a:spcPts val="0"/>
              </a:spcAft>
              <a:buClr>
                <a:schemeClr val="dk1"/>
              </a:buClr>
              <a:buSzPts val="1400"/>
              <a:buFont typeface="Arial"/>
              <a:buNone/>
            </a:pPr>
            <a:r>
              <a:rPr lang="en-US" sz="1200">
                <a:solidFill>
                  <a:schemeClr val="dk1"/>
                </a:solidFill>
                <a:latin typeface="Arial"/>
                <a:ea typeface="Arial"/>
                <a:cs typeface="Arial"/>
                <a:sym typeface="Arial"/>
              </a:rPr>
              <a:t>Fineman, M.A. (2023). Elderly as Vulnerable: Rethinking the Nature of Individual and Societal Responsibility. </a:t>
            </a:r>
            <a:r>
              <a:rPr lang="en-US" sz="1200" i="1">
                <a:solidFill>
                  <a:schemeClr val="dk1"/>
                </a:solidFill>
                <a:latin typeface="Arial"/>
                <a:ea typeface="Arial"/>
                <a:cs typeface="Arial"/>
                <a:sym typeface="Arial"/>
              </a:rPr>
              <a:t>Elder Law Journal</a:t>
            </a:r>
            <a:r>
              <a:rPr lang="en-US" sz="1200">
                <a:solidFill>
                  <a:schemeClr val="dk1"/>
                </a:solidFill>
                <a:latin typeface="Arial"/>
                <a:ea typeface="Arial"/>
                <a:cs typeface="Arial"/>
                <a:sym typeface="Arial"/>
              </a:rPr>
              <a:t>, [online] 20(7), p.71. Available at: https://heinonline.org/HOL/LandingPage?handle=hein.journals/elder20&amp;div=7&amp;id=&amp;page= [Accessed 19 Oct. 2025].</a:t>
            </a:r>
            <a:endParaRPr sz="1200"/>
          </a:p>
          <a:p>
            <a:pPr marL="0" marR="0" lvl="0" indent="0" algn="just" rtl="0">
              <a:spcBef>
                <a:spcPts val="800"/>
              </a:spcBef>
              <a:spcAft>
                <a:spcPts val="0"/>
              </a:spcAft>
              <a:buClr>
                <a:schemeClr val="dk1"/>
              </a:buClr>
              <a:buSzPts val="1400"/>
              <a:buFont typeface="Arial"/>
              <a:buNone/>
            </a:pPr>
            <a:r>
              <a:rPr lang="en-US" sz="1200">
                <a:solidFill>
                  <a:schemeClr val="dk1"/>
                </a:solidFill>
                <a:latin typeface="Arial"/>
                <a:ea typeface="Arial"/>
                <a:cs typeface="Arial"/>
                <a:sym typeface="Arial"/>
              </a:rPr>
              <a:t>Gao, Q., Steptoe, A. and Fancourt, D. (2025). Chronic loneliness and isolation phenotypes, incident functional impairment and mortality in England between 2004 and 2018. </a:t>
            </a:r>
            <a:r>
              <a:rPr lang="en-US" sz="1200" i="1">
                <a:solidFill>
                  <a:schemeClr val="dk1"/>
                </a:solidFill>
                <a:latin typeface="Arial"/>
                <a:ea typeface="Arial"/>
                <a:cs typeface="Arial"/>
                <a:sym typeface="Arial"/>
              </a:rPr>
              <a:t>Nature. Mental health</a:t>
            </a:r>
            <a:r>
              <a:rPr lang="en-US" sz="1200">
                <a:solidFill>
                  <a:schemeClr val="dk1"/>
                </a:solidFill>
                <a:latin typeface="Arial"/>
                <a:ea typeface="Arial"/>
                <a:cs typeface="Arial"/>
                <a:sym typeface="Arial"/>
              </a:rPr>
              <a:t>, [online] 3(6), pp.667–674. doi:https://doi.org/10.1038/s44220-025-00436-0.</a:t>
            </a:r>
            <a:endParaRPr sz="1200"/>
          </a:p>
          <a:p>
            <a:pPr marL="0" marR="0" lvl="0" indent="0" algn="just" rtl="0">
              <a:spcBef>
                <a:spcPts val="800"/>
              </a:spcBef>
              <a:spcAft>
                <a:spcPts val="0"/>
              </a:spcAft>
              <a:buClr>
                <a:schemeClr val="dk1"/>
              </a:buClr>
              <a:buSzPts val="1400"/>
              <a:buFont typeface="Arial"/>
              <a:buNone/>
            </a:pPr>
            <a:r>
              <a:rPr lang="en-US" sz="1200">
                <a:solidFill>
                  <a:schemeClr val="dk1"/>
                </a:solidFill>
                <a:latin typeface="Arial"/>
                <a:ea typeface="Arial"/>
                <a:cs typeface="Arial"/>
                <a:sym typeface="Arial"/>
              </a:rPr>
              <a:t>Hudson, B. (2024). The privatisation of adult social care in England: effects on the workforce. </a:t>
            </a:r>
            <a:r>
              <a:rPr lang="en-US" sz="1200" i="1">
                <a:solidFill>
                  <a:schemeClr val="dk1"/>
                </a:solidFill>
                <a:latin typeface="Arial"/>
                <a:ea typeface="Arial"/>
                <a:cs typeface="Arial"/>
                <a:sym typeface="Arial"/>
              </a:rPr>
              <a:t>SOCIOLOGIA DEL LAVORO</a:t>
            </a:r>
            <a:r>
              <a:rPr lang="en-US" sz="1200">
                <a:solidFill>
                  <a:schemeClr val="dk1"/>
                </a:solidFill>
                <a:latin typeface="Arial"/>
                <a:ea typeface="Arial"/>
                <a:cs typeface="Arial"/>
                <a:sym typeface="Arial"/>
              </a:rPr>
              <a:t>, 7(155), pp.120–136. doi:https://doi.org/10.3280/sl2019-155006.</a:t>
            </a:r>
            <a:endParaRPr sz="1200"/>
          </a:p>
          <a:p>
            <a:pPr marL="0" marR="0" lvl="0" indent="0" algn="just" rtl="0">
              <a:spcBef>
                <a:spcPts val="800"/>
              </a:spcBef>
              <a:spcAft>
                <a:spcPts val="0"/>
              </a:spcAft>
              <a:buClr>
                <a:schemeClr val="dk1"/>
              </a:buClr>
              <a:buSzPts val="1400"/>
              <a:buFont typeface="Arial"/>
              <a:buNone/>
            </a:pPr>
            <a:r>
              <a:rPr lang="en-US" sz="1200">
                <a:solidFill>
                  <a:schemeClr val="dk1"/>
                </a:solidFill>
                <a:latin typeface="Arial"/>
                <a:ea typeface="Arial"/>
                <a:cs typeface="Arial"/>
                <a:sym typeface="Arial"/>
              </a:rPr>
              <a:t>Humphries, R. (2024). Health and social care for older people: progress, problems and priorities. </a:t>
            </a:r>
            <a:r>
              <a:rPr lang="en-US" sz="1200" i="1">
                <a:solidFill>
                  <a:schemeClr val="dk1"/>
                </a:solidFill>
                <a:latin typeface="Arial"/>
                <a:ea typeface="Arial"/>
                <a:cs typeface="Arial"/>
                <a:sym typeface="Arial"/>
              </a:rPr>
              <a:t>Quality in Ageing and Older Adults</a:t>
            </a:r>
            <a:r>
              <a:rPr lang="en-US" sz="1200">
                <a:solidFill>
                  <a:schemeClr val="dk1"/>
                </a:solidFill>
                <a:latin typeface="Arial"/>
                <a:ea typeface="Arial"/>
                <a:cs typeface="Arial"/>
                <a:sym typeface="Arial"/>
              </a:rPr>
              <a:t>, 16(1), pp.27–31. doi:https://doi.org/10.1108/qaoa-11-2014-0031.</a:t>
            </a:r>
            <a:endParaRPr sz="1200"/>
          </a:p>
          <a:p>
            <a:pPr marL="0" marR="0" lvl="0" indent="0" algn="just" rtl="0">
              <a:spcBef>
                <a:spcPts val="800"/>
              </a:spcBef>
              <a:spcAft>
                <a:spcPts val="0"/>
              </a:spcAft>
              <a:buClr>
                <a:schemeClr val="dk1"/>
              </a:buClr>
              <a:buSzPts val="1400"/>
              <a:buFont typeface="Arial"/>
              <a:buNone/>
            </a:pPr>
            <a:r>
              <a:rPr lang="en-US" sz="1200">
                <a:solidFill>
                  <a:schemeClr val="dk1"/>
                </a:solidFill>
                <a:latin typeface="Arial"/>
                <a:ea typeface="Arial"/>
                <a:cs typeface="Arial"/>
                <a:sym typeface="Arial"/>
              </a:rPr>
              <a:t>Jones, M. and Evans, S. (2023). The Role of Community Centre-based Arts, Leisure and Social Activities in Promoting Adult Well-being and Healthy Lifestyles. </a:t>
            </a:r>
            <a:r>
              <a:rPr lang="en-US" sz="1200" i="1">
                <a:solidFill>
                  <a:schemeClr val="dk1"/>
                </a:solidFill>
                <a:latin typeface="Arial"/>
                <a:ea typeface="Arial"/>
                <a:cs typeface="Arial"/>
                <a:sym typeface="Arial"/>
              </a:rPr>
              <a:t>International Journal of Environmental Research and Public Health</a:t>
            </a:r>
            <a:r>
              <a:rPr lang="en-US" sz="1200">
                <a:solidFill>
                  <a:schemeClr val="dk1"/>
                </a:solidFill>
                <a:latin typeface="Arial"/>
                <a:ea typeface="Arial"/>
                <a:cs typeface="Arial"/>
                <a:sym typeface="Arial"/>
              </a:rPr>
              <a:t>, [online] 10(5), pp.1948–1962. doi:https://doi.org/10.3390/ijerph10051948.</a:t>
            </a:r>
            <a:endParaRPr sz="1200"/>
          </a:p>
          <a:p>
            <a:pPr marL="0" marR="0" lvl="0" indent="0" algn="just" rtl="0">
              <a:spcBef>
                <a:spcPts val="800"/>
              </a:spcBef>
              <a:spcAft>
                <a:spcPts val="0"/>
              </a:spcAft>
              <a:buClr>
                <a:schemeClr val="dk1"/>
              </a:buClr>
              <a:buSzPts val="1400"/>
              <a:buFont typeface="Arial"/>
              <a:buNone/>
            </a:pPr>
            <a:r>
              <a:rPr lang="en-US" sz="1200">
                <a:solidFill>
                  <a:schemeClr val="dk1"/>
                </a:solidFill>
                <a:latin typeface="Arial"/>
                <a:ea typeface="Arial"/>
                <a:cs typeface="Arial"/>
                <a:sym typeface="Arial"/>
              </a:rPr>
              <a:t>Khalid, Md.S. and Pedersen, M.J.L. (2021). Digital Exclusion in Higher Education Contexts: A Systematic Literature Review. </a:t>
            </a:r>
            <a:r>
              <a:rPr lang="en-US" sz="1200" i="1">
                <a:solidFill>
                  <a:schemeClr val="dk1"/>
                </a:solidFill>
                <a:latin typeface="Arial"/>
                <a:ea typeface="Arial"/>
                <a:cs typeface="Arial"/>
                <a:sym typeface="Arial"/>
              </a:rPr>
              <a:t>Procedia - Social and Behavioral Sciences</a:t>
            </a:r>
            <a:r>
              <a:rPr lang="en-US" sz="1200">
                <a:solidFill>
                  <a:schemeClr val="dk1"/>
                </a:solidFill>
                <a:latin typeface="Arial"/>
                <a:ea typeface="Arial"/>
                <a:cs typeface="Arial"/>
                <a:sym typeface="Arial"/>
              </a:rPr>
              <a:t>, 228(7), pp.614–621. doi:https://doi.org/10.1016/j.sbspro.2016.07.094.</a:t>
            </a:r>
            <a:endParaRPr sz="1200"/>
          </a:p>
          <a:p>
            <a:pPr marL="0" marR="0" lvl="0" indent="0" algn="just" rtl="0">
              <a:spcBef>
                <a:spcPts val="800"/>
              </a:spcBef>
              <a:spcAft>
                <a:spcPts val="0"/>
              </a:spcAft>
              <a:buClr>
                <a:schemeClr val="dk1"/>
              </a:buClr>
              <a:buSzPts val="1400"/>
              <a:buFont typeface="Arial"/>
              <a:buNone/>
            </a:pPr>
            <a:r>
              <a:rPr lang="en-US" sz="1200">
                <a:solidFill>
                  <a:schemeClr val="dk1"/>
                </a:solidFill>
                <a:latin typeface="Arial"/>
                <a:ea typeface="Arial"/>
                <a:cs typeface="Arial"/>
                <a:sym typeface="Arial"/>
              </a:rPr>
              <a:t>Lorne, C. and Peckham, S. (2024). </a:t>
            </a:r>
            <a:r>
              <a:rPr lang="en-US" sz="1200" i="1">
                <a:solidFill>
                  <a:schemeClr val="dk1"/>
                </a:solidFill>
                <a:latin typeface="Arial"/>
                <a:ea typeface="Arial"/>
                <a:cs typeface="Arial"/>
                <a:sym typeface="Arial"/>
              </a:rPr>
              <a:t>Integrated Care Systems: What can current reforms learn from past research on regional co-ordination of health and care in England? A literature review</a:t>
            </a:r>
            <a:r>
              <a:rPr lang="en-US" sz="1200">
                <a:solidFill>
                  <a:schemeClr val="dk1"/>
                </a:solidFill>
                <a:latin typeface="Arial"/>
                <a:ea typeface="Arial"/>
                <a:cs typeface="Arial"/>
                <a:sym typeface="Arial"/>
              </a:rPr>
              <a:t>. [online] prucomm.ac.uk. Available at: https://oro.open.ac.uk/69278/ [Accessed 17 Oct. 2025].</a:t>
            </a:r>
            <a:endParaRPr sz="1200"/>
          </a:p>
          <a:p>
            <a:pPr marL="0" marR="0" lvl="0" indent="0" algn="just" rtl="0">
              <a:spcBef>
                <a:spcPts val="800"/>
              </a:spcBef>
              <a:spcAft>
                <a:spcPts val="0"/>
              </a:spcAft>
              <a:buClr>
                <a:schemeClr val="dk1"/>
              </a:buClr>
              <a:buSzPts val="1400"/>
              <a:buFont typeface="Arial"/>
              <a:buNone/>
            </a:pPr>
            <a:r>
              <a:rPr lang="en-US" sz="1200">
                <a:solidFill>
                  <a:schemeClr val="dk1"/>
                </a:solidFill>
                <a:latin typeface="Arial"/>
                <a:ea typeface="Arial"/>
                <a:cs typeface="Arial"/>
                <a:sym typeface="Arial"/>
              </a:rPr>
              <a:t>MILNE, A. (2022). Health and Quality of Life Among Older People in Rural England: Exploring the Impact and Efficacy of Policy. </a:t>
            </a:r>
            <a:r>
              <a:rPr lang="en-US" sz="1200" i="1">
                <a:solidFill>
                  <a:schemeClr val="dk1"/>
                </a:solidFill>
                <a:latin typeface="Arial"/>
                <a:ea typeface="Arial"/>
                <a:cs typeface="Arial"/>
                <a:sym typeface="Arial"/>
              </a:rPr>
              <a:t>Journal of Social Policy</a:t>
            </a:r>
            <a:r>
              <a:rPr lang="en-US" sz="1200">
                <a:solidFill>
                  <a:schemeClr val="dk1"/>
                </a:solidFill>
                <a:latin typeface="Arial"/>
                <a:ea typeface="Arial"/>
                <a:cs typeface="Arial"/>
                <a:sym typeface="Arial"/>
              </a:rPr>
              <a:t>, 36(3), pp.477–495. doi:https://doi.org/10.1017/s0047279407001055.</a:t>
            </a:r>
            <a:endParaRPr sz="1200"/>
          </a:p>
          <a:p>
            <a:pPr marL="0" marR="0" lvl="0" indent="0" algn="just" rtl="0">
              <a:spcBef>
                <a:spcPts val="800"/>
              </a:spcBef>
              <a:spcAft>
                <a:spcPts val="0"/>
              </a:spcAft>
              <a:buClr>
                <a:schemeClr val="dk1"/>
              </a:buClr>
              <a:buSzPts val="1400"/>
              <a:buFont typeface="Arial"/>
              <a:buNone/>
            </a:pPr>
            <a:r>
              <a:rPr lang="en-US" sz="1200">
                <a:solidFill>
                  <a:schemeClr val="dk1"/>
                </a:solidFill>
                <a:latin typeface="Arial"/>
                <a:ea typeface="Arial"/>
                <a:cs typeface="Arial"/>
                <a:sym typeface="Arial"/>
              </a:rPr>
              <a:t>ONS (2024). </a:t>
            </a:r>
            <a:r>
              <a:rPr lang="en-US" sz="1200" i="1">
                <a:solidFill>
                  <a:schemeClr val="dk1"/>
                </a:solidFill>
                <a:latin typeface="Arial"/>
                <a:ea typeface="Arial"/>
                <a:cs typeface="Arial"/>
                <a:sym typeface="Arial"/>
              </a:rPr>
              <a:t>Profile of the older population living in England and Wales in 2021 and changes since 2011</a:t>
            </a:r>
            <a:r>
              <a:rPr lang="en-US" sz="1200">
                <a:solidFill>
                  <a:schemeClr val="dk1"/>
                </a:solidFill>
                <a:latin typeface="Arial"/>
                <a:ea typeface="Arial"/>
                <a:cs typeface="Arial"/>
                <a:sym typeface="Arial"/>
              </a:rPr>
              <a:t>. [online] www.ons.gov.uk. Available at: https://www.ons.gov.uk/peoplepopulationandcommunity/birthsdeathsandmarriages/ageing/articles/profileoftheolderpopulationlivinginenglandandwalesin2021andchangessince2011/2023-04-03 [Accessed 18 Oct. 2025].</a:t>
            </a:r>
            <a:endParaRPr sz="1200"/>
          </a:p>
          <a:p>
            <a:pPr marL="0" marR="0" lvl="0" indent="0" algn="just" rtl="0">
              <a:spcBef>
                <a:spcPts val="800"/>
              </a:spcBef>
              <a:spcAft>
                <a:spcPts val="0"/>
              </a:spcAft>
              <a:buClr>
                <a:schemeClr val="dk1"/>
              </a:buClr>
              <a:buSzPts val="1400"/>
              <a:buFont typeface="Arial"/>
              <a:buNone/>
            </a:pPr>
            <a:r>
              <a:rPr lang="en-US" sz="1200">
                <a:solidFill>
                  <a:schemeClr val="dk1"/>
                </a:solidFill>
                <a:latin typeface="Arial"/>
                <a:ea typeface="Arial"/>
                <a:cs typeface="Arial"/>
                <a:sym typeface="Arial"/>
              </a:rPr>
              <a:t>Ross, K. and Cooper, S. (2020). Changes over time in the management of long‐term conditions in primary health care for adults with intellectual disabilities, and the healthcare inequality gap. </a:t>
            </a:r>
            <a:r>
              <a:rPr lang="en-US" sz="1200" i="1">
                <a:solidFill>
                  <a:schemeClr val="dk1"/>
                </a:solidFill>
                <a:latin typeface="Arial"/>
                <a:ea typeface="Arial"/>
                <a:cs typeface="Arial"/>
                <a:sym typeface="Arial"/>
              </a:rPr>
              <a:t>Journal of Applied Research in Intellectual Disabilities</a:t>
            </a:r>
            <a:r>
              <a:rPr lang="en-US" sz="1200">
                <a:solidFill>
                  <a:schemeClr val="dk1"/>
                </a:solidFill>
                <a:latin typeface="Arial"/>
                <a:ea typeface="Arial"/>
                <a:cs typeface="Arial"/>
                <a:sym typeface="Arial"/>
              </a:rPr>
              <a:t>, 34(2). doi:https://doi.org/10.1111/jar.12833.</a:t>
            </a:r>
            <a:endParaRPr sz="1200"/>
          </a:p>
          <a:p>
            <a:pPr marL="0" marR="0" lvl="0" indent="0" algn="just" rtl="0">
              <a:spcBef>
                <a:spcPts val="800"/>
              </a:spcBef>
              <a:spcAft>
                <a:spcPts val="0"/>
              </a:spcAft>
              <a:buClr>
                <a:schemeClr val="dk1"/>
              </a:buClr>
              <a:buSzPts val="1400"/>
              <a:buFont typeface="Arial"/>
              <a:buNone/>
            </a:pPr>
            <a:r>
              <a:rPr lang="en-US" sz="1200">
                <a:solidFill>
                  <a:schemeClr val="dk1"/>
                </a:solidFill>
                <a:latin typeface="Arial"/>
                <a:ea typeface="Arial"/>
                <a:cs typeface="Arial"/>
                <a:sym typeface="Arial"/>
              </a:rPr>
              <a:t>Rossiter, C., Levett-Jones, T. and Pich, J. (2020). The Impact of person-centred Care on Patient safety: an Umbrella Review of Systematic Reviews. </a:t>
            </a:r>
            <a:r>
              <a:rPr lang="en-US" sz="1200" i="1">
                <a:solidFill>
                  <a:schemeClr val="dk1"/>
                </a:solidFill>
                <a:latin typeface="Arial"/>
                <a:ea typeface="Arial"/>
                <a:cs typeface="Arial"/>
                <a:sym typeface="Arial"/>
              </a:rPr>
              <a:t>International Journal of Nursing Studies</a:t>
            </a:r>
            <a:r>
              <a:rPr lang="en-US" sz="1200">
                <a:solidFill>
                  <a:schemeClr val="dk1"/>
                </a:solidFill>
                <a:latin typeface="Arial"/>
                <a:ea typeface="Arial"/>
                <a:cs typeface="Arial"/>
                <a:sym typeface="Arial"/>
              </a:rPr>
              <a:t>, [online] 109(103658), p.103658. doi:https://doi.org/10.1016/j.ijnurstu.2020.103658.</a:t>
            </a:r>
            <a:endParaRPr sz="1200"/>
          </a:p>
          <a:p>
            <a:pPr marL="0" marR="0" lvl="0" indent="0" algn="just" rtl="0">
              <a:spcBef>
                <a:spcPts val="800"/>
              </a:spcBef>
              <a:spcAft>
                <a:spcPts val="0"/>
              </a:spcAft>
              <a:buClr>
                <a:schemeClr val="dk1"/>
              </a:buClr>
              <a:buSzPts val="1400"/>
              <a:buFont typeface="Arial"/>
              <a:buNone/>
            </a:pPr>
            <a:r>
              <a:rPr lang="en-US" sz="1200">
                <a:solidFill>
                  <a:schemeClr val="dk1"/>
                </a:solidFill>
                <a:latin typeface="Arial"/>
                <a:ea typeface="Arial"/>
                <a:cs typeface="Arial"/>
                <a:sym typeface="Arial"/>
              </a:rPr>
              <a:t>Wolman, H. (2023). Understanding Local Government Responses to Fiscal Pressure: a Cross National Analysis. </a:t>
            </a:r>
            <a:r>
              <a:rPr lang="en-US" sz="1200" i="1">
                <a:solidFill>
                  <a:schemeClr val="dk1"/>
                </a:solidFill>
                <a:latin typeface="Arial"/>
                <a:ea typeface="Arial"/>
                <a:cs typeface="Arial"/>
                <a:sym typeface="Arial"/>
              </a:rPr>
              <a:t>Journal of Public Policy</a:t>
            </a:r>
            <a:r>
              <a:rPr lang="en-US" sz="1200">
                <a:solidFill>
                  <a:schemeClr val="dk1"/>
                </a:solidFill>
                <a:latin typeface="Arial"/>
                <a:ea typeface="Arial"/>
                <a:cs typeface="Arial"/>
                <a:sym typeface="Arial"/>
              </a:rPr>
              <a:t>, 3(3), pp.245–263. doi:https://doi.org/10.1017/s0143814x00005936.</a:t>
            </a:r>
            <a:endParaRPr sz="1200"/>
          </a:p>
          <a:p>
            <a:pPr marL="0" marR="0" lvl="0" indent="0" algn="just" rtl="0">
              <a:spcBef>
                <a:spcPts val="800"/>
              </a:spcBef>
              <a:spcAft>
                <a:spcPts val="0"/>
              </a:spcAft>
              <a:buClr>
                <a:schemeClr val="dk1"/>
              </a:buClr>
              <a:buSzPts val="1400"/>
              <a:buFont typeface="Arial"/>
              <a:buNone/>
            </a:pPr>
            <a:r>
              <a:rPr lang="en-US" sz="1200">
                <a:solidFill>
                  <a:schemeClr val="dk1"/>
                </a:solidFill>
                <a:latin typeface="Arial"/>
                <a:ea typeface="Arial"/>
                <a:cs typeface="Arial"/>
                <a:sym typeface="Arial"/>
              </a:rPr>
              <a:t>Yunara, Y. and Efendi, F. (2023). Technology- and non-technology-based primary healthcare innovations for the elderly: A systematic review. </a:t>
            </a:r>
            <a:r>
              <a:rPr lang="en-US" sz="1200" i="1">
                <a:solidFill>
                  <a:schemeClr val="dk1"/>
                </a:solidFill>
                <a:latin typeface="Arial"/>
                <a:ea typeface="Arial"/>
                <a:cs typeface="Arial"/>
                <a:sym typeface="Arial"/>
              </a:rPr>
              <a:t>Enfermería Clínica</a:t>
            </a:r>
            <a:r>
              <a:rPr lang="en-US" sz="1200">
                <a:solidFill>
                  <a:schemeClr val="dk1"/>
                </a:solidFill>
                <a:latin typeface="Arial"/>
                <a:ea typeface="Arial"/>
                <a:cs typeface="Arial"/>
                <a:sym typeface="Arial"/>
              </a:rPr>
              <a:t>, [online] 33(9), pp.S60–S65. doi:https://doi.org/10.1016/j.enfcli.2023.01.014.</a:t>
            </a:r>
            <a:endParaRPr sz="12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pic>
        <p:nvPicPr>
          <p:cNvPr id="270" name="Google Shape;270;p12"/>
          <p:cNvPicPr preferRelativeResize="0"/>
          <p:nvPr/>
        </p:nvPicPr>
        <p:blipFill rotWithShape="1">
          <a:blip r:embed="rId3">
            <a:alphaModFix/>
          </a:blip>
          <a:srcRect/>
          <a:stretch/>
        </p:blipFill>
        <p:spPr>
          <a:xfrm>
            <a:off x="12858044" y="7732888"/>
            <a:ext cx="1772356" cy="389467"/>
          </a:xfrm>
          <a:prstGeom prst="rect">
            <a:avLst/>
          </a:prstGeom>
          <a:noFill/>
          <a:ln>
            <a:noFill/>
          </a:ln>
        </p:spPr>
      </p:pic>
      <p:pic>
        <p:nvPicPr>
          <p:cNvPr id="271" name="Google Shape;271;p12"/>
          <p:cNvPicPr preferRelativeResize="0"/>
          <p:nvPr/>
        </p:nvPicPr>
        <p:blipFill rotWithShape="1">
          <a:blip r:embed="rId4">
            <a:alphaModFix/>
          </a:blip>
          <a:srcRect/>
          <a:stretch/>
        </p:blipFill>
        <p:spPr>
          <a:xfrm>
            <a:off x="3189111" y="1956504"/>
            <a:ext cx="7991282" cy="4495096"/>
          </a:xfrm>
          <a:prstGeom prst="roundRect">
            <a:avLst>
              <a:gd name="adj" fmla="val 11111"/>
            </a:avLst>
          </a:prstGeom>
          <a:noFill/>
          <a:ln w="190500" cap="rnd" cmpd="sng">
            <a:solidFill>
              <a:srgbClr val="C8C6BD"/>
            </a:solidFill>
            <a:prstDash val="solid"/>
            <a:round/>
            <a:headEnd type="none" w="sm" len="sm"/>
            <a:tailEnd type="none" w="sm" len="sm"/>
          </a:ln>
          <a:effectLst>
            <a:outerShdw blurRad="101600" dist="50800" dir="7200000" algn="tl" rotWithShape="0">
              <a:srgbClr val="000000">
                <a:alpha val="44705"/>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pic>
        <p:nvPicPr>
          <p:cNvPr id="277" name="Google Shape;277;p13"/>
          <p:cNvPicPr preferRelativeResize="0"/>
          <p:nvPr/>
        </p:nvPicPr>
        <p:blipFill rotWithShape="1">
          <a:blip r:embed="rId3">
            <a:alphaModFix/>
          </a:blip>
          <a:srcRect/>
          <a:stretch/>
        </p:blipFill>
        <p:spPr>
          <a:xfrm>
            <a:off x="12858044" y="7732888"/>
            <a:ext cx="1772356" cy="389467"/>
          </a:xfrm>
          <a:prstGeom prst="rect">
            <a:avLst/>
          </a:prstGeom>
          <a:noFill/>
          <a:ln>
            <a:noFill/>
          </a:ln>
        </p:spPr>
      </p:pic>
      <p:pic>
        <p:nvPicPr>
          <p:cNvPr id="278" name="Google Shape;278;p13" descr="1,205 Any Questions Stock Photos - Free &amp; Royalty-Free Stock Photos from  Dreamstime"/>
          <p:cNvPicPr preferRelativeResize="0"/>
          <p:nvPr/>
        </p:nvPicPr>
        <p:blipFill rotWithShape="1">
          <a:blip r:embed="rId4">
            <a:alphaModFix/>
          </a:blip>
          <a:srcRect/>
          <a:stretch/>
        </p:blipFill>
        <p:spPr>
          <a:xfrm>
            <a:off x="3505200" y="1947863"/>
            <a:ext cx="7620000" cy="4333875"/>
          </a:xfrm>
          <a:prstGeom prst="roundRect">
            <a:avLst>
              <a:gd name="adj" fmla="val 4167"/>
            </a:avLst>
          </a:prstGeom>
          <a:solidFill>
            <a:srgbClr val="FFFFFF"/>
          </a:solidFill>
          <a:ln w="76200" cap="sq" cmpd="sng">
            <a:solidFill>
              <a:srgbClr val="EAEAEA"/>
            </a:solidFill>
            <a:prstDash val="solid"/>
            <a:miter lim="800000"/>
            <a:headEnd type="none" w="sm" len="sm"/>
            <a:tailEnd type="none" w="sm" len="sm"/>
          </a:ln>
          <a:effectLst>
            <a:reflection stA="33000" endPos="28000" dist="5000" dir="5400000" sy="-100000" algn="bl" rotWithShape="0"/>
          </a:effectLst>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4367</Words>
  <Application>Microsoft Office PowerPoint</Application>
  <PresentationFormat>Custom</PresentationFormat>
  <Paragraphs>168</Paragraphs>
  <Slides>13</Slides>
  <Notes>13</Notes>
  <HiddenSlides>0</HiddenSlides>
  <MMClips>10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Mihaela Narcisa Sava</cp:lastModifiedBy>
  <cp:revision>1</cp:revision>
  <dcterms:created xsi:type="dcterms:W3CDTF">2025-10-21T16:12:55Z</dcterms:created>
  <dcterms:modified xsi:type="dcterms:W3CDTF">2025-10-25T19:12:49Z</dcterms:modified>
</cp:coreProperties>
</file>