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7FE46F-A5A6-A1CC-E448-905EFFB75F65}" v="2179" dt="2023-09-09T18:39:29.696"/>
    <p1510:client id="{3C1C2899-C70B-BFA4-9375-DF8FF88E0237}" v="926" dt="2023-09-11T12:29:52.042"/>
    <p1510:client id="{44AEC0AB-D511-5FB8-E619-9A468494DE8B}" v="239" dt="2023-09-08T14:23:26.682"/>
    <p1510:client id="{5BCACEC8-419A-7B2B-9D4F-09FC66FA9B4A}" v="2498" dt="2023-08-19T20:25:24.446"/>
    <p1510:client id="{5E87CBE0-0011-A145-54CC-CFD06F42E241}" v="890" dt="2023-08-27T18:09:48.153"/>
    <p1510:client id="{94E2018F-CAA6-00F8-BF4A-540CF762D6A8}" v="1844" dt="2023-08-28T18:23:15.5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gustine Okoroba (2009076)" userId="S::2009076@student.uwtsd.ac.uk::dea7abbd-3159-45b0-b505-ead67af3fe39" providerId="AD" clId="Web-{3C1C2899-C70B-BFA4-9375-DF8FF88E0237}"/>
    <pc:docChg chg="addSld modSld">
      <pc:chgData name="Augustine Okoroba (2009076)" userId="S::2009076@student.uwtsd.ac.uk::dea7abbd-3159-45b0-b505-ead67af3fe39" providerId="AD" clId="Web-{3C1C2899-C70B-BFA4-9375-DF8FF88E0237}" dt="2023-09-11T12:24:35.269" v="929" actId="20577"/>
      <pc:docMkLst>
        <pc:docMk/>
      </pc:docMkLst>
      <pc:sldChg chg="modSp">
        <pc:chgData name="Augustine Okoroba (2009076)" userId="S::2009076@student.uwtsd.ac.uk::dea7abbd-3159-45b0-b505-ead67af3fe39" providerId="AD" clId="Web-{3C1C2899-C70B-BFA4-9375-DF8FF88E0237}" dt="2023-09-11T10:25:43.019" v="150" actId="20577"/>
        <pc:sldMkLst>
          <pc:docMk/>
          <pc:sldMk cId="729803762" sldId="268"/>
        </pc:sldMkLst>
        <pc:spChg chg="mod">
          <ac:chgData name="Augustine Okoroba (2009076)" userId="S::2009076@student.uwtsd.ac.uk::dea7abbd-3159-45b0-b505-ead67af3fe39" providerId="AD" clId="Web-{3C1C2899-C70B-BFA4-9375-DF8FF88E0237}" dt="2023-09-11T10:25:43.019" v="150" actId="20577"/>
          <ac:spMkLst>
            <pc:docMk/>
            <pc:sldMk cId="729803762" sldId="268"/>
            <ac:spMk id="3" creationId="{1E2FBF00-6B96-95C1-21A6-1F32D3173A24}"/>
          </ac:spMkLst>
        </pc:spChg>
      </pc:sldChg>
      <pc:sldChg chg="modSp new">
        <pc:chgData name="Augustine Okoroba (2009076)" userId="S::2009076@student.uwtsd.ac.uk::dea7abbd-3159-45b0-b505-ead67af3fe39" providerId="AD" clId="Web-{3C1C2899-C70B-BFA4-9375-DF8FF88E0237}" dt="2023-09-11T12:24:35.269" v="929" actId="20577"/>
        <pc:sldMkLst>
          <pc:docMk/>
          <pc:sldMk cId="3743395194" sldId="269"/>
        </pc:sldMkLst>
        <pc:spChg chg="mod">
          <ac:chgData name="Augustine Okoroba (2009076)" userId="S::2009076@student.uwtsd.ac.uk::dea7abbd-3159-45b0-b505-ead67af3fe39" providerId="AD" clId="Web-{3C1C2899-C70B-BFA4-9375-DF8FF88E0237}" dt="2023-09-11T12:24:35.269" v="929" actId="20577"/>
          <ac:spMkLst>
            <pc:docMk/>
            <pc:sldMk cId="3743395194" sldId="269"/>
            <ac:spMk id="3" creationId="{8B59DCCB-75D2-5E0F-2112-B1F1DD8EE141}"/>
          </ac:spMkLst>
        </pc:spChg>
      </pc:sldChg>
    </pc:docChg>
  </pc:docChgLst>
  <pc:docChgLst>
    <pc:chgData name="Augustine Okoroba (2009076)" userId="S::2009076@student.uwtsd.ac.uk::dea7abbd-3159-45b0-b505-ead67af3fe39" providerId="AD" clId="Web-{2A7FE46F-A5A6-A1CC-E448-905EFFB75F65}"/>
    <pc:docChg chg="addSld modSld">
      <pc:chgData name="Augustine Okoroba (2009076)" userId="S::2009076@student.uwtsd.ac.uk::dea7abbd-3159-45b0-b505-ead67af3fe39" providerId="AD" clId="Web-{2A7FE46F-A5A6-A1CC-E448-905EFFB75F65}" dt="2023-09-09T18:39:29.696" v="2183" actId="20577"/>
      <pc:docMkLst>
        <pc:docMk/>
      </pc:docMkLst>
      <pc:sldChg chg="modSp new">
        <pc:chgData name="Augustine Okoroba (2009076)" userId="S::2009076@student.uwtsd.ac.uk::dea7abbd-3159-45b0-b505-ead67af3fe39" providerId="AD" clId="Web-{2A7FE46F-A5A6-A1CC-E448-905EFFB75F65}" dt="2023-09-09T15:30:33.438" v="626" actId="20577"/>
        <pc:sldMkLst>
          <pc:docMk/>
          <pc:sldMk cId="2898046336" sldId="265"/>
        </pc:sldMkLst>
        <pc:spChg chg="mod">
          <ac:chgData name="Augustine Okoroba (2009076)" userId="S::2009076@student.uwtsd.ac.uk::dea7abbd-3159-45b0-b505-ead67af3fe39" providerId="AD" clId="Web-{2A7FE46F-A5A6-A1CC-E448-905EFFB75F65}" dt="2023-09-09T15:03:55.799" v="73" actId="20577"/>
          <ac:spMkLst>
            <pc:docMk/>
            <pc:sldMk cId="2898046336" sldId="265"/>
            <ac:spMk id="2" creationId="{0922CB90-FC02-AE5C-E3A4-D3578AFC51F6}"/>
          </ac:spMkLst>
        </pc:spChg>
        <pc:spChg chg="mod">
          <ac:chgData name="Augustine Okoroba (2009076)" userId="S::2009076@student.uwtsd.ac.uk::dea7abbd-3159-45b0-b505-ead67af3fe39" providerId="AD" clId="Web-{2A7FE46F-A5A6-A1CC-E448-905EFFB75F65}" dt="2023-09-09T15:30:33.438" v="626" actId="20577"/>
          <ac:spMkLst>
            <pc:docMk/>
            <pc:sldMk cId="2898046336" sldId="265"/>
            <ac:spMk id="3" creationId="{438805DF-16C1-3520-0399-FA4C79F0C1EB}"/>
          </ac:spMkLst>
        </pc:spChg>
      </pc:sldChg>
      <pc:sldChg chg="modSp new">
        <pc:chgData name="Augustine Okoroba (2009076)" userId="S::2009076@student.uwtsd.ac.uk::dea7abbd-3159-45b0-b505-ead67af3fe39" providerId="AD" clId="Web-{2A7FE46F-A5A6-A1CC-E448-905EFFB75F65}" dt="2023-09-09T15:52:32.900" v="1123" actId="20577"/>
        <pc:sldMkLst>
          <pc:docMk/>
          <pc:sldMk cId="1373472684" sldId="266"/>
        </pc:sldMkLst>
        <pc:spChg chg="mod">
          <ac:chgData name="Augustine Okoroba (2009076)" userId="S::2009076@student.uwtsd.ac.uk::dea7abbd-3159-45b0-b505-ead67af3fe39" providerId="AD" clId="Web-{2A7FE46F-A5A6-A1CC-E448-905EFFB75F65}" dt="2023-09-09T15:32:28.102" v="659" actId="20577"/>
          <ac:spMkLst>
            <pc:docMk/>
            <pc:sldMk cId="1373472684" sldId="266"/>
            <ac:spMk id="2" creationId="{648F65E2-D24A-061E-AAB3-5E792BB5A000}"/>
          </ac:spMkLst>
        </pc:spChg>
        <pc:spChg chg="mod">
          <ac:chgData name="Augustine Okoroba (2009076)" userId="S::2009076@student.uwtsd.ac.uk::dea7abbd-3159-45b0-b505-ead67af3fe39" providerId="AD" clId="Web-{2A7FE46F-A5A6-A1CC-E448-905EFFB75F65}" dt="2023-09-09T15:52:32.900" v="1123" actId="20577"/>
          <ac:spMkLst>
            <pc:docMk/>
            <pc:sldMk cId="1373472684" sldId="266"/>
            <ac:spMk id="3" creationId="{5D116E84-209C-59BD-E29E-C2170519D06B}"/>
          </ac:spMkLst>
        </pc:spChg>
      </pc:sldChg>
      <pc:sldChg chg="modSp new">
        <pc:chgData name="Augustine Okoroba (2009076)" userId="S::2009076@student.uwtsd.ac.uk::dea7abbd-3159-45b0-b505-ead67af3fe39" providerId="AD" clId="Web-{2A7FE46F-A5A6-A1CC-E448-905EFFB75F65}" dt="2023-09-09T18:09:53.972" v="1686" actId="20577"/>
        <pc:sldMkLst>
          <pc:docMk/>
          <pc:sldMk cId="1628169243" sldId="267"/>
        </pc:sldMkLst>
        <pc:spChg chg="mod">
          <ac:chgData name="Augustine Okoroba (2009076)" userId="S::2009076@student.uwtsd.ac.uk::dea7abbd-3159-45b0-b505-ead67af3fe39" providerId="AD" clId="Web-{2A7FE46F-A5A6-A1CC-E448-905EFFB75F65}" dt="2023-09-09T15:53:40.686" v="1130" actId="20577"/>
          <ac:spMkLst>
            <pc:docMk/>
            <pc:sldMk cId="1628169243" sldId="267"/>
            <ac:spMk id="2" creationId="{E733CCB1-AAE0-5464-A772-E677823112D2}"/>
          </ac:spMkLst>
        </pc:spChg>
        <pc:spChg chg="mod">
          <ac:chgData name="Augustine Okoroba (2009076)" userId="S::2009076@student.uwtsd.ac.uk::dea7abbd-3159-45b0-b505-ead67af3fe39" providerId="AD" clId="Web-{2A7FE46F-A5A6-A1CC-E448-905EFFB75F65}" dt="2023-09-09T18:09:53.972" v="1686" actId="20577"/>
          <ac:spMkLst>
            <pc:docMk/>
            <pc:sldMk cId="1628169243" sldId="267"/>
            <ac:spMk id="3" creationId="{F9502463-0403-BF73-025C-2C4658AC04ED}"/>
          </ac:spMkLst>
        </pc:spChg>
      </pc:sldChg>
      <pc:sldChg chg="modSp new">
        <pc:chgData name="Augustine Okoroba (2009076)" userId="S::2009076@student.uwtsd.ac.uk::dea7abbd-3159-45b0-b505-ead67af3fe39" providerId="AD" clId="Web-{2A7FE46F-A5A6-A1CC-E448-905EFFB75F65}" dt="2023-09-09T18:39:29.696" v="2183" actId="20577"/>
        <pc:sldMkLst>
          <pc:docMk/>
          <pc:sldMk cId="729803762" sldId="268"/>
        </pc:sldMkLst>
        <pc:spChg chg="mod">
          <ac:chgData name="Augustine Okoroba (2009076)" userId="S::2009076@student.uwtsd.ac.uk::dea7abbd-3159-45b0-b505-ead67af3fe39" providerId="AD" clId="Web-{2A7FE46F-A5A6-A1CC-E448-905EFFB75F65}" dt="2023-09-09T18:39:29.696" v="2183" actId="20577"/>
          <ac:spMkLst>
            <pc:docMk/>
            <pc:sldMk cId="729803762" sldId="268"/>
            <ac:spMk id="3" creationId="{1E2FBF00-6B96-95C1-21A6-1F32D3173A24}"/>
          </ac:spMkLst>
        </pc:spChg>
      </pc:sldChg>
    </pc:docChg>
  </pc:docChgLst>
  <pc:docChgLst>
    <pc:chgData name="Augustine Okoroba (2009076)" userId="S::2009076@student.uwtsd.ac.uk::dea7abbd-3159-45b0-b505-ead67af3fe39" providerId="AD" clId="Web-{44AEC0AB-D511-5FB8-E619-9A468494DE8B}"/>
    <pc:docChg chg="modSld">
      <pc:chgData name="Augustine Okoroba (2009076)" userId="S::2009076@student.uwtsd.ac.uk::dea7abbd-3159-45b0-b505-ead67af3fe39" providerId="AD" clId="Web-{44AEC0AB-D511-5FB8-E619-9A468494DE8B}" dt="2023-09-08T14:23:26.682" v="238" actId="20577"/>
      <pc:docMkLst>
        <pc:docMk/>
      </pc:docMkLst>
      <pc:sldChg chg="modSp">
        <pc:chgData name="Augustine Okoroba (2009076)" userId="S::2009076@student.uwtsd.ac.uk::dea7abbd-3159-45b0-b505-ead67af3fe39" providerId="AD" clId="Web-{44AEC0AB-D511-5FB8-E619-9A468494DE8B}" dt="2023-09-08T14:23:26.682" v="238" actId="20577"/>
        <pc:sldMkLst>
          <pc:docMk/>
          <pc:sldMk cId="846831537" sldId="264"/>
        </pc:sldMkLst>
        <pc:spChg chg="mod">
          <ac:chgData name="Augustine Okoroba (2009076)" userId="S::2009076@student.uwtsd.ac.uk::dea7abbd-3159-45b0-b505-ead67af3fe39" providerId="AD" clId="Web-{44AEC0AB-D511-5FB8-E619-9A468494DE8B}" dt="2023-09-08T13:38:22.309" v="21" actId="20577"/>
          <ac:spMkLst>
            <pc:docMk/>
            <pc:sldMk cId="846831537" sldId="264"/>
            <ac:spMk id="2" creationId="{C704918C-FA13-85A9-A570-1D89F365867B}"/>
          </ac:spMkLst>
        </pc:spChg>
        <pc:spChg chg="mod">
          <ac:chgData name="Augustine Okoroba (2009076)" userId="S::2009076@student.uwtsd.ac.uk::dea7abbd-3159-45b0-b505-ead67af3fe39" providerId="AD" clId="Web-{44AEC0AB-D511-5FB8-E619-9A468494DE8B}" dt="2023-09-08T14:23:26.682" v="238" actId="20577"/>
          <ac:spMkLst>
            <pc:docMk/>
            <pc:sldMk cId="846831537" sldId="264"/>
            <ac:spMk id="3" creationId="{886B6606-1126-B7A3-125F-27231403C8B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9/11/2023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90150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9/11/2023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72537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9/11/2023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66139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9/11/2023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55257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9/11/2023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20516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9/11/2023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09224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9/11/2023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93449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9/11/2023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33825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9/11/2023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36946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9/11/2023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37830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9/11/2023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46020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9/11/2023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368543190"/>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euschoolequity.org/WebProject/partners.html"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rontiersin.org/articles/10.3389/frsus.2020.617870/ful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ageuk.org.uk" TargetMode="External"/><Relationship Id="rId2" Type="http://schemas.openxmlformats.org/officeDocument/2006/relationships/hyperlink" Target="https://www.campaigntoendloneliness.org" TargetMode="External"/><Relationship Id="rId1" Type="http://schemas.openxmlformats.org/officeDocument/2006/relationships/slideLayout" Target="../slideLayouts/slideLayout2.xml"/><Relationship Id="rId5" Type="http://schemas.openxmlformats.org/officeDocument/2006/relationships/hyperlink" Target="https://www.scribbr.com/methodolgy/research-ethics/" TargetMode="External"/><Relationship Id="rId4" Type="http://schemas.openxmlformats.org/officeDocument/2006/relationships/hyperlink" Target="https://alone.ie/have-a-laugh-for-loneliness-with-alone-this-christma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editage.com/insights/what-is-the-importance-of-keywords-in-a-research-paper" TargetMode="External"/><Relationship Id="rId2" Type="http://schemas.openxmlformats.org/officeDocument/2006/relationships/hyperlink" Target="https://www.campaigntoendloneliness/blg/loneliness-international-issu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scribbr.com/working-with-sources/craap-test/" TargetMode="External"/><Relationship Id="rId1" Type="http://schemas.openxmlformats.org/officeDocument/2006/relationships/slideLayout" Target="../slideLayouts/slideLayout2.xml"/><Relationship Id="rId6" Type="http://schemas.openxmlformats.org/officeDocument/2006/relationships/hyperlink" Target="https://doi.org/10.1186" TargetMode="External"/><Relationship Id="rId5" Type="http://schemas.openxmlformats.org/officeDocument/2006/relationships/hyperlink" Target="https://libguides.csuchico.edu/c.php?g=414315&amp;p=2822716" TargetMode="External"/><Relationship Id="rId4" Type="http://schemas.openxmlformats.org/officeDocument/2006/relationships/hyperlink" Target="https://pubmed.ncbi.nlm.nih.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4BD3D2AC-21AB-44A3-8D46-777B3B880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04E8BC0-F283-4E94-9331-304A94903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02369452-A38F-421A-87AB-9CE1B5955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8831334" cy="4923095"/>
          </a:xfrm>
          <a:custGeom>
            <a:avLst/>
            <a:gdLst>
              <a:gd name="connsiteX0" fmla="*/ 1412408 w 8831334"/>
              <a:gd name="connsiteY0" fmla="*/ 4231273 h 4923095"/>
              <a:gd name="connsiteX1" fmla="*/ 1480115 w 8831334"/>
              <a:gd name="connsiteY1" fmla="*/ 4255873 h 4923095"/>
              <a:gd name="connsiteX2" fmla="*/ 1555026 w 8831334"/>
              <a:gd name="connsiteY2" fmla="*/ 4493895 h 4923095"/>
              <a:gd name="connsiteX3" fmla="*/ 1315323 w 8831334"/>
              <a:gd name="connsiteY3" fmla="*/ 4546785 h 4923095"/>
              <a:gd name="connsiteX4" fmla="*/ 1240411 w 8831334"/>
              <a:gd name="connsiteY4" fmla="*/ 4308763 h 4923095"/>
              <a:gd name="connsiteX5" fmla="*/ 1344748 w 8831334"/>
              <a:gd name="connsiteY5" fmla="*/ 4233023 h 4923095"/>
              <a:gd name="connsiteX6" fmla="*/ 1412408 w 8831334"/>
              <a:gd name="connsiteY6" fmla="*/ 4231273 h 4923095"/>
              <a:gd name="connsiteX7" fmla="*/ 622613 w 8831334"/>
              <a:gd name="connsiteY7" fmla="*/ 3711323 h 4923095"/>
              <a:gd name="connsiteX8" fmla="*/ 726058 w 8831334"/>
              <a:gd name="connsiteY8" fmla="*/ 3713477 h 4923095"/>
              <a:gd name="connsiteX9" fmla="*/ 862930 w 8831334"/>
              <a:gd name="connsiteY9" fmla="*/ 3763207 h 4923095"/>
              <a:gd name="connsiteX10" fmla="*/ 1014368 w 8831334"/>
              <a:gd name="connsiteY10" fmla="*/ 4244384 h 4923095"/>
              <a:gd name="connsiteX11" fmla="*/ 529792 w 8831334"/>
              <a:gd name="connsiteY11" fmla="*/ 4351304 h 4923095"/>
              <a:gd name="connsiteX12" fmla="*/ 378355 w 8831334"/>
              <a:gd name="connsiteY12" fmla="*/ 3870127 h 4923095"/>
              <a:gd name="connsiteX13" fmla="*/ 622613 w 8831334"/>
              <a:gd name="connsiteY13" fmla="*/ 3711323 h 4923095"/>
              <a:gd name="connsiteX14" fmla="*/ 0 w 8831334"/>
              <a:gd name="connsiteY14" fmla="*/ 0 h 4923095"/>
              <a:gd name="connsiteX15" fmla="*/ 7345477 w 8831334"/>
              <a:gd name="connsiteY15" fmla="*/ 0 h 4923095"/>
              <a:gd name="connsiteX16" fmla="*/ 7330937 w 8831334"/>
              <a:gd name="connsiteY16" fmla="*/ 57909 h 4923095"/>
              <a:gd name="connsiteX17" fmla="*/ 7204045 w 8831334"/>
              <a:gd name="connsiteY17" fmla="*/ 525057 h 4923095"/>
              <a:gd name="connsiteX18" fmla="*/ 7423939 w 8831334"/>
              <a:gd name="connsiteY18" fmla="*/ 1259431 h 4923095"/>
              <a:gd name="connsiteX19" fmla="*/ 8123848 w 8831334"/>
              <a:gd name="connsiteY19" fmla="*/ 1829863 h 4923095"/>
              <a:gd name="connsiteX20" fmla="*/ 8304560 w 8831334"/>
              <a:gd name="connsiteY20" fmla="*/ 4410617 h 4923095"/>
              <a:gd name="connsiteX21" fmla="*/ 5824906 w 8831334"/>
              <a:gd name="connsiteY21" fmla="*/ 4582246 h 4923095"/>
              <a:gd name="connsiteX22" fmla="*/ 4814027 w 8831334"/>
              <a:gd name="connsiteY22" fmla="*/ 3900391 h 4923095"/>
              <a:gd name="connsiteX23" fmla="*/ 3389336 w 8831334"/>
              <a:gd name="connsiteY23" fmla="*/ 4033298 h 4923095"/>
              <a:gd name="connsiteX24" fmla="*/ 2844266 w 8831334"/>
              <a:gd name="connsiteY24" fmla="*/ 4497245 h 4923095"/>
              <a:gd name="connsiteX25" fmla="*/ 1361823 w 8831334"/>
              <a:gd name="connsiteY25" fmla="*/ 3978831 h 4923095"/>
              <a:gd name="connsiteX26" fmla="*/ 723961 w 8831334"/>
              <a:gd name="connsiteY26" fmla="*/ 3482165 h 4923095"/>
              <a:gd name="connsiteX27" fmla="*/ 41451 w 8831334"/>
              <a:gd name="connsiteY27" fmla="*/ 3495177 h 4923095"/>
              <a:gd name="connsiteX28" fmla="*/ 0 w 8831334"/>
              <a:gd name="connsiteY28" fmla="*/ 3499960 h 492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831334" h="4923095">
                <a:moveTo>
                  <a:pt x="1412408" y="4231273"/>
                </a:moveTo>
                <a:cubicBezTo>
                  <a:pt x="1435398" y="4234988"/>
                  <a:pt x="1458395" y="4243092"/>
                  <a:pt x="1480115" y="4255873"/>
                </a:cubicBezTo>
                <a:cubicBezTo>
                  <a:pt x="1566994" y="4306997"/>
                  <a:pt x="1600533" y="4413563"/>
                  <a:pt x="1555026" y="4493895"/>
                </a:cubicBezTo>
                <a:cubicBezTo>
                  <a:pt x="1509520" y="4574228"/>
                  <a:pt x="1402201" y="4597907"/>
                  <a:pt x="1315323" y="4546785"/>
                </a:cubicBezTo>
                <a:cubicBezTo>
                  <a:pt x="1228444" y="4495662"/>
                  <a:pt x="1194905" y="4389095"/>
                  <a:pt x="1240411" y="4308763"/>
                </a:cubicBezTo>
                <a:cubicBezTo>
                  <a:pt x="1263164" y="4268597"/>
                  <a:pt x="1301371" y="4242593"/>
                  <a:pt x="1344748" y="4233023"/>
                </a:cubicBezTo>
                <a:cubicBezTo>
                  <a:pt x="1366437" y="4228237"/>
                  <a:pt x="1389419" y="4227559"/>
                  <a:pt x="1412408" y="4231273"/>
                </a:cubicBezTo>
                <a:close/>
                <a:moveTo>
                  <a:pt x="622613" y="3711323"/>
                </a:moveTo>
                <a:cubicBezTo>
                  <a:pt x="656354" y="3707209"/>
                  <a:pt x="691202" y="3707845"/>
                  <a:pt x="726058" y="3713477"/>
                </a:cubicBezTo>
                <a:cubicBezTo>
                  <a:pt x="772533" y="3720984"/>
                  <a:pt x="819023" y="3737370"/>
                  <a:pt x="862930" y="3763207"/>
                </a:cubicBezTo>
                <a:cubicBezTo>
                  <a:pt x="1038560" y="3866555"/>
                  <a:pt x="1106361" y="4081986"/>
                  <a:pt x="1014368" y="4244384"/>
                </a:cubicBezTo>
                <a:cubicBezTo>
                  <a:pt x="922373" y="4406782"/>
                  <a:pt x="705422" y="4454653"/>
                  <a:pt x="529792" y="4351304"/>
                </a:cubicBezTo>
                <a:cubicBezTo>
                  <a:pt x="354162" y="4247957"/>
                  <a:pt x="286361" y="4032525"/>
                  <a:pt x="378355" y="3870127"/>
                </a:cubicBezTo>
                <a:cubicBezTo>
                  <a:pt x="430102" y="3778778"/>
                  <a:pt x="521385" y="3723667"/>
                  <a:pt x="622613" y="3711323"/>
                </a:cubicBezTo>
                <a:close/>
                <a:moveTo>
                  <a:pt x="0" y="0"/>
                </a:moveTo>
                <a:lnTo>
                  <a:pt x="7345477" y="0"/>
                </a:lnTo>
                <a:lnTo>
                  <a:pt x="7330937" y="57909"/>
                </a:lnTo>
                <a:cubicBezTo>
                  <a:pt x="7288864" y="213626"/>
                  <a:pt x="7242961" y="368487"/>
                  <a:pt x="7204045" y="525057"/>
                </a:cubicBezTo>
                <a:cubicBezTo>
                  <a:pt x="7133676" y="809936"/>
                  <a:pt x="7207545" y="1073056"/>
                  <a:pt x="7423939" y="1259431"/>
                </a:cubicBezTo>
                <a:cubicBezTo>
                  <a:pt x="7652783" y="1456418"/>
                  <a:pt x="7881464" y="1655861"/>
                  <a:pt x="8123848" y="1829863"/>
                </a:cubicBezTo>
                <a:cubicBezTo>
                  <a:pt x="9170527" y="2581053"/>
                  <a:pt x="8902406" y="3889765"/>
                  <a:pt x="8304560" y="4410617"/>
                </a:cubicBezTo>
                <a:cubicBezTo>
                  <a:pt x="7554009" y="5063887"/>
                  <a:pt x="6697479" y="5060469"/>
                  <a:pt x="5824906" y="4582246"/>
                </a:cubicBezTo>
                <a:cubicBezTo>
                  <a:pt x="5473190" y="4390333"/>
                  <a:pt x="5153204" y="4124206"/>
                  <a:pt x="4814027" y="3900391"/>
                </a:cubicBezTo>
                <a:cubicBezTo>
                  <a:pt x="4336267" y="3586184"/>
                  <a:pt x="3821519" y="3552717"/>
                  <a:pt x="3389336" y="4033298"/>
                </a:cubicBezTo>
                <a:cubicBezTo>
                  <a:pt x="3228138" y="4212489"/>
                  <a:pt x="3051008" y="4402509"/>
                  <a:pt x="2844266" y="4497245"/>
                </a:cubicBezTo>
                <a:cubicBezTo>
                  <a:pt x="2311195" y="4741524"/>
                  <a:pt x="1799982" y="4540883"/>
                  <a:pt x="1361823" y="3978831"/>
                </a:cubicBezTo>
                <a:cubicBezTo>
                  <a:pt x="1185983" y="3753353"/>
                  <a:pt x="1004288" y="3503556"/>
                  <a:pt x="723961" y="3482165"/>
                </a:cubicBezTo>
                <a:cubicBezTo>
                  <a:pt x="497125" y="3465003"/>
                  <a:pt x="268214" y="3473242"/>
                  <a:pt x="41451" y="3495177"/>
                </a:cubicBezTo>
                <a:lnTo>
                  <a:pt x="0" y="349996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1FB460-B25C-3FB3-8906-CC645F76FBDB}"/>
              </a:ext>
            </a:extLst>
          </p:cNvPr>
          <p:cNvSpPr>
            <a:spLocks noGrp="1"/>
          </p:cNvSpPr>
          <p:nvPr>
            <p:ph type="ctrTitle"/>
          </p:nvPr>
        </p:nvSpPr>
        <p:spPr>
          <a:xfrm>
            <a:off x="841248" y="4144867"/>
            <a:ext cx="10627450" cy="1733645"/>
          </a:xfrm>
        </p:spPr>
        <p:txBody>
          <a:bodyPr>
            <a:normAutofit/>
          </a:bodyPr>
          <a:lstStyle/>
          <a:p>
            <a:r>
              <a:rPr lang="en-US">
                <a:latin typeface="Arial Nova"/>
              </a:rPr>
              <a:t>Dissertation(viva presentation)</a:t>
            </a:r>
            <a:endParaRPr lang="en-US" b="0">
              <a:latin typeface="Arial Nova"/>
            </a:endParaRPr>
          </a:p>
        </p:txBody>
      </p:sp>
      <p:sp>
        <p:nvSpPr>
          <p:cNvPr id="3" name="Subtitle 2">
            <a:extLst>
              <a:ext uri="{FF2B5EF4-FFF2-40B4-BE49-F238E27FC236}">
                <a16:creationId xmlns:a16="http://schemas.microsoft.com/office/drawing/2014/main" id="{D91DE2A9-03A5-012D-5CB4-3FC5A38EEF79}"/>
              </a:ext>
            </a:extLst>
          </p:cNvPr>
          <p:cNvSpPr>
            <a:spLocks noGrp="1"/>
          </p:cNvSpPr>
          <p:nvPr>
            <p:ph type="subTitle" idx="1"/>
          </p:nvPr>
        </p:nvSpPr>
        <p:spPr>
          <a:xfrm>
            <a:off x="8405220" y="663961"/>
            <a:ext cx="3063478" cy="3072362"/>
          </a:xfrm>
        </p:spPr>
        <p:txBody>
          <a:bodyPr vert="horz" lIns="91440" tIns="45720" rIns="91440" bIns="45720" rtlCol="0" anchor="t">
            <a:normAutofit/>
          </a:bodyPr>
          <a:lstStyle/>
          <a:p>
            <a:r>
              <a:rPr lang="en-US" dirty="0">
                <a:latin typeface="Arial Nova"/>
              </a:rPr>
              <a:t>Student name: Augustine </a:t>
            </a:r>
            <a:r>
              <a:rPr lang="en-US" dirty="0" err="1">
                <a:latin typeface="Arial Nova"/>
              </a:rPr>
              <a:t>Akibor</a:t>
            </a:r>
            <a:r>
              <a:rPr lang="en-US" dirty="0">
                <a:latin typeface="Arial Nova"/>
              </a:rPr>
              <a:t> </a:t>
            </a:r>
            <a:r>
              <a:rPr lang="en-US" dirty="0" err="1">
                <a:latin typeface="Arial Nova"/>
              </a:rPr>
              <a:t>Okoroba</a:t>
            </a:r>
          </a:p>
          <a:p>
            <a:r>
              <a:rPr lang="en-US" dirty="0">
                <a:latin typeface="Arial Nova"/>
              </a:rPr>
              <a:t>Student ID: 2009076</a:t>
            </a:r>
          </a:p>
          <a:p>
            <a:r>
              <a:rPr lang="en-US" dirty="0">
                <a:latin typeface="Arial Nova"/>
              </a:rPr>
              <a:t>Tittle: </a:t>
            </a:r>
            <a:r>
              <a:rPr lang="en-US" b="1" dirty="0">
                <a:latin typeface="Arial Nova"/>
              </a:rPr>
              <a:t>THE EFFECT OF TECHNOLOGICAL INTERVENTIONS TO REDUCE LONELINESS IN OLDER ADULTS</a:t>
            </a:r>
          </a:p>
        </p:txBody>
      </p:sp>
      <p:pic>
        <p:nvPicPr>
          <p:cNvPr id="4" name="Picture 3">
            <a:extLst>
              <a:ext uri="{FF2B5EF4-FFF2-40B4-BE49-F238E27FC236}">
                <a16:creationId xmlns:a16="http://schemas.microsoft.com/office/drawing/2014/main" id="{41BB0351-7E77-DD95-9D3C-E4E88B4915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3302" y="1066639"/>
            <a:ext cx="6496274" cy="2158158"/>
          </a:xfrm>
          <a:prstGeom prst="rect">
            <a:avLst/>
          </a:prstGeom>
        </p:spPr>
      </p:pic>
      <p:sp>
        <p:nvSpPr>
          <p:cNvPr id="5" name="TextBox 4">
            <a:extLst>
              <a:ext uri="{FF2B5EF4-FFF2-40B4-BE49-F238E27FC236}">
                <a16:creationId xmlns:a16="http://schemas.microsoft.com/office/drawing/2014/main" id="{AEA0C1D3-934F-8A9C-5328-C8287241F3EA}"/>
              </a:ext>
            </a:extLst>
          </p:cNvPr>
          <p:cNvSpPr txBox="1"/>
          <p:nvPr/>
        </p:nvSpPr>
        <p:spPr>
          <a:xfrm>
            <a:off x="4441251" y="3024742"/>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253028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9AF24-FA2C-50B0-9E2E-1A3451DBF41B}"/>
              </a:ext>
            </a:extLst>
          </p:cNvPr>
          <p:cNvSpPr>
            <a:spLocks noGrp="1"/>
          </p:cNvSpPr>
          <p:nvPr>
            <p:ph type="title"/>
          </p:nvPr>
        </p:nvSpPr>
        <p:spPr/>
        <p:txBody>
          <a:bodyPr/>
          <a:lstStyle/>
          <a:p>
            <a:r>
              <a:rPr lang="en-US" sz="2400" dirty="0">
                <a:latin typeface="Arial Nova"/>
              </a:rPr>
              <a:t>CHAPTER 1: Introduction</a:t>
            </a:r>
            <a:endParaRPr lang="en-US" dirty="0"/>
          </a:p>
        </p:txBody>
      </p:sp>
      <p:sp>
        <p:nvSpPr>
          <p:cNvPr id="3" name="Content Placeholder 2">
            <a:extLst>
              <a:ext uri="{FF2B5EF4-FFF2-40B4-BE49-F238E27FC236}">
                <a16:creationId xmlns:a16="http://schemas.microsoft.com/office/drawing/2014/main" id="{C06639EB-67B2-2B71-4C3F-8300F2709119}"/>
              </a:ext>
            </a:extLst>
          </p:cNvPr>
          <p:cNvSpPr>
            <a:spLocks noGrp="1"/>
          </p:cNvSpPr>
          <p:nvPr>
            <p:ph idx="1"/>
          </p:nvPr>
        </p:nvSpPr>
        <p:spPr/>
        <p:txBody>
          <a:bodyPr vert="horz" lIns="91440" tIns="45720" rIns="91440" bIns="45720" rtlCol="0" anchor="t">
            <a:normAutofit fontScale="92500" lnSpcReduction="20000"/>
          </a:bodyPr>
          <a:lstStyle/>
          <a:p>
            <a:pPr marL="285750" indent="-285750">
              <a:buFont typeface="Wingdings" panose="020B0504020202020204" pitchFamily="34" charset="0"/>
              <a:buChar char="Ø"/>
            </a:pPr>
            <a:r>
              <a:rPr lang="en-US" sz="1800">
                <a:latin typeface="Arial Nova"/>
              </a:rPr>
              <a:t>Loneliness </a:t>
            </a:r>
            <a:r>
              <a:rPr lang="en-US" sz="1800" dirty="0">
                <a:latin typeface="Arial Nova"/>
              </a:rPr>
              <a:t>is a subjective feeling about the gap between a person's desired level of social contact and their actual contact (Age Uk, 2023)</a:t>
            </a:r>
          </a:p>
          <a:p>
            <a:pPr marL="285750" indent="-285750">
              <a:buFont typeface="Wingdings" panose="020B0504020202020204" pitchFamily="34" charset="0"/>
              <a:buChar char="Ø"/>
            </a:pPr>
            <a:r>
              <a:rPr lang="en-US" sz="1800" dirty="0">
                <a:latin typeface="Arial Nova"/>
              </a:rPr>
              <a:t>Loneliness can affect various facets of older people's lives such as their physical wellbeing.</a:t>
            </a:r>
          </a:p>
          <a:p>
            <a:pPr marL="285750" indent="-285750">
              <a:buFont typeface="Wingdings" panose="020B0504020202020204" pitchFamily="34" charset="0"/>
              <a:buChar char="Ø"/>
            </a:pPr>
            <a:r>
              <a:rPr lang="en-US" sz="1800" dirty="0">
                <a:latin typeface="Arial Nova"/>
              </a:rPr>
              <a:t>In 2001 census, the population in England and Wales for older adults aged 65years and over, estimated 8,341,000, and in 2011, it rose to 9,223,000 for older adults aged 67years (ONS, 2001)</a:t>
            </a:r>
          </a:p>
          <a:p>
            <a:pPr marL="285750" indent="-285750">
              <a:buFont typeface="Wingdings" panose="020B0504020202020204" pitchFamily="34" charset="0"/>
              <a:buChar char="Ø"/>
            </a:pPr>
            <a:r>
              <a:rPr lang="en-US" sz="1800" b="1" dirty="0">
                <a:latin typeface="Arial Nova"/>
              </a:rPr>
              <a:t>Aims and Objectives:</a:t>
            </a:r>
          </a:p>
          <a:p>
            <a:pPr marL="285750" indent="-285750">
              <a:buFont typeface="Wingdings" panose="020B0504020202020204" pitchFamily="34" charset="0"/>
              <a:buChar char="Ø"/>
            </a:pPr>
            <a:r>
              <a:rPr lang="en-US" sz="1800" dirty="0">
                <a:latin typeface="Arial Nova"/>
              </a:rPr>
              <a:t>This project aimed to undertake a systematic review of published primary research on digital interventions to reduce loneliness in older adults.</a:t>
            </a:r>
          </a:p>
          <a:p>
            <a:pPr marL="285750" indent="-285750">
              <a:buFont typeface="Wingdings" panose="020B0504020202020204" pitchFamily="34" charset="0"/>
              <a:buChar char="Ø"/>
            </a:pPr>
            <a:r>
              <a:rPr lang="en-US" sz="1800" dirty="0">
                <a:latin typeface="Arial Nova"/>
              </a:rPr>
              <a:t>To </a:t>
            </a:r>
            <a:r>
              <a:rPr lang="en-US" sz="1800" dirty="0" err="1">
                <a:latin typeface="Arial Nova"/>
              </a:rPr>
              <a:t>analyse</a:t>
            </a:r>
            <a:r>
              <a:rPr lang="en-US" sz="1800" dirty="0">
                <a:latin typeface="Arial Nova"/>
              </a:rPr>
              <a:t> the effectiveness of technology-based interventions to reduce loneliness in older adults.</a:t>
            </a:r>
          </a:p>
          <a:p>
            <a:pPr marL="285750" indent="-285750">
              <a:buFont typeface="Wingdings" panose="020B0504020202020204" pitchFamily="34" charset="0"/>
              <a:buChar char="Ø"/>
            </a:pPr>
            <a:r>
              <a:rPr lang="en-US" sz="1800" dirty="0">
                <a:latin typeface="Arial Nova"/>
              </a:rPr>
              <a:t>To identify the digital technological interventions used to reduce loneliness.</a:t>
            </a:r>
          </a:p>
          <a:p>
            <a:pPr marL="285750" indent="-285750">
              <a:buFont typeface="Wingdings" panose="020B0504020202020204" pitchFamily="34" charset="0"/>
              <a:buChar char="Ø"/>
            </a:pPr>
            <a:r>
              <a:rPr lang="en-US" sz="1800" dirty="0">
                <a:latin typeface="Arial Nova"/>
              </a:rPr>
              <a:t>To examine the concepts of technological interventions to reduce loneliness.</a:t>
            </a:r>
          </a:p>
          <a:p>
            <a:pPr marL="285750" indent="-285750">
              <a:buFont typeface="Wingdings" panose="020B0504020202020204" pitchFamily="34" charset="0"/>
              <a:buChar char="Ø"/>
            </a:pPr>
            <a:r>
              <a:rPr lang="en-US" sz="1800" dirty="0">
                <a:latin typeface="Arial Nova"/>
              </a:rPr>
              <a:t>To assess the several types of digital interventions to reduce loneliness in older adults. </a:t>
            </a:r>
          </a:p>
          <a:p>
            <a:pPr marL="285750" indent="-285750">
              <a:buFont typeface="Wingdings" panose="020B0504020202020204" pitchFamily="34" charset="0"/>
              <a:buChar char="Ø"/>
            </a:pPr>
            <a:endParaRPr lang="en-US" sz="1800" dirty="0">
              <a:latin typeface="Arial Nova"/>
            </a:endParaRPr>
          </a:p>
          <a:p>
            <a:pPr marL="285750" indent="-285750">
              <a:buFont typeface="Wingdings" panose="020B0504020202020204" pitchFamily="34" charset="0"/>
              <a:buChar char="Ø"/>
            </a:pPr>
            <a:endParaRPr lang="en-US" sz="1800" dirty="0">
              <a:latin typeface="Arial Nova"/>
            </a:endParaRPr>
          </a:p>
        </p:txBody>
      </p:sp>
    </p:spTree>
    <p:extLst>
      <p:ext uri="{BB962C8B-B14F-4D97-AF65-F5344CB8AC3E}">
        <p14:creationId xmlns:p14="http://schemas.microsoft.com/office/powerpoint/2010/main" val="4253491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5399B-3ACC-4235-0545-E395D9A423C2}"/>
              </a:ext>
            </a:extLst>
          </p:cNvPr>
          <p:cNvSpPr>
            <a:spLocks noGrp="1"/>
          </p:cNvSpPr>
          <p:nvPr>
            <p:ph type="title"/>
          </p:nvPr>
        </p:nvSpPr>
        <p:spPr/>
        <p:txBody>
          <a:bodyPr/>
          <a:lstStyle/>
          <a:p>
            <a:r>
              <a:rPr lang="en-US" sz="2400" dirty="0">
                <a:latin typeface="Arial Nova"/>
              </a:rPr>
              <a:t>CHAPTER 2: Background</a:t>
            </a:r>
            <a:endParaRPr lang="en-US" dirty="0"/>
          </a:p>
        </p:txBody>
      </p:sp>
      <p:sp>
        <p:nvSpPr>
          <p:cNvPr id="3" name="Content Placeholder 2">
            <a:extLst>
              <a:ext uri="{FF2B5EF4-FFF2-40B4-BE49-F238E27FC236}">
                <a16:creationId xmlns:a16="http://schemas.microsoft.com/office/drawing/2014/main" id="{FDDE8FF9-C9F1-D5A4-B1BE-99FFDD254C62}"/>
              </a:ext>
            </a:extLst>
          </p:cNvPr>
          <p:cNvSpPr>
            <a:spLocks noGrp="1"/>
          </p:cNvSpPr>
          <p:nvPr>
            <p:ph idx="1"/>
          </p:nvPr>
        </p:nvSpPr>
        <p:spPr/>
        <p:txBody>
          <a:bodyPr vert="horz" lIns="91440" tIns="45720" rIns="91440" bIns="45720" rtlCol="0" anchor="t">
            <a:normAutofit fontScale="92500" lnSpcReduction="20000"/>
          </a:bodyPr>
          <a:lstStyle/>
          <a:p>
            <a:pPr marL="285750" indent="-285750">
              <a:buFont typeface="Arial" panose="020B0504020202020204" pitchFamily="34" charset="0"/>
              <a:buChar char="•"/>
            </a:pPr>
            <a:r>
              <a:rPr lang="en-US" sz="1800" dirty="0">
                <a:latin typeface="Arial Nova"/>
              </a:rPr>
              <a:t>The research regarding the history of loneliness covered for the period 1700 to 2015.</a:t>
            </a:r>
          </a:p>
          <a:p>
            <a:pPr marL="285750" indent="-285750">
              <a:buFont typeface="Arial" panose="020B0504020202020204" pitchFamily="34" charset="0"/>
              <a:buChar char="•"/>
            </a:pPr>
            <a:r>
              <a:rPr lang="en-US" sz="1800" dirty="0">
                <a:latin typeface="Arial Nova"/>
              </a:rPr>
              <a:t>The studies conducted by North American and British shows that 30-50% of individuals feel lonely.</a:t>
            </a:r>
          </a:p>
          <a:p>
            <a:pPr marL="285750" indent="-285750">
              <a:buFont typeface="Arial" panose="020B0504020202020204" pitchFamily="34" charset="0"/>
              <a:buChar char="•"/>
            </a:pPr>
            <a:r>
              <a:rPr lang="en-US" sz="1800" dirty="0">
                <a:latin typeface="Arial Nova"/>
              </a:rPr>
              <a:t>About 10-20% recorded severe loneliness.</a:t>
            </a:r>
          </a:p>
          <a:p>
            <a:pPr marL="285750" indent="-285750">
              <a:buFont typeface="Arial" panose="020B0504020202020204" pitchFamily="34" charset="0"/>
              <a:buChar char="•"/>
            </a:pPr>
            <a:r>
              <a:rPr lang="en-US" sz="1800" b="1" dirty="0">
                <a:latin typeface="Arial Nova"/>
              </a:rPr>
              <a:t>Social support theory: </a:t>
            </a:r>
            <a:r>
              <a:rPr lang="en-US" sz="1800" dirty="0">
                <a:latin typeface="Arial Nova"/>
              </a:rPr>
              <a:t>Aims to enhance social support by encouraging older people to build social relationships (Chen, 2019)</a:t>
            </a:r>
          </a:p>
          <a:p>
            <a:pPr marL="285750" indent="-285750">
              <a:buFont typeface="Arial" panose="020B0504020202020204" pitchFamily="34" charset="0"/>
              <a:buChar char="•"/>
            </a:pPr>
            <a:r>
              <a:rPr lang="en-US" sz="1800" b="1" dirty="0">
                <a:latin typeface="Arial Nova"/>
              </a:rPr>
              <a:t>Socioemotional selectivity theory: </a:t>
            </a:r>
            <a:r>
              <a:rPr lang="en-US" sz="1800" dirty="0">
                <a:latin typeface="Arial Nova"/>
              </a:rPr>
              <a:t>Focus on helping older adults identify and nurture these </a:t>
            </a:r>
            <a:r>
              <a:rPr lang="en-US" sz="1800">
                <a:latin typeface="Arial Nova"/>
              </a:rPr>
              <a:t>relationships.</a:t>
            </a:r>
            <a:endParaRPr lang="en-US" sz="1800" dirty="0">
              <a:latin typeface="Arial Nova"/>
            </a:endParaRPr>
          </a:p>
          <a:p>
            <a:pPr marL="285750" indent="-285750">
              <a:buFont typeface="Arial" panose="020B0504020202020204" pitchFamily="34" charset="0"/>
              <a:buChar char="•"/>
            </a:pPr>
            <a:r>
              <a:rPr lang="en-US" sz="1800" b="1" dirty="0">
                <a:latin typeface="Arial Nova"/>
              </a:rPr>
              <a:t>Cognitive </a:t>
            </a:r>
            <a:r>
              <a:rPr lang="en-US" sz="1800" b="1" err="1">
                <a:latin typeface="Arial Nova"/>
              </a:rPr>
              <a:t>Behavioural</a:t>
            </a:r>
            <a:r>
              <a:rPr lang="en-US" sz="1800" b="1" dirty="0">
                <a:latin typeface="Arial Nova"/>
              </a:rPr>
              <a:t> Therapy</a:t>
            </a:r>
            <a:r>
              <a:rPr lang="en-US" sz="1800" dirty="0">
                <a:latin typeface="Arial Nova"/>
              </a:rPr>
              <a:t> (CBT) Aims to modify negative thoughts and </a:t>
            </a:r>
            <a:r>
              <a:rPr lang="en-US" sz="1800" err="1">
                <a:latin typeface="Arial Nova"/>
              </a:rPr>
              <a:t>behaviours</a:t>
            </a:r>
            <a:r>
              <a:rPr lang="en-US" sz="1800" dirty="0">
                <a:latin typeface="Arial Nova"/>
              </a:rPr>
              <a:t> associated with </a:t>
            </a:r>
            <a:r>
              <a:rPr lang="en-US" sz="1800">
                <a:latin typeface="Arial Nova"/>
              </a:rPr>
              <a:t>loneliness.</a:t>
            </a:r>
            <a:endParaRPr lang="en-US" sz="1800" dirty="0">
              <a:latin typeface="Arial Nova"/>
            </a:endParaRPr>
          </a:p>
          <a:p>
            <a:pPr marL="285750" indent="-285750">
              <a:buFont typeface="Arial" panose="020B0504020202020204" pitchFamily="34" charset="0"/>
              <a:buChar char="•"/>
            </a:pPr>
            <a:r>
              <a:rPr lang="en-US" sz="1800" b="1" dirty="0">
                <a:latin typeface="Arial Nova"/>
              </a:rPr>
              <a:t>International context: </a:t>
            </a:r>
            <a:r>
              <a:rPr lang="en-US" sz="1800" dirty="0">
                <a:latin typeface="Arial Nova"/>
              </a:rPr>
              <a:t>A strategy was formed in 2018, by the UK government to </a:t>
            </a:r>
            <a:r>
              <a:rPr lang="en-US" sz="1800">
                <a:latin typeface="Arial Nova"/>
              </a:rPr>
              <a:t>fight loneliness.</a:t>
            </a:r>
            <a:endParaRPr lang="en-US" sz="1800" dirty="0">
              <a:latin typeface="Arial Nova"/>
            </a:endParaRPr>
          </a:p>
          <a:p>
            <a:pPr marL="285750" indent="-285750">
              <a:buFont typeface="Arial" panose="020B0504020202020204" pitchFamily="34" charset="0"/>
              <a:buChar char="•"/>
            </a:pPr>
            <a:r>
              <a:rPr lang="en-US" sz="1800" dirty="0">
                <a:latin typeface="Arial Nova"/>
              </a:rPr>
              <a:t>United States launched a campaign called Connect2 to address loneliness in older </a:t>
            </a:r>
            <a:r>
              <a:rPr lang="en-US" sz="1800">
                <a:latin typeface="Arial Nova"/>
              </a:rPr>
              <a:t>adults.</a:t>
            </a:r>
            <a:endParaRPr lang="en-US" sz="1800" dirty="0">
              <a:latin typeface="Arial Nova"/>
            </a:endParaRPr>
          </a:p>
          <a:p>
            <a:pPr marL="285750" indent="-285750">
              <a:buFont typeface="Arial" panose="020B0504020202020204" pitchFamily="34" charset="0"/>
              <a:buChar char="•"/>
            </a:pPr>
            <a:r>
              <a:rPr lang="en-US" sz="1800" b="1" dirty="0">
                <a:latin typeface="Arial Nova"/>
              </a:rPr>
              <a:t>National context: </a:t>
            </a:r>
            <a:r>
              <a:rPr lang="en-US" sz="1800" dirty="0">
                <a:latin typeface="Arial Nova"/>
              </a:rPr>
              <a:t>The UK created local Age Uk which provide various services known as Befriending scheme.</a:t>
            </a:r>
          </a:p>
          <a:p>
            <a:pPr marL="285750" indent="-285750">
              <a:buFont typeface="Arial" panose="020B0504020202020204" pitchFamily="34" charset="0"/>
              <a:buChar char="•"/>
            </a:pPr>
            <a:r>
              <a:rPr lang="en-US" sz="1800" dirty="0">
                <a:latin typeface="Arial Nova"/>
              </a:rPr>
              <a:t>Similarly, Japan established community </a:t>
            </a:r>
            <a:r>
              <a:rPr lang="en-US" sz="1800" dirty="0" err="1">
                <a:latin typeface="Arial Nova"/>
              </a:rPr>
              <a:t>centres</a:t>
            </a:r>
            <a:r>
              <a:rPr lang="en-US" sz="1800" dirty="0">
                <a:latin typeface="Arial Nova"/>
              </a:rPr>
              <a:t> for older adults to take part in various activities(Saito,2019)</a:t>
            </a:r>
          </a:p>
        </p:txBody>
      </p:sp>
    </p:spTree>
    <p:extLst>
      <p:ext uri="{BB962C8B-B14F-4D97-AF65-F5344CB8AC3E}">
        <p14:creationId xmlns:p14="http://schemas.microsoft.com/office/powerpoint/2010/main" val="1817255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CD2B-6B5C-22E6-B7EF-D77D1B93F663}"/>
              </a:ext>
            </a:extLst>
          </p:cNvPr>
          <p:cNvSpPr>
            <a:spLocks noGrp="1"/>
          </p:cNvSpPr>
          <p:nvPr>
            <p:ph type="title"/>
          </p:nvPr>
        </p:nvSpPr>
        <p:spPr/>
        <p:txBody>
          <a:bodyPr/>
          <a:lstStyle/>
          <a:p>
            <a:r>
              <a:rPr lang="en-US" sz="2000" dirty="0">
                <a:latin typeface="Arial Nova"/>
                <a:cs typeface="Posterama"/>
              </a:rPr>
              <a:t>CHAPTER 3: Methods (Research Onion)</a:t>
            </a:r>
            <a:br>
              <a:rPr lang="en-US" sz="2000" dirty="0">
                <a:latin typeface="Arial Nova"/>
                <a:cs typeface="Posterama"/>
              </a:rPr>
            </a:br>
            <a:endParaRPr lang="en-US" sz="2000" dirty="0">
              <a:latin typeface="Arial Nova"/>
              <a:cs typeface="Posterama"/>
            </a:endParaRPr>
          </a:p>
        </p:txBody>
      </p:sp>
      <p:pic>
        <p:nvPicPr>
          <p:cNvPr id="4" name="Content Placeholder 3" descr="A diagram of a diagram&#10;&#10;Description automatically generated">
            <a:extLst>
              <a:ext uri="{FF2B5EF4-FFF2-40B4-BE49-F238E27FC236}">
                <a16:creationId xmlns:a16="http://schemas.microsoft.com/office/drawing/2014/main" id="{77D81320-1564-6075-4962-D5BEAC41C7E6}"/>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957979" y="2106613"/>
            <a:ext cx="6276041" cy="4035425"/>
          </a:xfrm>
        </p:spPr>
      </p:pic>
      <p:sp>
        <p:nvSpPr>
          <p:cNvPr id="5" name="TextBox 4">
            <a:extLst>
              <a:ext uri="{FF2B5EF4-FFF2-40B4-BE49-F238E27FC236}">
                <a16:creationId xmlns:a16="http://schemas.microsoft.com/office/drawing/2014/main" id="{4D6EAB34-B3B1-248F-1527-082354DAFF8D}"/>
              </a:ext>
            </a:extLst>
          </p:cNvPr>
          <p:cNvSpPr txBox="1"/>
          <p:nvPr/>
        </p:nvSpPr>
        <p:spPr>
          <a:xfrm>
            <a:off x="2957513" y="6142038"/>
            <a:ext cx="6276975" cy="317500"/>
          </a:xfrm>
          <a:prstGeom prst="rect">
            <a:avLst/>
          </a:prstGeom>
        </p:spPr>
        <p:txBody>
          <a:bodyPr lIns="91440" tIns="45720" rIns="91440" bIns="45720" anchor="t">
            <a:noAutofit/>
          </a:bodyPr>
          <a:lstStyle/>
          <a:p>
            <a:r>
              <a:rPr lang="en-US" sz="2000" dirty="0">
                <a:latin typeface="Arial Nova"/>
              </a:rPr>
              <a:t>  (Saunders et al, 2007)</a:t>
            </a:r>
          </a:p>
        </p:txBody>
      </p:sp>
    </p:spTree>
    <p:extLst>
      <p:ext uri="{BB962C8B-B14F-4D97-AF65-F5344CB8AC3E}">
        <p14:creationId xmlns:p14="http://schemas.microsoft.com/office/powerpoint/2010/main" val="2764052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241A3-C544-27B7-D711-2D09CA71ABE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9F67139-15D2-809C-1115-CDA056813FB5}"/>
              </a:ext>
            </a:extLst>
          </p:cNvPr>
          <p:cNvSpPr>
            <a:spLocks noGrp="1"/>
          </p:cNvSpPr>
          <p:nvPr>
            <p:ph idx="1"/>
          </p:nvPr>
        </p:nvSpPr>
        <p:spPr/>
        <p:txBody>
          <a:bodyPr vert="horz" lIns="91440" tIns="45720" rIns="91440" bIns="45720" rtlCol="0" anchor="t">
            <a:normAutofit fontScale="92500" lnSpcReduction="20000"/>
          </a:bodyPr>
          <a:lstStyle/>
          <a:p>
            <a:pPr marL="342900" indent="-342900">
              <a:buFont typeface="Arial" panose="020B0504020202020204" pitchFamily="34" charset="0"/>
              <a:buChar char="•"/>
            </a:pPr>
            <a:r>
              <a:rPr lang="en-US" dirty="0">
                <a:latin typeface="Arial Nova"/>
              </a:rPr>
              <a:t>The research Onion consists of several layers that provides a structured approach to research methodology which includes:</a:t>
            </a:r>
            <a:endParaRPr lang="en-US" dirty="0"/>
          </a:p>
          <a:p>
            <a:pPr marL="342900" indent="-342900">
              <a:buFont typeface="Arial" panose="020B0504020202020204" pitchFamily="34" charset="0"/>
              <a:buChar char="•"/>
            </a:pPr>
            <a:r>
              <a:rPr lang="en-US" b="1" dirty="0">
                <a:latin typeface="Arial Nova"/>
              </a:rPr>
              <a:t>Research Philosophy: </a:t>
            </a:r>
            <a:r>
              <a:rPr lang="en-US" dirty="0">
                <a:latin typeface="Arial Nova"/>
              </a:rPr>
              <a:t>Is the outermost layer of the research onion which addresses the researcher's worldview, beliefs, and assumptions.</a:t>
            </a:r>
          </a:p>
          <a:p>
            <a:pPr marL="342900" indent="-342900">
              <a:buFont typeface="Arial" panose="020B0504020202020204" pitchFamily="34" charset="0"/>
              <a:buChar char="•"/>
            </a:pPr>
            <a:r>
              <a:rPr lang="en-US" b="1" dirty="0">
                <a:latin typeface="Arial Nova"/>
              </a:rPr>
              <a:t>Research Approach: </a:t>
            </a:r>
            <a:r>
              <a:rPr lang="en-US" dirty="0">
                <a:latin typeface="Arial Nova"/>
              </a:rPr>
              <a:t>This layer refers to the strategy that guides the research process.</a:t>
            </a:r>
          </a:p>
          <a:p>
            <a:pPr marL="342900" indent="-342900">
              <a:buFont typeface="Arial" panose="020B0504020202020204" pitchFamily="34" charset="0"/>
              <a:buChar char="•"/>
            </a:pPr>
            <a:r>
              <a:rPr lang="en-US" b="1" dirty="0">
                <a:latin typeface="Arial Nova"/>
              </a:rPr>
              <a:t>Research Strategy:</a:t>
            </a:r>
            <a:r>
              <a:rPr lang="en-US" dirty="0">
                <a:latin typeface="Arial Nova"/>
              </a:rPr>
              <a:t> Involves decisions about how the researcher intends to execute the work.</a:t>
            </a:r>
          </a:p>
          <a:p>
            <a:pPr marL="342900" indent="-342900">
              <a:buFont typeface="Arial" panose="020B0504020202020204" pitchFamily="34" charset="0"/>
              <a:buChar char="•"/>
            </a:pPr>
            <a:r>
              <a:rPr lang="en-US" b="1" dirty="0">
                <a:latin typeface="Arial Nova"/>
              </a:rPr>
              <a:t>Data Collection Methods: </a:t>
            </a:r>
            <a:r>
              <a:rPr lang="en-US" dirty="0">
                <a:latin typeface="Arial Nova"/>
              </a:rPr>
              <a:t>Here the researchers decide on the techniques they will use to gather data.</a:t>
            </a:r>
          </a:p>
          <a:p>
            <a:pPr marL="342900" indent="-342900">
              <a:buFont typeface="Arial" panose="020B0504020202020204" pitchFamily="34" charset="0"/>
              <a:buChar char="•"/>
            </a:pPr>
            <a:r>
              <a:rPr lang="en-US" b="1" dirty="0">
                <a:latin typeface="Arial Nova"/>
              </a:rPr>
              <a:t>Data Analysis: </a:t>
            </a:r>
            <a:r>
              <a:rPr lang="en-US" dirty="0">
                <a:latin typeface="Arial Nova"/>
              </a:rPr>
              <a:t>This layer involves the method used to </a:t>
            </a:r>
            <a:r>
              <a:rPr lang="en-US" dirty="0" err="1">
                <a:latin typeface="Arial Nova"/>
              </a:rPr>
              <a:t>analyse</a:t>
            </a:r>
            <a:r>
              <a:rPr lang="en-US" dirty="0">
                <a:latin typeface="Arial Nova"/>
              </a:rPr>
              <a:t> the collected data.</a:t>
            </a:r>
          </a:p>
          <a:p>
            <a:pPr marL="342900" indent="-342900">
              <a:buFont typeface="Arial" panose="020B0504020202020204" pitchFamily="34" charset="0"/>
              <a:buChar char="•"/>
            </a:pPr>
            <a:r>
              <a:rPr lang="en-US" b="1" dirty="0">
                <a:latin typeface="Arial Nova"/>
              </a:rPr>
              <a:t>Research Ethics: </a:t>
            </a:r>
            <a:r>
              <a:rPr lang="en-US" dirty="0">
                <a:latin typeface="Arial Nova"/>
              </a:rPr>
              <a:t>Ensuring the protection of participants' rights, privacy, and confidentiality (Saunder et al, 2007)</a:t>
            </a:r>
          </a:p>
          <a:p>
            <a:pPr marL="342900" indent="-342900">
              <a:buFont typeface="Arial" panose="020B0504020202020204" pitchFamily="34" charset="0"/>
              <a:buChar char="•"/>
            </a:pPr>
            <a:endParaRPr lang="en-US" dirty="0">
              <a:latin typeface="Arial Nova"/>
            </a:endParaRPr>
          </a:p>
          <a:p>
            <a:endParaRPr lang="en-US" dirty="0">
              <a:latin typeface="Arial Nova"/>
            </a:endParaRPr>
          </a:p>
        </p:txBody>
      </p:sp>
    </p:spTree>
    <p:extLst>
      <p:ext uri="{BB962C8B-B14F-4D97-AF65-F5344CB8AC3E}">
        <p14:creationId xmlns:p14="http://schemas.microsoft.com/office/powerpoint/2010/main" val="1882386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A7EC0-1271-30C6-F117-AB67C07619E0}"/>
              </a:ext>
            </a:extLst>
          </p:cNvPr>
          <p:cNvSpPr>
            <a:spLocks noGrp="1"/>
          </p:cNvSpPr>
          <p:nvPr>
            <p:ph type="title"/>
          </p:nvPr>
        </p:nvSpPr>
        <p:spPr/>
        <p:txBody>
          <a:bodyPr/>
          <a:lstStyle/>
          <a:p>
            <a:r>
              <a:rPr lang="en-US" sz="2800" dirty="0">
                <a:latin typeface="Arial Nova"/>
              </a:rPr>
              <a:t>Data Collection</a:t>
            </a:r>
          </a:p>
        </p:txBody>
      </p:sp>
      <p:sp>
        <p:nvSpPr>
          <p:cNvPr id="3" name="Content Placeholder 2">
            <a:extLst>
              <a:ext uri="{FF2B5EF4-FFF2-40B4-BE49-F238E27FC236}">
                <a16:creationId xmlns:a16="http://schemas.microsoft.com/office/drawing/2014/main" id="{2DFC26A6-111C-E246-A33C-61975E8F7FB5}"/>
              </a:ext>
            </a:extLst>
          </p:cNvPr>
          <p:cNvSpPr>
            <a:spLocks noGrp="1"/>
          </p:cNvSpPr>
          <p:nvPr>
            <p:ph idx="1"/>
          </p:nvPr>
        </p:nvSpPr>
        <p:spPr/>
        <p:txBody>
          <a:bodyPr vert="horz" lIns="91440" tIns="45720" rIns="91440" bIns="45720" rtlCol="0" anchor="t">
            <a:normAutofit fontScale="70000" lnSpcReduction="20000"/>
          </a:bodyPr>
          <a:lstStyle/>
          <a:p>
            <a:pPr marL="342900" indent="-342900">
              <a:buFont typeface="Arial" panose="020B0504020202020204" pitchFamily="34" charset="0"/>
              <a:buChar char="•"/>
            </a:pPr>
            <a:r>
              <a:rPr lang="en-US" dirty="0">
                <a:latin typeface="Arial Nova"/>
              </a:rPr>
              <a:t>The research applied the appropriate keywords to search through the relevant  research published in this research areas which includes:</a:t>
            </a:r>
          </a:p>
          <a:p>
            <a:pPr marL="342900" indent="-342900">
              <a:buFont typeface="Arial" panose="020B0504020202020204" pitchFamily="34" charset="0"/>
              <a:buChar char="•"/>
            </a:pPr>
            <a:r>
              <a:rPr lang="en-US" dirty="0">
                <a:latin typeface="Arial Nova"/>
              </a:rPr>
              <a:t>Loneliness, interventions for loneliness, older adults, elderly, patients, digital interventions, digital technology, digital-based interventions.</a:t>
            </a:r>
          </a:p>
          <a:p>
            <a:pPr marL="342900" indent="-342900">
              <a:buFont typeface="Arial" panose="020B0504020202020204" pitchFamily="34" charset="0"/>
              <a:buChar char="•"/>
            </a:pPr>
            <a:r>
              <a:rPr lang="en-US" dirty="0">
                <a:latin typeface="Arial Nova"/>
              </a:rPr>
              <a:t>These keywords targeted the specific search of the expected results.</a:t>
            </a:r>
          </a:p>
          <a:p>
            <a:pPr marL="342900" indent="-342900">
              <a:buFont typeface="Arial" panose="020B0504020202020204" pitchFamily="34" charset="0"/>
              <a:buChar char="•"/>
            </a:pPr>
            <a:r>
              <a:rPr lang="en-US" dirty="0">
                <a:latin typeface="Arial Nova"/>
              </a:rPr>
              <a:t>It enhanced the search accuracy since they involved the use of relevant terms (Stubbs, 2010)</a:t>
            </a:r>
          </a:p>
          <a:p>
            <a:pPr marL="342900" indent="-342900">
              <a:buFont typeface="Arial" panose="020B0504020202020204" pitchFamily="34" charset="0"/>
              <a:buChar char="•"/>
            </a:pPr>
            <a:r>
              <a:rPr lang="en-US" b="1" dirty="0">
                <a:latin typeface="Arial Nova"/>
              </a:rPr>
              <a:t>Search strategy: </a:t>
            </a:r>
            <a:r>
              <a:rPr lang="en-US" dirty="0">
                <a:latin typeface="Arial Nova"/>
              </a:rPr>
              <a:t>The research used CRAAP criteria for data collection which stands for currency, relevance, authority, accuracy, and purpose </a:t>
            </a:r>
            <a:r>
              <a:rPr lang="en-US">
                <a:latin typeface="Arial Nova"/>
              </a:rPr>
              <a:t>(George, 2021)</a:t>
            </a:r>
            <a:endParaRPr lang="en-US" dirty="0">
              <a:latin typeface="Arial Nova"/>
            </a:endParaRPr>
          </a:p>
          <a:p>
            <a:pPr marL="342900" indent="-342900">
              <a:buFont typeface="Arial" panose="020B0504020202020204" pitchFamily="34" charset="0"/>
              <a:buChar char="•"/>
            </a:pPr>
            <a:r>
              <a:rPr lang="en-US" b="1" dirty="0">
                <a:latin typeface="Arial Nova"/>
              </a:rPr>
              <a:t>Data analysis: </a:t>
            </a:r>
            <a:r>
              <a:rPr lang="en-US" dirty="0">
                <a:latin typeface="Arial Nova"/>
              </a:rPr>
              <a:t>Involves </a:t>
            </a:r>
            <a:r>
              <a:rPr lang="en-US" err="1">
                <a:latin typeface="Arial Nova"/>
              </a:rPr>
              <a:t>analysing</a:t>
            </a:r>
            <a:r>
              <a:rPr lang="en-US" dirty="0">
                <a:latin typeface="Arial Nova"/>
              </a:rPr>
              <a:t> common patterns within secondary data associated to the research area (Drisko and </a:t>
            </a:r>
            <a:r>
              <a:rPr lang="en-US">
                <a:latin typeface="Arial Nova"/>
              </a:rPr>
              <a:t>Maschi, 2016)</a:t>
            </a:r>
            <a:endParaRPr lang="en-US" dirty="0">
              <a:latin typeface="Arial Nova"/>
            </a:endParaRPr>
          </a:p>
          <a:p>
            <a:pPr marL="342900" indent="-342900">
              <a:buFont typeface="Arial" panose="020B0504020202020204" pitchFamily="34" charset="0"/>
              <a:buChar char="•"/>
            </a:pPr>
            <a:r>
              <a:rPr lang="en-US" b="1" dirty="0">
                <a:latin typeface="Arial Nova"/>
              </a:rPr>
              <a:t>Categories and themes: </a:t>
            </a:r>
            <a:r>
              <a:rPr lang="en-US" dirty="0">
                <a:latin typeface="Arial Nova"/>
              </a:rPr>
              <a:t>The identified codes were grouped together into categories and themes that emerge from the data (Cassell and Bishop, </a:t>
            </a:r>
            <a:r>
              <a:rPr lang="en-US">
                <a:latin typeface="Arial Nova"/>
              </a:rPr>
              <a:t>2019)</a:t>
            </a:r>
            <a:endParaRPr lang="en-US" dirty="0">
              <a:latin typeface="Arial Nova"/>
            </a:endParaRPr>
          </a:p>
          <a:p>
            <a:pPr marL="342900" indent="-342900">
              <a:buFont typeface="Arial" panose="020B0504020202020204" pitchFamily="34" charset="0"/>
              <a:buChar char="•"/>
            </a:pPr>
            <a:r>
              <a:rPr lang="en-US" b="1" dirty="0">
                <a:latin typeface="Arial Nova"/>
              </a:rPr>
              <a:t>Data reduction: </a:t>
            </a:r>
            <a:r>
              <a:rPr lang="en-US" dirty="0">
                <a:latin typeface="Arial Nova"/>
              </a:rPr>
              <a:t>Requires one to </a:t>
            </a:r>
            <a:r>
              <a:rPr lang="en-US" dirty="0" err="1">
                <a:latin typeface="Arial Nova"/>
              </a:rPr>
              <a:t>summarise</a:t>
            </a:r>
            <a:r>
              <a:rPr lang="en-US" dirty="0">
                <a:latin typeface="Arial Nova"/>
              </a:rPr>
              <a:t>, condense, and select the essential information that supports the identified themes. </a:t>
            </a:r>
          </a:p>
          <a:p>
            <a:pPr marL="342900" indent="-342900">
              <a:buFont typeface="Arial" panose="020B0504020202020204" pitchFamily="34" charset="0"/>
              <a:buChar char="•"/>
            </a:pPr>
            <a:endParaRPr lang="en-US" dirty="0">
              <a:latin typeface="Arial Nova"/>
            </a:endParaRPr>
          </a:p>
        </p:txBody>
      </p:sp>
    </p:spTree>
    <p:extLst>
      <p:ext uri="{BB962C8B-B14F-4D97-AF65-F5344CB8AC3E}">
        <p14:creationId xmlns:p14="http://schemas.microsoft.com/office/powerpoint/2010/main" val="382606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9D578-340B-2C65-7859-80CE0C7F348A}"/>
              </a:ext>
            </a:extLst>
          </p:cNvPr>
          <p:cNvSpPr>
            <a:spLocks noGrp="1"/>
          </p:cNvSpPr>
          <p:nvPr>
            <p:ph type="title"/>
          </p:nvPr>
        </p:nvSpPr>
        <p:spPr/>
        <p:txBody>
          <a:bodyPr/>
          <a:lstStyle/>
          <a:p>
            <a:r>
              <a:rPr lang="en-US" sz="2400" dirty="0">
                <a:latin typeface="Arial Nova"/>
              </a:rPr>
              <a:t>CHAPTER 4: Results</a:t>
            </a:r>
            <a:endParaRPr lang="en-US" sz="2800" dirty="0">
              <a:latin typeface="Arial Nova"/>
            </a:endParaRPr>
          </a:p>
        </p:txBody>
      </p:sp>
      <p:sp>
        <p:nvSpPr>
          <p:cNvPr id="3" name="Content Placeholder 2">
            <a:extLst>
              <a:ext uri="{FF2B5EF4-FFF2-40B4-BE49-F238E27FC236}">
                <a16:creationId xmlns:a16="http://schemas.microsoft.com/office/drawing/2014/main" id="{747C2E2F-BF29-6CFC-37EB-8927B8AD6C3C}"/>
              </a:ext>
            </a:extLst>
          </p:cNvPr>
          <p:cNvSpPr>
            <a:spLocks noGrp="1"/>
          </p:cNvSpPr>
          <p:nvPr>
            <p:ph idx="1"/>
          </p:nvPr>
        </p:nvSpPr>
        <p:spPr/>
        <p:txBody>
          <a:bodyPr vert="horz" lIns="91440" tIns="45720" rIns="91440" bIns="45720" rtlCol="0" anchor="t">
            <a:normAutofit fontScale="92500" lnSpcReduction="10000"/>
          </a:bodyPr>
          <a:lstStyle/>
          <a:p>
            <a:pPr marL="342900" indent="-342900">
              <a:buFont typeface="Arial" panose="020B0504020202020204" pitchFamily="34" charset="0"/>
              <a:buChar char="•"/>
            </a:pPr>
            <a:r>
              <a:rPr lang="en-US" dirty="0">
                <a:latin typeface="Arial Nova"/>
              </a:rPr>
              <a:t>The literature selected for analysis were relevant to the topic.</a:t>
            </a:r>
          </a:p>
          <a:p>
            <a:pPr marL="342900" indent="-342900">
              <a:buFont typeface="Arial" panose="020B0504020202020204" pitchFamily="34" charset="0"/>
              <a:buChar char="•"/>
            </a:pPr>
            <a:r>
              <a:rPr lang="en-US" dirty="0">
                <a:latin typeface="Arial Nova"/>
              </a:rPr>
              <a:t>This research applied studies between 1984 to 2023</a:t>
            </a:r>
          </a:p>
          <a:p>
            <a:pPr marL="342900" indent="-342900">
              <a:buFont typeface="Arial" panose="020B0504020202020204" pitchFamily="34" charset="0"/>
              <a:buChar char="•"/>
            </a:pPr>
            <a:r>
              <a:rPr lang="en-US" dirty="0">
                <a:latin typeface="Arial Nova"/>
              </a:rPr>
              <a:t>It was apparent to apply studies that were conducted within the 21st century.</a:t>
            </a:r>
          </a:p>
          <a:p>
            <a:pPr marL="342900" indent="-342900">
              <a:buFont typeface="Arial" panose="020B0504020202020204" pitchFamily="34" charset="0"/>
              <a:buChar char="•"/>
            </a:pPr>
            <a:r>
              <a:rPr lang="en-US" dirty="0">
                <a:latin typeface="Arial Nova"/>
              </a:rPr>
              <a:t>It was crucial to select historical literature from the late 20th century to provide historical</a:t>
            </a:r>
            <a:r>
              <a:rPr lang="en-US" dirty="0"/>
              <a:t> </a:t>
            </a:r>
            <a:r>
              <a:rPr lang="en-US" dirty="0">
                <a:latin typeface="Arial Nova"/>
              </a:rPr>
              <a:t>content.</a:t>
            </a:r>
            <a:endParaRPr lang="en-US">
              <a:latin typeface="Arial Nova"/>
            </a:endParaRPr>
          </a:p>
          <a:p>
            <a:pPr marL="342900" indent="-342900">
              <a:buFont typeface="Arial" panose="020B0504020202020204" pitchFamily="34" charset="0"/>
              <a:buChar char="•"/>
            </a:pPr>
            <a:r>
              <a:rPr lang="en-US" b="1" dirty="0">
                <a:latin typeface="Arial Nova"/>
              </a:rPr>
              <a:t>Analysis of the results/themes</a:t>
            </a:r>
            <a:r>
              <a:rPr lang="en-US" dirty="0">
                <a:latin typeface="Arial Nova"/>
              </a:rPr>
              <a:t>: The first theme focused on systematically </a:t>
            </a:r>
            <a:r>
              <a:rPr lang="en-US" dirty="0" err="1">
                <a:latin typeface="Arial Nova"/>
              </a:rPr>
              <a:t>analysing</a:t>
            </a:r>
            <a:r>
              <a:rPr lang="en-US" dirty="0">
                <a:latin typeface="Arial Nova"/>
              </a:rPr>
              <a:t> the effectiveness  based- interventions for reducing loneliness in older adults (Shah. 2021)</a:t>
            </a:r>
          </a:p>
          <a:p>
            <a:pPr marL="342900" indent="-342900">
              <a:buFont typeface="Arial" panose="020B0504020202020204" pitchFamily="34" charset="0"/>
              <a:buChar char="•"/>
            </a:pPr>
            <a:r>
              <a:rPr lang="en-US" dirty="0">
                <a:latin typeface="Arial Nova"/>
              </a:rPr>
              <a:t>The second theme focused on identifying the digital technological interventions used.</a:t>
            </a:r>
          </a:p>
          <a:p>
            <a:pPr marL="342900" indent="-342900">
              <a:buFont typeface="Arial" panose="020B0504020202020204" pitchFamily="34" charset="0"/>
              <a:buChar char="•"/>
            </a:pPr>
            <a:r>
              <a:rPr lang="en-US" dirty="0">
                <a:latin typeface="Arial Nova"/>
              </a:rPr>
              <a:t>The third focused on examining the concepts of technological interventions(Gardiner et al, 2018)</a:t>
            </a:r>
          </a:p>
          <a:p>
            <a:pPr marL="342900" indent="-342900">
              <a:buFont typeface="Arial" panose="020B0504020202020204" pitchFamily="34" charset="0"/>
              <a:buChar char="•"/>
            </a:pPr>
            <a:r>
              <a:rPr lang="en-US" dirty="0">
                <a:latin typeface="Arial Nova"/>
              </a:rPr>
              <a:t>The fourth theme focused on assessing the several types of digitally accessible technologies in reducing loneliness such as social media platforms.</a:t>
            </a:r>
          </a:p>
        </p:txBody>
      </p:sp>
    </p:spTree>
    <p:extLst>
      <p:ext uri="{BB962C8B-B14F-4D97-AF65-F5344CB8AC3E}">
        <p14:creationId xmlns:p14="http://schemas.microsoft.com/office/powerpoint/2010/main" val="3203207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CCB9D-55ED-B116-1586-1CC3A8BA59A9}"/>
              </a:ext>
            </a:extLst>
          </p:cNvPr>
          <p:cNvSpPr>
            <a:spLocks noGrp="1"/>
          </p:cNvSpPr>
          <p:nvPr>
            <p:ph type="title"/>
          </p:nvPr>
        </p:nvSpPr>
        <p:spPr/>
        <p:txBody>
          <a:bodyPr/>
          <a:lstStyle/>
          <a:p>
            <a:r>
              <a:rPr lang="en-US" sz="2400" dirty="0">
                <a:latin typeface="Arial Nova"/>
              </a:rPr>
              <a:t>CHAPTER 4: Discussion</a:t>
            </a:r>
            <a:endParaRPr lang="en-US" dirty="0"/>
          </a:p>
        </p:txBody>
      </p:sp>
      <p:sp>
        <p:nvSpPr>
          <p:cNvPr id="3" name="Content Placeholder 2">
            <a:extLst>
              <a:ext uri="{FF2B5EF4-FFF2-40B4-BE49-F238E27FC236}">
                <a16:creationId xmlns:a16="http://schemas.microsoft.com/office/drawing/2014/main" id="{3073BF20-4D9B-336D-4487-CEF4D86BCFDF}"/>
              </a:ext>
            </a:extLst>
          </p:cNvPr>
          <p:cNvSpPr>
            <a:spLocks noGrp="1"/>
          </p:cNvSpPr>
          <p:nvPr>
            <p:ph idx="1"/>
          </p:nvPr>
        </p:nvSpPr>
        <p:spPr/>
        <p:txBody>
          <a:bodyPr vert="horz" lIns="91440" tIns="45720" rIns="91440" bIns="45720" rtlCol="0" anchor="t">
            <a:normAutofit fontScale="85000" lnSpcReduction="10000"/>
          </a:bodyPr>
          <a:lstStyle/>
          <a:p>
            <a:pPr marL="342900" indent="-342900">
              <a:buFont typeface="Arial" panose="020B0504020202020204" pitchFamily="34" charset="0"/>
              <a:buChar char="•"/>
            </a:pPr>
            <a:r>
              <a:rPr lang="en-US" dirty="0">
                <a:latin typeface="Arial Nova"/>
              </a:rPr>
              <a:t>From various literature sources found, technology-based interventions have a positive impact on reducing loneliness in older adults.</a:t>
            </a:r>
          </a:p>
          <a:p>
            <a:pPr marL="342900" indent="-342900">
              <a:buFont typeface="Arial" panose="020B0504020202020204" pitchFamily="34" charset="0"/>
              <a:buChar char="•"/>
            </a:pPr>
            <a:r>
              <a:rPr lang="en-US" dirty="0">
                <a:latin typeface="Arial Nova"/>
              </a:rPr>
              <a:t>It enhanced social connections among older adults thus help to reduce loneliness(Shah, 2021)</a:t>
            </a:r>
          </a:p>
          <a:p>
            <a:pPr marL="342900" indent="-342900">
              <a:buFont typeface="Arial" panose="020B0504020202020204" pitchFamily="34" charset="0"/>
              <a:buChar char="•"/>
            </a:pPr>
            <a:r>
              <a:rPr lang="en-US" dirty="0">
                <a:latin typeface="Arial Nova"/>
              </a:rPr>
              <a:t>Digital technology were found to connect older adults to other people within their local.</a:t>
            </a:r>
          </a:p>
          <a:p>
            <a:pPr marL="342900" indent="-342900">
              <a:buFont typeface="Arial" panose="020B0504020202020204" pitchFamily="34" charset="0"/>
              <a:buChar char="•"/>
            </a:pPr>
            <a:r>
              <a:rPr lang="en-US" dirty="0">
                <a:latin typeface="Arial Nova"/>
              </a:rPr>
              <a:t>It enhanced  the emotional wellbeing of older people.</a:t>
            </a:r>
          </a:p>
          <a:p>
            <a:pPr marL="342900" indent="-342900">
              <a:buFont typeface="Arial" panose="020B0504020202020204" pitchFamily="34" charset="0"/>
              <a:buChar char="•"/>
            </a:pPr>
            <a:r>
              <a:rPr lang="en-US" dirty="0">
                <a:latin typeface="Arial Nova"/>
              </a:rPr>
              <a:t>The use of digital-based interventions help older adults access to information and resources that would alleviate loneliness (Wister et al, </a:t>
            </a:r>
            <a:r>
              <a:rPr lang="en-US">
                <a:latin typeface="Arial Nova"/>
              </a:rPr>
              <a:t>2021)</a:t>
            </a:r>
            <a:endParaRPr lang="en-US" dirty="0">
              <a:latin typeface="Arial Nova"/>
            </a:endParaRPr>
          </a:p>
          <a:p>
            <a:pPr marL="342900" indent="-342900">
              <a:buFont typeface="Arial" panose="020B0504020202020204" pitchFamily="34" charset="0"/>
              <a:buChar char="•"/>
            </a:pPr>
            <a:r>
              <a:rPr lang="en-US" b="1" dirty="0">
                <a:latin typeface="Arial Nova"/>
              </a:rPr>
              <a:t>Strengths of this research process: </a:t>
            </a:r>
            <a:r>
              <a:rPr lang="en-US" dirty="0">
                <a:latin typeface="Arial Nova"/>
              </a:rPr>
              <a:t>The secondary research method was preferred.</a:t>
            </a:r>
          </a:p>
          <a:p>
            <a:pPr marL="342900" indent="-342900">
              <a:buFont typeface="Arial" panose="020B0504020202020204" pitchFamily="34" charset="0"/>
              <a:buChar char="•"/>
            </a:pPr>
            <a:r>
              <a:rPr lang="en-US" dirty="0">
                <a:latin typeface="Arial Nova"/>
              </a:rPr>
              <a:t>It allowed for access and use of existing knowledge.</a:t>
            </a:r>
          </a:p>
          <a:p>
            <a:pPr marL="342900" indent="-342900">
              <a:buFont typeface="Arial" panose="020B0504020202020204" pitchFamily="34" charset="0"/>
              <a:buChar char="•"/>
            </a:pPr>
            <a:r>
              <a:rPr lang="en-US" b="1" dirty="0">
                <a:latin typeface="Arial Nova"/>
              </a:rPr>
              <a:t>Self-reflection: </a:t>
            </a:r>
            <a:r>
              <a:rPr lang="en-US" dirty="0">
                <a:latin typeface="Arial Nova"/>
              </a:rPr>
              <a:t>During the process, I established that secondary research provides  a solid </a:t>
            </a:r>
            <a:r>
              <a:rPr lang="en-US">
                <a:latin typeface="Arial Nova"/>
              </a:rPr>
              <a:t>foundation.</a:t>
            </a:r>
            <a:endParaRPr lang="en-US" dirty="0">
              <a:latin typeface="Arial Nova"/>
            </a:endParaRPr>
          </a:p>
          <a:p>
            <a:pPr marL="342900" indent="-342900">
              <a:buFont typeface="Arial" panose="020B0504020202020204" pitchFamily="34" charset="0"/>
              <a:buChar char="•"/>
            </a:pPr>
            <a:r>
              <a:rPr lang="en-US" dirty="0">
                <a:latin typeface="Arial Nova"/>
              </a:rPr>
              <a:t>It helped me to identify the key themes, trends, and research gaps within this research topic.</a:t>
            </a:r>
          </a:p>
          <a:p>
            <a:pPr marL="342900" indent="-342900">
              <a:buFont typeface="Arial" panose="020B0504020202020204" pitchFamily="34" charset="0"/>
              <a:buChar char="•"/>
            </a:pPr>
            <a:endParaRPr lang="en-US" dirty="0">
              <a:latin typeface="Arial Nova"/>
            </a:endParaRPr>
          </a:p>
          <a:p>
            <a:pPr marL="342900" indent="-342900">
              <a:buFont typeface="Arial" panose="020B0504020202020204" pitchFamily="34" charset="0"/>
              <a:buChar char="•"/>
            </a:pPr>
            <a:endParaRPr lang="en-US" dirty="0">
              <a:latin typeface="Arial Nova"/>
            </a:endParaRPr>
          </a:p>
          <a:p>
            <a:pPr marL="342900" indent="-342900">
              <a:buFont typeface="Arial" panose="020B0504020202020204" pitchFamily="34" charset="0"/>
              <a:buChar char="•"/>
            </a:pPr>
            <a:endParaRPr lang="en-US" dirty="0">
              <a:latin typeface="Arial Nova"/>
            </a:endParaRPr>
          </a:p>
          <a:p>
            <a:pPr marL="342900" indent="-342900">
              <a:buFont typeface="Arial" panose="020B0504020202020204" pitchFamily="34" charset="0"/>
              <a:buChar char="•"/>
            </a:pPr>
            <a:endParaRPr lang="en-US" dirty="0">
              <a:latin typeface="Arial Nova"/>
            </a:endParaRPr>
          </a:p>
          <a:p>
            <a:pPr marL="342900" indent="-342900">
              <a:buFont typeface="Arial" panose="020B0504020202020204" pitchFamily="34" charset="0"/>
              <a:buChar char="•"/>
            </a:pPr>
            <a:endParaRPr lang="en-US" dirty="0">
              <a:latin typeface="Arial Nova"/>
            </a:endParaRPr>
          </a:p>
        </p:txBody>
      </p:sp>
    </p:spTree>
    <p:extLst>
      <p:ext uri="{BB962C8B-B14F-4D97-AF65-F5344CB8AC3E}">
        <p14:creationId xmlns:p14="http://schemas.microsoft.com/office/powerpoint/2010/main" val="1286105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4918C-FA13-85A9-A570-1D89F365867B}"/>
              </a:ext>
            </a:extLst>
          </p:cNvPr>
          <p:cNvSpPr>
            <a:spLocks noGrp="1"/>
          </p:cNvSpPr>
          <p:nvPr>
            <p:ph type="title"/>
          </p:nvPr>
        </p:nvSpPr>
        <p:spPr/>
        <p:txBody>
          <a:bodyPr/>
          <a:lstStyle/>
          <a:p>
            <a:r>
              <a:rPr lang="en-US" dirty="0">
                <a:cs typeface="Posterama"/>
              </a:rPr>
              <a:t>  </a:t>
            </a:r>
            <a:r>
              <a:rPr lang="en-US" sz="2800" dirty="0">
                <a:latin typeface="Arial Nova"/>
                <a:cs typeface="Posterama"/>
              </a:rPr>
              <a:t>CHAPTER 4: Discussion</a:t>
            </a:r>
            <a:endParaRPr lang="en-US" dirty="0"/>
          </a:p>
        </p:txBody>
      </p:sp>
      <p:sp>
        <p:nvSpPr>
          <p:cNvPr id="3" name="Content Placeholder 2">
            <a:extLst>
              <a:ext uri="{FF2B5EF4-FFF2-40B4-BE49-F238E27FC236}">
                <a16:creationId xmlns:a16="http://schemas.microsoft.com/office/drawing/2014/main" id="{886B6606-1126-B7A3-125F-27231403C8B9}"/>
              </a:ext>
            </a:extLst>
          </p:cNvPr>
          <p:cNvSpPr>
            <a:spLocks noGrp="1"/>
          </p:cNvSpPr>
          <p:nvPr>
            <p:ph idx="1"/>
          </p:nvPr>
        </p:nvSpPr>
        <p:spPr/>
        <p:txBody>
          <a:bodyPr vert="horz" lIns="91440" tIns="45720" rIns="91440" bIns="45720" rtlCol="0" anchor="t">
            <a:normAutofit/>
          </a:bodyPr>
          <a:lstStyle/>
          <a:p>
            <a:pPr marL="342900" indent="-342900">
              <a:buFont typeface="Arial" panose="020B0504020202020204" pitchFamily="34" charset="0"/>
              <a:buChar char="•"/>
            </a:pPr>
            <a:r>
              <a:rPr lang="en-US" b="1" dirty="0">
                <a:latin typeface="Arial Nova"/>
              </a:rPr>
              <a:t>Limitations of the research: </a:t>
            </a:r>
          </a:p>
          <a:p>
            <a:pPr marL="342900" indent="-342900">
              <a:buFont typeface="Arial" panose="020B0504020202020204" pitchFamily="34" charset="0"/>
              <a:buChar char="•"/>
            </a:pPr>
            <a:r>
              <a:rPr lang="en-US">
                <a:latin typeface="Arial Nova"/>
              </a:rPr>
              <a:t>The quality and availability of data varied due to limited control over the collection of data.</a:t>
            </a:r>
            <a:endParaRPr lang="en-US" b="1" dirty="0">
              <a:latin typeface="Arial Nova"/>
            </a:endParaRPr>
          </a:p>
          <a:p>
            <a:pPr marL="342900" indent="-342900">
              <a:buFont typeface="Arial" panose="020B0504020202020204" pitchFamily="34" charset="0"/>
              <a:buChar char="•"/>
            </a:pPr>
            <a:r>
              <a:rPr lang="en-US" dirty="0">
                <a:latin typeface="Arial Nova"/>
              </a:rPr>
              <a:t>Lack of sufficient </a:t>
            </a:r>
            <a:r>
              <a:rPr lang="en-US">
                <a:latin typeface="Arial Nova"/>
              </a:rPr>
              <a:t>contextual information.</a:t>
            </a:r>
          </a:p>
          <a:p>
            <a:pPr marL="342900" indent="-342900">
              <a:buFont typeface="Arial" panose="020B0504020202020204" pitchFamily="34" charset="0"/>
              <a:buChar char="•"/>
            </a:pPr>
            <a:r>
              <a:rPr lang="en-US" dirty="0">
                <a:latin typeface="Arial Nova"/>
              </a:rPr>
              <a:t>Outdated or irrelevant </a:t>
            </a:r>
            <a:r>
              <a:rPr lang="en-US">
                <a:latin typeface="Arial Nova"/>
              </a:rPr>
              <a:t>information </a:t>
            </a:r>
          </a:p>
          <a:p>
            <a:pPr marL="342900" indent="-342900">
              <a:buFont typeface="Arial" panose="020B0504020202020204" pitchFamily="34" charset="0"/>
              <a:buChar char="•"/>
            </a:pPr>
            <a:r>
              <a:rPr lang="en-US">
                <a:latin typeface="Arial Nova"/>
              </a:rPr>
              <a:t>Relevant data was inaccessible or </a:t>
            </a:r>
            <a:r>
              <a:rPr lang="en-US" dirty="0">
                <a:latin typeface="Arial Nova"/>
              </a:rPr>
              <a:t>incomplete</a:t>
            </a:r>
            <a:endParaRPr lang="en-US" dirty="0">
              <a:latin typeface="Avenir Next LT Pro"/>
            </a:endParaRPr>
          </a:p>
          <a:p>
            <a:pPr marL="342900" indent="-342900">
              <a:buFont typeface="Arial" panose="020B0504020202020204" pitchFamily="34" charset="0"/>
              <a:buChar char="•"/>
            </a:pPr>
            <a:r>
              <a:rPr lang="en-US" dirty="0">
                <a:latin typeface="Arial Nova"/>
              </a:rPr>
              <a:t>It was also noted that some information was less applicable to this research.</a:t>
            </a:r>
          </a:p>
          <a:p>
            <a:pPr marL="342900" indent="-342900">
              <a:buFont typeface="Arial" panose="020B0504020202020204" pitchFamily="34" charset="0"/>
              <a:buChar char="•"/>
            </a:pPr>
            <a:endParaRPr lang="en-US" dirty="0">
              <a:latin typeface="Arial Nova"/>
            </a:endParaRPr>
          </a:p>
          <a:p>
            <a:r>
              <a:rPr lang="en-US">
                <a:latin typeface="Arial Nova"/>
              </a:rPr>
              <a:t>    </a:t>
            </a:r>
            <a:endParaRPr lang="en-US"/>
          </a:p>
          <a:p>
            <a:pPr marL="342900" indent="-342900">
              <a:buFont typeface="Arial" panose="020B0504020202020204" pitchFamily="34" charset="0"/>
              <a:buChar char="•"/>
            </a:pPr>
            <a:endParaRPr lang="en-US" dirty="0">
              <a:latin typeface="Arial Nova"/>
            </a:endParaRPr>
          </a:p>
          <a:p>
            <a:pPr marL="342900" indent="-342900">
              <a:buFont typeface="Arial" panose="020B0504020202020204" pitchFamily="34" charset="0"/>
              <a:buChar char="•"/>
            </a:pPr>
            <a:endParaRPr lang="en-US" dirty="0">
              <a:latin typeface="Arial Nova"/>
            </a:endParaRPr>
          </a:p>
        </p:txBody>
      </p:sp>
    </p:spTree>
    <p:extLst>
      <p:ext uri="{BB962C8B-B14F-4D97-AF65-F5344CB8AC3E}">
        <p14:creationId xmlns:p14="http://schemas.microsoft.com/office/powerpoint/2010/main" val="846831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2CB90-FC02-AE5C-E3A4-D3578AFC51F6}"/>
              </a:ext>
            </a:extLst>
          </p:cNvPr>
          <p:cNvSpPr>
            <a:spLocks noGrp="1"/>
          </p:cNvSpPr>
          <p:nvPr>
            <p:ph type="title"/>
          </p:nvPr>
        </p:nvSpPr>
        <p:spPr/>
        <p:txBody>
          <a:bodyPr/>
          <a:lstStyle/>
          <a:p>
            <a:r>
              <a:rPr lang="en-US" sz="2800" dirty="0">
                <a:latin typeface="Arial Nova"/>
              </a:rPr>
              <a:t>CHAPTER 5: </a:t>
            </a:r>
            <a:r>
              <a:rPr lang="en-US" sz="2000" dirty="0">
                <a:latin typeface="Arial Nova"/>
              </a:rPr>
              <a:t>CONLUSION AND RECOMMENDATIONS</a:t>
            </a:r>
          </a:p>
        </p:txBody>
      </p:sp>
      <p:sp>
        <p:nvSpPr>
          <p:cNvPr id="3" name="Content Placeholder 2">
            <a:extLst>
              <a:ext uri="{FF2B5EF4-FFF2-40B4-BE49-F238E27FC236}">
                <a16:creationId xmlns:a16="http://schemas.microsoft.com/office/drawing/2014/main" id="{438805DF-16C1-3520-0399-FA4C79F0C1EB}"/>
              </a:ext>
            </a:extLst>
          </p:cNvPr>
          <p:cNvSpPr>
            <a:spLocks noGrp="1"/>
          </p:cNvSpPr>
          <p:nvPr>
            <p:ph idx="1"/>
          </p:nvPr>
        </p:nvSpPr>
        <p:spPr/>
        <p:txBody>
          <a:bodyPr vert="horz" lIns="91440" tIns="45720" rIns="91440" bIns="45720" rtlCol="0" anchor="t">
            <a:normAutofit fontScale="92500"/>
          </a:bodyPr>
          <a:lstStyle/>
          <a:p>
            <a:pPr marL="342900" indent="-342900">
              <a:buFont typeface="Arial" panose="020B0504020202020204" pitchFamily="34" charset="0"/>
              <a:buChar char="•"/>
            </a:pPr>
            <a:r>
              <a:rPr lang="en-US" dirty="0">
                <a:latin typeface="Arial Nova"/>
              </a:rPr>
              <a:t>In summary, this project was meant to investigate the effect of technological interventions to reduce loneliness in older adults. The main aim of the project was to undertake a systematic review of published primary research on digital technology interventions to reduce loneliness </a:t>
            </a:r>
            <a:r>
              <a:rPr lang="en-US">
                <a:latin typeface="Arial Nova"/>
              </a:rPr>
              <a:t>in older adults.</a:t>
            </a:r>
            <a:endParaRPr lang="en-US">
              <a:latin typeface="Avenir Next LT Pro"/>
            </a:endParaRPr>
          </a:p>
          <a:p>
            <a:pPr marL="342900" indent="-342900">
              <a:buFont typeface="Arial" panose="020B0504020202020204" pitchFamily="34" charset="0"/>
              <a:buChar char="•"/>
            </a:pPr>
            <a:r>
              <a:rPr lang="en-US" dirty="0">
                <a:latin typeface="Arial Nova"/>
              </a:rPr>
              <a:t>The first objective was to systematically </a:t>
            </a:r>
            <a:r>
              <a:rPr lang="en-US" err="1">
                <a:latin typeface="Arial Nova"/>
              </a:rPr>
              <a:t>analyse</a:t>
            </a:r>
            <a:r>
              <a:rPr lang="en-US" dirty="0">
                <a:latin typeface="Arial Nova"/>
              </a:rPr>
              <a:t> the effectiveness of technology-based interventions for reducing loneliness older adults.</a:t>
            </a:r>
          </a:p>
          <a:p>
            <a:pPr marL="342900" indent="-342900">
              <a:buFont typeface="Arial" panose="020B0504020202020204" pitchFamily="34" charset="0"/>
              <a:buChar char="•"/>
            </a:pPr>
            <a:r>
              <a:rPr lang="en-US" dirty="0">
                <a:latin typeface="Arial Nova"/>
              </a:rPr>
              <a:t>Secondly, the objective of this research was to identify the digital technological interventions that are used to reduce loneliness in older adults such as social media platforms and telehealth technologies.</a:t>
            </a:r>
          </a:p>
          <a:p>
            <a:pPr marL="342900" indent="-342900">
              <a:buFont typeface="Arial" panose="020B0504020202020204" pitchFamily="34" charset="0"/>
              <a:buChar char="•"/>
            </a:pPr>
            <a:r>
              <a:rPr lang="en-US" dirty="0">
                <a:latin typeface="Arial Nova"/>
              </a:rPr>
              <a:t>The third objective of the research was to examine  the  concepts technological interventions in reducing loneliness. One of the concepts is social connection and engagement.</a:t>
            </a:r>
          </a:p>
          <a:p>
            <a:pPr marL="342900" indent="-342900">
              <a:buFont typeface="Arial" panose="020B0504020202020204" pitchFamily="34" charset="0"/>
              <a:buChar char="•"/>
            </a:pPr>
            <a:endParaRPr lang="en-US" dirty="0">
              <a:latin typeface="Arial Nova"/>
            </a:endParaRPr>
          </a:p>
          <a:p>
            <a:endParaRPr lang="en-US" dirty="0">
              <a:latin typeface="Arial Nova"/>
            </a:endParaRPr>
          </a:p>
        </p:txBody>
      </p:sp>
    </p:spTree>
    <p:extLst>
      <p:ext uri="{BB962C8B-B14F-4D97-AF65-F5344CB8AC3E}">
        <p14:creationId xmlns:p14="http://schemas.microsoft.com/office/powerpoint/2010/main" val="2898046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65E2-D24A-061E-AAB3-5E792BB5A000}"/>
              </a:ext>
            </a:extLst>
          </p:cNvPr>
          <p:cNvSpPr>
            <a:spLocks noGrp="1"/>
          </p:cNvSpPr>
          <p:nvPr>
            <p:ph type="title"/>
          </p:nvPr>
        </p:nvSpPr>
        <p:spPr/>
        <p:txBody>
          <a:bodyPr/>
          <a:lstStyle/>
          <a:p>
            <a:r>
              <a:rPr lang="en-US" sz="2400" dirty="0">
                <a:latin typeface="Arial Nova"/>
              </a:rPr>
              <a:t>CHAPTER 5: </a:t>
            </a:r>
            <a:r>
              <a:rPr lang="en-US" sz="2000" dirty="0">
                <a:latin typeface="Arial Nova"/>
              </a:rPr>
              <a:t>CONCLUSION AND RECOMMENDATIONS</a:t>
            </a:r>
          </a:p>
        </p:txBody>
      </p:sp>
      <p:sp>
        <p:nvSpPr>
          <p:cNvPr id="3" name="Content Placeholder 2">
            <a:extLst>
              <a:ext uri="{FF2B5EF4-FFF2-40B4-BE49-F238E27FC236}">
                <a16:creationId xmlns:a16="http://schemas.microsoft.com/office/drawing/2014/main" id="{5D116E84-209C-59BD-E29E-C2170519D06B}"/>
              </a:ext>
            </a:extLst>
          </p:cNvPr>
          <p:cNvSpPr>
            <a:spLocks noGrp="1"/>
          </p:cNvSpPr>
          <p:nvPr>
            <p:ph idx="1"/>
          </p:nvPr>
        </p:nvSpPr>
        <p:spPr/>
        <p:txBody>
          <a:bodyPr vert="horz" lIns="91440" tIns="45720" rIns="91440" bIns="45720" rtlCol="0" anchor="t">
            <a:normAutofit/>
          </a:bodyPr>
          <a:lstStyle/>
          <a:p>
            <a:pPr marL="342900" indent="-342900">
              <a:buFont typeface="Arial" panose="020B0504020202020204" pitchFamily="34" charset="0"/>
              <a:buChar char="•"/>
            </a:pPr>
            <a:r>
              <a:rPr lang="en-US" dirty="0">
                <a:latin typeface="Arial Nova"/>
              </a:rPr>
              <a:t>The fourth and final objective of the research was to evaluate the several types of digitally accessible technologies in reducing loneliness in older adults.</a:t>
            </a:r>
          </a:p>
          <a:p>
            <a:pPr marL="342900" indent="-342900">
              <a:buFont typeface="Arial" panose="020B0504020202020204" pitchFamily="34" charset="0"/>
              <a:buChar char="•"/>
            </a:pPr>
            <a:r>
              <a:rPr lang="en-US" dirty="0">
                <a:latin typeface="Arial Nova"/>
              </a:rPr>
              <a:t>As regards to practice, this research recommends that there should be promotion of digital literacy to ensure that older adults can effectively use digital technology for social </a:t>
            </a:r>
            <a:r>
              <a:rPr lang="en-US">
                <a:latin typeface="Arial Nova"/>
              </a:rPr>
              <a:t>connections.</a:t>
            </a:r>
            <a:endParaRPr lang="en-US" dirty="0">
              <a:latin typeface="Arial Nova"/>
            </a:endParaRPr>
          </a:p>
          <a:p>
            <a:pPr marL="342900" indent="-342900">
              <a:buFont typeface="Arial" panose="020B0504020202020204" pitchFamily="34" charset="0"/>
              <a:buChar char="•"/>
            </a:pPr>
            <a:r>
              <a:rPr lang="en-US" dirty="0">
                <a:latin typeface="Arial Nova"/>
              </a:rPr>
              <a:t>Moreso, there should be encouragement of social integration such as strategies to encourage older adults to participate in community </a:t>
            </a:r>
            <a:r>
              <a:rPr lang="en-US">
                <a:latin typeface="Arial Nova"/>
              </a:rPr>
              <a:t>activities.</a:t>
            </a:r>
            <a:endParaRPr lang="en-US" dirty="0">
              <a:latin typeface="Arial Nova"/>
            </a:endParaRPr>
          </a:p>
          <a:p>
            <a:pPr marL="342900" indent="-342900">
              <a:buFont typeface="Arial" panose="020B0504020202020204" pitchFamily="34" charset="0"/>
              <a:buChar char="•"/>
            </a:pPr>
            <a:r>
              <a:rPr lang="en-US" dirty="0">
                <a:latin typeface="Arial Nova"/>
              </a:rPr>
              <a:t>Furthermore, this project recommends that there should be a combination of both primary and secondary research methods to find the most relevant data. Additionally, the combination of both primary and secondary research helps to address research gaps.</a:t>
            </a:r>
          </a:p>
        </p:txBody>
      </p:sp>
    </p:spTree>
    <p:extLst>
      <p:ext uri="{BB962C8B-B14F-4D97-AF65-F5344CB8AC3E}">
        <p14:creationId xmlns:p14="http://schemas.microsoft.com/office/powerpoint/2010/main" val="1373472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CCB1-AAE0-5464-A772-E677823112D2}"/>
              </a:ext>
            </a:extLst>
          </p:cNvPr>
          <p:cNvSpPr>
            <a:spLocks noGrp="1"/>
          </p:cNvSpPr>
          <p:nvPr>
            <p:ph type="title"/>
          </p:nvPr>
        </p:nvSpPr>
        <p:spPr/>
        <p:txBody>
          <a:bodyPr/>
          <a:lstStyle/>
          <a:p>
            <a:r>
              <a:rPr lang="en-US" sz="2800" dirty="0">
                <a:latin typeface="Arial Nova"/>
              </a:rPr>
              <a:t>REFERENCES</a:t>
            </a:r>
            <a:br>
              <a:rPr lang="en-US" sz="2800" dirty="0">
                <a:latin typeface="Arial Nova"/>
              </a:rPr>
            </a:br>
            <a:endParaRPr lang="en-US"/>
          </a:p>
        </p:txBody>
      </p:sp>
      <p:sp>
        <p:nvSpPr>
          <p:cNvPr id="3" name="Content Placeholder 2">
            <a:extLst>
              <a:ext uri="{FF2B5EF4-FFF2-40B4-BE49-F238E27FC236}">
                <a16:creationId xmlns:a16="http://schemas.microsoft.com/office/drawing/2014/main" id="{F9502463-0403-BF73-025C-2C4658AC04ED}"/>
              </a:ext>
            </a:extLst>
          </p:cNvPr>
          <p:cNvSpPr>
            <a:spLocks noGrp="1"/>
          </p:cNvSpPr>
          <p:nvPr>
            <p:ph idx="1"/>
          </p:nvPr>
        </p:nvSpPr>
        <p:spPr/>
        <p:txBody>
          <a:bodyPr vert="horz" lIns="91440" tIns="45720" rIns="91440" bIns="45720" rtlCol="0" anchor="t">
            <a:normAutofit fontScale="92500"/>
          </a:bodyPr>
          <a:lstStyle/>
          <a:p>
            <a:pPr marL="342900" indent="-342900">
              <a:buFont typeface="Arial" panose="020B0504020202020204" pitchFamily="34" charset="0"/>
              <a:buChar char="•"/>
            </a:pPr>
            <a:r>
              <a:rPr lang="en-US" dirty="0"/>
              <a:t>AARP Foundation.(</a:t>
            </a:r>
            <a:r>
              <a:rPr lang="en-US" dirty="0" err="1"/>
              <a:t>n.d</a:t>
            </a:r>
            <a:r>
              <a:rPr lang="en-US" dirty="0"/>
              <a:t>). Campaign to end loneliness. [online] Available at: </a:t>
            </a:r>
            <a:r>
              <a:rPr lang="en-US" dirty="0">
                <a:hlinkClick r:id="rId2"/>
              </a:rPr>
              <a:t>https://www.campaigntoendloneliness.org</a:t>
            </a:r>
            <a:r>
              <a:rPr lang="en-US" dirty="0"/>
              <a:t>. [Accessed 03 July 2023].</a:t>
            </a:r>
          </a:p>
          <a:p>
            <a:pPr marL="342900" indent="-342900">
              <a:buFont typeface="Arial" panose="020B0504020202020204" pitchFamily="34" charset="0"/>
              <a:buChar char="•"/>
            </a:pPr>
            <a:r>
              <a:rPr lang="en-US" dirty="0"/>
              <a:t>AGE UK. (2023). Loneliness and Isolation. [online].Available at: </a:t>
            </a:r>
            <a:r>
              <a:rPr lang="en-US" dirty="0">
                <a:hlinkClick r:id="rId3"/>
              </a:rPr>
              <a:t>https://www.ageuk.org.uk</a:t>
            </a:r>
            <a:r>
              <a:rPr lang="en-US" dirty="0"/>
              <a:t>. [Accessed 23 April 2023].</a:t>
            </a:r>
          </a:p>
          <a:p>
            <a:pPr marL="342900" indent="-342900">
              <a:buFont typeface="Arial" panose="020B0504020202020204" pitchFamily="34" charset="0"/>
              <a:buChar char="•"/>
            </a:pPr>
            <a:r>
              <a:rPr lang="en-US" dirty="0"/>
              <a:t>Ahmad, M. And Jan, (2018). Evaluating Research: Diversity and Credibility of information Sources. Dialogue (Pakistan), 13(4).</a:t>
            </a:r>
          </a:p>
          <a:p>
            <a:pPr marL="342900" indent="-342900">
              <a:buFont typeface="Arial" panose="020B0504020202020204" pitchFamily="34" charset="0"/>
              <a:buChar char="•"/>
            </a:pPr>
            <a:r>
              <a:rPr lang="en-US" dirty="0"/>
              <a:t>Alone. (2018). Have a laugh for loneliness with alone. [online] Available at: </a:t>
            </a:r>
            <a:r>
              <a:rPr lang="en-US" dirty="0">
                <a:hlinkClick r:id="rId4"/>
              </a:rPr>
              <a:t>https://alone.ie/have-a-laugh-for-loneliness-with-alone-this-christmas</a:t>
            </a:r>
            <a:r>
              <a:rPr lang="en-US" dirty="0"/>
              <a:t>. [Accessed May 0, 2023</a:t>
            </a:r>
            <a:r>
              <a:rPr lang="en-US"/>
              <a:t>].</a:t>
            </a:r>
            <a:endParaRPr lang="en-US" dirty="0"/>
          </a:p>
          <a:p>
            <a:pPr marL="342900" indent="-342900">
              <a:buFont typeface="Arial" panose="020B0504020202020204" pitchFamily="34" charset="0"/>
              <a:buChar char="•"/>
            </a:pPr>
            <a:r>
              <a:rPr lang="en-US" dirty="0"/>
              <a:t>Bhandari, P. (2023). Ethical Considerations in Research/ Types &amp; Examples. [online] Available at: </a:t>
            </a:r>
            <a:r>
              <a:rPr lang="en-US" dirty="0">
                <a:hlinkClick r:id="rId5"/>
              </a:rPr>
              <a:t>https://www.scribbr.com/methodolgy/research-ethics/</a:t>
            </a:r>
            <a:r>
              <a:rPr lang="en-US" dirty="0"/>
              <a:t>. [Accessed 05 July 2023]</a:t>
            </a:r>
          </a:p>
          <a:p>
            <a:pPr marL="342900" indent="-342900">
              <a:buFont typeface="Arial" panose="020B0504020202020204" pitchFamily="34" charset="0"/>
              <a:buChar char="•"/>
            </a:pPr>
            <a:endParaRPr lang="en-US" dirty="0"/>
          </a:p>
          <a:p>
            <a:pPr marL="342900" indent="-342900">
              <a:buFont typeface="Arial" panose="020B0504020202020204" pitchFamily="34" charset="0"/>
              <a:buChar char="•"/>
            </a:pPr>
            <a:endParaRPr lang="en-US" dirty="0"/>
          </a:p>
        </p:txBody>
      </p:sp>
    </p:spTree>
    <p:extLst>
      <p:ext uri="{BB962C8B-B14F-4D97-AF65-F5344CB8AC3E}">
        <p14:creationId xmlns:p14="http://schemas.microsoft.com/office/powerpoint/2010/main" val="1628169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B167C-D964-3202-B1EE-14E6DE0891E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E2FBF00-6B96-95C1-21A6-1F32D3173A24}"/>
              </a:ext>
            </a:extLst>
          </p:cNvPr>
          <p:cNvSpPr>
            <a:spLocks noGrp="1"/>
          </p:cNvSpPr>
          <p:nvPr>
            <p:ph idx="1"/>
          </p:nvPr>
        </p:nvSpPr>
        <p:spPr/>
        <p:txBody>
          <a:bodyPr vert="horz" lIns="91440" tIns="45720" rIns="91440" bIns="45720" rtlCol="0" anchor="t">
            <a:normAutofit fontScale="92500" lnSpcReduction="20000"/>
          </a:bodyPr>
          <a:lstStyle/>
          <a:p>
            <a:pPr marL="342900" indent="-342900">
              <a:buFont typeface="Arial" panose="020B0504020202020204" pitchFamily="34" charset="0"/>
              <a:buChar char="•"/>
            </a:pPr>
            <a:r>
              <a:rPr lang="en-US" dirty="0"/>
              <a:t>Blizzard, K. (2021). Cut the CRAAP: Teaching Information Evaluation in the Misinformation age. </a:t>
            </a:r>
          </a:p>
          <a:p>
            <a:pPr marL="342900" indent="-342900">
              <a:buFont typeface="Arial" panose="020B0504020202020204" pitchFamily="34" charset="0"/>
              <a:buChar char="•"/>
            </a:pPr>
            <a:r>
              <a:rPr lang="en-US" dirty="0"/>
              <a:t>Campaign to end Loneliness. (2013). Loneliness is international issue. [online] Available at: </a:t>
            </a:r>
            <a:r>
              <a:rPr lang="en-US" dirty="0">
                <a:hlinkClick r:id="rId2"/>
              </a:rPr>
              <a:t>https://www.campaigntoendloneliness/blg/loneliness-international-issue</a:t>
            </a:r>
            <a:r>
              <a:rPr lang="en-US" dirty="0"/>
              <a:t>. [Accessed 01 May 2023]</a:t>
            </a:r>
          </a:p>
          <a:p>
            <a:pPr marL="342900" indent="-342900">
              <a:buFont typeface="Arial" panose="020B0504020202020204" pitchFamily="34" charset="0"/>
              <a:buChar char="•"/>
            </a:pPr>
            <a:r>
              <a:rPr lang="en-US" dirty="0"/>
              <a:t>Dapaah, F. (2016). What is the importance of keywords in a research paper? . [online] Available at: </a:t>
            </a:r>
            <a:r>
              <a:rPr lang="en-US" dirty="0">
                <a:hlinkClick r:id="rId3"/>
              </a:rPr>
              <a:t>https://www.editage.com/insights/what-is-the-importance-of-keywords-in-a-research-paper</a:t>
            </a:r>
            <a:r>
              <a:rPr lang="en-US" dirty="0"/>
              <a:t>. [Accessed 06 July 2023].</a:t>
            </a:r>
          </a:p>
          <a:p>
            <a:pPr marL="342900" indent="-342900">
              <a:buFont typeface="Arial" panose="020B0504020202020204" pitchFamily="34" charset="0"/>
              <a:buChar char="•"/>
            </a:pPr>
            <a:r>
              <a:rPr lang="en-US" dirty="0"/>
              <a:t>Elbaz et al, (2021). A systematic review of telemedicine for older adults with dementia during COVID-19: an alternative to in-person health services? Frontiers in Neurology, 12, p.761965.</a:t>
            </a:r>
          </a:p>
          <a:p>
            <a:pPr marL="342900" indent="-342900">
              <a:buFont typeface="Arial" panose="020B0504020202020204" pitchFamily="34" charset="0"/>
              <a:buChar char="•"/>
            </a:pPr>
            <a:r>
              <a:rPr lang="en-US" dirty="0"/>
              <a:t>Gardiner, C., Geldenhuys, G. and Gott, M. (2018). Interventions to reduce social isolation and loneliness among older people: An integrative review. Health &amp; social care in the community, 26(2), pp. 147-157.</a:t>
            </a:r>
          </a:p>
          <a:p>
            <a:endParaRPr lang="en-US" dirty="0"/>
          </a:p>
          <a:p>
            <a:pPr marL="342900" indent="-342900">
              <a:buFont typeface="Arial" panose="020B0504020202020204" pitchFamily="34" charset="0"/>
              <a:buChar char="•"/>
            </a:pPr>
            <a:endParaRPr lang="en-US" dirty="0"/>
          </a:p>
        </p:txBody>
      </p:sp>
    </p:spTree>
    <p:extLst>
      <p:ext uri="{BB962C8B-B14F-4D97-AF65-F5344CB8AC3E}">
        <p14:creationId xmlns:p14="http://schemas.microsoft.com/office/powerpoint/2010/main" val="729803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AE24D-44DA-DBBD-FB90-D22659BAE15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B59DCCB-75D2-5E0F-2112-B1F1DD8EE141}"/>
              </a:ext>
            </a:extLst>
          </p:cNvPr>
          <p:cNvSpPr>
            <a:spLocks noGrp="1"/>
          </p:cNvSpPr>
          <p:nvPr>
            <p:ph idx="1"/>
          </p:nvPr>
        </p:nvSpPr>
        <p:spPr/>
        <p:txBody>
          <a:bodyPr vert="horz" lIns="91440" tIns="45720" rIns="91440" bIns="45720" rtlCol="0" anchor="t">
            <a:normAutofit fontScale="77500" lnSpcReduction="20000"/>
          </a:bodyPr>
          <a:lstStyle/>
          <a:p>
            <a:pPr marL="342900" indent="-342900">
              <a:buFont typeface="Arial" panose="020B0504020202020204" pitchFamily="34" charset="0"/>
              <a:buChar char="•"/>
            </a:pPr>
            <a:r>
              <a:rPr lang="en-US" dirty="0"/>
              <a:t>George, T. (2021). Applying the CRAAP Test &amp; Evaluating Sources. [online] Available at: </a:t>
            </a:r>
            <a:r>
              <a:rPr lang="en-US" dirty="0">
                <a:hlinkClick r:id="rId2"/>
              </a:rPr>
              <a:t>https://www.scribbr.com/working-with-sources/craap-test/</a:t>
            </a:r>
            <a:r>
              <a:rPr lang="en-US" dirty="0"/>
              <a:t>. [Accessed 07 July 2023]</a:t>
            </a:r>
          </a:p>
          <a:p>
            <a:pPr marL="342900" indent="-342900">
              <a:buFont typeface="Arial" panose="020B0504020202020204" pitchFamily="34" charset="0"/>
              <a:buChar char="•"/>
            </a:pPr>
            <a:r>
              <a:rPr lang="en-US" dirty="0"/>
              <a:t>HM Government. (2018). Strategy for tackling loneliness. Available at: </a:t>
            </a:r>
            <a:r>
              <a:rPr lang="en-US" dirty="0">
                <a:hlinkClick r:id="rId3"/>
              </a:rPr>
              <a:t>https://www.gov.uk</a:t>
            </a:r>
            <a:r>
              <a:rPr lang="en-US" dirty="0"/>
              <a:t>. [Accessed 03 July 2023].</a:t>
            </a:r>
          </a:p>
          <a:p>
            <a:pPr marL="342900" indent="-342900">
              <a:buFont typeface="Arial" panose="020B0504020202020204" pitchFamily="34" charset="0"/>
              <a:buChar char="•"/>
            </a:pPr>
            <a:r>
              <a:rPr lang="en-US" dirty="0"/>
              <a:t>Jin et al. (2021). Technological-based interventions for reducing loneliness in older adults. [online] Available at: </a:t>
            </a:r>
            <a:r>
              <a:rPr lang="en-US" dirty="0">
                <a:hlinkClick r:id="rId4"/>
              </a:rPr>
              <a:t>https://pubmed.ncbi.nlm.nih.gov</a:t>
            </a:r>
            <a:r>
              <a:rPr lang="en-US" dirty="0"/>
              <a:t>. [Accessed 03 July 2023].</a:t>
            </a:r>
          </a:p>
          <a:p>
            <a:pPr marL="342900" indent="-342900">
              <a:buFont typeface="Arial" panose="020B0504020202020204" pitchFamily="34" charset="0"/>
              <a:buChar char="•"/>
            </a:pPr>
            <a:r>
              <a:rPr lang="en-US" dirty="0"/>
              <a:t>Korber, I. (2021). Literature Reviews: Evaluating Info. [online] Available at: </a:t>
            </a:r>
            <a:r>
              <a:rPr lang="en-US" dirty="0">
                <a:hlinkClick r:id="rId5"/>
              </a:rPr>
              <a:t>https://libguides.csuchico.edu/c.php?g=414315&amp;p=2822716</a:t>
            </a:r>
            <a:r>
              <a:rPr lang="en-US" dirty="0"/>
              <a:t>. [Accessed 07 July 2023].</a:t>
            </a:r>
          </a:p>
          <a:p>
            <a:pPr marL="342900" indent="-342900">
              <a:buFont typeface="Arial" panose="020B0504020202020204" pitchFamily="34" charset="0"/>
              <a:buChar char="•"/>
            </a:pPr>
            <a:r>
              <a:rPr lang="en-US" dirty="0"/>
              <a:t>Saunders et al. (2007). Introduction to Saunders Research onion. Available at: https://thesismind.com&gt;analysis.  [Accessed 28 August 2023]</a:t>
            </a:r>
          </a:p>
          <a:p>
            <a:pPr marL="342900" indent="-342900">
              <a:buFont typeface="Arial" panose="020B0504020202020204" pitchFamily="34" charset="0"/>
              <a:buChar char="•"/>
            </a:pPr>
            <a:r>
              <a:rPr lang="en-US" dirty="0"/>
              <a:t>Wister et al. (2021). Systematic reviews. [online] Available at: </a:t>
            </a:r>
            <a:r>
              <a:rPr lang="en-US" dirty="0">
                <a:hlinkClick r:id="rId6"/>
              </a:rPr>
              <a:t>https://doi.org/10.1186</a:t>
            </a:r>
            <a:r>
              <a:rPr lang="en-US" dirty="0"/>
              <a:t>. [Accessed 23 April 2023]</a:t>
            </a:r>
          </a:p>
          <a:p>
            <a:pPr marL="342900" indent="-342900">
              <a:buFont typeface="Arial" panose="020B0504020202020204" pitchFamily="34" charset="0"/>
              <a:buChar char="•"/>
            </a:pPr>
            <a:r>
              <a:rPr lang="en-US" dirty="0"/>
              <a:t>Zhang et al. (2021). Social media communication and loneliness among older adults: The mediating roles of social support and social contact. The Gerontologist, 61(6), pp.888-896.</a:t>
            </a:r>
          </a:p>
          <a:p>
            <a:pPr marL="342900" indent="-342900">
              <a:buFont typeface="Arial" panose="020B0504020202020204" pitchFamily="34" charset="0"/>
              <a:buChar char="•"/>
            </a:pPr>
            <a:endParaRPr lang="en-US" dirty="0"/>
          </a:p>
        </p:txBody>
      </p:sp>
    </p:spTree>
    <p:extLst>
      <p:ext uri="{BB962C8B-B14F-4D97-AF65-F5344CB8AC3E}">
        <p14:creationId xmlns:p14="http://schemas.microsoft.com/office/powerpoint/2010/main" val="3743395194"/>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SplashVTI</vt:lpstr>
      <vt:lpstr>Dissertation(viva presentation)</vt:lpstr>
      <vt:lpstr>CHAPTER 1: Introduction</vt:lpstr>
      <vt:lpstr>CHAPTER 2: Background</vt:lpstr>
      <vt:lpstr>CHAPTER 3: Methods (Research Onion) </vt:lpstr>
      <vt:lpstr>PowerPoint Presentation</vt:lpstr>
      <vt:lpstr>Data Collection</vt:lpstr>
      <vt:lpstr>CHAPTER 4: Results</vt:lpstr>
      <vt:lpstr>CHAPTER 4: Discussion</vt:lpstr>
      <vt:lpstr>  CHAPTER 4: Discussion</vt:lpstr>
      <vt:lpstr>CHAPTER 5: CONLUSION AND RECOMMENDATIONS</vt:lpstr>
      <vt:lpstr>CHAPTER 5: CONCLUSION AND RECOMMENDATIONS</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2698</cp:revision>
  <dcterms:created xsi:type="dcterms:W3CDTF">2023-08-19T14:13:58Z</dcterms:created>
  <dcterms:modified xsi:type="dcterms:W3CDTF">2023-09-11T12:29:52Z</dcterms:modified>
</cp:coreProperties>
</file>