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5"/>
  </p:notesMasterIdLst>
  <p:handoutMasterIdLst>
    <p:handoutMasterId r:id="rId46"/>
  </p:handoutMasterIdLst>
  <p:sldIdLst>
    <p:sldId id="292" r:id="rId6"/>
    <p:sldId id="256" r:id="rId7"/>
    <p:sldId id="265" r:id="rId8"/>
    <p:sldId id="400" r:id="rId9"/>
    <p:sldId id="408" r:id="rId10"/>
    <p:sldId id="326" r:id="rId11"/>
    <p:sldId id="343" r:id="rId12"/>
    <p:sldId id="319" r:id="rId13"/>
    <p:sldId id="323" r:id="rId14"/>
    <p:sldId id="321" r:id="rId15"/>
    <p:sldId id="403" r:id="rId16"/>
    <p:sldId id="339" r:id="rId17"/>
    <p:sldId id="340" r:id="rId18"/>
    <p:sldId id="406" r:id="rId19"/>
    <p:sldId id="341" r:id="rId20"/>
    <p:sldId id="270" r:id="rId21"/>
    <p:sldId id="405" r:id="rId22"/>
    <p:sldId id="324" r:id="rId23"/>
    <p:sldId id="332" r:id="rId24"/>
    <p:sldId id="271" r:id="rId25"/>
    <p:sldId id="336" r:id="rId26"/>
    <p:sldId id="378" r:id="rId27"/>
    <p:sldId id="409" r:id="rId28"/>
    <p:sldId id="278" r:id="rId29"/>
    <p:sldId id="335" r:id="rId30"/>
    <p:sldId id="385" r:id="rId31"/>
    <p:sldId id="381" r:id="rId32"/>
    <p:sldId id="386" r:id="rId33"/>
    <p:sldId id="397" r:id="rId34"/>
    <p:sldId id="337" r:id="rId35"/>
    <p:sldId id="388" r:id="rId36"/>
    <p:sldId id="338" r:id="rId37"/>
    <p:sldId id="402" r:id="rId38"/>
    <p:sldId id="268" r:id="rId39"/>
    <p:sldId id="330" r:id="rId40"/>
    <p:sldId id="395" r:id="rId41"/>
    <p:sldId id="267" r:id="rId42"/>
    <p:sldId id="399" r:id="rId43"/>
    <p:sldId id="342" r:id="rId4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lie Potter" initials="JP"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B32676-8C65-4F60-8F6D-F1793E081597}" v="1" dt="2022-01-26T11:14:26.188"/>
    <p1510:client id="{88363292-9A11-4B01-9793-6C6C2C02C282}" v="2" dt="2022-02-03T08:57:13.9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571"/>
    <p:restoredTop sz="66820" autoAdjust="0"/>
  </p:normalViewPr>
  <p:slideViewPr>
    <p:cSldViewPr>
      <p:cViewPr varScale="1">
        <p:scale>
          <a:sx n="129" d="100"/>
          <a:sy n="129" d="100"/>
        </p:scale>
        <p:origin x="1568" y="192"/>
      </p:cViewPr>
      <p:guideLst>
        <p:guide orient="horz" pos="2160"/>
        <p:guide pos="2880"/>
      </p:guideLst>
    </p:cSldViewPr>
  </p:slideViewPr>
  <p:outlineViewPr>
    <p:cViewPr>
      <p:scale>
        <a:sx n="33" d="100"/>
        <a:sy n="33" d="100"/>
      </p:scale>
      <p:origin x="0" y="-5424"/>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notesMaster" Target="notesMasters/notesMaster1.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handoutMaster" Target="handoutMasters/handout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53B32676-8C65-4F60-8F6D-F1793E081597}"/>
    <pc:docChg chg="custSel addSld delSld modSld sldOrd">
      <pc:chgData name="Julie Thomas" userId="2af13b6d24d29b42" providerId="LiveId" clId="{53B32676-8C65-4F60-8F6D-F1793E081597}" dt="2022-01-28T11:30:49.794" v="2051" actId="20577"/>
      <pc:docMkLst>
        <pc:docMk/>
      </pc:docMkLst>
      <pc:sldChg chg="modSp mod">
        <pc:chgData name="Julie Thomas" userId="2af13b6d24d29b42" providerId="LiveId" clId="{53B32676-8C65-4F60-8F6D-F1793E081597}" dt="2022-01-26T10:31:56.201" v="63" actId="20577"/>
        <pc:sldMkLst>
          <pc:docMk/>
          <pc:sldMk cId="3408955283" sldId="256"/>
        </pc:sldMkLst>
        <pc:spChg chg="mod">
          <ac:chgData name="Julie Thomas" userId="2af13b6d24d29b42" providerId="LiveId" clId="{53B32676-8C65-4F60-8F6D-F1793E081597}" dt="2022-01-26T10:31:56.201" v="63" actId="20577"/>
          <ac:spMkLst>
            <pc:docMk/>
            <pc:sldMk cId="3408955283" sldId="256"/>
            <ac:spMk id="2" creationId="{00000000-0000-0000-0000-000000000000}"/>
          </ac:spMkLst>
        </pc:spChg>
      </pc:sldChg>
      <pc:sldChg chg="modSp mod">
        <pc:chgData name="Julie Thomas" userId="2af13b6d24d29b42" providerId="LiveId" clId="{53B32676-8C65-4F60-8F6D-F1793E081597}" dt="2022-01-28T10:37:13.093" v="1600" actId="27636"/>
        <pc:sldMkLst>
          <pc:docMk/>
          <pc:sldMk cId="3725346607" sldId="265"/>
        </pc:sldMkLst>
        <pc:spChg chg="mod">
          <ac:chgData name="Julie Thomas" userId="2af13b6d24d29b42" providerId="LiveId" clId="{53B32676-8C65-4F60-8F6D-F1793E081597}" dt="2022-01-28T10:36:12.531" v="1498" actId="20577"/>
          <ac:spMkLst>
            <pc:docMk/>
            <pc:sldMk cId="3725346607" sldId="265"/>
            <ac:spMk id="2" creationId="{00000000-0000-0000-0000-000000000000}"/>
          </ac:spMkLst>
        </pc:spChg>
        <pc:spChg chg="mod">
          <ac:chgData name="Julie Thomas" userId="2af13b6d24d29b42" providerId="LiveId" clId="{53B32676-8C65-4F60-8F6D-F1793E081597}" dt="2022-01-28T10:37:13.093" v="1600" actId="27636"/>
          <ac:spMkLst>
            <pc:docMk/>
            <pc:sldMk cId="3725346607" sldId="265"/>
            <ac:spMk id="4" creationId="{00000000-0000-0000-0000-000000000000}"/>
          </ac:spMkLst>
        </pc:spChg>
      </pc:sldChg>
      <pc:sldChg chg="del">
        <pc:chgData name="Julie Thomas" userId="2af13b6d24d29b42" providerId="LiveId" clId="{53B32676-8C65-4F60-8F6D-F1793E081597}" dt="2022-01-26T11:40:21.153" v="1232" actId="2696"/>
        <pc:sldMkLst>
          <pc:docMk/>
          <pc:sldMk cId="2576451973" sldId="266"/>
        </pc:sldMkLst>
      </pc:sldChg>
      <pc:sldChg chg="modSp mod">
        <pc:chgData name="Julie Thomas" userId="2af13b6d24d29b42" providerId="LiveId" clId="{53B32676-8C65-4F60-8F6D-F1793E081597}" dt="2022-01-28T10:54:24.267" v="1879" actId="20577"/>
        <pc:sldMkLst>
          <pc:docMk/>
          <pc:sldMk cId="2953054776" sldId="270"/>
        </pc:sldMkLst>
        <pc:spChg chg="mod">
          <ac:chgData name="Julie Thomas" userId="2af13b6d24d29b42" providerId="LiveId" clId="{53B32676-8C65-4F60-8F6D-F1793E081597}" dt="2022-01-28T10:54:24.267" v="1879" actId="20577"/>
          <ac:spMkLst>
            <pc:docMk/>
            <pc:sldMk cId="2953054776" sldId="270"/>
            <ac:spMk id="3" creationId="{00000000-0000-0000-0000-000000000000}"/>
          </ac:spMkLst>
        </pc:spChg>
      </pc:sldChg>
      <pc:sldChg chg="modSp mod">
        <pc:chgData name="Julie Thomas" userId="2af13b6d24d29b42" providerId="LiveId" clId="{53B32676-8C65-4F60-8F6D-F1793E081597}" dt="2022-01-26T10:49:04.343" v="372" actId="20577"/>
        <pc:sldMkLst>
          <pc:docMk/>
          <pc:sldMk cId="357105871" sldId="321"/>
        </pc:sldMkLst>
        <pc:spChg chg="mod">
          <ac:chgData name="Julie Thomas" userId="2af13b6d24d29b42" providerId="LiveId" clId="{53B32676-8C65-4F60-8F6D-F1793E081597}" dt="2022-01-26T10:49:04.343" v="372" actId="20577"/>
          <ac:spMkLst>
            <pc:docMk/>
            <pc:sldMk cId="357105871" sldId="321"/>
            <ac:spMk id="2" creationId="{E35FACBB-E0E8-4A13-98E9-0161691B4B5F}"/>
          </ac:spMkLst>
        </pc:spChg>
      </pc:sldChg>
      <pc:sldChg chg="modSp mod modNotesTx">
        <pc:chgData name="Julie Thomas" userId="2af13b6d24d29b42" providerId="LiveId" clId="{53B32676-8C65-4F60-8F6D-F1793E081597}" dt="2022-01-28T10:46:51.653" v="1719" actId="113"/>
        <pc:sldMkLst>
          <pc:docMk/>
          <pc:sldMk cId="876127806" sldId="323"/>
        </pc:sldMkLst>
        <pc:spChg chg="mod">
          <ac:chgData name="Julie Thomas" userId="2af13b6d24d29b42" providerId="LiveId" clId="{53B32676-8C65-4F60-8F6D-F1793E081597}" dt="2022-01-26T10:48:43.698" v="367" actId="27636"/>
          <ac:spMkLst>
            <pc:docMk/>
            <pc:sldMk cId="876127806" sldId="323"/>
            <ac:spMk id="3" creationId="{AFC29467-E020-4335-9DE4-5004A12C6D6A}"/>
          </ac:spMkLst>
        </pc:spChg>
      </pc:sldChg>
      <pc:sldChg chg="modSp mod">
        <pc:chgData name="Julie Thomas" userId="2af13b6d24d29b42" providerId="LiveId" clId="{53B32676-8C65-4F60-8F6D-F1793E081597}" dt="2022-01-26T11:29:42.942" v="1086" actId="20577"/>
        <pc:sldMkLst>
          <pc:docMk/>
          <pc:sldMk cId="3047134669" sldId="324"/>
        </pc:sldMkLst>
        <pc:spChg chg="mod">
          <ac:chgData name="Julie Thomas" userId="2af13b6d24d29b42" providerId="LiveId" clId="{53B32676-8C65-4F60-8F6D-F1793E081597}" dt="2022-01-26T11:29:42.942" v="1086" actId="20577"/>
          <ac:spMkLst>
            <pc:docMk/>
            <pc:sldMk cId="3047134669" sldId="324"/>
            <ac:spMk id="2" creationId="{CA1556D0-FCB1-41BD-B78E-54A472AC0818}"/>
          </ac:spMkLst>
        </pc:spChg>
      </pc:sldChg>
      <pc:sldChg chg="modSp mod">
        <pc:chgData name="Julie Thomas" userId="2af13b6d24d29b42" providerId="LiveId" clId="{53B32676-8C65-4F60-8F6D-F1793E081597}" dt="2022-01-26T11:29:55.137" v="1101" actId="20577"/>
        <pc:sldMkLst>
          <pc:docMk/>
          <pc:sldMk cId="2035418927" sldId="332"/>
        </pc:sldMkLst>
        <pc:spChg chg="mod">
          <ac:chgData name="Julie Thomas" userId="2af13b6d24d29b42" providerId="LiveId" clId="{53B32676-8C65-4F60-8F6D-F1793E081597}" dt="2022-01-26T11:29:55.137" v="1101" actId="20577"/>
          <ac:spMkLst>
            <pc:docMk/>
            <pc:sldMk cId="2035418927" sldId="332"/>
            <ac:spMk id="2" creationId="{F0CAAC99-29F1-44CA-8868-166442095E60}"/>
          </ac:spMkLst>
        </pc:spChg>
      </pc:sldChg>
      <pc:sldChg chg="modNotesTx">
        <pc:chgData name="Julie Thomas" userId="2af13b6d24d29b42" providerId="LiveId" clId="{53B32676-8C65-4F60-8F6D-F1793E081597}" dt="2022-01-26T11:38:58.789" v="1231" actId="20577"/>
        <pc:sldMkLst>
          <pc:docMk/>
          <pc:sldMk cId="2773722134" sldId="335"/>
        </pc:sldMkLst>
      </pc:sldChg>
      <pc:sldChg chg="modSp mod">
        <pc:chgData name="Julie Thomas" userId="2af13b6d24d29b42" providerId="LiveId" clId="{53B32676-8C65-4F60-8F6D-F1793E081597}" dt="2022-01-28T10:48:00.189" v="1730" actId="20577"/>
        <pc:sldMkLst>
          <pc:docMk/>
          <pc:sldMk cId="2818456814" sldId="339"/>
        </pc:sldMkLst>
        <pc:spChg chg="mod">
          <ac:chgData name="Julie Thomas" userId="2af13b6d24d29b42" providerId="LiveId" clId="{53B32676-8C65-4F60-8F6D-F1793E081597}" dt="2022-01-28T10:48:00.189" v="1730" actId="20577"/>
          <ac:spMkLst>
            <pc:docMk/>
            <pc:sldMk cId="2818456814" sldId="339"/>
            <ac:spMk id="3" creationId="{DA71E82D-2D11-4326-B1C2-29A770887806}"/>
          </ac:spMkLst>
        </pc:spChg>
      </pc:sldChg>
      <pc:sldChg chg="modSp mod">
        <pc:chgData name="Julie Thomas" userId="2af13b6d24d29b42" providerId="LiveId" clId="{53B32676-8C65-4F60-8F6D-F1793E081597}" dt="2022-01-28T10:52:41.028" v="1861" actId="20577"/>
        <pc:sldMkLst>
          <pc:docMk/>
          <pc:sldMk cId="1512794857" sldId="340"/>
        </pc:sldMkLst>
        <pc:spChg chg="mod">
          <ac:chgData name="Julie Thomas" userId="2af13b6d24d29b42" providerId="LiveId" clId="{53B32676-8C65-4F60-8F6D-F1793E081597}" dt="2022-01-28T10:52:41.028" v="1861" actId="20577"/>
          <ac:spMkLst>
            <pc:docMk/>
            <pc:sldMk cId="1512794857" sldId="340"/>
            <ac:spMk id="3" creationId="{CAD3FD42-571A-4189-B860-5E047B29F4D7}"/>
          </ac:spMkLst>
        </pc:spChg>
      </pc:sldChg>
      <pc:sldChg chg="modSp mod">
        <pc:chgData name="Julie Thomas" userId="2af13b6d24d29b42" providerId="LiveId" clId="{53B32676-8C65-4F60-8F6D-F1793E081597}" dt="2022-01-26T11:43:37.817" v="1385" actId="1076"/>
        <pc:sldMkLst>
          <pc:docMk/>
          <pc:sldMk cId="3006456379" sldId="342"/>
        </pc:sldMkLst>
        <pc:spChg chg="mod">
          <ac:chgData name="Julie Thomas" userId="2af13b6d24d29b42" providerId="LiveId" clId="{53B32676-8C65-4F60-8F6D-F1793E081597}" dt="2022-01-26T11:43:36" v="1384" actId="1076"/>
          <ac:spMkLst>
            <pc:docMk/>
            <pc:sldMk cId="3006456379" sldId="342"/>
            <ac:spMk id="2" creationId="{E49FEB73-D776-4395-B6D6-61C03C6A7187}"/>
          </ac:spMkLst>
        </pc:spChg>
        <pc:spChg chg="mod">
          <ac:chgData name="Julie Thomas" userId="2af13b6d24d29b42" providerId="LiveId" clId="{53B32676-8C65-4F60-8F6D-F1793E081597}" dt="2022-01-26T11:43:37.817" v="1385" actId="1076"/>
          <ac:spMkLst>
            <pc:docMk/>
            <pc:sldMk cId="3006456379" sldId="342"/>
            <ac:spMk id="3" creationId="{BE639D83-6C59-48E0-8CE0-FEA1AB673303}"/>
          </ac:spMkLst>
        </pc:spChg>
      </pc:sldChg>
      <pc:sldChg chg="del">
        <pc:chgData name="Julie Thomas" userId="2af13b6d24d29b42" providerId="LiveId" clId="{53B32676-8C65-4F60-8F6D-F1793E081597}" dt="2022-01-26T11:30:12.222" v="1102" actId="2696"/>
        <pc:sldMkLst>
          <pc:docMk/>
          <pc:sldMk cId="3167937103" sldId="377"/>
        </pc:sldMkLst>
      </pc:sldChg>
      <pc:sldChg chg="modSp mod">
        <pc:chgData name="Julie Thomas" userId="2af13b6d24d29b42" providerId="LiveId" clId="{53B32676-8C65-4F60-8F6D-F1793E081597}" dt="2022-01-26T11:37:53.314" v="1145" actId="20577"/>
        <pc:sldMkLst>
          <pc:docMk/>
          <pc:sldMk cId="150595287" sldId="385"/>
        </pc:sldMkLst>
        <pc:spChg chg="mod">
          <ac:chgData name="Julie Thomas" userId="2af13b6d24d29b42" providerId="LiveId" clId="{53B32676-8C65-4F60-8F6D-F1793E081597}" dt="2022-01-26T11:37:53.314" v="1145" actId="20577"/>
          <ac:spMkLst>
            <pc:docMk/>
            <pc:sldMk cId="150595287" sldId="385"/>
            <ac:spMk id="4" creationId="{28CB5FE9-B9BD-45BE-986D-D8B1881E5FAF}"/>
          </ac:spMkLst>
        </pc:spChg>
      </pc:sldChg>
      <pc:sldChg chg="modNotesTx">
        <pc:chgData name="Julie Thomas" userId="2af13b6d24d29b42" providerId="LiveId" clId="{53B32676-8C65-4F60-8F6D-F1793E081597}" dt="2022-01-28T11:30:49.794" v="2051" actId="20577"/>
        <pc:sldMkLst>
          <pc:docMk/>
          <pc:sldMk cId="3046650771" sldId="397"/>
        </pc:sldMkLst>
      </pc:sldChg>
      <pc:sldChg chg="modNotesTx">
        <pc:chgData name="Julie Thomas" userId="2af13b6d24d29b42" providerId="LiveId" clId="{53B32676-8C65-4F60-8F6D-F1793E081597}" dt="2022-01-26T11:40:39.387" v="1261" actId="20577"/>
        <pc:sldMkLst>
          <pc:docMk/>
          <pc:sldMk cId="3076587014" sldId="399"/>
        </pc:sldMkLst>
      </pc:sldChg>
      <pc:sldChg chg="modSp mod modNotesTx">
        <pc:chgData name="Julie Thomas" userId="2af13b6d24d29b42" providerId="LiveId" clId="{53B32676-8C65-4F60-8F6D-F1793E081597}" dt="2022-01-28T10:45:39.467" v="1718" actId="115"/>
        <pc:sldMkLst>
          <pc:docMk/>
          <pc:sldMk cId="2838543046" sldId="400"/>
        </pc:sldMkLst>
        <pc:spChg chg="mod">
          <ac:chgData name="Julie Thomas" userId="2af13b6d24d29b42" providerId="LiveId" clId="{53B32676-8C65-4F60-8F6D-F1793E081597}" dt="2022-01-26T10:33:05.672" v="82" actId="20577"/>
          <ac:spMkLst>
            <pc:docMk/>
            <pc:sldMk cId="2838543046" sldId="400"/>
            <ac:spMk id="2" creationId="{FBF8E876-D883-43D4-A154-12479C078F8A}"/>
          </ac:spMkLst>
        </pc:spChg>
        <pc:spChg chg="mod">
          <ac:chgData name="Julie Thomas" userId="2af13b6d24d29b42" providerId="LiveId" clId="{53B32676-8C65-4F60-8F6D-F1793E081597}" dt="2022-01-28T10:44:47.746" v="1655" actId="255"/>
          <ac:spMkLst>
            <pc:docMk/>
            <pc:sldMk cId="2838543046" sldId="400"/>
            <ac:spMk id="3" creationId="{C2CCF345-CFAE-45D9-A5DA-5868ADE0DFEB}"/>
          </ac:spMkLst>
        </pc:spChg>
      </pc:sldChg>
      <pc:sldChg chg="modSp mod">
        <pc:chgData name="Julie Thomas" userId="2af13b6d24d29b42" providerId="LiveId" clId="{53B32676-8C65-4F60-8F6D-F1793E081597}" dt="2022-01-26T10:50:06.262" v="525" actId="20577"/>
        <pc:sldMkLst>
          <pc:docMk/>
          <pc:sldMk cId="2715863183" sldId="403"/>
        </pc:sldMkLst>
        <pc:spChg chg="mod">
          <ac:chgData name="Julie Thomas" userId="2af13b6d24d29b42" providerId="LiveId" clId="{53B32676-8C65-4F60-8F6D-F1793E081597}" dt="2022-01-26T10:50:06.262" v="525" actId="20577"/>
          <ac:spMkLst>
            <pc:docMk/>
            <pc:sldMk cId="2715863183" sldId="403"/>
            <ac:spMk id="3" creationId="{DB1AB048-D200-42A3-A289-0BACBA69A488}"/>
          </ac:spMkLst>
        </pc:spChg>
      </pc:sldChg>
      <pc:sldChg chg="del">
        <pc:chgData name="Julie Thomas" userId="2af13b6d24d29b42" providerId="LiveId" clId="{53B32676-8C65-4F60-8F6D-F1793E081597}" dt="2022-01-28T10:48:29.511" v="1731" actId="2696"/>
        <pc:sldMkLst>
          <pc:docMk/>
          <pc:sldMk cId="518211842" sldId="404"/>
        </pc:sldMkLst>
      </pc:sldChg>
      <pc:sldChg chg="modSp mod ord">
        <pc:chgData name="Julie Thomas" userId="2af13b6d24d29b42" providerId="LiveId" clId="{53B32676-8C65-4F60-8F6D-F1793E081597}" dt="2022-01-26T11:29:25.505" v="1069" actId="20577"/>
        <pc:sldMkLst>
          <pc:docMk/>
          <pc:sldMk cId="3351537424" sldId="405"/>
        </pc:sldMkLst>
        <pc:spChg chg="mod">
          <ac:chgData name="Julie Thomas" userId="2af13b6d24d29b42" providerId="LiveId" clId="{53B32676-8C65-4F60-8F6D-F1793E081597}" dt="2022-01-26T11:29:19.350" v="1063" actId="20577"/>
          <ac:spMkLst>
            <pc:docMk/>
            <pc:sldMk cId="3351537424" sldId="405"/>
            <ac:spMk id="2" creationId="{77AD261A-FA26-4785-8586-45DA16073F43}"/>
          </ac:spMkLst>
        </pc:spChg>
        <pc:spChg chg="mod">
          <ac:chgData name="Julie Thomas" userId="2af13b6d24d29b42" providerId="LiveId" clId="{53B32676-8C65-4F60-8F6D-F1793E081597}" dt="2022-01-26T11:29:25.505" v="1069" actId="20577"/>
          <ac:spMkLst>
            <pc:docMk/>
            <pc:sldMk cId="3351537424" sldId="405"/>
            <ac:spMk id="10" creationId="{2881641A-8F51-4024-998B-505CE98E3079}"/>
          </ac:spMkLst>
        </pc:spChg>
      </pc:sldChg>
      <pc:sldChg chg="new del">
        <pc:chgData name="Julie Thomas" userId="2af13b6d24d29b42" providerId="LiveId" clId="{53B32676-8C65-4F60-8F6D-F1793E081597}" dt="2022-01-26T10:57:55.604" v="570" actId="2696"/>
        <pc:sldMkLst>
          <pc:docMk/>
          <pc:sldMk cId="510026033" sldId="406"/>
        </pc:sldMkLst>
      </pc:sldChg>
      <pc:sldChg chg="addSp delSp modSp new mod">
        <pc:chgData name="Julie Thomas" userId="2af13b6d24d29b42" providerId="LiveId" clId="{53B32676-8C65-4F60-8F6D-F1793E081597}" dt="2022-01-26T11:22:03.844" v="793" actId="14734"/>
        <pc:sldMkLst>
          <pc:docMk/>
          <pc:sldMk cId="3785096779" sldId="406"/>
        </pc:sldMkLst>
        <pc:spChg chg="del">
          <ac:chgData name="Julie Thomas" userId="2af13b6d24d29b42" providerId="LiveId" clId="{53B32676-8C65-4F60-8F6D-F1793E081597}" dt="2022-01-26T11:14:37.373" v="573" actId="21"/>
          <ac:spMkLst>
            <pc:docMk/>
            <pc:sldMk cId="3785096779" sldId="406"/>
            <ac:spMk id="2" creationId="{A21985C4-2DD4-4C77-A1D6-2EF1E66E3777}"/>
          </ac:spMkLst>
        </pc:spChg>
        <pc:spChg chg="del">
          <ac:chgData name="Julie Thomas" userId="2af13b6d24d29b42" providerId="LiveId" clId="{53B32676-8C65-4F60-8F6D-F1793E081597}" dt="2022-01-26T11:14:26.188" v="572"/>
          <ac:spMkLst>
            <pc:docMk/>
            <pc:sldMk cId="3785096779" sldId="406"/>
            <ac:spMk id="3" creationId="{6A518275-7C06-450E-9070-E4DFA82B9735}"/>
          </ac:spMkLst>
        </pc:spChg>
        <pc:graphicFrameChg chg="add mod modGraphic">
          <ac:chgData name="Julie Thomas" userId="2af13b6d24d29b42" providerId="LiveId" clId="{53B32676-8C65-4F60-8F6D-F1793E081597}" dt="2022-01-26T11:22:03.844" v="793" actId="14734"/>
          <ac:graphicFrameMkLst>
            <pc:docMk/>
            <pc:sldMk cId="3785096779" sldId="406"/>
            <ac:graphicFrameMk id="4" creationId="{6DCBAB95-C3D8-461D-BE03-E23C09484693}"/>
          </ac:graphicFrameMkLst>
        </pc:graphicFrameChg>
      </pc:sldChg>
    </pc:docChg>
  </pc:docChgLst>
  <pc:docChgLst>
    <pc:chgData name="Natasha Davies (IMH)" userId="S::n.l.davies@uwtsd.ac.uk::f8d816cd-2c21-46a2-8815-9450f2bd6f78" providerId="AD" clId="Web-{88363292-9A11-4B01-9793-6C6C2C02C282}"/>
    <pc:docChg chg="modSld">
      <pc:chgData name="Natasha Davies (IMH)" userId="S::n.l.davies@uwtsd.ac.uk::f8d816cd-2c21-46a2-8815-9450f2bd6f78" providerId="AD" clId="Web-{88363292-9A11-4B01-9793-6C6C2C02C282}" dt="2022-02-03T12:00:39.102" v="25"/>
      <pc:docMkLst>
        <pc:docMk/>
      </pc:docMkLst>
      <pc:sldChg chg="modNotes">
        <pc:chgData name="Natasha Davies (IMH)" userId="S::n.l.davies@uwtsd.ac.uk::f8d816cd-2c21-46a2-8815-9450f2bd6f78" providerId="AD" clId="Web-{88363292-9A11-4B01-9793-6C6C2C02C282}" dt="2022-02-03T12:00:39.102" v="25"/>
        <pc:sldMkLst>
          <pc:docMk/>
          <pc:sldMk cId="3392577633" sldId="267"/>
        </pc:sldMkLst>
      </pc:sldChg>
      <pc:sldChg chg="modSp">
        <pc:chgData name="Natasha Davies (IMH)" userId="S::n.l.davies@uwtsd.ac.uk::f8d816cd-2c21-46a2-8815-9450f2bd6f78" providerId="AD" clId="Web-{88363292-9A11-4B01-9793-6C6C2C02C282}" dt="2022-02-03T08:57:13.959" v="1" actId="14100"/>
        <pc:sldMkLst>
          <pc:docMk/>
          <pc:sldMk cId="1738542991" sldId="408"/>
        </pc:sldMkLst>
        <pc:spChg chg="mod">
          <ac:chgData name="Natasha Davies (IMH)" userId="S::n.l.davies@uwtsd.ac.uk::f8d816cd-2c21-46a2-8815-9450f2bd6f78" providerId="AD" clId="Web-{88363292-9A11-4B01-9793-6C6C2C02C282}" dt="2022-02-03T08:57:13.959" v="1" actId="14100"/>
          <ac:spMkLst>
            <pc:docMk/>
            <pc:sldMk cId="1738542991" sldId="408"/>
            <ac:spMk id="6"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image" Target="../media/image5.jpg"/><Relationship Id="rId4" Type="http://schemas.openxmlformats.org/officeDocument/2006/relationships/image" Target="../media/image8.jp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image" Target="../media/image5.jpg"/><Relationship Id="rId4" Type="http://schemas.openxmlformats.org/officeDocument/2006/relationships/image" Target="../media/image8.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2AE0C-C441-D349-B6E8-F79D064BA469}" type="doc">
      <dgm:prSet loTypeId="urn:microsoft.com/office/officeart/2008/layout/BendingPictureCaption" loCatId="" qsTypeId="urn:microsoft.com/office/officeart/2005/8/quickstyle/simple4" qsCatId="simple" csTypeId="urn:microsoft.com/office/officeart/2005/8/colors/accent1_2" csCatId="accent1" phldr="1"/>
      <dgm:spPr/>
      <dgm:t>
        <a:bodyPr/>
        <a:lstStyle/>
        <a:p>
          <a:endParaRPr lang="en-US"/>
        </a:p>
      </dgm:t>
    </dgm:pt>
    <dgm:pt modelId="{4EB78B3B-81BF-4943-95C4-223C663DE9A2}">
      <dgm:prSet phldrT="[Text]" custT="1"/>
      <dgm:spPr/>
      <dgm:t>
        <a:bodyPr/>
        <a:lstStyle/>
        <a:p>
          <a:r>
            <a:rPr lang="en-US" sz="1400" dirty="0"/>
            <a:t>BA</a:t>
          </a:r>
          <a:r>
            <a:rPr lang="en-US" sz="2000" dirty="0"/>
            <a:t> </a:t>
          </a:r>
          <a:r>
            <a:rPr lang="en-US" sz="1400" dirty="0"/>
            <a:t>Business Management</a:t>
          </a:r>
        </a:p>
        <a:p>
          <a:r>
            <a:rPr lang="en-US" sz="1400" dirty="0"/>
            <a:t>MSC Human Resources Management</a:t>
          </a:r>
        </a:p>
      </dgm:t>
    </dgm:pt>
    <dgm:pt modelId="{0FBECBFC-A072-D14A-956F-CEBF413CEDBA}" type="parTrans" cxnId="{43DFA837-1EAF-1E4D-A935-A294A626D6E7}">
      <dgm:prSet/>
      <dgm:spPr/>
      <dgm:t>
        <a:bodyPr/>
        <a:lstStyle/>
        <a:p>
          <a:endParaRPr lang="en-US"/>
        </a:p>
      </dgm:t>
    </dgm:pt>
    <dgm:pt modelId="{98CD8E56-C491-C849-9205-D639DA4F5FB0}" type="sibTrans" cxnId="{43DFA837-1EAF-1E4D-A935-A294A626D6E7}">
      <dgm:prSet/>
      <dgm:spPr/>
      <dgm:t>
        <a:bodyPr/>
        <a:lstStyle/>
        <a:p>
          <a:endParaRPr lang="en-US"/>
        </a:p>
      </dgm:t>
    </dgm:pt>
    <dgm:pt modelId="{62530EDB-FCD3-3B43-B382-E815C32030E7}">
      <dgm:prSet phldrT="[Text]" custT="1"/>
      <dgm:spPr/>
      <dgm:t>
        <a:bodyPr/>
        <a:lstStyle/>
        <a:p>
          <a:r>
            <a:rPr lang="en-US" sz="2000" dirty="0"/>
            <a:t>Legal- Property</a:t>
          </a:r>
        </a:p>
      </dgm:t>
    </dgm:pt>
    <dgm:pt modelId="{46203E98-1A2A-E94C-A199-4EBB11076A9E}" type="parTrans" cxnId="{5E2394DA-07A3-5043-92C7-C7491B0FDE07}">
      <dgm:prSet/>
      <dgm:spPr/>
      <dgm:t>
        <a:bodyPr/>
        <a:lstStyle/>
        <a:p>
          <a:endParaRPr lang="en-US"/>
        </a:p>
      </dgm:t>
    </dgm:pt>
    <dgm:pt modelId="{48B13ECF-93E5-4F41-B877-338EB763C742}" type="sibTrans" cxnId="{5E2394DA-07A3-5043-92C7-C7491B0FDE07}">
      <dgm:prSet/>
      <dgm:spPr/>
      <dgm:t>
        <a:bodyPr/>
        <a:lstStyle/>
        <a:p>
          <a:endParaRPr lang="en-US"/>
        </a:p>
      </dgm:t>
    </dgm:pt>
    <dgm:pt modelId="{2BD1B64D-D568-314C-84D2-65805C39E450}">
      <dgm:prSet phldrT="[Text]" custT="1"/>
      <dgm:spPr/>
      <dgm:t>
        <a:bodyPr/>
        <a:lstStyle/>
        <a:p>
          <a:r>
            <a:rPr lang="en-US" sz="2000" dirty="0"/>
            <a:t>Manufacturing</a:t>
          </a:r>
        </a:p>
      </dgm:t>
    </dgm:pt>
    <dgm:pt modelId="{163CC206-DE36-CC48-9075-AC7FA4FA0041}" type="parTrans" cxnId="{0A96321B-58E5-C745-8910-30B77A7A773F}">
      <dgm:prSet/>
      <dgm:spPr/>
      <dgm:t>
        <a:bodyPr/>
        <a:lstStyle/>
        <a:p>
          <a:endParaRPr lang="en-US"/>
        </a:p>
      </dgm:t>
    </dgm:pt>
    <dgm:pt modelId="{DADEBC03-D3DF-C942-9B6A-81DEF229C05F}" type="sibTrans" cxnId="{0A96321B-58E5-C745-8910-30B77A7A773F}">
      <dgm:prSet/>
      <dgm:spPr/>
      <dgm:t>
        <a:bodyPr/>
        <a:lstStyle/>
        <a:p>
          <a:endParaRPr lang="en-US"/>
        </a:p>
      </dgm:t>
    </dgm:pt>
    <dgm:pt modelId="{8A802A0B-A30E-024F-986A-C284EDF782A0}">
      <dgm:prSet phldrT="[Text]" custT="1"/>
      <dgm:spPr/>
      <dgm:t>
        <a:bodyPr/>
        <a:lstStyle/>
        <a:p>
          <a:r>
            <a:rPr lang="en-US" sz="2000" dirty="0"/>
            <a:t>Chartered CIPD member </a:t>
          </a:r>
        </a:p>
      </dgm:t>
    </dgm:pt>
    <dgm:pt modelId="{3F9B1D29-B778-8647-B052-A68E3C0077C0}" type="parTrans" cxnId="{8B981C23-05CE-7D4E-9DBE-59C6E412FCF7}">
      <dgm:prSet/>
      <dgm:spPr/>
      <dgm:t>
        <a:bodyPr/>
        <a:lstStyle/>
        <a:p>
          <a:endParaRPr lang="en-US"/>
        </a:p>
      </dgm:t>
    </dgm:pt>
    <dgm:pt modelId="{BD343007-3DF1-794B-B6A9-50CE2F27DF3D}" type="sibTrans" cxnId="{8B981C23-05CE-7D4E-9DBE-59C6E412FCF7}">
      <dgm:prSet/>
      <dgm:spPr/>
      <dgm:t>
        <a:bodyPr/>
        <a:lstStyle/>
        <a:p>
          <a:endParaRPr lang="en-US"/>
        </a:p>
      </dgm:t>
    </dgm:pt>
    <dgm:pt modelId="{F16A1708-65AB-7F42-8AE6-B6289566D410}" type="pres">
      <dgm:prSet presAssocID="{7D52AE0C-C441-D349-B6E8-F79D064BA469}" presName="diagram" presStyleCnt="0">
        <dgm:presLayoutVars>
          <dgm:dir/>
        </dgm:presLayoutVars>
      </dgm:prSet>
      <dgm:spPr/>
    </dgm:pt>
    <dgm:pt modelId="{972D425D-A7D9-944A-9704-77A0E8C6213B}" type="pres">
      <dgm:prSet presAssocID="{4EB78B3B-81BF-4943-95C4-223C663DE9A2}" presName="composite" presStyleCnt="0"/>
      <dgm:spPr/>
    </dgm:pt>
    <dgm:pt modelId="{3C7908FB-ABFC-7E45-BB92-1B354AA39776}" type="pres">
      <dgm:prSet presAssocID="{4EB78B3B-81BF-4943-95C4-223C663DE9A2}" presName="Image" presStyleLbl="bgShp" presStyleIdx="0" presStyleCnt="4"/>
      <dgm:spPr>
        <a:blipFill>
          <a:blip xmlns:r="http://schemas.openxmlformats.org/officeDocument/2006/relationships" r:embed="rId1"/>
          <a:srcRect/>
          <a:stretch>
            <a:fillRect t="-8000" b="-8000"/>
          </a:stretch>
        </a:blipFill>
      </dgm:spPr>
    </dgm:pt>
    <dgm:pt modelId="{01B55C42-B162-CF48-8EFF-B369FADF007B}" type="pres">
      <dgm:prSet presAssocID="{4EB78B3B-81BF-4943-95C4-223C663DE9A2}" presName="Parent" presStyleLbl="node0" presStyleIdx="0" presStyleCnt="4" custScaleY="137703">
        <dgm:presLayoutVars>
          <dgm:bulletEnabled val="1"/>
        </dgm:presLayoutVars>
      </dgm:prSet>
      <dgm:spPr/>
    </dgm:pt>
    <dgm:pt modelId="{5907E414-B6BC-3F41-8AF5-14ACAA625C8F}" type="pres">
      <dgm:prSet presAssocID="{98CD8E56-C491-C849-9205-D639DA4F5FB0}" presName="sibTrans" presStyleCnt="0"/>
      <dgm:spPr/>
    </dgm:pt>
    <dgm:pt modelId="{6AD7D8BF-B726-6F4F-B528-CF36E2BD1976}" type="pres">
      <dgm:prSet presAssocID="{62530EDB-FCD3-3B43-B382-E815C32030E7}" presName="composite" presStyleCnt="0"/>
      <dgm:spPr/>
    </dgm:pt>
    <dgm:pt modelId="{0C1F3A38-E0AB-8D4C-9A54-FAFCBE1B2243}" type="pres">
      <dgm:prSet presAssocID="{62530EDB-FCD3-3B43-B382-E815C32030E7}" presName="Image" presStyleLbl="bgShp"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217B036F-FAF2-3841-9B6C-0C9D0BACF491}" type="pres">
      <dgm:prSet presAssocID="{62530EDB-FCD3-3B43-B382-E815C32030E7}" presName="Parent" presStyleLbl="node0" presStyleIdx="1" presStyleCnt="4">
        <dgm:presLayoutVars>
          <dgm:bulletEnabled val="1"/>
        </dgm:presLayoutVars>
      </dgm:prSet>
      <dgm:spPr/>
    </dgm:pt>
    <dgm:pt modelId="{2BCA57B3-BA75-3348-B6D4-9BAA763E2873}" type="pres">
      <dgm:prSet presAssocID="{48B13ECF-93E5-4F41-B877-338EB763C742}" presName="sibTrans" presStyleCnt="0"/>
      <dgm:spPr/>
    </dgm:pt>
    <dgm:pt modelId="{595FDBC4-6C18-E648-857C-8123BDECB399}" type="pres">
      <dgm:prSet presAssocID="{2BD1B64D-D568-314C-84D2-65805C39E450}" presName="composite" presStyleCnt="0"/>
      <dgm:spPr/>
    </dgm:pt>
    <dgm:pt modelId="{AF70926F-4DD0-2A42-8A05-8428FD4B812F}" type="pres">
      <dgm:prSet presAssocID="{2BD1B64D-D568-314C-84D2-65805C39E450}" presName="Image" presStyleLbl="bgShp"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CD5F7801-2E9A-AD4D-BA4C-48FA18400720}" type="pres">
      <dgm:prSet presAssocID="{2BD1B64D-D568-314C-84D2-65805C39E450}" presName="Parent" presStyleLbl="node0" presStyleIdx="2" presStyleCnt="4">
        <dgm:presLayoutVars>
          <dgm:bulletEnabled val="1"/>
        </dgm:presLayoutVars>
      </dgm:prSet>
      <dgm:spPr/>
    </dgm:pt>
    <dgm:pt modelId="{219D70E1-E299-9343-BCD1-48C28DF9D2E5}" type="pres">
      <dgm:prSet presAssocID="{DADEBC03-D3DF-C942-9B6A-81DEF229C05F}" presName="sibTrans" presStyleCnt="0"/>
      <dgm:spPr/>
    </dgm:pt>
    <dgm:pt modelId="{F084B526-B842-7942-870A-E5A183B53EDF}" type="pres">
      <dgm:prSet presAssocID="{8A802A0B-A30E-024F-986A-C284EDF782A0}" presName="composite" presStyleCnt="0"/>
      <dgm:spPr/>
    </dgm:pt>
    <dgm:pt modelId="{D591810C-14CF-CD49-8A8A-70AFF53A5E9F}" type="pres">
      <dgm:prSet presAssocID="{8A802A0B-A30E-024F-986A-C284EDF782A0}" presName="Image" presStyleLbl="bgShp"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 modelId="{18169C12-6828-6548-B297-4F0DFE3832E3}" type="pres">
      <dgm:prSet presAssocID="{8A802A0B-A30E-024F-986A-C284EDF782A0}" presName="Parent" presStyleLbl="node0" presStyleIdx="3" presStyleCnt="4">
        <dgm:presLayoutVars>
          <dgm:bulletEnabled val="1"/>
        </dgm:presLayoutVars>
      </dgm:prSet>
      <dgm:spPr/>
    </dgm:pt>
  </dgm:ptLst>
  <dgm:cxnLst>
    <dgm:cxn modelId="{BC78DB17-E27F-2D48-85BB-709AA4FA9DE3}" type="presOf" srcId="{62530EDB-FCD3-3B43-B382-E815C32030E7}" destId="{217B036F-FAF2-3841-9B6C-0C9D0BACF491}" srcOrd="0" destOrd="0" presId="urn:microsoft.com/office/officeart/2008/layout/BendingPictureCaption"/>
    <dgm:cxn modelId="{0A96321B-58E5-C745-8910-30B77A7A773F}" srcId="{7D52AE0C-C441-D349-B6E8-F79D064BA469}" destId="{2BD1B64D-D568-314C-84D2-65805C39E450}" srcOrd="2" destOrd="0" parTransId="{163CC206-DE36-CC48-9075-AC7FA4FA0041}" sibTransId="{DADEBC03-D3DF-C942-9B6A-81DEF229C05F}"/>
    <dgm:cxn modelId="{8B981C23-05CE-7D4E-9DBE-59C6E412FCF7}" srcId="{7D52AE0C-C441-D349-B6E8-F79D064BA469}" destId="{8A802A0B-A30E-024F-986A-C284EDF782A0}" srcOrd="3" destOrd="0" parTransId="{3F9B1D29-B778-8647-B052-A68E3C0077C0}" sibTransId="{BD343007-3DF1-794B-B6A9-50CE2F27DF3D}"/>
    <dgm:cxn modelId="{43DFA837-1EAF-1E4D-A935-A294A626D6E7}" srcId="{7D52AE0C-C441-D349-B6E8-F79D064BA469}" destId="{4EB78B3B-81BF-4943-95C4-223C663DE9A2}" srcOrd="0" destOrd="0" parTransId="{0FBECBFC-A072-D14A-956F-CEBF413CEDBA}" sibTransId="{98CD8E56-C491-C849-9205-D639DA4F5FB0}"/>
    <dgm:cxn modelId="{BA9A3E4F-704E-5D4B-8833-6D5A58918185}" type="presOf" srcId="{8A802A0B-A30E-024F-986A-C284EDF782A0}" destId="{18169C12-6828-6548-B297-4F0DFE3832E3}" srcOrd="0" destOrd="0" presId="urn:microsoft.com/office/officeart/2008/layout/BendingPictureCaption"/>
    <dgm:cxn modelId="{4F6F288C-B489-174D-8B39-E7B1FC808342}" type="presOf" srcId="{7D52AE0C-C441-D349-B6E8-F79D064BA469}" destId="{F16A1708-65AB-7F42-8AE6-B6289566D410}" srcOrd="0" destOrd="0" presId="urn:microsoft.com/office/officeart/2008/layout/BendingPictureCaption"/>
    <dgm:cxn modelId="{1FE1D7D9-7915-3C4D-AB20-61B6D080FD47}" type="presOf" srcId="{2BD1B64D-D568-314C-84D2-65805C39E450}" destId="{CD5F7801-2E9A-AD4D-BA4C-48FA18400720}" srcOrd="0" destOrd="0" presId="urn:microsoft.com/office/officeart/2008/layout/BendingPictureCaption"/>
    <dgm:cxn modelId="{5E2394DA-07A3-5043-92C7-C7491B0FDE07}" srcId="{7D52AE0C-C441-D349-B6E8-F79D064BA469}" destId="{62530EDB-FCD3-3B43-B382-E815C32030E7}" srcOrd="1" destOrd="0" parTransId="{46203E98-1A2A-E94C-A199-4EBB11076A9E}" sibTransId="{48B13ECF-93E5-4F41-B877-338EB763C742}"/>
    <dgm:cxn modelId="{FC267CE6-6114-814D-88BD-5D984C68B093}" type="presOf" srcId="{4EB78B3B-81BF-4943-95C4-223C663DE9A2}" destId="{01B55C42-B162-CF48-8EFF-B369FADF007B}" srcOrd="0" destOrd="0" presId="urn:microsoft.com/office/officeart/2008/layout/BendingPictureCaption"/>
    <dgm:cxn modelId="{D516C4AC-AF00-FF46-AEF7-00DAB6C484A7}" type="presParOf" srcId="{F16A1708-65AB-7F42-8AE6-B6289566D410}" destId="{972D425D-A7D9-944A-9704-77A0E8C6213B}" srcOrd="0" destOrd="0" presId="urn:microsoft.com/office/officeart/2008/layout/BendingPictureCaption"/>
    <dgm:cxn modelId="{215A10CA-423F-C64C-A6E5-1DDECFD9FFA3}" type="presParOf" srcId="{972D425D-A7D9-944A-9704-77A0E8C6213B}" destId="{3C7908FB-ABFC-7E45-BB92-1B354AA39776}" srcOrd="0" destOrd="0" presId="urn:microsoft.com/office/officeart/2008/layout/BendingPictureCaption"/>
    <dgm:cxn modelId="{ED63D7ED-A912-5F48-A49E-E97910463DAC}" type="presParOf" srcId="{972D425D-A7D9-944A-9704-77A0E8C6213B}" destId="{01B55C42-B162-CF48-8EFF-B369FADF007B}" srcOrd="1" destOrd="0" presId="urn:microsoft.com/office/officeart/2008/layout/BendingPictureCaption"/>
    <dgm:cxn modelId="{68B0BC44-772D-A745-A0BF-B5117AA97069}" type="presParOf" srcId="{F16A1708-65AB-7F42-8AE6-B6289566D410}" destId="{5907E414-B6BC-3F41-8AF5-14ACAA625C8F}" srcOrd="1" destOrd="0" presId="urn:microsoft.com/office/officeart/2008/layout/BendingPictureCaption"/>
    <dgm:cxn modelId="{EDA79811-009B-F14F-A284-1966DF046A6C}" type="presParOf" srcId="{F16A1708-65AB-7F42-8AE6-B6289566D410}" destId="{6AD7D8BF-B726-6F4F-B528-CF36E2BD1976}" srcOrd="2" destOrd="0" presId="urn:microsoft.com/office/officeart/2008/layout/BendingPictureCaption"/>
    <dgm:cxn modelId="{56CF2FE0-F3A6-7145-9FA9-5C2909A50C69}" type="presParOf" srcId="{6AD7D8BF-B726-6F4F-B528-CF36E2BD1976}" destId="{0C1F3A38-E0AB-8D4C-9A54-FAFCBE1B2243}" srcOrd="0" destOrd="0" presId="urn:microsoft.com/office/officeart/2008/layout/BendingPictureCaption"/>
    <dgm:cxn modelId="{E0587C6F-151E-B840-B3AD-D083CB5013B8}" type="presParOf" srcId="{6AD7D8BF-B726-6F4F-B528-CF36E2BD1976}" destId="{217B036F-FAF2-3841-9B6C-0C9D0BACF491}" srcOrd="1" destOrd="0" presId="urn:microsoft.com/office/officeart/2008/layout/BendingPictureCaption"/>
    <dgm:cxn modelId="{25880EFB-1CDF-C94F-9EEB-00E250CB8CB8}" type="presParOf" srcId="{F16A1708-65AB-7F42-8AE6-B6289566D410}" destId="{2BCA57B3-BA75-3348-B6D4-9BAA763E2873}" srcOrd="3" destOrd="0" presId="urn:microsoft.com/office/officeart/2008/layout/BendingPictureCaption"/>
    <dgm:cxn modelId="{85B97140-4AEE-6848-9DB7-7C3E6B5C2285}" type="presParOf" srcId="{F16A1708-65AB-7F42-8AE6-B6289566D410}" destId="{595FDBC4-6C18-E648-857C-8123BDECB399}" srcOrd="4" destOrd="0" presId="urn:microsoft.com/office/officeart/2008/layout/BendingPictureCaption"/>
    <dgm:cxn modelId="{16451810-B4B8-A048-93F2-08874391C155}" type="presParOf" srcId="{595FDBC4-6C18-E648-857C-8123BDECB399}" destId="{AF70926F-4DD0-2A42-8A05-8428FD4B812F}" srcOrd="0" destOrd="0" presId="urn:microsoft.com/office/officeart/2008/layout/BendingPictureCaption"/>
    <dgm:cxn modelId="{17D7BB89-7BFE-914E-955E-F3CAF5679439}" type="presParOf" srcId="{595FDBC4-6C18-E648-857C-8123BDECB399}" destId="{CD5F7801-2E9A-AD4D-BA4C-48FA18400720}" srcOrd="1" destOrd="0" presId="urn:microsoft.com/office/officeart/2008/layout/BendingPictureCaption"/>
    <dgm:cxn modelId="{BE5D7913-C71C-794F-9180-C0399ADFC699}" type="presParOf" srcId="{F16A1708-65AB-7F42-8AE6-B6289566D410}" destId="{219D70E1-E299-9343-BCD1-48C28DF9D2E5}" srcOrd="5" destOrd="0" presId="urn:microsoft.com/office/officeart/2008/layout/BendingPictureCaption"/>
    <dgm:cxn modelId="{13C6355A-0FC8-A44B-B311-78DC4971CDF9}" type="presParOf" srcId="{F16A1708-65AB-7F42-8AE6-B6289566D410}" destId="{F084B526-B842-7942-870A-E5A183B53EDF}" srcOrd="6" destOrd="0" presId="urn:microsoft.com/office/officeart/2008/layout/BendingPictureCaption"/>
    <dgm:cxn modelId="{2E9A8119-69A9-5E48-AFED-60D3A4473E60}" type="presParOf" srcId="{F084B526-B842-7942-870A-E5A183B53EDF}" destId="{D591810C-14CF-CD49-8A8A-70AFF53A5E9F}" srcOrd="0" destOrd="0" presId="urn:microsoft.com/office/officeart/2008/layout/BendingPictureCaption"/>
    <dgm:cxn modelId="{EFC04E0F-A13F-1C48-8BCD-05AB44DEDCF2}" type="presParOf" srcId="{F084B526-B842-7942-870A-E5A183B53EDF}" destId="{18169C12-6828-6548-B297-4F0DFE3832E3}" srcOrd="1" destOrd="0" presId="urn:microsoft.com/office/officeart/2008/layout/BendingPictureCapti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908FB-ABFC-7E45-BB92-1B354AA39776}">
      <dsp:nvSpPr>
        <dsp:cNvPr id="0" name=""/>
        <dsp:cNvSpPr/>
      </dsp:nvSpPr>
      <dsp:spPr>
        <a:xfrm>
          <a:off x="195430" y="72524"/>
          <a:ext cx="2498843" cy="1846635"/>
        </a:xfrm>
        <a:prstGeom prst="rect">
          <a:avLst/>
        </a:prstGeom>
        <a:blipFill>
          <a:blip xmlns:r="http://schemas.openxmlformats.org/officeDocument/2006/relationships" r:embed="rId1"/>
          <a:srcRect/>
          <a:stretch>
            <a:fillRect t="-8000" b="-8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1B55C42-B162-CF48-8EFF-B369FADF007B}">
      <dsp:nvSpPr>
        <dsp:cNvPr id="0" name=""/>
        <dsp:cNvSpPr/>
      </dsp:nvSpPr>
      <dsp:spPr>
        <a:xfrm>
          <a:off x="700515" y="1486780"/>
          <a:ext cx="2153258" cy="7125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5000"/>
            </a:spcAft>
            <a:buNone/>
          </a:pPr>
          <a:r>
            <a:rPr lang="en-US" sz="1400" kern="1200" dirty="0"/>
            <a:t>BA</a:t>
          </a:r>
          <a:r>
            <a:rPr lang="en-US" sz="2000" kern="1200" dirty="0"/>
            <a:t> </a:t>
          </a:r>
          <a:r>
            <a:rPr lang="en-US" sz="1400" kern="1200" dirty="0"/>
            <a:t>Business Management</a:t>
          </a:r>
        </a:p>
        <a:p>
          <a:pPr marL="0" lvl="0" indent="0" algn="ctr" defTabSz="622300">
            <a:lnSpc>
              <a:spcPct val="90000"/>
            </a:lnSpc>
            <a:spcBef>
              <a:spcPct val="0"/>
            </a:spcBef>
            <a:spcAft>
              <a:spcPct val="5000"/>
            </a:spcAft>
            <a:buNone/>
          </a:pPr>
          <a:r>
            <a:rPr lang="en-US" sz="1400" kern="1200" dirty="0"/>
            <a:t>MSC Human Resources Management</a:t>
          </a:r>
        </a:p>
      </dsp:txBody>
      <dsp:txXfrm>
        <a:off x="700515" y="1486780"/>
        <a:ext cx="2153258" cy="712563"/>
      </dsp:txXfrm>
    </dsp:sp>
    <dsp:sp modelId="{0C1F3A38-E0AB-8D4C-9A54-FAFCBE1B2243}">
      <dsp:nvSpPr>
        <dsp:cNvPr id="0" name=""/>
        <dsp:cNvSpPr/>
      </dsp:nvSpPr>
      <dsp:spPr>
        <a:xfrm>
          <a:off x="3261757" y="121299"/>
          <a:ext cx="2498843" cy="184663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17B036F-FAF2-3841-9B6C-0C9D0BACF491}">
      <dsp:nvSpPr>
        <dsp:cNvPr id="0" name=""/>
        <dsp:cNvSpPr/>
      </dsp:nvSpPr>
      <dsp:spPr>
        <a:xfrm>
          <a:off x="3766842" y="1633105"/>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5000"/>
            </a:spcAft>
            <a:buNone/>
          </a:pPr>
          <a:r>
            <a:rPr lang="en-US" sz="2000" kern="1200" dirty="0"/>
            <a:t>Legal- Property</a:t>
          </a:r>
        </a:p>
      </dsp:txBody>
      <dsp:txXfrm>
        <a:off x="3766842" y="1633105"/>
        <a:ext cx="2153258" cy="517463"/>
      </dsp:txXfrm>
    </dsp:sp>
    <dsp:sp modelId="{AF70926F-4DD0-2A42-8A05-8428FD4B812F}">
      <dsp:nvSpPr>
        <dsp:cNvPr id="0" name=""/>
        <dsp:cNvSpPr/>
      </dsp:nvSpPr>
      <dsp:spPr>
        <a:xfrm>
          <a:off x="6328084" y="121299"/>
          <a:ext cx="2498843" cy="184663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D5F7801-2E9A-AD4D-BA4C-48FA18400720}">
      <dsp:nvSpPr>
        <dsp:cNvPr id="0" name=""/>
        <dsp:cNvSpPr/>
      </dsp:nvSpPr>
      <dsp:spPr>
        <a:xfrm>
          <a:off x="6833169" y="1633105"/>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5000"/>
            </a:spcAft>
            <a:buNone/>
          </a:pPr>
          <a:r>
            <a:rPr lang="en-US" sz="2000" kern="1200" dirty="0"/>
            <a:t>Manufacturing</a:t>
          </a:r>
        </a:p>
      </dsp:txBody>
      <dsp:txXfrm>
        <a:off x="6833169" y="1633105"/>
        <a:ext cx="2153258" cy="517463"/>
      </dsp:txXfrm>
    </dsp:sp>
    <dsp:sp modelId="{D591810C-14CF-CD49-8A8A-70AFF53A5E9F}">
      <dsp:nvSpPr>
        <dsp:cNvPr id="0" name=""/>
        <dsp:cNvSpPr/>
      </dsp:nvSpPr>
      <dsp:spPr>
        <a:xfrm>
          <a:off x="3261757" y="2465178"/>
          <a:ext cx="2498843" cy="1846635"/>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8169C12-6828-6548-B297-4F0DFE3832E3}">
      <dsp:nvSpPr>
        <dsp:cNvPr id="0" name=""/>
        <dsp:cNvSpPr/>
      </dsp:nvSpPr>
      <dsp:spPr>
        <a:xfrm>
          <a:off x="3766842" y="3976984"/>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5000"/>
            </a:spcAft>
            <a:buNone/>
          </a:pPr>
          <a:r>
            <a:rPr lang="en-US" sz="2000" kern="1200" dirty="0"/>
            <a:t>Chartered CIPD member </a:t>
          </a:r>
        </a:p>
      </dsp:txBody>
      <dsp:txXfrm>
        <a:off x="3766842" y="3976984"/>
        <a:ext cx="2153258" cy="517463"/>
      </dsp:txXfrm>
    </dsp:sp>
  </dsp:spTree>
</dsp:drawing>
</file>

<file path=ppt/diagrams/layout1.xml><?xml version="1.0" encoding="utf-8"?>
<dgm:layoutDef xmlns:dgm="http://schemas.openxmlformats.org/drawingml/2006/diagram" xmlns:a="http://schemas.openxmlformats.org/drawingml/2006/main" uniqueId="urn:microsoft.com/office/officeart/2008/layout/BendingPictureCaption">
  <dgm:title val=""/>
  <dgm:desc val=""/>
  <dgm:catLst>
    <dgm:cat type="picture" pri="6000"/>
    <dgm:cat type="pictureconvert" pri="6000"/>
  </dgm:catLst>
  <dgm:sampData>
    <dgm:dataModel>
      <dgm:ptLst>
        <dgm:pt modelId="0" type="doc"/>
        <dgm:pt modelId="1">
          <dgm:prSet phldr="1"/>
        </dgm:pt>
        <dgm:pt modelId="2">
          <dgm:prSet phldr="1"/>
        </dgm:pt>
      </dgm:ptLst>
      <dgm:cxnLst>
        <dgm:cxn modelId="7" srcId="0" destId="1" srcOrd="0" destOrd="0"/>
        <dgm:cxn modelId="8" srcId="0" destId="2" srcOrd="1"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diagram">
    <dgm:varLst>
      <dgm:dir/>
    </dgm:varLst>
    <dgm:choose name="Name0">
      <dgm:if name="Name1" func="var" arg="dir" op="equ" val="norm">
        <dgm:alg type="snake">
          <dgm:param type="off" val="ctr"/>
        </dgm:alg>
      </dgm:if>
      <dgm:else name="Name2">
        <dgm:alg type="snake">
          <dgm:param type="grDir" val="tR"/>
          <dgm:param type="off" val="c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31"/>
        </dgm:alg>
        <dgm:shape xmlns:r="http://schemas.openxmlformats.org/officeDocument/2006/relationships" r:blip="">
          <dgm:adjLst/>
        </dgm:shape>
        <dgm:choose name="Name3">
          <dgm:if name="Name4" func="var" arg="dir" op="equ" val="norm">
            <dgm:constrLst>
              <dgm:constr type="l" for="ch" forName="Image" refType="w" fact="0"/>
              <dgm:constr type="t" for="ch" forName="Image" refType="h" fact="0"/>
              <dgm:constr type="w" for="ch" forName="Image" refType="w" fact="0.94"/>
              <dgm:constr type="h" for="ch" forName="Image" refType="h" fact="0.91"/>
              <dgm:constr type="l" for="ch" forName="Parent" refType="w" fact="0.19"/>
              <dgm:constr type="t" for="ch" forName="Parent" refType="h" fact="0.745"/>
              <dgm:constr type="w" for="ch" forName="Parent" refType="w" fact="0.81"/>
              <dgm:constr type="h" for="ch" forName="Parent" refType="h" fact="0.255"/>
            </dgm:constrLst>
          </dgm:if>
          <dgm:else name="Name5">
            <dgm:constrLst>
              <dgm:constr type="l" for="ch" forName="Image" refType="w" fact="0.06"/>
              <dgm:constr type="t" for="ch" forName="Image" refType="h" fact="0"/>
              <dgm:constr type="w" for="ch" forName="Image" refType="w" fact="0.94"/>
              <dgm:constr type="h" for="ch" forName="Image" refType="h" fact="0.91"/>
              <dgm:constr type="l" for="ch" forName="Parent" refType="w" fact="0"/>
              <dgm:constr type="t" for="ch" forName="Parent" refType="h" fact="0.745"/>
              <dgm:constr type="w" for="ch" forName="Parent" refType="w" fact="0.81"/>
              <dgm:constr type="h" for="ch" forName="Parent" refType="h" fact="0.255"/>
            </dgm:constrLst>
          </dgm:else>
        </dgm:choose>
        <dgm:layoutNode name="Image" styleLbl="bgShp">
          <dgm:alg type="sp"/>
          <dgm:shape xmlns:r="http://schemas.openxmlformats.org/officeDocument/2006/relationships" type="rect" r:blip="" blipPhldr="1">
            <dgm:adjLst/>
          </dgm:shape>
          <dgm:presOf/>
        </dgm:layoutNode>
        <dgm:layoutNode name="Parent" styleLbl="node0">
          <dgm:varLst>
            <dgm:bulletEnabled val="1"/>
          </dgm:varLst>
          <dgm:alg type="tx">
            <dgm:param type="txAnchorVertCh" val="mid"/>
            <dgm:param type="shpTxRTLAlignCh" val="r"/>
            <dgm:param type="lnSpAfParP" val="5"/>
          </dgm:alg>
          <dgm:shape xmlns:r="http://schemas.openxmlformats.org/officeDocument/2006/relationships" type="rect" r:blip="">
            <dgm:adjLst/>
          </dgm:shape>
          <dgm:presOf axis="desOr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03/02/2022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8703AC-DFDF-457E-98D1-74222D6935DF}" type="datetimeFigureOut">
              <a:rPr lang="en-GB" smtClean="0"/>
              <a:t>03/02/2022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CBDDFA6-66F8-4F99-B8F6-C4B18DC6700A}" type="slidenum">
              <a:rPr lang="en-GB" smtClean="0"/>
              <a:t>‹#›</a:t>
            </a:fld>
            <a:endParaRPr lang="en-GB"/>
          </a:p>
        </p:txBody>
      </p:sp>
    </p:spTree>
    <p:extLst>
      <p:ext uri="{BB962C8B-B14F-4D97-AF65-F5344CB8AC3E}">
        <p14:creationId xmlns:p14="http://schemas.microsoft.com/office/powerpoint/2010/main" val="3921063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ur01.safelinks.protection.outlook.com/?url=https://gov.wales/report-your-lateral-flow-test-result&amp;data=04|01|julie.thomas@uwtsd.ac.uk|214ca76593394b22602308d9e1b97083|4e0f11f9046e45059cb8db2152311e21|0|0|637789011918868817|Unknown|TWFpbGZsb3d8eyJWIjoiMC4wLjAwMDAiLCJQIjoiV2luMzIiLCJBTiI6Ik1haWwiLCJXVCI6Mn0=|3000&amp;sdata=hz4RB1NfnKi2KEzv5gcU+hBqIXS0ugNaK+OTWuIY1BM=&amp;reserved=0"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a:t>
            </a:fld>
            <a:endParaRPr lang="en-GB"/>
          </a:p>
        </p:txBody>
      </p:sp>
    </p:spTree>
    <p:extLst>
      <p:ext uri="{BB962C8B-B14F-4D97-AF65-F5344CB8AC3E}">
        <p14:creationId xmlns:p14="http://schemas.microsoft.com/office/powerpoint/2010/main" val="2837511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2</a:t>
            </a:fld>
            <a:endParaRPr lang="en-GB"/>
          </a:p>
        </p:txBody>
      </p:sp>
    </p:spTree>
    <p:extLst>
      <p:ext uri="{BB962C8B-B14F-4D97-AF65-F5344CB8AC3E}">
        <p14:creationId xmlns:p14="http://schemas.microsoft.com/office/powerpoint/2010/main" val="1015371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3</a:t>
            </a:fld>
            <a:endParaRPr lang="en-GB"/>
          </a:p>
        </p:txBody>
      </p:sp>
    </p:spTree>
    <p:extLst>
      <p:ext uri="{BB962C8B-B14F-4D97-AF65-F5344CB8AC3E}">
        <p14:creationId xmlns:p14="http://schemas.microsoft.com/office/powerpoint/2010/main" val="3397680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381000" algn="l">
              <a:spcAft>
                <a:spcPts val="1500"/>
              </a:spcAft>
              <a:buFont typeface="Arial" panose="020B0604020202020204" pitchFamily="34" charset="0"/>
              <a:buChar char="•"/>
            </a:pPr>
            <a:r>
              <a:rPr lang="en-GB" sz="1800" b="0" i="0" dirty="0">
                <a:solidFill>
                  <a:srgbClr val="000000"/>
                </a:solidFill>
                <a:effectLst/>
                <a:latin typeface="Arial" panose="020B0604020202020204" pitchFamily="34" charset="0"/>
              </a:rPr>
              <a:t>Frequent (daily) lateral flow test (LFT) testing is strongly advised for everyone on site with free LFT kits available from receptions. Once you have done your LFT you need to </a:t>
            </a:r>
            <a:r>
              <a:rPr lang="en-GB" sz="1800" b="0" i="0" u="sng" dirty="0">
                <a:solidFill>
                  <a:srgbClr val="0000FF"/>
                </a:solidFill>
                <a:effectLst/>
                <a:latin typeface="Arial" panose="020B0604020202020204" pitchFamily="34" charset="0"/>
                <a:hlinkClick r:id="rId3" tooltip="Original URL: https://gov.wales/report-your-lateral-flow-test-result. Click or tap if you trust this link."/>
              </a:rPr>
              <a:t>report your result</a:t>
            </a:r>
            <a:r>
              <a:rPr lang="en-GB" sz="1800" b="0" i="0" dirty="0">
                <a:solidFill>
                  <a:srgbClr val="000000"/>
                </a:solidFill>
                <a:effectLst/>
                <a:latin typeface="Arial" panose="020B0604020202020204" pitchFamily="34" charset="0"/>
              </a:rPr>
              <a:t> to the NHS within 24 hours, whether positive, negative or void.</a:t>
            </a:r>
            <a:endParaRPr lang="en-GB" sz="1800" b="0" i="0" dirty="0">
              <a:solidFill>
                <a:srgbClr val="201F1E"/>
              </a:solidFill>
              <a:effectLst/>
              <a:latin typeface="Calibri" panose="020F0502020204030204" pitchFamily="34" charset="0"/>
            </a:endParaRPr>
          </a:p>
          <a:p>
            <a:pPr marL="457200" algn="l"/>
            <a:r>
              <a:rPr lang="en-GB" sz="1800" b="0" i="0" dirty="0">
                <a:solidFill>
                  <a:srgbClr val="201F1E"/>
                </a:solidFill>
                <a:effectLst/>
                <a:latin typeface="Arial" panose="020B0604020202020204" pitchFamily="34" charset="0"/>
              </a:rPr>
              <a:t> </a:t>
            </a:r>
            <a:endParaRPr lang="en-GB" sz="1800" b="0" i="0" dirty="0">
              <a:solidFill>
                <a:srgbClr val="201F1E"/>
              </a:solidFill>
              <a:effectLst/>
              <a:latin typeface="Calibri" panose="020F0502020204030204" pitchFamily="34" charset="0"/>
            </a:endParaRPr>
          </a:p>
          <a:p>
            <a:pPr algn="l">
              <a:spcAft>
                <a:spcPts val="800"/>
              </a:spcAft>
              <a:buFont typeface="Arial" panose="020B0604020202020204" pitchFamily="34" charset="0"/>
              <a:buChar char="•"/>
            </a:pPr>
            <a:r>
              <a:rPr lang="en-GB" sz="1800" b="0" i="0" dirty="0">
                <a:solidFill>
                  <a:srgbClr val="000000"/>
                </a:solidFill>
                <a:effectLst/>
                <a:latin typeface="Arial" panose="020B0604020202020204" pitchFamily="34" charset="0"/>
              </a:rPr>
              <a:t>face coverings remain mandatory in all indoor spaces on campus including teaching and learning spaces, with exceptions for our catering outlets and for those with medical exemptions.</a:t>
            </a:r>
            <a:endParaRPr lang="en-GB" sz="1800" b="0" i="0" dirty="0">
              <a:solidFill>
                <a:srgbClr val="201F1E"/>
              </a:solidFill>
              <a:effectLst/>
              <a:latin typeface="Calibri" panose="020F0502020204030204" pitchFamily="34" charset="0"/>
            </a:endParaRPr>
          </a:p>
          <a:p>
            <a:pPr algn="l"/>
            <a:r>
              <a:rPr lang="en-GB" sz="1800" b="0" i="0" dirty="0">
                <a:solidFill>
                  <a:srgbClr val="201F1E"/>
                </a:solidFill>
                <a:effectLst/>
                <a:latin typeface="Arial" panose="020B0604020202020204" pitchFamily="34" charset="0"/>
              </a:rPr>
              <a:t> </a:t>
            </a:r>
            <a:endParaRPr lang="en-GB" sz="1800" b="0" i="0" dirty="0">
              <a:solidFill>
                <a:srgbClr val="201F1E"/>
              </a:solidFill>
              <a:effectLst/>
              <a:latin typeface="Times New Roman" panose="02020603050405020304" pitchFamily="18" charset="0"/>
            </a:endParaRPr>
          </a:p>
          <a:p>
            <a:pPr algn="l">
              <a:spcAft>
                <a:spcPts val="800"/>
              </a:spcAft>
              <a:buFont typeface="Arial" panose="020B0604020202020204" pitchFamily="34" charset="0"/>
              <a:buChar char="•"/>
            </a:pPr>
            <a:r>
              <a:rPr lang="en-GB" sz="1800" b="0" i="0" dirty="0">
                <a:solidFill>
                  <a:srgbClr val="000000"/>
                </a:solidFill>
                <a:effectLst/>
                <a:latin typeface="Arial" panose="020B0604020202020204" pitchFamily="34" charset="0"/>
              </a:rPr>
              <a:t>use of one-way systems to help manage the flow of people around our campuses.</a:t>
            </a:r>
            <a:endParaRPr lang="en-GB" sz="1800" b="0" i="0" dirty="0">
              <a:solidFill>
                <a:srgbClr val="201F1E"/>
              </a:solidFill>
              <a:effectLst/>
              <a:latin typeface="Calibri" panose="020F0502020204030204" pitchFamily="34" charset="0"/>
            </a:endParaRPr>
          </a:p>
          <a:p>
            <a:pPr algn="l"/>
            <a:r>
              <a:rPr lang="en-GB" sz="1800" b="0" i="0" dirty="0">
                <a:solidFill>
                  <a:srgbClr val="201F1E"/>
                </a:solidFill>
                <a:effectLst/>
                <a:latin typeface="Arial" panose="020B0604020202020204" pitchFamily="34" charset="0"/>
              </a:rPr>
              <a:t> </a:t>
            </a:r>
            <a:endParaRPr lang="en-GB" sz="1800" b="0" i="0" dirty="0">
              <a:solidFill>
                <a:srgbClr val="201F1E"/>
              </a:solidFill>
              <a:effectLst/>
              <a:latin typeface="Times New Roman" panose="02020603050405020304" pitchFamily="18" charset="0"/>
            </a:endParaRPr>
          </a:p>
          <a:p>
            <a:pPr algn="l">
              <a:spcAft>
                <a:spcPts val="800"/>
              </a:spcAft>
              <a:buFont typeface="Arial" panose="020B0604020202020204" pitchFamily="34" charset="0"/>
              <a:buChar char="•"/>
            </a:pPr>
            <a:r>
              <a:rPr lang="en-GB" sz="1800" b="0" i="0" dirty="0">
                <a:solidFill>
                  <a:srgbClr val="000000"/>
                </a:solidFill>
                <a:effectLst/>
                <a:latin typeface="Arial" panose="020B0604020202020204" pitchFamily="34" charset="0"/>
              </a:rPr>
              <a:t>remember to use the</a:t>
            </a:r>
            <a:r>
              <a:rPr lang="en-GB" sz="1800" b="0" i="0" u="none" dirty="0">
                <a:solidFill>
                  <a:srgbClr val="000000"/>
                </a:solidFill>
                <a:effectLst/>
                <a:latin typeface="Arial" panose="020B0604020202020204" pitchFamily="34" charset="0"/>
              </a:rPr>
              <a:t> </a:t>
            </a:r>
            <a:r>
              <a:rPr lang="en-GB" sz="1800" b="0" i="0" u="none" dirty="0">
                <a:solidFill>
                  <a:srgbClr val="0000FF"/>
                </a:solidFill>
                <a:effectLst/>
                <a:latin typeface="Arial" panose="020B0604020202020204" pitchFamily="34" charset="0"/>
              </a:rPr>
              <a:t>self-isolating form on Hwb </a:t>
            </a:r>
            <a:r>
              <a:rPr lang="en-GB" sz="1800" b="0" i="0" dirty="0">
                <a:solidFill>
                  <a:srgbClr val="000000"/>
                </a:solidFill>
                <a:effectLst/>
                <a:latin typeface="Arial" panose="020B0604020202020204" pitchFamily="34" charset="0"/>
              </a:rPr>
              <a:t>to tell us if you are required to self-isolate. This information will be critical in monitoring levels of absence.</a:t>
            </a:r>
            <a:endParaRPr lang="en-GB" sz="1800" b="0" i="0" dirty="0">
              <a:solidFill>
                <a:srgbClr val="201F1E"/>
              </a:solidFill>
              <a:effectLst/>
              <a:latin typeface="Calibri" panose="020F0502020204030204" pitchFamily="34" charset="0"/>
            </a:endParaRPr>
          </a:p>
          <a:p>
            <a:pPr algn="l"/>
            <a:r>
              <a:rPr lang="en-GB" sz="1800" b="0" i="0" dirty="0">
                <a:solidFill>
                  <a:srgbClr val="201F1E"/>
                </a:solidFill>
                <a:effectLst/>
                <a:latin typeface="Arial" panose="020B0604020202020204" pitchFamily="34" charset="0"/>
              </a:rPr>
              <a:t> </a:t>
            </a:r>
            <a:endParaRPr lang="en-GB" sz="1800" b="0" i="0" dirty="0">
              <a:solidFill>
                <a:srgbClr val="201F1E"/>
              </a:solidFill>
              <a:effectLst/>
              <a:latin typeface="Times New Roman" panose="02020603050405020304" pitchFamily="18" charset="0"/>
            </a:endParaRPr>
          </a:p>
          <a:p>
            <a:pPr algn="l">
              <a:spcAft>
                <a:spcPts val="800"/>
              </a:spcAft>
              <a:buFont typeface="Arial" panose="020B0604020202020204" pitchFamily="34" charset="0"/>
              <a:buChar char="•"/>
            </a:pPr>
            <a:r>
              <a:rPr lang="en-GB" sz="1800" b="0" i="0" dirty="0">
                <a:solidFill>
                  <a:srgbClr val="000000"/>
                </a:solidFill>
                <a:effectLst/>
                <a:latin typeface="Arial" panose="020B0604020202020204" pitchFamily="34" charset="0"/>
              </a:rPr>
              <a:t>take every opportunity to make use of our sanitation stations and to wash your hands on a regular basis.</a:t>
            </a:r>
            <a:endParaRPr lang="en-GB" sz="1800" b="0" i="0" dirty="0">
              <a:solidFill>
                <a:srgbClr val="201F1E"/>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4</a:t>
            </a:fld>
            <a:endParaRPr lang="en-GB"/>
          </a:p>
        </p:txBody>
      </p:sp>
    </p:spTree>
    <p:extLst>
      <p:ext uri="{BB962C8B-B14F-4D97-AF65-F5344CB8AC3E}">
        <p14:creationId xmlns:p14="http://schemas.microsoft.com/office/powerpoint/2010/main" val="2096303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6</a:t>
            </a:fld>
            <a:endParaRPr lang="en-GB"/>
          </a:p>
        </p:txBody>
      </p:sp>
    </p:spTree>
    <p:extLst>
      <p:ext uri="{BB962C8B-B14F-4D97-AF65-F5344CB8AC3E}">
        <p14:creationId xmlns:p14="http://schemas.microsoft.com/office/powerpoint/2010/main" val="1298993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7</a:t>
            </a:fld>
            <a:endParaRPr lang="en-GB"/>
          </a:p>
        </p:txBody>
      </p:sp>
    </p:spTree>
    <p:extLst>
      <p:ext uri="{BB962C8B-B14F-4D97-AF65-F5344CB8AC3E}">
        <p14:creationId xmlns:p14="http://schemas.microsoft.com/office/powerpoint/2010/main" val="3148725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8</a:t>
            </a:fld>
            <a:endParaRPr lang="en-GB"/>
          </a:p>
        </p:txBody>
      </p:sp>
    </p:spTree>
    <p:extLst>
      <p:ext uri="{BB962C8B-B14F-4D97-AF65-F5344CB8AC3E}">
        <p14:creationId xmlns:p14="http://schemas.microsoft.com/office/powerpoint/2010/main" val="465658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panose="020B0606030504020204" pitchFamily="34" charset="0"/>
              </a:rPr>
              <a:t>For the new CIPD qualifications, the Foundation Certificate in People Practice leads to Foundation Membership. Associate and Advanced Diplomas lead to Associate Membership. Associate Members who hold an Advanced Diploma are eligible to apply for Chartered Member or Chartered Fellow by completing an upgrading assessment of their professional experience.</a:t>
            </a:r>
            <a:endParaRPr lang="en-GB" b="0" dirty="0"/>
          </a:p>
        </p:txBody>
      </p:sp>
      <p:sp>
        <p:nvSpPr>
          <p:cNvPr id="4" name="Slide Number Placeholder 3"/>
          <p:cNvSpPr>
            <a:spLocks noGrp="1"/>
          </p:cNvSpPr>
          <p:nvPr>
            <p:ph type="sldNum" sz="quarter" idx="10"/>
          </p:nvPr>
        </p:nvSpPr>
        <p:spPr/>
        <p:txBody>
          <a:bodyPr/>
          <a:lstStyle/>
          <a:p>
            <a:fld id="{8CBDDFA6-66F8-4F99-B8F6-C4B18DC6700A}" type="slidenum">
              <a:rPr lang="en-GB" smtClean="0"/>
              <a:t>9</a:t>
            </a:fld>
            <a:endParaRPr lang="en-GB"/>
          </a:p>
        </p:txBody>
      </p:sp>
    </p:spTree>
    <p:extLst>
      <p:ext uri="{BB962C8B-B14F-4D97-AF65-F5344CB8AC3E}">
        <p14:creationId xmlns:p14="http://schemas.microsoft.com/office/powerpoint/2010/main" val="3236601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10</a:t>
            </a:fld>
            <a:endParaRPr lang="en-GB"/>
          </a:p>
        </p:txBody>
      </p:sp>
    </p:spTree>
    <p:extLst>
      <p:ext uri="{BB962C8B-B14F-4D97-AF65-F5344CB8AC3E}">
        <p14:creationId xmlns:p14="http://schemas.microsoft.com/office/powerpoint/2010/main" val="3795857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12</a:t>
            </a:fld>
            <a:endParaRPr lang="en-GB"/>
          </a:p>
        </p:txBody>
      </p:sp>
    </p:spTree>
    <p:extLst>
      <p:ext uri="{BB962C8B-B14F-4D97-AF65-F5344CB8AC3E}">
        <p14:creationId xmlns:p14="http://schemas.microsoft.com/office/powerpoint/2010/main" val="3390988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13</a:t>
            </a:fld>
            <a:endParaRPr lang="en-GB"/>
          </a:p>
        </p:txBody>
      </p:sp>
    </p:spTree>
    <p:extLst>
      <p:ext uri="{BB962C8B-B14F-4D97-AF65-F5344CB8AC3E}">
        <p14:creationId xmlns:p14="http://schemas.microsoft.com/office/powerpoint/2010/main" val="4041800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15</a:t>
            </a:fld>
            <a:endParaRPr lang="en-GB"/>
          </a:p>
        </p:txBody>
      </p:sp>
    </p:spTree>
    <p:extLst>
      <p:ext uri="{BB962C8B-B14F-4D97-AF65-F5344CB8AC3E}">
        <p14:creationId xmlns:p14="http://schemas.microsoft.com/office/powerpoint/2010/main" val="2334120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16</a:t>
            </a:fld>
            <a:endParaRPr lang="en-GB"/>
          </a:p>
        </p:txBody>
      </p:sp>
    </p:spTree>
    <p:extLst>
      <p:ext uri="{BB962C8B-B14F-4D97-AF65-F5344CB8AC3E}">
        <p14:creationId xmlns:p14="http://schemas.microsoft.com/office/powerpoint/2010/main" val="3017446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18</a:t>
            </a:fld>
            <a:endParaRPr lang="en-GB"/>
          </a:p>
        </p:txBody>
      </p:sp>
    </p:spTree>
    <p:extLst>
      <p:ext uri="{BB962C8B-B14F-4D97-AF65-F5344CB8AC3E}">
        <p14:creationId xmlns:p14="http://schemas.microsoft.com/office/powerpoint/2010/main" val="544918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19</a:t>
            </a:fld>
            <a:endParaRPr lang="en-GB"/>
          </a:p>
        </p:txBody>
      </p:sp>
    </p:spTree>
    <p:extLst>
      <p:ext uri="{BB962C8B-B14F-4D97-AF65-F5344CB8AC3E}">
        <p14:creationId xmlns:p14="http://schemas.microsoft.com/office/powerpoint/2010/main" val="30220682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20</a:t>
            </a:fld>
            <a:endParaRPr lang="en-GB"/>
          </a:p>
        </p:txBody>
      </p:sp>
    </p:spTree>
    <p:extLst>
      <p:ext uri="{BB962C8B-B14F-4D97-AF65-F5344CB8AC3E}">
        <p14:creationId xmlns:p14="http://schemas.microsoft.com/office/powerpoint/2010/main" val="2121809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21</a:t>
            </a:fld>
            <a:endParaRPr lang="en-GB"/>
          </a:p>
        </p:txBody>
      </p:sp>
    </p:spTree>
    <p:extLst>
      <p:ext uri="{BB962C8B-B14F-4D97-AF65-F5344CB8AC3E}">
        <p14:creationId xmlns:p14="http://schemas.microsoft.com/office/powerpoint/2010/main" val="586810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Enrolment</a:t>
            </a:r>
          </a:p>
        </p:txBody>
      </p:sp>
      <p:sp>
        <p:nvSpPr>
          <p:cNvPr id="4" name="Slide Number Placeholder 3"/>
          <p:cNvSpPr>
            <a:spLocks noGrp="1"/>
          </p:cNvSpPr>
          <p:nvPr>
            <p:ph type="sldNum" sz="quarter" idx="10"/>
          </p:nvPr>
        </p:nvSpPr>
        <p:spPr/>
        <p:txBody>
          <a:bodyPr/>
          <a:lstStyle/>
          <a:p>
            <a:fld id="{8CBDDFA6-66F8-4F99-B8F6-C4B18DC6700A}" type="slidenum">
              <a:rPr lang="en-GB" smtClean="0"/>
              <a:t>24</a:t>
            </a:fld>
            <a:endParaRPr lang="en-GB"/>
          </a:p>
        </p:txBody>
      </p:sp>
    </p:spTree>
    <p:extLst>
      <p:ext uri="{BB962C8B-B14F-4D97-AF65-F5344CB8AC3E}">
        <p14:creationId xmlns:p14="http://schemas.microsoft.com/office/powerpoint/2010/main" val="27549932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event – 9th February 2022.</a:t>
            </a:r>
          </a:p>
          <a:p>
            <a:endParaRPr lang="en-GB" dirty="0"/>
          </a:p>
          <a:p>
            <a:r>
              <a:rPr lang="en-GB" dirty="0"/>
              <a:t>Also – Code of Conduct, Profession Map. </a:t>
            </a:r>
          </a:p>
        </p:txBody>
      </p:sp>
      <p:sp>
        <p:nvSpPr>
          <p:cNvPr id="4" name="Slide Number Placeholder 3"/>
          <p:cNvSpPr>
            <a:spLocks noGrp="1"/>
          </p:cNvSpPr>
          <p:nvPr>
            <p:ph type="sldNum" sz="quarter" idx="10"/>
          </p:nvPr>
        </p:nvSpPr>
        <p:spPr/>
        <p:txBody>
          <a:bodyPr/>
          <a:lstStyle/>
          <a:p>
            <a:fld id="{8CBDDFA6-66F8-4F99-B8F6-C4B18DC6700A}" type="slidenum">
              <a:rPr lang="en-GB" smtClean="0"/>
              <a:t>25</a:t>
            </a:fld>
            <a:endParaRPr lang="en-GB"/>
          </a:p>
        </p:txBody>
      </p:sp>
    </p:spTree>
    <p:extLst>
      <p:ext uri="{BB962C8B-B14F-4D97-AF65-F5344CB8AC3E}">
        <p14:creationId xmlns:p14="http://schemas.microsoft.com/office/powerpoint/2010/main" val="25757360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28</a:t>
            </a:fld>
            <a:endParaRPr lang="en-GB"/>
          </a:p>
        </p:txBody>
      </p:sp>
    </p:spTree>
    <p:extLst>
      <p:ext uri="{BB962C8B-B14F-4D97-AF65-F5344CB8AC3E}">
        <p14:creationId xmlns:p14="http://schemas.microsoft.com/office/powerpoint/2010/main" val="1793184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Hwb – instead of the timetable on Hwb, use the one I have given you.</a:t>
            </a:r>
          </a:p>
          <a:p>
            <a:r>
              <a:rPr lang="en-GB" dirty="0"/>
              <a:t>Your results will not appear on </a:t>
            </a:r>
            <a:r>
              <a:rPr lang="en-GB" dirty="0" err="1"/>
              <a:t>MyTSD</a:t>
            </a:r>
            <a:r>
              <a:rPr lang="en-GB" dirty="0"/>
              <a:t> – instead you will receive a certificate from the CIPD. </a:t>
            </a:r>
          </a:p>
        </p:txBody>
      </p:sp>
      <p:sp>
        <p:nvSpPr>
          <p:cNvPr id="4" name="Slide Number Placeholder 3"/>
          <p:cNvSpPr>
            <a:spLocks noGrp="1"/>
          </p:cNvSpPr>
          <p:nvPr>
            <p:ph type="sldNum" sz="quarter" idx="5"/>
          </p:nvPr>
        </p:nvSpPr>
        <p:spPr/>
        <p:txBody>
          <a:bodyPr/>
          <a:lstStyle/>
          <a:p>
            <a:fld id="{8CBDDFA6-66F8-4F99-B8F6-C4B18DC6700A}" type="slidenum">
              <a:rPr lang="en-GB" smtClean="0"/>
              <a:t>29</a:t>
            </a:fld>
            <a:endParaRPr lang="en-GB"/>
          </a:p>
        </p:txBody>
      </p:sp>
    </p:spTree>
    <p:extLst>
      <p:ext uri="{BB962C8B-B14F-4D97-AF65-F5344CB8AC3E}">
        <p14:creationId xmlns:p14="http://schemas.microsoft.com/office/powerpoint/2010/main" val="1041735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Plagiarism – this can result in expulsion from the CIPD, as it is a breach of their Code of Conduct. </a:t>
            </a:r>
          </a:p>
        </p:txBody>
      </p:sp>
      <p:sp>
        <p:nvSpPr>
          <p:cNvPr id="4" name="Slide Number Placeholder 3"/>
          <p:cNvSpPr>
            <a:spLocks noGrp="1"/>
          </p:cNvSpPr>
          <p:nvPr>
            <p:ph type="sldNum" sz="quarter" idx="10"/>
          </p:nvPr>
        </p:nvSpPr>
        <p:spPr/>
        <p:txBody>
          <a:bodyPr/>
          <a:lstStyle/>
          <a:p>
            <a:fld id="{8CBDDFA6-66F8-4F99-B8F6-C4B18DC6700A}" type="slidenum">
              <a:rPr lang="en-GB" smtClean="0"/>
              <a:t>30</a:t>
            </a:fld>
            <a:endParaRPr lang="en-GB"/>
          </a:p>
        </p:txBody>
      </p:sp>
    </p:spTree>
    <p:extLst>
      <p:ext uri="{BB962C8B-B14F-4D97-AF65-F5344CB8AC3E}">
        <p14:creationId xmlns:p14="http://schemas.microsoft.com/office/powerpoint/2010/main" val="22882354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31</a:t>
            </a:fld>
            <a:endParaRPr lang="en-GB"/>
          </a:p>
        </p:txBody>
      </p:sp>
    </p:spTree>
    <p:extLst>
      <p:ext uri="{BB962C8B-B14F-4D97-AF65-F5344CB8AC3E}">
        <p14:creationId xmlns:p14="http://schemas.microsoft.com/office/powerpoint/2010/main" val="13963797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32</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Nominate a student rep.</a:t>
            </a:r>
          </a:p>
        </p:txBody>
      </p:sp>
      <p:sp>
        <p:nvSpPr>
          <p:cNvPr id="4" name="Slide Number Placeholder 3"/>
          <p:cNvSpPr>
            <a:spLocks noGrp="1"/>
          </p:cNvSpPr>
          <p:nvPr>
            <p:ph type="sldNum" sz="quarter" idx="10"/>
          </p:nvPr>
        </p:nvSpPr>
        <p:spPr/>
        <p:txBody>
          <a:bodyPr/>
          <a:lstStyle/>
          <a:p>
            <a:fld id="{8CBDDFA6-66F8-4F99-B8F6-C4B18DC6700A}" type="slidenum">
              <a:rPr lang="en-GB" smtClean="0"/>
              <a:t>34</a:t>
            </a:fld>
            <a:endParaRPr lang="en-GB"/>
          </a:p>
        </p:txBody>
      </p:sp>
    </p:spTree>
    <p:extLst>
      <p:ext uri="{BB962C8B-B14F-4D97-AF65-F5344CB8AC3E}">
        <p14:creationId xmlns:p14="http://schemas.microsoft.com/office/powerpoint/2010/main" val="14514681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35</a:t>
            </a:fld>
            <a:endParaRPr lang="en-GB"/>
          </a:p>
        </p:txBody>
      </p:sp>
    </p:spTree>
    <p:extLst>
      <p:ext uri="{BB962C8B-B14F-4D97-AF65-F5344CB8AC3E}">
        <p14:creationId xmlns:p14="http://schemas.microsoft.com/office/powerpoint/2010/main" val="6301671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36</a:t>
            </a:fld>
            <a:endParaRPr lang="en-GB"/>
          </a:p>
        </p:txBody>
      </p:sp>
    </p:spTree>
    <p:extLst>
      <p:ext uri="{BB962C8B-B14F-4D97-AF65-F5344CB8AC3E}">
        <p14:creationId xmlns:p14="http://schemas.microsoft.com/office/powerpoint/2010/main" val="41850071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cs typeface="Calibri"/>
              </a:rPr>
              <a:t>fjfnjkfnejrfnejltfnewjghejkgfbejwkrfnejnfdjkashrjskhtw</a:t>
            </a:r>
            <a:endParaRPr lang="en-GB" dirty="0" err="1"/>
          </a:p>
        </p:txBody>
      </p:sp>
      <p:sp>
        <p:nvSpPr>
          <p:cNvPr id="4" name="Slide Number Placeholder 3"/>
          <p:cNvSpPr>
            <a:spLocks noGrp="1"/>
          </p:cNvSpPr>
          <p:nvPr>
            <p:ph type="sldNum" sz="quarter" idx="10"/>
          </p:nvPr>
        </p:nvSpPr>
        <p:spPr/>
        <p:txBody>
          <a:bodyPr/>
          <a:lstStyle/>
          <a:p>
            <a:fld id="{8CBDDFA6-66F8-4F99-B8F6-C4B18DC6700A}" type="slidenum">
              <a:rPr lang="en-GB" smtClean="0"/>
              <a:t>37</a:t>
            </a:fld>
            <a:endParaRPr lang="en-GB"/>
          </a:p>
        </p:txBody>
      </p:sp>
    </p:spTree>
    <p:extLst>
      <p:ext uri="{BB962C8B-B14F-4D97-AF65-F5344CB8AC3E}">
        <p14:creationId xmlns:p14="http://schemas.microsoft.com/office/powerpoint/2010/main" val="22427441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are you all feeling now? </a:t>
            </a:r>
          </a:p>
        </p:txBody>
      </p:sp>
      <p:sp>
        <p:nvSpPr>
          <p:cNvPr id="4" name="Slide Number Placeholder 3"/>
          <p:cNvSpPr>
            <a:spLocks noGrp="1"/>
          </p:cNvSpPr>
          <p:nvPr>
            <p:ph type="sldNum" sz="quarter" idx="5"/>
          </p:nvPr>
        </p:nvSpPr>
        <p:spPr/>
        <p:txBody>
          <a:bodyPr/>
          <a:lstStyle/>
          <a:p>
            <a:fld id="{8CBDDFA6-66F8-4F99-B8F6-C4B18DC6700A}" type="slidenum">
              <a:rPr lang="en-GB" smtClean="0"/>
              <a:t>38</a:t>
            </a:fld>
            <a:endParaRPr lang="en-GB"/>
          </a:p>
        </p:txBody>
      </p:sp>
    </p:spTree>
    <p:extLst>
      <p:ext uri="{BB962C8B-B14F-4D97-AF65-F5344CB8AC3E}">
        <p14:creationId xmlns:p14="http://schemas.microsoft.com/office/powerpoint/2010/main" val="23527227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39</a:t>
            </a:fld>
            <a:endParaRPr lang="en-GB"/>
          </a:p>
        </p:txBody>
      </p:sp>
    </p:spTree>
    <p:extLst>
      <p:ext uri="{BB962C8B-B14F-4D97-AF65-F5344CB8AC3E}">
        <p14:creationId xmlns:p14="http://schemas.microsoft.com/office/powerpoint/2010/main" val="19161572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9219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0275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54005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6286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4291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85048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69506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130747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19002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7478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107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618A6-0881-47A1-94C6-92D2786132F9}" type="datetimeFigureOut">
              <a:rPr lang="en-GB" smtClean="0">
                <a:solidFill>
                  <a:prstClr val="black">
                    <a:tint val="75000"/>
                  </a:prstClr>
                </a:solidFill>
              </a:rPr>
              <a:pPr/>
              <a:t>03/02/2022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800483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jpeg"/><Relationship Id="rId7" Type="http://schemas.openxmlformats.org/officeDocument/2006/relationships/image" Target="../media/image13.gif"/><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gif"/><Relationship Id="rId9" Type="http://schemas.openxmlformats.org/officeDocument/2006/relationships/image" Target="../media/image15.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koganpage.com/product/studying-human-resource-management-9781843984153"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koganpage.com/product/human-resource-management-9781843984160"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www.cipd.co.uk/cipd-hr-profession/about-us/"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hyperlink" Target="http://www.eventbrite.co.u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www.youtube.com/user/CIPDGlobal" TargetMode="External"/><Relationship Id="rId4" Type="http://schemas.openxmlformats.org/officeDocument/2006/relationships/hyperlink" Target="http://www.cipd.co.uk/"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uwtsd.ac.uk/quick-link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uwtsd.ac.uk/"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www.youtube.com/watch?v=dEOyrSRLAF4"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mailto:studentservices@uwtsd.ac.uk"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gtePFvYP7A0"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youtu.be/yy-FVUZCT7E"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menti.co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5.tiff"/></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857572"/>
            <a:ext cx="9144000" cy="5142857"/>
          </a:xfrm>
          <a:prstGeom prst="rect">
            <a:avLst/>
          </a:prstGeom>
        </p:spPr>
      </p:pic>
    </p:spTree>
    <p:extLst>
      <p:ext uri="{BB962C8B-B14F-4D97-AF65-F5344CB8AC3E}">
        <p14:creationId xmlns:p14="http://schemas.microsoft.com/office/powerpoint/2010/main" val="1237937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276872"/>
            <a:ext cx="7992888" cy="1470025"/>
          </a:xfrm>
        </p:spPr>
        <p:txBody>
          <a:bodyPr>
            <a:normAutofit/>
          </a:bodyPr>
          <a:lstStyle/>
          <a:p>
            <a:r>
              <a:rPr lang="en-GB" i="1" dirty="0">
                <a:solidFill>
                  <a:schemeClr val="bg1"/>
                </a:solidFill>
              </a:rPr>
              <a:t>CIPD Foundation Certificate in People Practice</a:t>
            </a:r>
            <a:endParaRPr lang="en-GB" dirty="0">
              <a:solidFill>
                <a:schemeClr val="bg1"/>
              </a:solidFill>
            </a:endParaRPr>
          </a:p>
        </p:txBody>
      </p:sp>
      <p:pic>
        <p:nvPicPr>
          <p:cNvPr id="5" name="Picture 4">
            <a:extLst>
              <a:ext uri="{FF2B5EF4-FFF2-40B4-BE49-F238E27FC236}">
                <a16:creationId xmlns:a16="http://schemas.microsoft.com/office/drawing/2014/main" id="{3CD5B8BC-C0F5-47E0-A50A-8AE24F84A3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6216" y="260648"/>
            <a:ext cx="2266950" cy="1219200"/>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980728"/>
          </a:xfrm>
        </p:spPr>
        <p:txBody>
          <a:bodyPr>
            <a:normAutofit/>
          </a:bodyPr>
          <a:lstStyle/>
          <a:p>
            <a:pPr algn="l"/>
            <a:r>
              <a:rPr lang="en-GB" b="1" dirty="0">
                <a:effectLst>
                  <a:outerShdw blurRad="38100" dist="38100" dir="2700000" algn="tl">
                    <a:srgbClr val="000000">
                      <a:alpha val="43137"/>
                    </a:srgbClr>
                  </a:outerShdw>
                </a:effectLst>
              </a:rPr>
              <a:t>Schedule for Today</a:t>
            </a:r>
          </a:p>
        </p:txBody>
      </p:sp>
      <p:sp>
        <p:nvSpPr>
          <p:cNvPr id="4" name="Content Placeholder 3"/>
          <p:cNvSpPr>
            <a:spLocks noGrp="1"/>
          </p:cNvSpPr>
          <p:nvPr>
            <p:ph idx="1"/>
          </p:nvPr>
        </p:nvSpPr>
        <p:spPr>
          <a:xfrm>
            <a:off x="482958" y="980728"/>
            <a:ext cx="8229600" cy="4680520"/>
          </a:xfrm>
        </p:spPr>
        <p:txBody>
          <a:bodyPr>
            <a:normAutofit fontScale="77500" lnSpcReduction="20000"/>
          </a:bodyPr>
          <a:lstStyle/>
          <a:p>
            <a:pPr marL="0" indent="0">
              <a:lnSpc>
                <a:spcPct val="80000"/>
              </a:lnSpc>
              <a:buNone/>
            </a:pPr>
            <a:r>
              <a:rPr lang="en-GB" dirty="0"/>
              <a:t>Morning – Induction covering:</a:t>
            </a:r>
          </a:p>
          <a:p>
            <a:pPr marL="0" indent="0">
              <a:lnSpc>
                <a:spcPct val="80000"/>
              </a:lnSpc>
              <a:buNone/>
            </a:pPr>
            <a:endParaRPr lang="en-GB" dirty="0"/>
          </a:p>
          <a:p>
            <a:pPr>
              <a:lnSpc>
                <a:spcPct val="80000"/>
              </a:lnSpc>
            </a:pPr>
            <a:r>
              <a:rPr lang="en-GB" dirty="0"/>
              <a:t>Health and Safety</a:t>
            </a:r>
          </a:p>
          <a:p>
            <a:pPr>
              <a:lnSpc>
                <a:spcPct val="80000"/>
              </a:lnSpc>
            </a:pPr>
            <a:r>
              <a:rPr lang="en-GB" dirty="0"/>
              <a:t>Introductions </a:t>
            </a:r>
          </a:p>
          <a:p>
            <a:pPr>
              <a:lnSpc>
                <a:spcPct val="80000"/>
              </a:lnSpc>
            </a:pPr>
            <a:r>
              <a:rPr lang="en-GB" dirty="0"/>
              <a:t>Your programme of study</a:t>
            </a:r>
          </a:p>
          <a:p>
            <a:pPr>
              <a:lnSpc>
                <a:spcPct val="80000"/>
              </a:lnSpc>
            </a:pPr>
            <a:r>
              <a:rPr lang="en-GB" dirty="0"/>
              <a:t>Welcome from the CIPD</a:t>
            </a:r>
          </a:p>
          <a:p>
            <a:pPr>
              <a:lnSpc>
                <a:spcPct val="80000"/>
              </a:lnSpc>
            </a:pPr>
            <a:r>
              <a:rPr lang="en-GB" dirty="0"/>
              <a:t>Library Catalogue</a:t>
            </a:r>
          </a:p>
          <a:p>
            <a:pPr>
              <a:lnSpc>
                <a:spcPct val="80000"/>
              </a:lnSpc>
            </a:pPr>
            <a:r>
              <a:rPr lang="en-GB" dirty="0"/>
              <a:t>Student Services</a:t>
            </a:r>
          </a:p>
          <a:p>
            <a:pPr>
              <a:lnSpc>
                <a:spcPct val="80000"/>
              </a:lnSpc>
            </a:pPr>
            <a:r>
              <a:rPr lang="en-GB" dirty="0"/>
              <a:t>Staff/student committee</a:t>
            </a:r>
          </a:p>
          <a:p>
            <a:pPr>
              <a:lnSpc>
                <a:spcPct val="80000"/>
              </a:lnSpc>
            </a:pPr>
            <a:r>
              <a:rPr lang="en-GB" dirty="0"/>
              <a:t>Moodle and Turnitin</a:t>
            </a:r>
          </a:p>
          <a:p>
            <a:pPr marL="0" indent="0">
              <a:lnSpc>
                <a:spcPct val="80000"/>
              </a:lnSpc>
              <a:buNone/>
            </a:pPr>
            <a:endParaRPr lang="en-GB" dirty="0"/>
          </a:p>
          <a:p>
            <a:pPr marL="0" indent="0">
              <a:lnSpc>
                <a:spcPct val="80000"/>
              </a:lnSpc>
              <a:buNone/>
            </a:pPr>
            <a:r>
              <a:rPr lang="en-GB" dirty="0"/>
              <a:t>After Lunch:</a:t>
            </a:r>
          </a:p>
          <a:p>
            <a:pPr marL="0" indent="0">
              <a:lnSpc>
                <a:spcPct val="80000"/>
              </a:lnSpc>
              <a:buNone/>
            </a:pPr>
            <a:r>
              <a:rPr lang="en-GB" dirty="0"/>
              <a:t>Introduction to first module</a:t>
            </a:r>
          </a:p>
          <a:p>
            <a:pPr marL="0" indent="0">
              <a:lnSpc>
                <a:spcPct val="80000"/>
              </a:lnSpc>
              <a:buNone/>
            </a:pPr>
            <a:r>
              <a:rPr lang="en-GB" dirty="0"/>
              <a:t>2pm – Library Tour</a:t>
            </a:r>
          </a:p>
          <a:p>
            <a:pPr marL="0" indent="0">
              <a:lnSpc>
                <a:spcPct val="80000"/>
              </a:lnSpc>
              <a:buNone/>
            </a:pPr>
            <a:r>
              <a:rPr lang="en-GB" dirty="0"/>
              <a:t>3pm - Close</a:t>
            </a:r>
          </a:p>
          <a:p>
            <a:pPr marL="0" indent="0">
              <a:buNone/>
            </a:pPr>
            <a:endParaRPr lang="en-GB" dirty="0"/>
          </a:p>
        </p:txBody>
      </p:sp>
    </p:spTree>
    <p:extLst>
      <p:ext uri="{BB962C8B-B14F-4D97-AF65-F5344CB8AC3E}">
        <p14:creationId xmlns:p14="http://schemas.microsoft.com/office/powerpoint/2010/main" val="3725346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8E876-D883-43D4-A154-12479C078F8A}"/>
              </a:ext>
            </a:extLst>
          </p:cNvPr>
          <p:cNvSpPr>
            <a:spLocks noGrp="1"/>
          </p:cNvSpPr>
          <p:nvPr>
            <p:ph type="title"/>
          </p:nvPr>
        </p:nvSpPr>
        <p:spPr/>
        <p:txBody>
          <a:bodyPr/>
          <a:lstStyle/>
          <a:p>
            <a:r>
              <a:rPr lang="en-GB" b="1" dirty="0"/>
              <a:t>Health and Safety</a:t>
            </a:r>
          </a:p>
        </p:txBody>
      </p:sp>
      <p:sp>
        <p:nvSpPr>
          <p:cNvPr id="3" name="Content Placeholder 2">
            <a:extLst>
              <a:ext uri="{FF2B5EF4-FFF2-40B4-BE49-F238E27FC236}">
                <a16:creationId xmlns:a16="http://schemas.microsoft.com/office/drawing/2014/main" id="{C2CCF345-CFAE-45D9-A5DA-5868ADE0DFEB}"/>
              </a:ext>
            </a:extLst>
          </p:cNvPr>
          <p:cNvSpPr>
            <a:spLocks noGrp="1"/>
          </p:cNvSpPr>
          <p:nvPr>
            <p:ph idx="1"/>
          </p:nvPr>
        </p:nvSpPr>
        <p:spPr>
          <a:xfrm>
            <a:off x="457200" y="1340768"/>
            <a:ext cx="8229600" cy="4785395"/>
          </a:xfrm>
        </p:spPr>
        <p:txBody>
          <a:bodyPr>
            <a:normAutofit/>
          </a:bodyPr>
          <a:lstStyle/>
          <a:p>
            <a:pPr marL="0" indent="0">
              <a:buNone/>
            </a:pPr>
            <a:endParaRPr lang="en-GB" sz="1800" dirty="0">
              <a:effectLst/>
              <a:latin typeface="Calibri" panose="020F0502020204030204" pitchFamily="34" charset="0"/>
            </a:endParaRPr>
          </a:p>
          <a:p>
            <a:r>
              <a:rPr lang="en-GB" sz="3600" dirty="0"/>
              <a:t>Coronavirus precautions</a:t>
            </a:r>
          </a:p>
          <a:p>
            <a:r>
              <a:rPr lang="en-GB" sz="3600" dirty="0"/>
              <a:t>Fire exits/procedures</a:t>
            </a:r>
          </a:p>
          <a:p>
            <a:r>
              <a:rPr lang="en-GB" sz="3600" dirty="0"/>
              <a:t>Toilets</a:t>
            </a:r>
          </a:p>
          <a:p>
            <a:r>
              <a:rPr lang="en-GB" sz="3600" dirty="0"/>
              <a:t>Catering facilities</a:t>
            </a:r>
          </a:p>
        </p:txBody>
      </p:sp>
    </p:spTree>
    <p:extLst>
      <p:ext uri="{BB962C8B-B14F-4D97-AF65-F5344CB8AC3E}">
        <p14:creationId xmlns:p14="http://schemas.microsoft.com/office/powerpoint/2010/main" val="2838543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0" y="16430"/>
            <a:ext cx="9144000" cy="750500"/>
          </a:xfrm>
          <a:prstGeom prst="rect">
            <a:avLst/>
          </a:prstGeom>
          <a:solidFill>
            <a:schemeClr val="accent1">
              <a:lumMod val="40000"/>
              <a:lumOff val="60000"/>
            </a:schemeClr>
          </a:solidFill>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3300" b="1"/>
              <a:t>Natasha Davies </a:t>
            </a:r>
            <a:br>
              <a:rPr lang="en-US"/>
            </a:br>
            <a:endParaRPr lang="en-US" sz="1800" i="1" dirty="0"/>
          </a:p>
        </p:txBody>
      </p:sp>
      <p:graphicFrame>
        <p:nvGraphicFramePr>
          <p:cNvPr id="5" name="Diagram 4"/>
          <p:cNvGraphicFramePr/>
          <p:nvPr>
            <p:extLst>
              <p:ext uri="{D42A27DB-BD31-4B8C-83A1-F6EECF244321}">
                <p14:modId xmlns:p14="http://schemas.microsoft.com/office/powerpoint/2010/main" val="748645833"/>
              </p:ext>
            </p:extLst>
          </p:nvPr>
        </p:nvGraphicFramePr>
        <p:xfrm>
          <a:off x="-18930" y="788431"/>
          <a:ext cx="9181859" cy="4566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10501" y="5062738"/>
            <a:ext cx="2432831" cy="300082"/>
          </a:xfrm>
          <a:prstGeom prst="rect">
            <a:avLst/>
          </a:prstGeom>
          <a:noFill/>
        </p:spPr>
        <p:txBody>
          <a:bodyPr wrap="square" rtlCol="0">
            <a:spAutoFit/>
          </a:bodyPr>
          <a:lstStyle/>
          <a:p>
            <a:r>
              <a:rPr lang="en-US" sz="1350" b="1" dirty="0"/>
              <a:t>Email: </a:t>
            </a:r>
            <a:r>
              <a:rPr lang="en-US" sz="1350" dirty="0"/>
              <a:t>n.l.davies@uwtsd.ac.uk</a:t>
            </a:r>
          </a:p>
        </p:txBody>
      </p:sp>
    </p:spTree>
    <p:extLst>
      <p:ext uri="{BB962C8B-B14F-4D97-AF65-F5344CB8AC3E}">
        <p14:creationId xmlns:p14="http://schemas.microsoft.com/office/powerpoint/2010/main" val="1738542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0" name="Rectangle 19"/>
          <p:cNvSpPr/>
          <p:nvPr/>
        </p:nvSpPr>
        <p:spPr>
          <a:xfrm>
            <a:off x="138635" y="6211669"/>
            <a:ext cx="4572000" cy="369332"/>
          </a:xfrm>
          <a:prstGeom prst="rect">
            <a:avLst/>
          </a:prstGeom>
        </p:spPr>
        <p:txBody>
          <a:bodyPr>
            <a:spAutoFit/>
          </a:bodyPr>
          <a:lstStyle/>
          <a:p>
            <a:r>
              <a:rPr lang="en-GB" b="1" dirty="0">
                <a:solidFill>
                  <a:schemeClr val="tx1">
                    <a:lumMod val="65000"/>
                    <a:lumOff val="35000"/>
                  </a:schemeClr>
                </a:solidFill>
              </a:rPr>
              <a:t>Email julie.thomas</a:t>
            </a:r>
            <a:r>
              <a:rPr lang="en-GB" dirty="0">
                <a:solidFill>
                  <a:schemeClr val="tx1">
                    <a:lumMod val="65000"/>
                    <a:lumOff val="35000"/>
                  </a:schemeClr>
                </a:solidFill>
              </a:rPr>
              <a:t>@uwtsd.ac.uk</a:t>
            </a:r>
          </a:p>
        </p:txBody>
      </p:sp>
      <p:sp>
        <p:nvSpPr>
          <p:cNvPr id="21" name="TextBox 20"/>
          <p:cNvSpPr txBox="1"/>
          <p:nvPr/>
        </p:nvSpPr>
        <p:spPr>
          <a:xfrm>
            <a:off x="178022" y="2652785"/>
            <a:ext cx="5929066" cy="1077218"/>
          </a:xfrm>
          <a:prstGeom prst="rect">
            <a:avLst/>
          </a:prstGeom>
          <a:noFill/>
        </p:spPr>
        <p:txBody>
          <a:bodyPr wrap="square" rtlCol="0">
            <a:spAutoFit/>
          </a:bodyPr>
          <a:lstStyle/>
          <a:p>
            <a:r>
              <a:rPr lang="en-GB" sz="1600" b="1" dirty="0">
                <a:solidFill>
                  <a:schemeClr val="tx1">
                    <a:lumMod val="65000"/>
                    <a:lumOff val="35000"/>
                  </a:schemeClr>
                </a:solidFill>
              </a:rPr>
              <a:t>Where I have worked in HR:</a:t>
            </a:r>
          </a:p>
          <a:p>
            <a:endParaRPr lang="en-GB" sz="1600" b="1" dirty="0">
              <a:solidFill>
                <a:schemeClr val="tx1">
                  <a:lumMod val="65000"/>
                  <a:lumOff val="35000"/>
                </a:schemeClr>
              </a:solidFill>
            </a:endParaRPr>
          </a:p>
          <a:p>
            <a:endParaRPr lang="en-GB" sz="1600" b="1" dirty="0">
              <a:solidFill>
                <a:schemeClr val="tx1">
                  <a:lumMod val="65000"/>
                  <a:lumOff val="35000"/>
                </a:schemeClr>
              </a:solidFill>
            </a:endParaRPr>
          </a:p>
          <a:p>
            <a:endParaRPr lang="en-GB" sz="1600" b="1" dirty="0">
              <a:solidFill>
                <a:schemeClr val="tx1">
                  <a:lumMod val="65000"/>
                  <a:lumOff val="35000"/>
                </a:schemeClr>
              </a:solidFill>
            </a:endParaRPr>
          </a:p>
        </p:txBody>
      </p:sp>
      <p:sp>
        <p:nvSpPr>
          <p:cNvPr id="22" name="TextBox 21"/>
          <p:cNvSpPr txBox="1"/>
          <p:nvPr/>
        </p:nvSpPr>
        <p:spPr>
          <a:xfrm>
            <a:off x="2078160" y="53359"/>
            <a:ext cx="6870582" cy="1077218"/>
          </a:xfrm>
          <a:prstGeom prst="rect">
            <a:avLst/>
          </a:prstGeom>
          <a:noFill/>
        </p:spPr>
        <p:txBody>
          <a:bodyPr wrap="square" rtlCol="0">
            <a:spAutoFit/>
          </a:bodyPr>
          <a:lstStyle/>
          <a:p>
            <a:pPr algn="ctr"/>
            <a:r>
              <a:rPr lang="en-GB" sz="3200" b="1" dirty="0"/>
              <a:t>JULIE THOMAS</a:t>
            </a:r>
          </a:p>
          <a:p>
            <a:pPr algn="ctr"/>
            <a:r>
              <a:rPr lang="en-GB" sz="3200" b="1" dirty="0"/>
              <a:t>BA(Hons) MA (HRM) Chartered MCIPD</a:t>
            </a:r>
          </a:p>
        </p:txBody>
      </p:sp>
      <p:sp>
        <p:nvSpPr>
          <p:cNvPr id="33" name="TextBox 32"/>
          <p:cNvSpPr txBox="1"/>
          <p:nvPr/>
        </p:nvSpPr>
        <p:spPr>
          <a:xfrm>
            <a:off x="178022" y="4229999"/>
            <a:ext cx="2881810" cy="2308324"/>
          </a:xfrm>
          <a:prstGeom prst="rect">
            <a:avLst/>
          </a:prstGeom>
          <a:noFill/>
        </p:spPr>
        <p:txBody>
          <a:bodyPr wrap="square" rtlCol="0">
            <a:spAutoFit/>
          </a:bodyPr>
          <a:lstStyle/>
          <a:p>
            <a:r>
              <a:rPr lang="en-GB" sz="1600" b="1" dirty="0">
                <a:solidFill>
                  <a:schemeClr val="tx1">
                    <a:lumMod val="65000"/>
                    <a:lumOff val="35000"/>
                  </a:schemeClr>
                </a:solidFill>
              </a:rPr>
              <a:t>A little known fact about me:</a:t>
            </a:r>
          </a:p>
          <a:p>
            <a:endParaRPr lang="en-GB" sz="1600" b="1" dirty="0">
              <a:solidFill>
                <a:schemeClr val="tx1">
                  <a:lumMod val="65000"/>
                  <a:lumOff val="35000"/>
                </a:schemeClr>
              </a:solidFill>
            </a:endParaRPr>
          </a:p>
          <a:p>
            <a:r>
              <a:rPr lang="en-GB" sz="1600" b="1" dirty="0">
                <a:solidFill>
                  <a:schemeClr val="tx1">
                    <a:lumMod val="65000"/>
                    <a:lumOff val="35000"/>
                  </a:schemeClr>
                </a:solidFill>
              </a:rPr>
              <a:t>I lived in Malaysia for a year and have an International Baccalaureate Certificate in Malay!</a:t>
            </a:r>
          </a:p>
          <a:p>
            <a:endParaRPr lang="en-GB" sz="1600" b="1" dirty="0">
              <a:solidFill>
                <a:schemeClr val="tx1">
                  <a:lumMod val="65000"/>
                  <a:lumOff val="35000"/>
                </a:schemeClr>
              </a:solidFill>
            </a:endParaRPr>
          </a:p>
          <a:p>
            <a:endParaRPr lang="en-GB" sz="1600" b="1" dirty="0">
              <a:solidFill>
                <a:schemeClr val="tx1">
                  <a:lumMod val="65000"/>
                  <a:lumOff val="35000"/>
                </a:schemeClr>
              </a:solidFill>
            </a:endParaRPr>
          </a:p>
          <a:p>
            <a:endParaRPr lang="en-GB" sz="1600" dirty="0"/>
          </a:p>
        </p:txBody>
      </p:sp>
      <p:pic>
        <p:nvPicPr>
          <p:cNvPr id="3" name="Picture 2">
            <a:extLst>
              <a:ext uri="{FF2B5EF4-FFF2-40B4-BE49-F238E27FC236}">
                <a16:creationId xmlns:a16="http://schemas.microsoft.com/office/drawing/2014/main" id="{063143CF-F7EE-48E9-98D1-47969279A8D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85653" y="2031402"/>
            <a:ext cx="1756349" cy="1207490"/>
          </a:xfrm>
          <a:prstGeom prst="rect">
            <a:avLst/>
          </a:prstGeom>
        </p:spPr>
      </p:pic>
      <p:pic>
        <p:nvPicPr>
          <p:cNvPr id="38" name="Picture 37">
            <a:extLst>
              <a:ext uri="{FF2B5EF4-FFF2-40B4-BE49-F238E27FC236}">
                <a16:creationId xmlns:a16="http://schemas.microsoft.com/office/drawing/2014/main" id="{058ACAD0-A310-4957-8F00-A2D1CE05BF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19305" y="2020390"/>
            <a:ext cx="3048000" cy="952500"/>
          </a:xfrm>
          <a:prstGeom prst="rect">
            <a:avLst/>
          </a:prstGeom>
        </p:spPr>
      </p:pic>
      <p:pic>
        <p:nvPicPr>
          <p:cNvPr id="40" name="Picture 39">
            <a:extLst>
              <a:ext uri="{FF2B5EF4-FFF2-40B4-BE49-F238E27FC236}">
                <a16:creationId xmlns:a16="http://schemas.microsoft.com/office/drawing/2014/main" id="{42CFB669-893E-4FAE-8C11-87137E88CD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97413" y="3413904"/>
            <a:ext cx="1464008" cy="1464008"/>
          </a:xfrm>
          <a:prstGeom prst="rect">
            <a:avLst/>
          </a:prstGeom>
        </p:spPr>
      </p:pic>
      <p:pic>
        <p:nvPicPr>
          <p:cNvPr id="42" name="Picture 41">
            <a:extLst>
              <a:ext uri="{FF2B5EF4-FFF2-40B4-BE49-F238E27FC236}">
                <a16:creationId xmlns:a16="http://schemas.microsoft.com/office/drawing/2014/main" id="{151E326E-91CE-42B9-B20A-AB99FAE066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15468" y="3056127"/>
            <a:ext cx="2055673" cy="1438971"/>
          </a:xfrm>
          <a:prstGeom prst="rect">
            <a:avLst/>
          </a:prstGeom>
        </p:spPr>
      </p:pic>
      <p:sp>
        <p:nvSpPr>
          <p:cNvPr id="45" name="TextBox 44">
            <a:extLst>
              <a:ext uri="{FF2B5EF4-FFF2-40B4-BE49-F238E27FC236}">
                <a16:creationId xmlns:a16="http://schemas.microsoft.com/office/drawing/2014/main" id="{41075457-09C0-4393-8B57-C6E0AE69B84C}"/>
              </a:ext>
            </a:extLst>
          </p:cNvPr>
          <p:cNvSpPr txBox="1"/>
          <p:nvPr/>
        </p:nvSpPr>
        <p:spPr>
          <a:xfrm>
            <a:off x="3528193" y="1140943"/>
            <a:ext cx="4639112" cy="369332"/>
          </a:xfrm>
          <a:prstGeom prst="rect">
            <a:avLst/>
          </a:prstGeom>
          <a:noFill/>
        </p:spPr>
        <p:txBody>
          <a:bodyPr wrap="square" rtlCol="0">
            <a:spAutoFit/>
          </a:bodyPr>
          <a:lstStyle/>
          <a:p>
            <a:r>
              <a:rPr lang="en-GB" dirty="0"/>
              <a:t>Programme Manager for all CIPD Programmes</a:t>
            </a:r>
          </a:p>
        </p:txBody>
      </p:sp>
      <p:pic>
        <p:nvPicPr>
          <p:cNvPr id="59" name="Picture 58">
            <a:extLst>
              <a:ext uri="{FF2B5EF4-FFF2-40B4-BE49-F238E27FC236}">
                <a16:creationId xmlns:a16="http://schemas.microsoft.com/office/drawing/2014/main" id="{BD8E91C0-146A-452F-BFF6-037561F6A5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62305" y="5674420"/>
            <a:ext cx="1905000" cy="866775"/>
          </a:xfrm>
          <a:prstGeom prst="rect">
            <a:avLst/>
          </a:prstGeom>
        </p:spPr>
      </p:pic>
      <p:pic>
        <p:nvPicPr>
          <p:cNvPr id="61" name="Picture 60" descr="A couple of people posing for the camera&#10;&#10;Description generated with very high confidence">
            <a:extLst>
              <a:ext uri="{FF2B5EF4-FFF2-40B4-BE49-F238E27FC236}">
                <a16:creationId xmlns:a16="http://schemas.microsoft.com/office/drawing/2014/main" id="{A5499F16-953E-4587-B170-71C4B296DD12}"/>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36744" t="6164" r="30127" b="23766"/>
          <a:stretch/>
        </p:blipFill>
        <p:spPr>
          <a:xfrm>
            <a:off x="712413" y="347227"/>
            <a:ext cx="1317723" cy="1853060"/>
          </a:xfrm>
          <a:prstGeom prst="rect">
            <a:avLst/>
          </a:prstGeom>
        </p:spPr>
      </p:pic>
      <p:pic>
        <p:nvPicPr>
          <p:cNvPr id="14" name="Picture 13" descr="A close up of a sign&#10;&#10;Description generated with very high confidence">
            <a:extLst>
              <a:ext uri="{FF2B5EF4-FFF2-40B4-BE49-F238E27FC236}">
                <a16:creationId xmlns:a16="http://schemas.microsoft.com/office/drawing/2014/main" id="{5DC19822-76A8-464B-AADF-59C2A5BB9DB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249006" y="4459733"/>
            <a:ext cx="2326084" cy="1022205"/>
          </a:xfrm>
          <a:prstGeom prst="rect">
            <a:avLst/>
          </a:prstGeom>
        </p:spPr>
      </p:pic>
    </p:spTree>
    <p:extLst>
      <p:ext uri="{BB962C8B-B14F-4D97-AF65-F5344CB8AC3E}">
        <p14:creationId xmlns:p14="http://schemas.microsoft.com/office/powerpoint/2010/main" val="3352224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Introductions</a:t>
            </a:r>
          </a:p>
        </p:txBody>
      </p:sp>
      <p:sp>
        <p:nvSpPr>
          <p:cNvPr id="3" name="Content Placeholder 2"/>
          <p:cNvSpPr>
            <a:spLocks noGrp="1"/>
          </p:cNvSpPr>
          <p:nvPr>
            <p:ph idx="1"/>
          </p:nvPr>
        </p:nvSpPr>
        <p:spPr/>
        <p:txBody>
          <a:bodyPr/>
          <a:lstStyle/>
          <a:p>
            <a:r>
              <a:rPr lang="en-GB" dirty="0"/>
              <a:t>Your name</a:t>
            </a:r>
          </a:p>
          <a:p>
            <a:r>
              <a:rPr lang="en-GB" dirty="0"/>
              <a:t>Where you work (organisation and location)</a:t>
            </a:r>
          </a:p>
          <a:p>
            <a:r>
              <a:rPr lang="en-GB" dirty="0"/>
              <a:t>Your job title</a:t>
            </a:r>
          </a:p>
          <a:p>
            <a:r>
              <a:rPr lang="en-GB" dirty="0"/>
              <a:t>Describe something you are proud of achieving recently</a:t>
            </a:r>
          </a:p>
        </p:txBody>
      </p:sp>
    </p:spTree>
    <p:extLst>
      <p:ext uri="{BB962C8B-B14F-4D97-AF65-F5344CB8AC3E}">
        <p14:creationId xmlns:p14="http://schemas.microsoft.com/office/powerpoint/2010/main" val="1967702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3CDABC-957E-4EA3-9E74-DB023216C997}"/>
              </a:ext>
            </a:extLst>
          </p:cNvPr>
          <p:cNvSpPr txBox="1"/>
          <p:nvPr/>
        </p:nvSpPr>
        <p:spPr>
          <a:xfrm>
            <a:off x="1547664" y="404664"/>
            <a:ext cx="6480720" cy="4524315"/>
          </a:xfrm>
          <a:prstGeom prst="rect">
            <a:avLst/>
          </a:prstGeom>
          <a:noFill/>
        </p:spPr>
        <p:txBody>
          <a:bodyPr wrap="square" rtlCol="0">
            <a:spAutoFit/>
          </a:bodyPr>
          <a:lstStyle/>
          <a:p>
            <a:r>
              <a:rPr lang="en-GB" sz="3600" dirty="0"/>
              <a:t>Within your groups find 5 things you all have in common! (10 minutes).</a:t>
            </a:r>
          </a:p>
          <a:p>
            <a:endParaRPr lang="en-GB" sz="3600" dirty="0"/>
          </a:p>
          <a:p>
            <a:r>
              <a:rPr lang="en-GB" sz="3600" dirty="0"/>
              <a:t>Nominate one person to share this with the whole group.</a:t>
            </a:r>
          </a:p>
          <a:p>
            <a:r>
              <a:rPr lang="en-GB" sz="3600" dirty="0"/>
              <a:t> </a:t>
            </a:r>
          </a:p>
          <a:p>
            <a:r>
              <a:rPr lang="en-GB" sz="3600" dirty="0"/>
              <a:t>Remember to appoint a scribe!</a:t>
            </a:r>
          </a:p>
        </p:txBody>
      </p:sp>
    </p:spTree>
    <p:extLst>
      <p:ext uri="{BB962C8B-B14F-4D97-AF65-F5344CB8AC3E}">
        <p14:creationId xmlns:p14="http://schemas.microsoft.com/office/powerpoint/2010/main" val="4118100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23CCF-0A52-42C9-AFEE-70276DA89D83}"/>
              </a:ext>
            </a:extLst>
          </p:cNvPr>
          <p:cNvSpPr>
            <a:spLocks noGrp="1"/>
          </p:cNvSpPr>
          <p:nvPr>
            <p:ph type="title"/>
          </p:nvPr>
        </p:nvSpPr>
        <p:spPr>
          <a:xfrm>
            <a:off x="457200" y="116632"/>
            <a:ext cx="8229600" cy="1008112"/>
          </a:xfrm>
        </p:spPr>
        <p:txBody>
          <a:bodyPr/>
          <a:lstStyle/>
          <a:p>
            <a:r>
              <a:rPr lang="en-GB" b="1" dirty="0"/>
              <a:t>The Qualification</a:t>
            </a:r>
          </a:p>
        </p:txBody>
      </p:sp>
      <p:sp>
        <p:nvSpPr>
          <p:cNvPr id="3" name="Content Placeholder 2">
            <a:extLst>
              <a:ext uri="{FF2B5EF4-FFF2-40B4-BE49-F238E27FC236}">
                <a16:creationId xmlns:a16="http://schemas.microsoft.com/office/drawing/2014/main" id="{AFC29467-E020-4335-9DE4-5004A12C6D6A}"/>
              </a:ext>
            </a:extLst>
          </p:cNvPr>
          <p:cNvSpPr>
            <a:spLocks noGrp="1"/>
          </p:cNvSpPr>
          <p:nvPr>
            <p:ph idx="1"/>
          </p:nvPr>
        </p:nvSpPr>
        <p:spPr>
          <a:xfrm>
            <a:off x="457200" y="1124744"/>
            <a:ext cx="8229600" cy="4536504"/>
          </a:xfrm>
        </p:spPr>
        <p:txBody>
          <a:bodyPr>
            <a:normAutofit/>
          </a:bodyPr>
          <a:lstStyle/>
          <a:p>
            <a:r>
              <a:rPr lang="en-GB" dirty="0"/>
              <a:t>CIPD Foundation Certificate in People Practice (level 3). </a:t>
            </a:r>
          </a:p>
          <a:p>
            <a:r>
              <a:rPr lang="en-GB" dirty="0"/>
              <a:t>Certificate will be from the CIPD</a:t>
            </a:r>
          </a:p>
          <a:p>
            <a:r>
              <a:rPr lang="en-GB" dirty="0"/>
              <a:t>You will gain Foundation membership with the CIPD. </a:t>
            </a:r>
          </a:p>
          <a:p>
            <a:r>
              <a:rPr lang="en-GB" dirty="0"/>
              <a:t>One year programme, ending January 2023</a:t>
            </a:r>
          </a:p>
          <a:p>
            <a:r>
              <a:rPr lang="en-GB" dirty="0"/>
              <a:t>Times 9:30am to 3pm, Thursdays in term-time (supplemented with online material).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76127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5FACBB-E0E8-4A13-98E9-0161691B4B5F}"/>
              </a:ext>
            </a:extLst>
          </p:cNvPr>
          <p:cNvSpPr txBox="1"/>
          <p:nvPr/>
        </p:nvSpPr>
        <p:spPr>
          <a:xfrm>
            <a:off x="1619672" y="1196752"/>
            <a:ext cx="6480720" cy="2739211"/>
          </a:xfrm>
          <a:prstGeom prst="rect">
            <a:avLst/>
          </a:prstGeom>
          <a:noFill/>
        </p:spPr>
        <p:txBody>
          <a:bodyPr wrap="square" rtlCol="0">
            <a:spAutoFit/>
          </a:bodyPr>
          <a:lstStyle/>
          <a:p>
            <a:r>
              <a:rPr lang="en-GB" sz="4000" b="1" dirty="0"/>
              <a:t>What you’ll be studying:</a:t>
            </a:r>
          </a:p>
          <a:p>
            <a:endParaRPr lang="en-GB" sz="4000" dirty="0"/>
          </a:p>
          <a:p>
            <a:r>
              <a:rPr lang="en-GB" sz="3600" dirty="0"/>
              <a:t>- 4 Core Modules</a:t>
            </a:r>
          </a:p>
          <a:p>
            <a:endParaRPr lang="en-GB" sz="2800" dirty="0"/>
          </a:p>
          <a:p>
            <a:endParaRPr lang="en-GB" sz="2800" dirty="0"/>
          </a:p>
        </p:txBody>
      </p:sp>
    </p:spTree>
    <p:extLst>
      <p:ext uri="{BB962C8B-B14F-4D97-AF65-F5344CB8AC3E}">
        <p14:creationId xmlns:p14="http://schemas.microsoft.com/office/powerpoint/2010/main" val="357105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F9506-57A0-4F6E-AAEA-1B9A5FF005F3}"/>
              </a:ext>
            </a:extLst>
          </p:cNvPr>
          <p:cNvSpPr>
            <a:spLocks noGrp="1"/>
          </p:cNvSpPr>
          <p:nvPr>
            <p:ph type="title"/>
          </p:nvPr>
        </p:nvSpPr>
        <p:spPr>
          <a:xfrm>
            <a:off x="457200" y="188640"/>
            <a:ext cx="8229600" cy="936104"/>
          </a:xfrm>
        </p:spPr>
        <p:txBody>
          <a:bodyPr/>
          <a:lstStyle/>
          <a:p>
            <a:r>
              <a:rPr lang="en-GB" b="1" dirty="0"/>
              <a:t>Modules</a:t>
            </a:r>
          </a:p>
        </p:txBody>
      </p:sp>
      <p:sp>
        <p:nvSpPr>
          <p:cNvPr id="3" name="Content Placeholder 2">
            <a:extLst>
              <a:ext uri="{FF2B5EF4-FFF2-40B4-BE49-F238E27FC236}">
                <a16:creationId xmlns:a16="http://schemas.microsoft.com/office/drawing/2014/main" id="{DB1AB048-D200-42A3-A289-0BACBA69A488}"/>
              </a:ext>
            </a:extLst>
          </p:cNvPr>
          <p:cNvSpPr>
            <a:spLocks noGrp="1"/>
          </p:cNvSpPr>
          <p:nvPr>
            <p:ph idx="1"/>
          </p:nvPr>
        </p:nvSpPr>
        <p:spPr>
          <a:xfrm>
            <a:off x="457200" y="1268760"/>
            <a:ext cx="8229600" cy="4248473"/>
          </a:xfrm>
        </p:spPr>
        <p:txBody>
          <a:bodyPr>
            <a:normAutofit/>
          </a:bodyPr>
          <a:lstStyle/>
          <a:p>
            <a:r>
              <a:rPr lang="en-GB" dirty="0"/>
              <a:t>Business, Culture and Change in Context</a:t>
            </a:r>
          </a:p>
          <a:p>
            <a:r>
              <a:rPr lang="en-GB" dirty="0"/>
              <a:t>Principles of analytics</a:t>
            </a:r>
          </a:p>
          <a:p>
            <a:r>
              <a:rPr lang="en-GB" dirty="0"/>
              <a:t>Core behaviours for People Professionals</a:t>
            </a:r>
          </a:p>
          <a:p>
            <a:r>
              <a:rPr lang="en-GB" dirty="0"/>
              <a:t>Essentials of People Practice</a:t>
            </a:r>
          </a:p>
        </p:txBody>
      </p:sp>
    </p:spTree>
    <p:extLst>
      <p:ext uri="{BB962C8B-B14F-4D97-AF65-F5344CB8AC3E}">
        <p14:creationId xmlns:p14="http://schemas.microsoft.com/office/powerpoint/2010/main" val="2715863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086E5-48A4-484E-A111-1B5D63042A4E}"/>
              </a:ext>
            </a:extLst>
          </p:cNvPr>
          <p:cNvSpPr>
            <a:spLocks noGrp="1"/>
          </p:cNvSpPr>
          <p:nvPr>
            <p:ph type="title"/>
          </p:nvPr>
        </p:nvSpPr>
        <p:spPr/>
        <p:txBody>
          <a:bodyPr/>
          <a:lstStyle/>
          <a:p>
            <a:r>
              <a:rPr lang="en-GB" b="1" dirty="0"/>
              <a:t>Course Elements</a:t>
            </a:r>
          </a:p>
        </p:txBody>
      </p:sp>
      <p:sp>
        <p:nvSpPr>
          <p:cNvPr id="3" name="Content Placeholder 2">
            <a:extLst>
              <a:ext uri="{FF2B5EF4-FFF2-40B4-BE49-F238E27FC236}">
                <a16:creationId xmlns:a16="http://schemas.microsoft.com/office/drawing/2014/main" id="{DA71E82D-2D11-4326-B1C2-29A770887806}"/>
              </a:ext>
            </a:extLst>
          </p:cNvPr>
          <p:cNvSpPr>
            <a:spLocks noGrp="1"/>
          </p:cNvSpPr>
          <p:nvPr>
            <p:ph idx="1"/>
          </p:nvPr>
        </p:nvSpPr>
        <p:spPr>
          <a:xfrm>
            <a:off x="457200" y="1470484"/>
            <a:ext cx="8229600" cy="3917032"/>
          </a:xfrm>
        </p:spPr>
        <p:txBody>
          <a:bodyPr>
            <a:normAutofit fontScale="92500" lnSpcReduction="10000"/>
          </a:bodyPr>
          <a:lstStyle/>
          <a:p>
            <a:r>
              <a:rPr lang="en-GB" dirty="0"/>
              <a:t>Total qualification time – 240 hours</a:t>
            </a:r>
          </a:p>
          <a:p>
            <a:r>
              <a:rPr lang="en-GB" dirty="0"/>
              <a:t>120 hours guided learning</a:t>
            </a:r>
          </a:p>
          <a:p>
            <a:r>
              <a:rPr lang="en-GB" dirty="0"/>
              <a:t>120 hours self-study</a:t>
            </a:r>
          </a:p>
          <a:p>
            <a:r>
              <a:rPr lang="en-GB" dirty="0"/>
              <a:t>24 credit qualification</a:t>
            </a:r>
          </a:p>
          <a:p>
            <a:r>
              <a:rPr lang="en-GB" dirty="0"/>
              <a:t>Guided learning hours – Classroom attendance, tutorials and activities on your learning plan</a:t>
            </a:r>
          </a:p>
          <a:p>
            <a:r>
              <a:rPr lang="en-GB" dirty="0"/>
              <a:t>Self-study – self-directed learning for preparation of assessments</a:t>
            </a:r>
          </a:p>
          <a:p>
            <a:endParaRPr lang="en-GB" dirty="0"/>
          </a:p>
        </p:txBody>
      </p:sp>
    </p:spTree>
    <p:extLst>
      <p:ext uri="{BB962C8B-B14F-4D97-AF65-F5344CB8AC3E}">
        <p14:creationId xmlns:p14="http://schemas.microsoft.com/office/powerpoint/2010/main" val="2818456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F4392-59E7-4138-B7DD-050B121C99A4}"/>
              </a:ext>
            </a:extLst>
          </p:cNvPr>
          <p:cNvSpPr>
            <a:spLocks noGrp="1"/>
          </p:cNvSpPr>
          <p:nvPr>
            <p:ph type="title"/>
          </p:nvPr>
        </p:nvSpPr>
        <p:spPr/>
        <p:txBody>
          <a:bodyPr/>
          <a:lstStyle/>
          <a:p>
            <a:r>
              <a:rPr lang="en-GB" b="1" dirty="0"/>
              <a:t>How to manage your learning</a:t>
            </a:r>
          </a:p>
        </p:txBody>
      </p:sp>
      <p:sp>
        <p:nvSpPr>
          <p:cNvPr id="3" name="Content Placeholder 2">
            <a:extLst>
              <a:ext uri="{FF2B5EF4-FFF2-40B4-BE49-F238E27FC236}">
                <a16:creationId xmlns:a16="http://schemas.microsoft.com/office/drawing/2014/main" id="{CAD3FD42-571A-4189-B860-5E047B29F4D7}"/>
              </a:ext>
            </a:extLst>
          </p:cNvPr>
          <p:cNvSpPr>
            <a:spLocks noGrp="1"/>
          </p:cNvSpPr>
          <p:nvPr>
            <p:ph idx="1"/>
          </p:nvPr>
        </p:nvSpPr>
        <p:spPr/>
        <p:txBody>
          <a:bodyPr/>
          <a:lstStyle/>
          <a:p>
            <a:r>
              <a:rPr lang="en-GB" dirty="0"/>
              <a:t>Attend the monthly workshops (mandatory) and online tutorials (optional)</a:t>
            </a:r>
          </a:p>
          <a:p>
            <a:r>
              <a:rPr lang="en-GB" dirty="0"/>
              <a:t>Undertake the activities on your learning plan - 1-2 hours per week</a:t>
            </a:r>
          </a:p>
          <a:p>
            <a:r>
              <a:rPr lang="en-GB" dirty="0"/>
              <a:t>Self-study – 2-3 hours a week</a:t>
            </a:r>
          </a:p>
          <a:p>
            <a:pPr marL="0" indent="0">
              <a:buNone/>
            </a:pPr>
            <a:endParaRPr lang="en-GB" dirty="0"/>
          </a:p>
        </p:txBody>
      </p:sp>
    </p:spTree>
    <p:extLst>
      <p:ext uri="{BB962C8B-B14F-4D97-AF65-F5344CB8AC3E}">
        <p14:creationId xmlns:p14="http://schemas.microsoft.com/office/powerpoint/2010/main" val="1512794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DCBAB95-C3D8-461D-BE03-E23C09484693}"/>
              </a:ext>
            </a:extLst>
          </p:cNvPr>
          <p:cNvGraphicFramePr>
            <a:graphicFrameLocks noGrp="1"/>
          </p:cNvGraphicFramePr>
          <p:nvPr>
            <p:ph idx="1"/>
            <p:extLst>
              <p:ext uri="{D42A27DB-BD31-4B8C-83A1-F6EECF244321}">
                <p14:modId xmlns:p14="http://schemas.microsoft.com/office/powerpoint/2010/main" val="3132668795"/>
              </p:ext>
            </p:extLst>
          </p:nvPr>
        </p:nvGraphicFramePr>
        <p:xfrm>
          <a:off x="-36512" y="-99392"/>
          <a:ext cx="9180510" cy="7348057"/>
        </p:xfrm>
        <a:graphic>
          <a:graphicData uri="http://schemas.openxmlformats.org/drawingml/2006/table">
            <a:tbl>
              <a:tblPr firstRow="1" firstCol="1" bandRow="1">
                <a:tableStyleId>{5C22544A-7EE6-4342-B048-85BDC9FD1C3A}</a:tableStyleId>
              </a:tblPr>
              <a:tblGrid>
                <a:gridCol w="792088">
                  <a:extLst>
                    <a:ext uri="{9D8B030D-6E8A-4147-A177-3AD203B41FA5}">
                      <a16:colId xmlns:a16="http://schemas.microsoft.com/office/drawing/2014/main" val="1281068535"/>
                    </a:ext>
                  </a:extLst>
                </a:gridCol>
                <a:gridCol w="687944">
                  <a:extLst>
                    <a:ext uri="{9D8B030D-6E8A-4147-A177-3AD203B41FA5}">
                      <a16:colId xmlns:a16="http://schemas.microsoft.com/office/drawing/2014/main" val="3943293989"/>
                    </a:ext>
                  </a:extLst>
                </a:gridCol>
                <a:gridCol w="564534">
                  <a:extLst>
                    <a:ext uri="{9D8B030D-6E8A-4147-A177-3AD203B41FA5}">
                      <a16:colId xmlns:a16="http://schemas.microsoft.com/office/drawing/2014/main" val="524955340"/>
                    </a:ext>
                  </a:extLst>
                </a:gridCol>
                <a:gridCol w="916862">
                  <a:extLst>
                    <a:ext uri="{9D8B030D-6E8A-4147-A177-3AD203B41FA5}">
                      <a16:colId xmlns:a16="http://schemas.microsoft.com/office/drawing/2014/main" val="2403498425"/>
                    </a:ext>
                  </a:extLst>
                </a:gridCol>
                <a:gridCol w="1061794">
                  <a:extLst>
                    <a:ext uri="{9D8B030D-6E8A-4147-A177-3AD203B41FA5}">
                      <a16:colId xmlns:a16="http://schemas.microsoft.com/office/drawing/2014/main" val="3133759684"/>
                    </a:ext>
                  </a:extLst>
                </a:gridCol>
                <a:gridCol w="606739">
                  <a:extLst>
                    <a:ext uri="{9D8B030D-6E8A-4147-A177-3AD203B41FA5}">
                      <a16:colId xmlns:a16="http://schemas.microsoft.com/office/drawing/2014/main" val="347501973"/>
                    </a:ext>
                  </a:extLst>
                </a:gridCol>
                <a:gridCol w="3663613">
                  <a:extLst>
                    <a:ext uri="{9D8B030D-6E8A-4147-A177-3AD203B41FA5}">
                      <a16:colId xmlns:a16="http://schemas.microsoft.com/office/drawing/2014/main" val="2331661586"/>
                    </a:ext>
                  </a:extLst>
                </a:gridCol>
                <a:gridCol w="886936">
                  <a:extLst>
                    <a:ext uri="{9D8B030D-6E8A-4147-A177-3AD203B41FA5}">
                      <a16:colId xmlns:a16="http://schemas.microsoft.com/office/drawing/2014/main" val="4098236631"/>
                    </a:ext>
                  </a:extLst>
                </a:gridCol>
              </a:tblGrid>
              <a:tr h="709028">
                <a:tc>
                  <a:txBody>
                    <a:bodyPr/>
                    <a:lstStyle/>
                    <a:p>
                      <a:pPr>
                        <a:lnSpc>
                          <a:spcPct val="115000"/>
                        </a:lnSpc>
                        <a:spcBef>
                          <a:spcPts val="600"/>
                        </a:spcBef>
                        <a:spcAft>
                          <a:spcPts val="1000"/>
                        </a:spcAft>
                      </a:pPr>
                      <a:r>
                        <a:rPr lang="en-GB" sz="1200" b="0" i="0" baseline="0" dirty="0">
                          <a:effectLst/>
                        </a:rPr>
                        <a:t>Workshop</a:t>
                      </a:r>
                      <a:r>
                        <a:rPr lang="en-GB" sz="1200" b="0" i="0" dirty="0">
                          <a:effectLst/>
                        </a:rPr>
                        <a:t> Date</a:t>
                      </a:r>
                    </a:p>
                  </a:txBody>
                  <a:tcPr marL="37853" marR="37853" marT="0" marB="0"/>
                </a:tc>
                <a:tc>
                  <a:txBody>
                    <a:bodyPr/>
                    <a:lstStyle/>
                    <a:p>
                      <a:pPr>
                        <a:lnSpc>
                          <a:spcPct val="115000"/>
                        </a:lnSpc>
                        <a:spcBef>
                          <a:spcPts val="600"/>
                        </a:spcBef>
                        <a:spcAft>
                          <a:spcPts val="1000"/>
                        </a:spcAft>
                      </a:pPr>
                      <a:r>
                        <a:rPr lang="en-GB" sz="1200" b="0" i="0" dirty="0">
                          <a:effectLst/>
                        </a:rPr>
                        <a:t>Tutor</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1000"/>
                        </a:spcAft>
                      </a:pPr>
                      <a:r>
                        <a:rPr lang="en-GB" sz="1200" b="0" i="0">
                          <a:effectLst/>
                        </a:rPr>
                        <a:t>CIPD Code</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1000"/>
                        </a:spcAft>
                      </a:pPr>
                      <a:r>
                        <a:rPr lang="en-GB" sz="1200" b="0" i="0" dirty="0">
                          <a:effectLst/>
                        </a:rPr>
                        <a:t>University Module Code</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1000"/>
                        </a:spcAft>
                      </a:pPr>
                      <a:r>
                        <a:rPr lang="en-GB" sz="1200" b="0" i="0" dirty="0">
                          <a:effectLst/>
                        </a:rPr>
                        <a:t>Module Title</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600"/>
                        </a:spcAft>
                      </a:pPr>
                      <a:r>
                        <a:rPr lang="en-GB" sz="1200" b="0" i="0">
                          <a:effectLst/>
                        </a:rPr>
                        <a:t>Credits</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600"/>
                        </a:spcAft>
                      </a:pPr>
                      <a:r>
                        <a:rPr lang="en-GB" sz="1200" b="0" i="0">
                          <a:effectLst/>
                        </a:rPr>
                        <a:t>Assessment details</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600"/>
                        </a:spcAft>
                      </a:pPr>
                      <a:r>
                        <a:rPr lang="en-GB" sz="1200" b="0" i="0">
                          <a:effectLst/>
                        </a:rPr>
                        <a:t>Submission Deadline</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extLst>
                  <a:ext uri="{0D108BD9-81ED-4DB2-BD59-A6C34878D82A}">
                    <a16:rowId xmlns:a16="http://schemas.microsoft.com/office/drawing/2014/main" val="1022187065"/>
                  </a:ext>
                </a:extLst>
              </a:tr>
              <a:tr h="840295">
                <a:tc>
                  <a:txBody>
                    <a:bodyPr/>
                    <a:lstStyle/>
                    <a:p>
                      <a:pPr>
                        <a:lnSpc>
                          <a:spcPct val="115000"/>
                        </a:lnSpc>
                        <a:spcBef>
                          <a:spcPts val="600"/>
                        </a:spcBef>
                        <a:spcAft>
                          <a:spcPts val="1000"/>
                        </a:spcAft>
                      </a:pPr>
                      <a:r>
                        <a:rPr lang="en-GB" sz="1200" b="0" i="0" dirty="0">
                          <a:effectLst/>
                        </a:rPr>
                        <a:t>3.2.22</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1000"/>
                        </a:spcAft>
                      </a:pPr>
                      <a:r>
                        <a:rPr lang="en-GB" sz="1200" b="0" i="0" dirty="0">
                          <a:effectLst/>
                          <a:latin typeface="Calibri" panose="020F0502020204030204" pitchFamily="34" charset="0"/>
                          <a:ea typeface="Calibri" panose="020F0502020204030204" pitchFamily="34" charset="0"/>
                          <a:cs typeface="Times New Roman" panose="02020603050405020304" pitchFamily="18" charset="0"/>
                        </a:rPr>
                        <a:t>Natasha Davies, Julie Thomas</a:t>
                      </a:r>
                    </a:p>
                  </a:txBody>
                  <a:tcPr marL="37853" marR="37853" marT="0" marB="0"/>
                </a:tc>
                <a:tc>
                  <a:txBody>
                    <a:bodyPr/>
                    <a:lstStyle/>
                    <a:p>
                      <a:pPr>
                        <a:lnSpc>
                          <a:spcPct val="115000"/>
                        </a:lnSpc>
                        <a:spcBef>
                          <a:spcPts val="600"/>
                        </a:spcBef>
                        <a:spcAft>
                          <a:spcPts val="1000"/>
                        </a:spcAft>
                      </a:pPr>
                      <a:r>
                        <a:rPr lang="en-GB" sz="1200" b="0" i="0" dirty="0">
                          <a:effectLst/>
                        </a:rPr>
                        <a:t> </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1000"/>
                        </a:spcAft>
                      </a:pPr>
                      <a:r>
                        <a:rPr lang="en-GB" sz="1200" b="0" i="0" dirty="0">
                          <a:effectLst/>
                        </a:rPr>
                        <a:t> </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1000"/>
                        </a:spcAft>
                      </a:pPr>
                      <a:r>
                        <a:rPr lang="en-GB" sz="1200" b="0" i="0" dirty="0">
                          <a:effectLst/>
                        </a:rPr>
                        <a:t>Induction</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600"/>
                        </a:spcAft>
                      </a:pPr>
                      <a:r>
                        <a:rPr lang="en-GB" sz="1200" b="0" i="0" dirty="0">
                          <a:effectLst/>
                        </a:rPr>
                        <a:t> </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600"/>
                        </a:spcAft>
                      </a:pPr>
                      <a:r>
                        <a:rPr lang="en-GB" sz="1200" b="0" i="0" dirty="0">
                          <a:effectLst/>
                        </a:rPr>
                        <a:t> </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Bef>
                          <a:spcPts val="600"/>
                        </a:spcBef>
                        <a:spcAft>
                          <a:spcPts val="600"/>
                        </a:spcAft>
                      </a:pPr>
                      <a:r>
                        <a:rPr lang="en-GB" sz="1200" b="0" i="0" dirty="0">
                          <a:effectLst/>
                        </a:rPr>
                        <a:t> </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extLst>
                  <a:ext uri="{0D108BD9-81ED-4DB2-BD59-A6C34878D82A}">
                    <a16:rowId xmlns:a16="http://schemas.microsoft.com/office/drawing/2014/main" val="241103853"/>
                  </a:ext>
                </a:extLst>
              </a:tr>
              <a:tr h="950985">
                <a:tc>
                  <a:txBody>
                    <a:bodyPr/>
                    <a:lstStyle/>
                    <a:p>
                      <a:pPr>
                        <a:lnSpc>
                          <a:spcPct val="115000"/>
                        </a:lnSpc>
                        <a:spcAft>
                          <a:spcPts val="1000"/>
                        </a:spcAft>
                      </a:pPr>
                      <a:r>
                        <a:rPr lang="en-GB" sz="1200" b="0" i="0">
                          <a:effectLst/>
                        </a:rPr>
                        <a:t>3.3.22</a:t>
                      </a:r>
                    </a:p>
                    <a:p>
                      <a:pPr>
                        <a:lnSpc>
                          <a:spcPct val="115000"/>
                        </a:lnSpc>
                        <a:spcAft>
                          <a:spcPts val="1000"/>
                        </a:spcAft>
                      </a:pPr>
                      <a:r>
                        <a:rPr lang="en-GB" sz="1200" b="0" i="0">
                          <a:effectLst/>
                        </a:rPr>
                        <a:t>31.3.22</a:t>
                      </a:r>
                    </a:p>
                    <a:p>
                      <a:pPr>
                        <a:lnSpc>
                          <a:spcPct val="115000"/>
                        </a:lnSpc>
                        <a:spcAft>
                          <a:spcPts val="1000"/>
                        </a:spcAft>
                      </a:pPr>
                      <a:r>
                        <a:rPr lang="en-GB" sz="1200" b="0" i="0">
                          <a:effectLst/>
                        </a:rPr>
                        <a:t> </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Natasha Davies</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3CO01</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BMPD3000</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a:effectLst/>
                        </a:rPr>
                        <a:t>Business, Culture and Change in Context</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gn="ctr">
                        <a:lnSpc>
                          <a:spcPct val="115000"/>
                        </a:lnSpc>
                        <a:spcAft>
                          <a:spcPts val="1000"/>
                        </a:spcAft>
                      </a:pPr>
                      <a:r>
                        <a:rPr lang="en-GB" sz="1200" b="0" i="0">
                          <a:effectLst/>
                        </a:rPr>
                        <a:t>5</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Coursework – </a:t>
                      </a:r>
                      <a:r>
                        <a:rPr lang="en-US" sz="1200" b="0" i="0" dirty="0">
                          <a:effectLst/>
                        </a:rPr>
                        <a:t>Slide deck and presenter notes (10 slides, 1000 words)</a:t>
                      </a:r>
                      <a:r>
                        <a:rPr lang="en-GB" sz="1200" b="0" i="0" dirty="0">
                          <a:effectLst/>
                        </a:rPr>
                        <a:t>, </a:t>
                      </a:r>
                      <a:r>
                        <a:rPr lang="en-US" sz="1200" b="0" i="0" dirty="0">
                          <a:effectLst/>
                        </a:rPr>
                        <a:t>Guidance Leaflet (1500 words)</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a:effectLst/>
                        </a:rPr>
                        <a:t>25.4.22</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extLst>
                  <a:ext uri="{0D108BD9-81ED-4DB2-BD59-A6C34878D82A}">
                    <a16:rowId xmlns:a16="http://schemas.microsoft.com/office/drawing/2014/main" val="1672449944"/>
                  </a:ext>
                </a:extLst>
              </a:tr>
              <a:tr h="913338">
                <a:tc>
                  <a:txBody>
                    <a:bodyPr/>
                    <a:lstStyle/>
                    <a:p>
                      <a:pPr>
                        <a:lnSpc>
                          <a:spcPct val="115000"/>
                        </a:lnSpc>
                        <a:spcAft>
                          <a:spcPts val="1000"/>
                        </a:spcAft>
                      </a:pPr>
                      <a:r>
                        <a:rPr lang="en-GB" sz="1200" b="0" i="0" dirty="0">
                          <a:effectLst/>
                        </a:rPr>
                        <a:t>28.4.22</a:t>
                      </a:r>
                    </a:p>
                    <a:p>
                      <a:pPr>
                        <a:lnSpc>
                          <a:spcPct val="115000"/>
                        </a:lnSpc>
                        <a:spcAft>
                          <a:spcPts val="1000"/>
                        </a:spcAft>
                      </a:pPr>
                      <a:r>
                        <a:rPr lang="en-GB" sz="1200" b="0" i="0" dirty="0">
                          <a:effectLst/>
                        </a:rPr>
                        <a:t>26.5.22</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Sharon Atkins</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3CO02</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BMPD3001</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Principles of analytics</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gn="ctr">
                        <a:lnSpc>
                          <a:spcPct val="115000"/>
                        </a:lnSpc>
                        <a:spcAft>
                          <a:spcPts val="1000"/>
                        </a:spcAft>
                      </a:pPr>
                      <a:r>
                        <a:rPr lang="en-GB" sz="1200" b="0" i="0">
                          <a:effectLst/>
                        </a:rPr>
                        <a:t>4</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Coursework – </a:t>
                      </a:r>
                      <a:r>
                        <a:rPr lang="en-US" sz="1200" b="0" i="0" dirty="0">
                          <a:effectLst/>
                        </a:rPr>
                        <a:t>Slide deck (10 slides) and presenter notes (1750 words)</a:t>
                      </a:r>
                      <a:r>
                        <a:rPr lang="en-GB" sz="1200" b="0" i="0" dirty="0">
                          <a:effectLst/>
                        </a:rPr>
                        <a:t>, </a:t>
                      </a:r>
                      <a:r>
                        <a:rPr lang="en-US" sz="1200" b="0" i="0" dirty="0">
                          <a:effectLst/>
                        </a:rPr>
                        <a:t>Analysis of data (500 words)</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a:effectLst/>
                        </a:rPr>
                        <a:t>20.6.22</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extLst>
                  <a:ext uri="{0D108BD9-81ED-4DB2-BD59-A6C34878D82A}">
                    <a16:rowId xmlns:a16="http://schemas.microsoft.com/office/drawing/2014/main" val="2466082524"/>
                  </a:ext>
                </a:extLst>
              </a:tr>
              <a:tr h="913338">
                <a:tc>
                  <a:txBody>
                    <a:bodyPr/>
                    <a:lstStyle/>
                    <a:p>
                      <a:pPr>
                        <a:lnSpc>
                          <a:spcPct val="115000"/>
                        </a:lnSpc>
                        <a:spcAft>
                          <a:spcPts val="1000"/>
                        </a:spcAft>
                      </a:pPr>
                      <a:r>
                        <a:rPr lang="en-GB" sz="1200" b="0" i="0">
                          <a:effectLst/>
                        </a:rPr>
                        <a:t>23.6.22</a:t>
                      </a:r>
                    </a:p>
                    <a:p>
                      <a:pPr>
                        <a:lnSpc>
                          <a:spcPct val="115000"/>
                        </a:lnSpc>
                        <a:spcAft>
                          <a:spcPts val="1000"/>
                        </a:spcAft>
                      </a:pPr>
                      <a:r>
                        <a:rPr lang="en-GB" sz="1200" b="0" i="0">
                          <a:effectLst/>
                        </a:rPr>
                        <a:t>7.7.22</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a:effectLst/>
                        </a:rPr>
                        <a:t>Natasha Davies</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a:effectLst/>
                        </a:rPr>
                        <a:t>3CO03</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BMPD3002</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Core Behaviours for People Professionals</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gn="ctr">
                        <a:lnSpc>
                          <a:spcPct val="115000"/>
                        </a:lnSpc>
                        <a:spcAft>
                          <a:spcPts val="1000"/>
                        </a:spcAft>
                      </a:pPr>
                      <a:r>
                        <a:rPr lang="en-GB" sz="1200" b="0" i="0">
                          <a:effectLst/>
                        </a:rPr>
                        <a:t>4</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Coursework – </a:t>
                      </a:r>
                      <a:r>
                        <a:rPr lang="en-US" sz="1200" b="0" i="0" dirty="0">
                          <a:effectLst/>
                        </a:rPr>
                        <a:t>Briefing Paper (1250 words)</a:t>
                      </a:r>
                      <a:endParaRPr lang="en-GB" sz="1200" b="0" i="0" dirty="0">
                        <a:effectLst/>
                      </a:endParaRPr>
                    </a:p>
                    <a:p>
                      <a:pPr>
                        <a:lnSpc>
                          <a:spcPct val="115000"/>
                        </a:lnSpc>
                        <a:spcAft>
                          <a:spcPts val="1000"/>
                        </a:spcAft>
                      </a:pPr>
                      <a:r>
                        <a:rPr lang="en-US" sz="1200" b="0" i="0" dirty="0">
                          <a:effectLst/>
                        </a:rPr>
                        <a:t>Reflective Journal (1000 words)</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a:effectLst/>
                        </a:rPr>
                        <a:t>26.9.22</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extLst>
                  <a:ext uri="{0D108BD9-81ED-4DB2-BD59-A6C34878D82A}">
                    <a16:rowId xmlns:a16="http://schemas.microsoft.com/office/drawing/2014/main" val="1697719313"/>
                  </a:ext>
                </a:extLst>
              </a:tr>
              <a:tr h="3021073">
                <a:tc>
                  <a:txBody>
                    <a:bodyPr/>
                    <a:lstStyle/>
                    <a:p>
                      <a:pPr>
                        <a:lnSpc>
                          <a:spcPct val="115000"/>
                        </a:lnSpc>
                        <a:spcAft>
                          <a:spcPts val="1000"/>
                        </a:spcAft>
                      </a:pPr>
                      <a:r>
                        <a:rPr lang="en-GB" sz="1200" b="0" i="0">
                          <a:effectLst/>
                        </a:rPr>
                        <a:t>29.9.22</a:t>
                      </a:r>
                    </a:p>
                    <a:p>
                      <a:pPr>
                        <a:lnSpc>
                          <a:spcPct val="115000"/>
                        </a:lnSpc>
                        <a:spcAft>
                          <a:spcPts val="1000"/>
                        </a:spcAft>
                      </a:pPr>
                      <a:r>
                        <a:rPr lang="en-GB" sz="1200" b="0" i="0">
                          <a:effectLst/>
                        </a:rPr>
                        <a:t>20.10.22</a:t>
                      </a:r>
                    </a:p>
                    <a:p>
                      <a:pPr>
                        <a:lnSpc>
                          <a:spcPct val="115000"/>
                        </a:lnSpc>
                        <a:spcAft>
                          <a:spcPts val="1000"/>
                        </a:spcAft>
                      </a:pPr>
                      <a:r>
                        <a:rPr lang="en-GB" sz="1200" b="0" i="0">
                          <a:effectLst/>
                        </a:rPr>
                        <a:t>24.11.22</a:t>
                      </a:r>
                    </a:p>
                    <a:p>
                      <a:pPr>
                        <a:lnSpc>
                          <a:spcPct val="115000"/>
                        </a:lnSpc>
                        <a:spcAft>
                          <a:spcPts val="1000"/>
                        </a:spcAft>
                      </a:pPr>
                      <a:r>
                        <a:rPr lang="en-GB" sz="1200" b="0" i="0">
                          <a:effectLst/>
                        </a:rPr>
                        <a:t> </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a:effectLst/>
                        </a:rPr>
                        <a:t>Natasha Davies</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a:effectLst/>
                        </a:rPr>
                        <a:t>3CO04</a:t>
                      </a:r>
                      <a:endParaRPr lang="en-GB" sz="1200" b="0" i="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BMPD3003</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Essentials of People Practice</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gn="ctr">
                        <a:lnSpc>
                          <a:spcPct val="115000"/>
                        </a:lnSpc>
                        <a:spcAft>
                          <a:spcPts val="1000"/>
                        </a:spcAft>
                      </a:pPr>
                      <a:r>
                        <a:rPr lang="en-GB" sz="1200" b="0" i="0" dirty="0">
                          <a:effectLst/>
                        </a:rPr>
                        <a:t>11</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Coursework </a:t>
                      </a:r>
                    </a:p>
                    <a:p>
                      <a:pPr>
                        <a:lnSpc>
                          <a:spcPct val="115000"/>
                        </a:lnSpc>
                        <a:spcAft>
                          <a:spcPts val="1000"/>
                        </a:spcAft>
                      </a:pPr>
                      <a:r>
                        <a:rPr lang="en-GB" sz="1200" b="0" i="0" dirty="0">
                          <a:effectLst/>
                        </a:rPr>
                        <a:t>– </a:t>
                      </a:r>
                      <a:r>
                        <a:rPr lang="en-US" sz="1200" b="0" i="0" dirty="0">
                          <a:effectLst/>
                        </a:rPr>
                        <a:t>Standard Operations Guide (1200 words)</a:t>
                      </a:r>
                      <a:endParaRPr lang="en-GB" sz="1200" b="0" i="0" dirty="0">
                        <a:effectLst/>
                      </a:endParaRPr>
                    </a:p>
                    <a:p>
                      <a:pPr>
                        <a:lnSpc>
                          <a:spcPct val="115000"/>
                        </a:lnSpc>
                        <a:spcAft>
                          <a:spcPts val="1000"/>
                        </a:spcAft>
                      </a:pPr>
                      <a:r>
                        <a:rPr lang="en-US" sz="1200" b="0" i="0" dirty="0">
                          <a:effectLst/>
                        </a:rPr>
                        <a:t>Interview Preparation Pack (500 words) and selection matrix</a:t>
                      </a:r>
                      <a:endParaRPr lang="en-GB" sz="1200" b="0" i="0" dirty="0">
                        <a:effectLst/>
                      </a:endParaRPr>
                    </a:p>
                    <a:p>
                      <a:pPr>
                        <a:lnSpc>
                          <a:spcPct val="115000"/>
                        </a:lnSpc>
                        <a:spcAft>
                          <a:spcPts val="1000"/>
                        </a:spcAft>
                      </a:pPr>
                      <a:r>
                        <a:rPr lang="en-US" sz="1200" b="0" i="0" dirty="0">
                          <a:effectLst/>
                        </a:rPr>
                        <a:t>Simulated Interview, devised criteria, notes, record. </a:t>
                      </a:r>
                      <a:endParaRPr lang="en-GB" sz="1200" b="0" i="0" dirty="0">
                        <a:effectLst/>
                      </a:endParaRPr>
                    </a:p>
                    <a:p>
                      <a:pPr>
                        <a:lnSpc>
                          <a:spcPct val="115000"/>
                        </a:lnSpc>
                        <a:spcAft>
                          <a:spcPts val="1000"/>
                        </a:spcAft>
                      </a:pPr>
                      <a:r>
                        <a:rPr lang="en-US" sz="1200" b="0" i="0" dirty="0">
                          <a:effectLst/>
                        </a:rPr>
                        <a:t>Narrative (1500 words)</a:t>
                      </a:r>
                      <a:endParaRPr lang="en-GB" sz="1200" b="0" i="0" dirty="0">
                        <a:effectLst/>
                      </a:endParaRPr>
                    </a:p>
                    <a:p>
                      <a:pPr>
                        <a:lnSpc>
                          <a:spcPct val="115000"/>
                        </a:lnSpc>
                        <a:spcAft>
                          <a:spcPts val="1000"/>
                        </a:spcAft>
                      </a:pPr>
                      <a:r>
                        <a:rPr lang="en-US" sz="1200" b="0" i="0" dirty="0">
                          <a:effectLst/>
                        </a:rPr>
                        <a:t>Slide deck and supporting notes (1000 words)</a:t>
                      </a:r>
                      <a:endParaRPr lang="en-GB" sz="1200" b="0" i="0" dirty="0">
                        <a:effectLst/>
                      </a:endParaRPr>
                    </a:p>
                    <a:p>
                      <a:pPr fontAlgn="base" hangingPunct="0">
                        <a:lnSpc>
                          <a:spcPct val="115000"/>
                        </a:lnSpc>
                        <a:spcAft>
                          <a:spcPts val="1000"/>
                        </a:spcAft>
                      </a:pPr>
                      <a:r>
                        <a:rPr lang="en-US" sz="1200" b="0" i="0" dirty="0">
                          <a:effectLst/>
                        </a:rPr>
                        <a:t>Factsheet (1000 words)</a:t>
                      </a:r>
                      <a:endParaRPr lang="en-GB" sz="1200" b="0" i="0" dirty="0">
                        <a:effectLst/>
                      </a:endParaRPr>
                    </a:p>
                    <a:p>
                      <a:pPr fontAlgn="base" hangingPunct="0">
                        <a:lnSpc>
                          <a:spcPct val="115000"/>
                        </a:lnSpc>
                        <a:spcAft>
                          <a:spcPts val="1000"/>
                        </a:spcAft>
                      </a:pPr>
                      <a:r>
                        <a:rPr lang="en-GB" sz="1200" b="0" i="0" dirty="0">
                          <a:effectLst/>
                        </a:rPr>
                        <a:t> </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tc>
                  <a:txBody>
                    <a:bodyPr/>
                    <a:lstStyle/>
                    <a:p>
                      <a:pPr>
                        <a:lnSpc>
                          <a:spcPct val="115000"/>
                        </a:lnSpc>
                        <a:spcAft>
                          <a:spcPts val="1000"/>
                        </a:spcAft>
                      </a:pPr>
                      <a:r>
                        <a:rPr lang="en-GB" sz="1200" b="0" i="0" dirty="0">
                          <a:effectLst/>
                        </a:rPr>
                        <a:t>3.1.23</a:t>
                      </a:r>
                      <a:endParaRPr lang="en-GB" sz="1200" b="0" i="0" dirty="0">
                        <a:effectLst/>
                        <a:latin typeface="Calibri" panose="020F0502020204030204" pitchFamily="34" charset="0"/>
                        <a:ea typeface="Calibri" panose="020F0502020204030204" pitchFamily="34" charset="0"/>
                        <a:cs typeface="Times New Roman" panose="02020603050405020304" pitchFamily="18" charset="0"/>
                      </a:endParaRPr>
                    </a:p>
                  </a:txBody>
                  <a:tcPr marL="37853" marR="37853" marT="0" marB="0"/>
                </a:tc>
                <a:extLst>
                  <a:ext uri="{0D108BD9-81ED-4DB2-BD59-A6C34878D82A}">
                    <a16:rowId xmlns:a16="http://schemas.microsoft.com/office/drawing/2014/main" val="2976572424"/>
                  </a:ext>
                </a:extLst>
              </a:tr>
            </a:tbl>
          </a:graphicData>
        </a:graphic>
      </p:graphicFrame>
    </p:spTree>
    <p:extLst>
      <p:ext uri="{BB962C8B-B14F-4D97-AF65-F5344CB8AC3E}">
        <p14:creationId xmlns:p14="http://schemas.microsoft.com/office/powerpoint/2010/main" val="37850967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C960D-5311-4494-880C-4427FCC3477D}"/>
              </a:ext>
            </a:extLst>
          </p:cNvPr>
          <p:cNvSpPr>
            <a:spLocks noGrp="1"/>
          </p:cNvSpPr>
          <p:nvPr>
            <p:ph type="title"/>
          </p:nvPr>
        </p:nvSpPr>
        <p:spPr>
          <a:xfrm>
            <a:off x="179512" y="274638"/>
            <a:ext cx="8784976" cy="1143000"/>
          </a:xfrm>
        </p:spPr>
        <p:txBody>
          <a:bodyPr>
            <a:normAutofit fontScale="90000"/>
          </a:bodyPr>
          <a:lstStyle/>
          <a:p>
            <a:r>
              <a:rPr lang="en-GB" b="1" dirty="0"/>
              <a:t>Your Learning Plan for Each Module</a:t>
            </a:r>
          </a:p>
        </p:txBody>
      </p:sp>
      <p:sp>
        <p:nvSpPr>
          <p:cNvPr id="3" name="Content Placeholder 2">
            <a:extLst>
              <a:ext uri="{FF2B5EF4-FFF2-40B4-BE49-F238E27FC236}">
                <a16:creationId xmlns:a16="http://schemas.microsoft.com/office/drawing/2014/main" id="{F327513C-8589-4DCF-B527-710E9D418AD8}"/>
              </a:ext>
            </a:extLst>
          </p:cNvPr>
          <p:cNvSpPr>
            <a:spLocks noGrp="1"/>
          </p:cNvSpPr>
          <p:nvPr>
            <p:ph idx="1"/>
          </p:nvPr>
        </p:nvSpPr>
        <p:spPr/>
        <p:txBody>
          <a:bodyPr>
            <a:normAutofit/>
          </a:bodyPr>
          <a:lstStyle/>
          <a:p>
            <a:r>
              <a:rPr lang="en-GB" dirty="0"/>
              <a:t>Split into guided learning – class centred and home/work centred.</a:t>
            </a:r>
          </a:p>
          <a:p>
            <a:r>
              <a:rPr lang="en-GB" dirty="0"/>
              <a:t>Work through the plan and then attempt the assignment. </a:t>
            </a:r>
          </a:p>
        </p:txBody>
      </p:sp>
    </p:spTree>
    <p:extLst>
      <p:ext uri="{BB962C8B-B14F-4D97-AF65-F5344CB8AC3E}">
        <p14:creationId xmlns:p14="http://schemas.microsoft.com/office/powerpoint/2010/main" val="742737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pPr algn="l"/>
            <a:r>
              <a:rPr lang="en-GB" b="1" dirty="0">
                <a:effectLst>
                  <a:outerShdw blurRad="38100" dist="38100" dir="2700000" algn="tl">
                    <a:srgbClr val="000000">
                      <a:alpha val="43137"/>
                    </a:srgbClr>
                  </a:outerShdw>
                </a:effectLst>
              </a:rPr>
              <a:t>Formal Assessments</a:t>
            </a:r>
          </a:p>
        </p:txBody>
      </p:sp>
      <p:sp>
        <p:nvSpPr>
          <p:cNvPr id="3" name="Content Placeholder 2"/>
          <p:cNvSpPr>
            <a:spLocks noGrp="1"/>
          </p:cNvSpPr>
          <p:nvPr>
            <p:ph idx="1"/>
          </p:nvPr>
        </p:nvSpPr>
        <p:spPr>
          <a:xfrm>
            <a:off x="427856" y="1124744"/>
            <a:ext cx="8147248" cy="4500500"/>
          </a:xfrm>
        </p:spPr>
        <p:txBody>
          <a:bodyPr>
            <a:noAutofit/>
          </a:bodyPr>
          <a:lstStyle/>
          <a:p>
            <a:r>
              <a:rPr lang="en-GB" sz="2400" dirty="0"/>
              <a:t>Each module is assessed. Overall result is pass/fail.</a:t>
            </a:r>
          </a:p>
          <a:p>
            <a:r>
              <a:rPr lang="en-GB" sz="2400" dirty="0"/>
              <a:t>All assessment criteria must be passed. </a:t>
            </a:r>
          </a:p>
          <a:p>
            <a:r>
              <a:rPr lang="en-GB" sz="2400" dirty="0"/>
              <a:t>Each assessment criteria given a mark of 1-4 (2 is low pass, 4 is a high pass)</a:t>
            </a:r>
          </a:p>
          <a:p>
            <a:r>
              <a:rPr lang="en-GB" sz="2400" dirty="0"/>
              <a:t>If you have a ‘1’ for any assessment criteria (a ‘refer’), you must rework it to pass. Normally one more attempt to pass. </a:t>
            </a:r>
          </a:p>
          <a:p>
            <a:r>
              <a:rPr lang="en-GB" sz="2400" dirty="0"/>
              <a:t>Follow the assignment specification closely and adhere to the word count guidance. </a:t>
            </a:r>
          </a:p>
          <a:p>
            <a:r>
              <a:rPr lang="en-GB" sz="2400" dirty="0"/>
              <a:t>You need to pass all assignments in order to achieve the Certificate.</a:t>
            </a:r>
            <a:r>
              <a:rPr lang="en-GB" sz="2000" dirty="0"/>
              <a:t> </a:t>
            </a:r>
          </a:p>
        </p:txBody>
      </p:sp>
    </p:spTree>
    <p:extLst>
      <p:ext uri="{BB962C8B-B14F-4D97-AF65-F5344CB8AC3E}">
        <p14:creationId xmlns:p14="http://schemas.microsoft.com/office/powerpoint/2010/main" val="2953054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D261A-FA26-4785-8586-45DA16073F43}"/>
              </a:ext>
            </a:extLst>
          </p:cNvPr>
          <p:cNvSpPr>
            <a:spLocks noGrp="1"/>
          </p:cNvSpPr>
          <p:nvPr>
            <p:ph type="title"/>
          </p:nvPr>
        </p:nvSpPr>
        <p:spPr>
          <a:xfrm>
            <a:off x="457200" y="274638"/>
            <a:ext cx="8229600" cy="1143000"/>
          </a:xfrm>
        </p:spPr>
        <p:txBody>
          <a:bodyPr anchor="ctr">
            <a:normAutofit/>
          </a:bodyPr>
          <a:lstStyle/>
          <a:p>
            <a:r>
              <a:rPr lang="en-GB" dirty="0"/>
              <a:t>Core Text</a:t>
            </a:r>
          </a:p>
        </p:txBody>
      </p:sp>
      <p:pic>
        <p:nvPicPr>
          <p:cNvPr id="5" name="Content Placeholder 4" descr="A picture containing text&#10;&#10;Description automatically generated">
            <a:extLst>
              <a:ext uri="{FF2B5EF4-FFF2-40B4-BE49-F238E27FC236}">
                <a16:creationId xmlns:a16="http://schemas.microsoft.com/office/drawing/2014/main" id="{126A3607-8503-42C5-A4FC-4E756AB302D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45158" y="1600201"/>
            <a:ext cx="2662684" cy="3989040"/>
          </a:xfrm>
          <a:noFill/>
        </p:spPr>
      </p:pic>
      <p:sp>
        <p:nvSpPr>
          <p:cNvPr id="10" name="Content Placeholder 3">
            <a:extLst>
              <a:ext uri="{FF2B5EF4-FFF2-40B4-BE49-F238E27FC236}">
                <a16:creationId xmlns:a16="http://schemas.microsoft.com/office/drawing/2014/main" id="{2881641A-8F51-4024-998B-505CE98E3079}"/>
              </a:ext>
            </a:extLst>
          </p:cNvPr>
          <p:cNvSpPr>
            <a:spLocks noGrp="1"/>
          </p:cNvSpPr>
          <p:nvPr>
            <p:ph sz="half" idx="2"/>
          </p:nvPr>
        </p:nvSpPr>
        <p:spPr>
          <a:xfrm>
            <a:off x="4648200" y="1600201"/>
            <a:ext cx="4038600" cy="3989040"/>
          </a:xfrm>
        </p:spPr>
        <p:txBody>
          <a:bodyPr/>
          <a:lstStyle/>
          <a:p>
            <a:r>
              <a:rPr lang="en-US" dirty="0"/>
              <a:t>£47.99 (without discount)</a:t>
            </a:r>
          </a:p>
          <a:p>
            <a:r>
              <a:rPr lang="en-US" dirty="0"/>
              <a:t>Level 3, aligned with the new profession map</a:t>
            </a:r>
          </a:p>
          <a:p>
            <a:r>
              <a:rPr lang="en-US" dirty="0"/>
              <a:t>Excellent for basic concepts</a:t>
            </a:r>
          </a:p>
        </p:txBody>
      </p:sp>
    </p:spTree>
    <p:extLst>
      <p:ext uri="{BB962C8B-B14F-4D97-AF65-F5344CB8AC3E}">
        <p14:creationId xmlns:p14="http://schemas.microsoft.com/office/powerpoint/2010/main" val="3351537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556D0-FCB1-41BD-B78E-54A472AC0818}"/>
              </a:ext>
            </a:extLst>
          </p:cNvPr>
          <p:cNvSpPr>
            <a:spLocks noGrp="1"/>
          </p:cNvSpPr>
          <p:nvPr>
            <p:ph type="title"/>
          </p:nvPr>
        </p:nvSpPr>
        <p:spPr/>
        <p:txBody>
          <a:bodyPr/>
          <a:lstStyle/>
          <a:p>
            <a:r>
              <a:rPr lang="en-GB" b="1" dirty="0"/>
              <a:t>Useful Level 5 Core Text</a:t>
            </a:r>
          </a:p>
        </p:txBody>
      </p:sp>
      <p:pic>
        <p:nvPicPr>
          <p:cNvPr id="5" name="Content Placeholder 4" descr="A close up of a lizard&#10;&#10;Description generated with very high confidence">
            <a:extLst>
              <a:ext uri="{FF2B5EF4-FFF2-40B4-BE49-F238E27FC236}">
                <a16:creationId xmlns:a16="http://schemas.microsoft.com/office/drawing/2014/main" id="{3B592CF0-CFBF-4500-AD06-0AEA1BF7420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9592" y="1430708"/>
            <a:ext cx="2808312" cy="3744416"/>
          </a:xfrm>
        </p:spPr>
      </p:pic>
      <p:sp>
        <p:nvSpPr>
          <p:cNvPr id="6" name="TextBox 5">
            <a:extLst>
              <a:ext uri="{FF2B5EF4-FFF2-40B4-BE49-F238E27FC236}">
                <a16:creationId xmlns:a16="http://schemas.microsoft.com/office/drawing/2014/main" id="{28A43B33-5266-4D43-903E-10CD7D0A5652}"/>
              </a:ext>
            </a:extLst>
          </p:cNvPr>
          <p:cNvSpPr txBox="1"/>
          <p:nvPr/>
        </p:nvSpPr>
        <p:spPr>
          <a:xfrm>
            <a:off x="4716016" y="1340768"/>
            <a:ext cx="3600400" cy="4401205"/>
          </a:xfrm>
          <a:prstGeom prst="rect">
            <a:avLst/>
          </a:prstGeom>
          <a:noFill/>
        </p:spPr>
        <p:txBody>
          <a:bodyPr wrap="square" rtlCol="0">
            <a:spAutoFit/>
          </a:bodyPr>
          <a:lstStyle/>
          <a:p>
            <a:r>
              <a:rPr lang="en-GB" sz="2000" dirty="0"/>
              <a:t>Taylor and Woodhams (2016).</a:t>
            </a:r>
          </a:p>
          <a:p>
            <a:endParaRPr lang="en-GB" sz="2000" dirty="0"/>
          </a:p>
          <a:p>
            <a:r>
              <a:rPr lang="en-GB" sz="2000" dirty="0"/>
              <a:t>£46.99 (-20% discount for students members CIPD - £37.59)</a:t>
            </a:r>
          </a:p>
          <a:p>
            <a:endParaRPr lang="en-GB" sz="2000" dirty="0"/>
          </a:p>
          <a:p>
            <a:r>
              <a:rPr lang="en-GB" sz="2000" dirty="0"/>
              <a:t>Copies in the library.</a:t>
            </a:r>
          </a:p>
          <a:p>
            <a:r>
              <a:rPr lang="en-GB" sz="2000" dirty="0"/>
              <a:t>Amazon – new or second hand</a:t>
            </a:r>
          </a:p>
          <a:p>
            <a:endParaRPr lang="en-GB" sz="2000" dirty="0"/>
          </a:p>
          <a:p>
            <a:r>
              <a:rPr lang="en-GB" sz="2000" dirty="0">
                <a:hlinkClick r:id="rId4"/>
              </a:rPr>
              <a:t>https://www.koganpage.com/product/studying-human-resource-management-9781843984153</a:t>
            </a:r>
            <a:endParaRPr lang="en-GB" sz="2000" dirty="0"/>
          </a:p>
        </p:txBody>
      </p:sp>
    </p:spTree>
    <p:extLst>
      <p:ext uri="{BB962C8B-B14F-4D97-AF65-F5344CB8AC3E}">
        <p14:creationId xmlns:p14="http://schemas.microsoft.com/office/powerpoint/2010/main" val="30471346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AAC99-29F1-44CA-8868-166442095E60}"/>
              </a:ext>
            </a:extLst>
          </p:cNvPr>
          <p:cNvSpPr>
            <a:spLocks noGrp="1"/>
          </p:cNvSpPr>
          <p:nvPr>
            <p:ph type="title"/>
          </p:nvPr>
        </p:nvSpPr>
        <p:spPr/>
        <p:txBody>
          <a:bodyPr/>
          <a:lstStyle/>
          <a:p>
            <a:r>
              <a:rPr lang="en-GB" b="1" dirty="0"/>
              <a:t>Useful Level 5 Core Text No.2</a:t>
            </a:r>
          </a:p>
        </p:txBody>
      </p:sp>
      <p:pic>
        <p:nvPicPr>
          <p:cNvPr id="5" name="Content Placeholder 4" descr="A zebra standing on top of a grass covered field&#10;&#10;Description generated with very high confidence">
            <a:extLst>
              <a:ext uri="{FF2B5EF4-FFF2-40B4-BE49-F238E27FC236}">
                <a16:creationId xmlns:a16="http://schemas.microsoft.com/office/drawing/2014/main" id="{C61D255A-C4FB-48DE-9F07-CC718C18A19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59632" y="1628800"/>
            <a:ext cx="2520280" cy="3753320"/>
          </a:xfrm>
        </p:spPr>
      </p:pic>
      <p:sp>
        <p:nvSpPr>
          <p:cNvPr id="6" name="TextBox 5">
            <a:extLst>
              <a:ext uri="{FF2B5EF4-FFF2-40B4-BE49-F238E27FC236}">
                <a16:creationId xmlns:a16="http://schemas.microsoft.com/office/drawing/2014/main" id="{AE914072-4071-430F-BD2E-82AD8AD24AB8}"/>
              </a:ext>
            </a:extLst>
          </p:cNvPr>
          <p:cNvSpPr txBox="1"/>
          <p:nvPr/>
        </p:nvSpPr>
        <p:spPr>
          <a:xfrm>
            <a:off x="4572000" y="1628800"/>
            <a:ext cx="3600400" cy="3416320"/>
          </a:xfrm>
          <a:prstGeom prst="rect">
            <a:avLst/>
          </a:prstGeom>
          <a:noFill/>
        </p:spPr>
        <p:txBody>
          <a:bodyPr wrap="square" rtlCol="0">
            <a:spAutoFit/>
          </a:bodyPr>
          <a:lstStyle/>
          <a:p>
            <a:r>
              <a:rPr lang="en-GB" dirty="0"/>
              <a:t>Taylor and Woodhams (2016)</a:t>
            </a:r>
          </a:p>
          <a:p>
            <a:endParaRPr lang="en-GB" dirty="0"/>
          </a:p>
          <a:p>
            <a:r>
              <a:rPr lang="en-GB" dirty="0"/>
              <a:t>£45.99 (-20% student discount).</a:t>
            </a:r>
          </a:p>
          <a:p>
            <a:r>
              <a:rPr lang="en-GB" dirty="0"/>
              <a:t>Available in the library.</a:t>
            </a:r>
          </a:p>
          <a:p>
            <a:endParaRPr lang="en-GB" dirty="0"/>
          </a:p>
          <a:p>
            <a:r>
              <a:rPr lang="en-GB" dirty="0">
                <a:hlinkClick r:id="rId4"/>
              </a:rPr>
              <a:t>https://www.koganpage.com/product/human-resource-management-9781843984160</a:t>
            </a:r>
            <a:endParaRPr lang="en-GB" dirty="0"/>
          </a:p>
          <a:p>
            <a:endParaRPr lang="en-GB" dirty="0"/>
          </a:p>
          <a:p>
            <a:r>
              <a:rPr lang="en-GB" dirty="0"/>
              <a:t>Sample chapter and resources are available on the Kogan Page Website. </a:t>
            </a:r>
          </a:p>
        </p:txBody>
      </p:sp>
    </p:spTree>
    <p:extLst>
      <p:ext uri="{BB962C8B-B14F-4D97-AF65-F5344CB8AC3E}">
        <p14:creationId xmlns:p14="http://schemas.microsoft.com/office/powerpoint/2010/main" val="2035418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3005"/>
            <a:ext cx="8229600" cy="1143000"/>
          </a:xfrm>
        </p:spPr>
        <p:txBody>
          <a:bodyPr>
            <a:normAutofit/>
          </a:bodyPr>
          <a:lstStyle/>
          <a:p>
            <a:pPr algn="l"/>
            <a:r>
              <a:rPr lang="en-GB" b="1" dirty="0">
                <a:effectLst>
                  <a:outerShdw blurRad="38100" dist="38100" dir="2700000" algn="tl">
                    <a:srgbClr val="000000">
                      <a:alpha val="43137"/>
                    </a:srgbClr>
                  </a:outerShdw>
                </a:effectLst>
              </a:rPr>
              <a:t>Key Resources</a:t>
            </a:r>
          </a:p>
        </p:txBody>
      </p:sp>
      <p:sp>
        <p:nvSpPr>
          <p:cNvPr id="3" name="Content Placeholder 2"/>
          <p:cNvSpPr>
            <a:spLocks noGrp="1"/>
          </p:cNvSpPr>
          <p:nvPr>
            <p:ph idx="1"/>
          </p:nvPr>
        </p:nvSpPr>
        <p:spPr>
          <a:xfrm>
            <a:off x="457200" y="1417638"/>
            <a:ext cx="8229600" cy="4099595"/>
          </a:xfrm>
        </p:spPr>
        <p:txBody>
          <a:bodyPr>
            <a:normAutofit fontScale="92500" lnSpcReduction="10000"/>
          </a:bodyPr>
          <a:lstStyle/>
          <a:p>
            <a:r>
              <a:rPr lang="en-GB" dirty="0"/>
              <a:t>Programme Handbook</a:t>
            </a:r>
          </a:p>
          <a:p>
            <a:r>
              <a:rPr lang="en-GB" dirty="0"/>
              <a:t>The Learning Plan for each module</a:t>
            </a:r>
          </a:p>
          <a:p>
            <a:r>
              <a:rPr lang="en-GB" dirty="0"/>
              <a:t>Timetable</a:t>
            </a:r>
          </a:p>
          <a:p>
            <a:r>
              <a:rPr lang="en-GB" dirty="0"/>
              <a:t>Reading lists</a:t>
            </a:r>
          </a:p>
          <a:p>
            <a:r>
              <a:rPr lang="en-GB" dirty="0"/>
              <a:t>Moodle</a:t>
            </a:r>
          </a:p>
          <a:p>
            <a:r>
              <a:rPr lang="en-GB" dirty="0"/>
              <a:t>Student email</a:t>
            </a:r>
          </a:p>
          <a:p>
            <a:r>
              <a:rPr lang="en-GB" dirty="0"/>
              <a:t>Library</a:t>
            </a:r>
          </a:p>
          <a:p>
            <a:r>
              <a:rPr lang="en-GB" dirty="0"/>
              <a:t>Social media – Linked In, Facebook</a:t>
            </a:r>
          </a:p>
          <a:p>
            <a:endParaRPr lang="en-GB" dirty="0"/>
          </a:p>
          <a:p>
            <a:endParaRPr lang="en-GB" dirty="0"/>
          </a:p>
        </p:txBody>
      </p:sp>
    </p:spTree>
    <p:extLst>
      <p:ext uri="{BB962C8B-B14F-4D97-AF65-F5344CB8AC3E}">
        <p14:creationId xmlns:p14="http://schemas.microsoft.com/office/powerpoint/2010/main" val="2166871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ECC9F-FECD-4B7D-A10E-10A8A48B5E03}"/>
              </a:ext>
            </a:extLst>
          </p:cNvPr>
          <p:cNvSpPr>
            <a:spLocks noGrp="1"/>
          </p:cNvSpPr>
          <p:nvPr>
            <p:ph type="title"/>
          </p:nvPr>
        </p:nvSpPr>
        <p:spPr>
          <a:xfrm>
            <a:off x="457200" y="116632"/>
            <a:ext cx="8229600" cy="720080"/>
          </a:xfrm>
        </p:spPr>
        <p:txBody>
          <a:bodyPr>
            <a:normAutofit fontScale="90000"/>
          </a:bodyPr>
          <a:lstStyle/>
          <a:p>
            <a:r>
              <a:rPr lang="en-GB" b="1" dirty="0"/>
              <a:t>LinkedIn</a:t>
            </a:r>
          </a:p>
        </p:txBody>
      </p:sp>
      <p:sp>
        <p:nvSpPr>
          <p:cNvPr id="3" name="Content Placeholder 2">
            <a:extLst>
              <a:ext uri="{FF2B5EF4-FFF2-40B4-BE49-F238E27FC236}">
                <a16:creationId xmlns:a16="http://schemas.microsoft.com/office/drawing/2014/main" id="{6FCAADE2-F52A-49D2-9010-C667A664F16E}"/>
              </a:ext>
            </a:extLst>
          </p:cNvPr>
          <p:cNvSpPr>
            <a:spLocks noGrp="1"/>
          </p:cNvSpPr>
          <p:nvPr>
            <p:ph idx="1"/>
          </p:nvPr>
        </p:nvSpPr>
        <p:spPr>
          <a:xfrm>
            <a:off x="457200" y="908720"/>
            <a:ext cx="8229600" cy="4608513"/>
          </a:xfrm>
        </p:spPr>
        <p:txBody>
          <a:bodyPr>
            <a:normAutofit fontScale="77500" lnSpcReduction="20000"/>
          </a:bodyPr>
          <a:lstStyle/>
          <a:p>
            <a:r>
              <a:rPr lang="en-GB" dirty="0"/>
              <a:t>CIPD, CMI, ILM, ACAS, Roffey Park Institute</a:t>
            </a:r>
          </a:p>
          <a:p>
            <a:r>
              <a:rPr lang="en-GB" dirty="0"/>
              <a:t>Harvard Business Review, The Economist</a:t>
            </a:r>
          </a:p>
          <a:p>
            <a:r>
              <a:rPr lang="en-GB" dirty="0"/>
              <a:t>World Economic Forum, Science for Work</a:t>
            </a:r>
          </a:p>
          <a:p>
            <a:r>
              <a:rPr lang="en-GB" dirty="0"/>
              <a:t>Consultants - McKinsey, </a:t>
            </a:r>
            <a:r>
              <a:rPr lang="en-GB" dirty="0" err="1"/>
              <a:t>Center</a:t>
            </a:r>
            <a:r>
              <a:rPr lang="en-GB" dirty="0"/>
              <a:t> for Creative Leadership, Deloitte</a:t>
            </a:r>
          </a:p>
          <a:p>
            <a:r>
              <a:rPr lang="en-GB" dirty="0"/>
              <a:t>Government Offices e.g. Equality and Human Rights Commission, Office for National Statistics</a:t>
            </a:r>
          </a:p>
          <a:p>
            <a:r>
              <a:rPr lang="en-GB" dirty="0" err="1"/>
              <a:t>Chwarae</a:t>
            </a:r>
            <a:r>
              <a:rPr lang="en-GB" dirty="0"/>
              <a:t> </a:t>
            </a:r>
            <a:r>
              <a:rPr lang="en-GB" dirty="0" err="1"/>
              <a:t>Teg</a:t>
            </a:r>
            <a:r>
              <a:rPr lang="en-GB" dirty="0"/>
              <a:t>, Action for Happiness</a:t>
            </a:r>
          </a:p>
          <a:p>
            <a:r>
              <a:rPr lang="en-GB" dirty="0"/>
              <a:t>Credible newspapers – e.g. The Telegraph</a:t>
            </a:r>
          </a:p>
          <a:p>
            <a:r>
              <a:rPr lang="en-GB" dirty="0"/>
              <a:t>Thought Leaders – David Ulrich, Richard Branson, Josh </a:t>
            </a:r>
            <a:r>
              <a:rPr lang="en-GB" dirty="0" err="1"/>
              <a:t>Bersin</a:t>
            </a:r>
            <a:r>
              <a:rPr lang="en-GB" dirty="0"/>
              <a:t>, Daniel Goleman, Simon Sinek, Arianna Huffington, Jeffrey Pfeffer</a:t>
            </a:r>
          </a:p>
        </p:txBody>
      </p:sp>
    </p:spTree>
    <p:extLst>
      <p:ext uri="{BB962C8B-B14F-4D97-AF65-F5344CB8AC3E}">
        <p14:creationId xmlns:p14="http://schemas.microsoft.com/office/powerpoint/2010/main" val="27414482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257A5-6CE9-4A57-93D2-03D2D70DA4E3}"/>
              </a:ext>
            </a:extLst>
          </p:cNvPr>
          <p:cNvSpPr>
            <a:spLocks noGrp="1"/>
          </p:cNvSpPr>
          <p:nvPr>
            <p:ph type="title"/>
          </p:nvPr>
        </p:nvSpPr>
        <p:spPr/>
        <p:txBody>
          <a:bodyPr/>
          <a:lstStyle/>
          <a:p>
            <a:r>
              <a:rPr lang="en-GB" b="1" dirty="0"/>
              <a:t>Facebook Pages</a:t>
            </a:r>
          </a:p>
        </p:txBody>
      </p:sp>
      <p:sp>
        <p:nvSpPr>
          <p:cNvPr id="3" name="Content Placeholder 2">
            <a:extLst>
              <a:ext uri="{FF2B5EF4-FFF2-40B4-BE49-F238E27FC236}">
                <a16:creationId xmlns:a16="http://schemas.microsoft.com/office/drawing/2014/main" id="{48609D74-0A80-47CC-9B6B-7DFBD246022E}"/>
              </a:ext>
            </a:extLst>
          </p:cNvPr>
          <p:cNvSpPr>
            <a:spLocks noGrp="1"/>
          </p:cNvSpPr>
          <p:nvPr>
            <p:ph idx="1"/>
          </p:nvPr>
        </p:nvSpPr>
        <p:spPr/>
        <p:txBody>
          <a:bodyPr/>
          <a:lstStyle/>
          <a:p>
            <a:r>
              <a:rPr lang="en-GB" dirty="0"/>
              <a:t>HR Students at UWTSD</a:t>
            </a:r>
          </a:p>
          <a:p>
            <a:r>
              <a:rPr lang="en-GB" dirty="0"/>
              <a:t>CIPD</a:t>
            </a:r>
          </a:p>
          <a:p>
            <a:r>
              <a:rPr lang="en-GB" dirty="0"/>
              <a:t>CIPD Wales</a:t>
            </a:r>
          </a:p>
          <a:p>
            <a:r>
              <a:rPr lang="en-GB" dirty="0"/>
              <a:t>People Management</a:t>
            </a:r>
          </a:p>
          <a:p>
            <a:r>
              <a:rPr lang="en-GB" dirty="0"/>
              <a:t>Personnel Today</a:t>
            </a:r>
          </a:p>
          <a:p>
            <a:endParaRPr lang="en-GB" dirty="0"/>
          </a:p>
          <a:p>
            <a:pPr marL="0" indent="0">
              <a:buNone/>
            </a:pPr>
            <a:endParaRPr lang="en-GB" dirty="0"/>
          </a:p>
        </p:txBody>
      </p:sp>
    </p:spTree>
    <p:extLst>
      <p:ext uri="{BB962C8B-B14F-4D97-AF65-F5344CB8AC3E}">
        <p14:creationId xmlns:p14="http://schemas.microsoft.com/office/powerpoint/2010/main" val="340492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628800"/>
            <a:ext cx="7772400" cy="1470025"/>
          </a:xfrm>
        </p:spPr>
        <p:txBody>
          <a:bodyPr/>
          <a:lstStyle/>
          <a:p>
            <a:r>
              <a:rPr lang="en-US" dirty="0"/>
              <a:t>Break 15 minutes</a:t>
            </a:r>
          </a:p>
        </p:txBody>
      </p:sp>
    </p:spTree>
    <p:extLst>
      <p:ext uri="{BB962C8B-B14F-4D97-AF65-F5344CB8AC3E}">
        <p14:creationId xmlns:p14="http://schemas.microsoft.com/office/powerpoint/2010/main" val="1471185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59632" y="1268760"/>
            <a:ext cx="6581661" cy="3204982"/>
          </a:xfrm>
          <a:prstGeom prst="rect">
            <a:avLst/>
          </a:prstGeom>
        </p:spPr>
      </p:pic>
    </p:spTree>
    <p:extLst>
      <p:ext uri="{BB962C8B-B14F-4D97-AF65-F5344CB8AC3E}">
        <p14:creationId xmlns:p14="http://schemas.microsoft.com/office/powerpoint/2010/main" val="3661359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1C38E-2EDF-4573-9B34-EC2D76B10602}"/>
              </a:ext>
            </a:extLst>
          </p:cNvPr>
          <p:cNvSpPr>
            <a:spLocks noGrp="1"/>
          </p:cNvSpPr>
          <p:nvPr>
            <p:ph type="title"/>
          </p:nvPr>
        </p:nvSpPr>
        <p:spPr/>
        <p:txBody>
          <a:bodyPr/>
          <a:lstStyle/>
          <a:p>
            <a:r>
              <a:rPr lang="en-GB" b="1" dirty="0"/>
              <a:t>CIPD</a:t>
            </a:r>
          </a:p>
        </p:txBody>
      </p:sp>
      <p:sp>
        <p:nvSpPr>
          <p:cNvPr id="3" name="Content Placeholder 2">
            <a:extLst>
              <a:ext uri="{FF2B5EF4-FFF2-40B4-BE49-F238E27FC236}">
                <a16:creationId xmlns:a16="http://schemas.microsoft.com/office/drawing/2014/main" id="{5C60CD27-EB50-42EB-9720-AD12DBB3C922}"/>
              </a:ext>
            </a:extLst>
          </p:cNvPr>
          <p:cNvSpPr>
            <a:spLocks noGrp="1"/>
          </p:cNvSpPr>
          <p:nvPr>
            <p:ph idx="1"/>
          </p:nvPr>
        </p:nvSpPr>
        <p:spPr/>
        <p:txBody>
          <a:bodyPr>
            <a:normAutofit lnSpcReduction="10000"/>
          </a:bodyPr>
          <a:lstStyle/>
          <a:p>
            <a:r>
              <a:rPr lang="en-GB" dirty="0"/>
              <a:t>Local Events – all on </a:t>
            </a:r>
            <a:r>
              <a:rPr lang="en-GB" dirty="0" err="1"/>
              <a:t>EventBrite</a:t>
            </a:r>
            <a:endParaRPr lang="en-GB" dirty="0"/>
          </a:p>
          <a:p>
            <a:r>
              <a:rPr lang="en-GB" dirty="0">
                <a:hlinkClick r:id="rId3"/>
              </a:rPr>
              <a:t>www.eventbrite.co.uk</a:t>
            </a:r>
            <a:endParaRPr lang="en-GB" dirty="0"/>
          </a:p>
          <a:p>
            <a:r>
              <a:rPr lang="en-GB" dirty="0"/>
              <a:t>CIPD Website</a:t>
            </a:r>
          </a:p>
          <a:p>
            <a:r>
              <a:rPr lang="en-GB" dirty="0">
                <a:hlinkClick r:id="rId4"/>
              </a:rPr>
              <a:t>www.cipd.co.uk</a:t>
            </a:r>
            <a:endParaRPr lang="en-GB" dirty="0"/>
          </a:p>
          <a:p>
            <a:r>
              <a:rPr lang="en-GB" dirty="0"/>
              <a:t>Student Membership – Student Hub</a:t>
            </a:r>
          </a:p>
          <a:p>
            <a:r>
              <a:rPr lang="en-GB" dirty="0"/>
              <a:t>Welcome videos</a:t>
            </a:r>
          </a:p>
          <a:p>
            <a:r>
              <a:rPr lang="en-GB" sz="2800" dirty="0">
                <a:hlinkClick r:id="rId5"/>
              </a:rPr>
              <a:t>https://www.youtube.com/user/CIPDGlobal</a:t>
            </a:r>
            <a:endParaRPr lang="en-GB" sz="2800" dirty="0"/>
          </a:p>
          <a:p>
            <a:pPr marL="0" indent="0">
              <a:buNone/>
            </a:pPr>
            <a:endParaRPr lang="en-GB" dirty="0"/>
          </a:p>
        </p:txBody>
      </p:sp>
    </p:spTree>
    <p:extLst>
      <p:ext uri="{BB962C8B-B14F-4D97-AF65-F5344CB8AC3E}">
        <p14:creationId xmlns:p14="http://schemas.microsoft.com/office/powerpoint/2010/main" val="27737221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D079A-8828-46C3-BAB1-E1EA5D658B1F}"/>
              </a:ext>
            </a:extLst>
          </p:cNvPr>
          <p:cNvSpPr>
            <a:spLocks noGrp="1"/>
          </p:cNvSpPr>
          <p:nvPr>
            <p:ph type="title"/>
          </p:nvPr>
        </p:nvSpPr>
        <p:spPr/>
        <p:txBody>
          <a:bodyPr/>
          <a:lstStyle/>
          <a:p>
            <a:r>
              <a:rPr lang="en-GB" b="1" dirty="0"/>
              <a:t>CIPD Conferences</a:t>
            </a:r>
          </a:p>
        </p:txBody>
      </p:sp>
      <p:sp>
        <p:nvSpPr>
          <p:cNvPr id="4" name="Content Placeholder 3">
            <a:extLst>
              <a:ext uri="{FF2B5EF4-FFF2-40B4-BE49-F238E27FC236}">
                <a16:creationId xmlns:a16="http://schemas.microsoft.com/office/drawing/2014/main" id="{28CB5FE9-B9BD-45BE-986D-D8B1881E5FAF}"/>
              </a:ext>
            </a:extLst>
          </p:cNvPr>
          <p:cNvSpPr>
            <a:spLocks noGrp="1"/>
          </p:cNvSpPr>
          <p:nvPr>
            <p:ph idx="1"/>
          </p:nvPr>
        </p:nvSpPr>
        <p:spPr/>
        <p:txBody>
          <a:bodyPr/>
          <a:lstStyle/>
          <a:p>
            <a:r>
              <a:rPr lang="en-GB" dirty="0"/>
              <a:t>Student Conference – 2</a:t>
            </a:r>
            <a:r>
              <a:rPr lang="en-GB" baseline="30000" dirty="0"/>
              <a:t>nd</a:t>
            </a:r>
            <a:r>
              <a:rPr lang="en-GB" dirty="0"/>
              <a:t> April 2022</a:t>
            </a:r>
          </a:p>
          <a:p>
            <a:r>
              <a:rPr lang="en-GB" dirty="0"/>
              <a:t>Annual Conference – November</a:t>
            </a:r>
          </a:p>
          <a:p>
            <a:r>
              <a:rPr lang="en-GB" dirty="0"/>
              <a:t>Festival of Work - June</a:t>
            </a:r>
          </a:p>
        </p:txBody>
      </p:sp>
    </p:spTree>
    <p:extLst>
      <p:ext uri="{BB962C8B-B14F-4D97-AF65-F5344CB8AC3E}">
        <p14:creationId xmlns:p14="http://schemas.microsoft.com/office/powerpoint/2010/main" val="1505952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2F62C-71FC-400F-BF97-78A3491561B6}"/>
              </a:ext>
            </a:extLst>
          </p:cNvPr>
          <p:cNvSpPr>
            <a:spLocks noGrp="1"/>
          </p:cNvSpPr>
          <p:nvPr>
            <p:ph type="title"/>
          </p:nvPr>
        </p:nvSpPr>
        <p:spPr>
          <a:xfrm>
            <a:off x="457200" y="0"/>
            <a:ext cx="8229600" cy="620688"/>
          </a:xfrm>
        </p:spPr>
        <p:txBody>
          <a:bodyPr>
            <a:normAutofit fontScale="90000"/>
          </a:bodyPr>
          <a:lstStyle/>
          <a:p>
            <a:r>
              <a:rPr lang="en-GB" sz="3600" b="1" dirty="0"/>
              <a:t>Access all your needs via our Website</a:t>
            </a:r>
          </a:p>
        </p:txBody>
      </p:sp>
      <p:sp>
        <p:nvSpPr>
          <p:cNvPr id="3" name="Content Placeholder 2">
            <a:extLst>
              <a:ext uri="{FF2B5EF4-FFF2-40B4-BE49-F238E27FC236}">
                <a16:creationId xmlns:a16="http://schemas.microsoft.com/office/drawing/2014/main" id="{5F179C77-A628-46A7-B0B6-C95C352C7943}"/>
              </a:ext>
            </a:extLst>
          </p:cNvPr>
          <p:cNvSpPr>
            <a:spLocks noGrp="1"/>
          </p:cNvSpPr>
          <p:nvPr>
            <p:ph idx="1"/>
          </p:nvPr>
        </p:nvSpPr>
        <p:spPr>
          <a:xfrm>
            <a:off x="457200" y="764704"/>
            <a:ext cx="8229600" cy="4752529"/>
          </a:xfrm>
        </p:spPr>
        <p:txBody>
          <a:bodyPr/>
          <a:lstStyle/>
          <a:p>
            <a:r>
              <a:rPr lang="en-GB" dirty="0">
                <a:hlinkClick r:id="rId2"/>
              </a:rPr>
              <a:t>https://www.uwtsd.ac.uk/quick-links/</a:t>
            </a:r>
            <a:endParaRPr lang="en-GB" dirty="0"/>
          </a:p>
          <a:p>
            <a:endParaRPr lang="en-GB" dirty="0"/>
          </a:p>
        </p:txBody>
      </p:sp>
      <p:pic>
        <p:nvPicPr>
          <p:cNvPr id="4" name="Content Placeholder 3">
            <a:extLst>
              <a:ext uri="{FF2B5EF4-FFF2-40B4-BE49-F238E27FC236}">
                <a16:creationId xmlns:a16="http://schemas.microsoft.com/office/drawing/2014/main" id="{5BFBF2FF-602F-4F8F-BA6D-C1F6C7D9947E}"/>
              </a:ext>
            </a:extLst>
          </p:cNvPr>
          <p:cNvPicPr>
            <a:picLocks noChangeAspect="1"/>
          </p:cNvPicPr>
          <p:nvPr/>
        </p:nvPicPr>
        <p:blipFill>
          <a:blip r:embed="rId3"/>
          <a:stretch>
            <a:fillRect/>
          </a:stretch>
        </p:blipFill>
        <p:spPr>
          <a:xfrm>
            <a:off x="899593" y="1700808"/>
            <a:ext cx="7053150" cy="3815755"/>
          </a:xfrm>
          <a:prstGeom prst="rect">
            <a:avLst/>
          </a:prstGeom>
        </p:spPr>
      </p:pic>
    </p:spTree>
    <p:extLst>
      <p:ext uri="{BB962C8B-B14F-4D97-AF65-F5344CB8AC3E}">
        <p14:creationId xmlns:p14="http://schemas.microsoft.com/office/powerpoint/2010/main" val="2134900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0C8F2-C128-472F-8436-E40C1DF53762}"/>
              </a:ext>
            </a:extLst>
          </p:cNvPr>
          <p:cNvSpPr>
            <a:spLocks noGrp="1"/>
          </p:cNvSpPr>
          <p:nvPr>
            <p:ph type="title"/>
          </p:nvPr>
        </p:nvSpPr>
        <p:spPr>
          <a:xfrm>
            <a:off x="457200" y="274638"/>
            <a:ext cx="8229600" cy="1143000"/>
          </a:xfrm>
        </p:spPr>
        <p:txBody>
          <a:bodyPr anchor="ctr">
            <a:normAutofit/>
          </a:bodyPr>
          <a:lstStyle/>
          <a:p>
            <a:r>
              <a:rPr lang="en-GB" sz="4100" b="1" dirty="0"/>
              <a:t>For all your Student Needs - Hwb</a:t>
            </a:r>
          </a:p>
        </p:txBody>
      </p:sp>
      <p:sp>
        <p:nvSpPr>
          <p:cNvPr id="3" name="Content Placeholder 2">
            <a:extLst>
              <a:ext uri="{FF2B5EF4-FFF2-40B4-BE49-F238E27FC236}">
                <a16:creationId xmlns:a16="http://schemas.microsoft.com/office/drawing/2014/main" id="{9F479237-CA70-4FA5-8D2C-1652102E017C}"/>
              </a:ext>
            </a:extLst>
          </p:cNvPr>
          <p:cNvSpPr>
            <a:spLocks noGrp="1"/>
          </p:cNvSpPr>
          <p:nvPr>
            <p:ph sz="half" idx="1"/>
          </p:nvPr>
        </p:nvSpPr>
        <p:spPr>
          <a:xfrm>
            <a:off x="457200" y="1600201"/>
            <a:ext cx="4038600" cy="3989040"/>
          </a:xfrm>
        </p:spPr>
        <p:txBody>
          <a:bodyPr>
            <a:normAutofit fontScale="85000" lnSpcReduction="10000"/>
          </a:bodyPr>
          <a:lstStyle/>
          <a:p>
            <a:pPr marL="0" indent="0">
              <a:buNone/>
            </a:pPr>
            <a:r>
              <a:rPr lang="en-GB" dirty="0"/>
              <a:t>Access via Quick Links on the website or Download the App</a:t>
            </a:r>
          </a:p>
          <a:p>
            <a:pPr marL="0" indent="0">
              <a:buNone/>
            </a:pPr>
            <a:endParaRPr lang="en-GB" dirty="0"/>
          </a:p>
          <a:p>
            <a:pPr marL="0" indent="0">
              <a:buNone/>
            </a:pPr>
            <a:r>
              <a:rPr lang="en-GB" dirty="0"/>
              <a:t>https://hwb.uwtsd.ac.uk/pages/student/resources_welcomeandinduction/welcomeresources</a:t>
            </a:r>
          </a:p>
          <a:p>
            <a:pPr marL="0" indent="0">
              <a:buNone/>
            </a:pPr>
            <a:endParaRPr lang="en-GB" dirty="0"/>
          </a:p>
          <a:p>
            <a:pPr marL="0" indent="0">
              <a:buNone/>
            </a:pPr>
            <a:r>
              <a:rPr lang="en-GB" dirty="0"/>
              <a:t>Connect to on-campus WIFI (</a:t>
            </a:r>
            <a:r>
              <a:rPr lang="en-GB" dirty="0" err="1"/>
              <a:t>Eduroam</a:t>
            </a:r>
            <a:r>
              <a:rPr lang="en-GB" dirty="0"/>
              <a:t>) using your student ID</a:t>
            </a:r>
          </a:p>
          <a:p>
            <a:pPr marL="0" indent="0">
              <a:buNone/>
            </a:pPr>
            <a:endParaRPr lang="en-GB" dirty="0"/>
          </a:p>
        </p:txBody>
      </p:sp>
      <p:pic>
        <p:nvPicPr>
          <p:cNvPr id="5" name="Picture 4">
            <a:extLst>
              <a:ext uri="{FF2B5EF4-FFF2-40B4-BE49-F238E27FC236}">
                <a16:creationId xmlns:a16="http://schemas.microsoft.com/office/drawing/2014/main" id="{C0DB0D2B-84D6-4600-A1AA-6FA7B1C88D4A}"/>
              </a:ext>
            </a:extLst>
          </p:cNvPr>
          <p:cNvPicPr>
            <a:picLocks noChangeAspect="1"/>
          </p:cNvPicPr>
          <p:nvPr/>
        </p:nvPicPr>
        <p:blipFill>
          <a:blip r:embed="rId3"/>
          <a:stretch>
            <a:fillRect/>
          </a:stretch>
        </p:blipFill>
        <p:spPr>
          <a:xfrm>
            <a:off x="4648200" y="1860589"/>
            <a:ext cx="4038600" cy="3468263"/>
          </a:xfrm>
          <a:prstGeom prst="rect">
            <a:avLst/>
          </a:prstGeom>
          <a:noFill/>
        </p:spPr>
      </p:pic>
    </p:spTree>
    <p:extLst>
      <p:ext uri="{BB962C8B-B14F-4D97-AF65-F5344CB8AC3E}">
        <p14:creationId xmlns:p14="http://schemas.microsoft.com/office/powerpoint/2010/main" val="13936200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D5D3A-6009-453E-9FE5-D72EC21C8B93}"/>
              </a:ext>
            </a:extLst>
          </p:cNvPr>
          <p:cNvSpPr>
            <a:spLocks noGrp="1"/>
          </p:cNvSpPr>
          <p:nvPr>
            <p:ph type="title"/>
          </p:nvPr>
        </p:nvSpPr>
        <p:spPr/>
        <p:txBody>
          <a:bodyPr/>
          <a:lstStyle/>
          <a:p>
            <a:r>
              <a:rPr lang="en-GB" b="1" dirty="0"/>
              <a:t>IT Platforms</a:t>
            </a:r>
          </a:p>
        </p:txBody>
      </p:sp>
      <p:sp>
        <p:nvSpPr>
          <p:cNvPr id="3" name="Content Placeholder 2">
            <a:extLst>
              <a:ext uri="{FF2B5EF4-FFF2-40B4-BE49-F238E27FC236}">
                <a16:creationId xmlns:a16="http://schemas.microsoft.com/office/drawing/2014/main" id="{F7FFD18F-10B8-4AA5-9502-1F850BC093E7}"/>
              </a:ext>
            </a:extLst>
          </p:cNvPr>
          <p:cNvSpPr>
            <a:spLocks noGrp="1"/>
          </p:cNvSpPr>
          <p:nvPr>
            <p:ph idx="1"/>
          </p:nvPr>
        </p:nvSpPr>
        <p:spPr/>
        <p:txBody>
          <a:bodyPr>
            <a:normAutofit fontScale="85000" lnSpcReduction="20000"/>
          </a:bodyPr>
          <a:lstStyle/>
          <a:p>
            <a:r>
              <a:rPr lang="en-GB" dirty="0">
                <a:hlinkClick r:id="rId3"/>
              </a:rPr>
              <a:t>Hwb - IT overview - YouTube</a:t>
            </a:r>
            <a:endParaRPr lang="en-GB" dirty="0">
              <a:hlinkClick r:id="" action="ppaction://noaction"/>
            </a:endParaRPr>
          </a:p>
          <a:p>
            <a:r>
              <a:rPr lang="en-GB" dirty="0">
                <a:hlinkClick r:id="" action="ppaction://noaction"/>
              </a:rPr>
              <a:t>https://www.youtube.com/watch?v=pHi1hkMWTM8&amp;feature=youtu.be</a:t>
            </a:r>
            <a:endParaRPr lang="en-GB" dirty="0"/>
          </a:p>
          <a:p>
            <a:pPr marL="0" indent="0">
              <a:buNone/>
            </a:pPr>
            <a:endParaRPr lang="en-GB" dirty="0"/>
          </a:p>
          <a:p>
            <a:pPr marL="0" indent="0">
              <a:buNone/>
            </a:pPr>
            <a:r>
              <a:rPr lang="en-GB" dirty="0"/>
              <a:t>Moodle</a:t>
            </a:r>
          </a:p>
          <a:p>
            <a:pPr marL="0" indent="0">
              <a:buNone/>
            </a:pPr>
            <a:r>
              <a:rPr lang="en-GB" dirty="0"/>
              <a:t>Microsoft Teams</a:t>
            </a:r>
          </a:p>
          <a:p>
            <a:pPr marL="0" indent="0">
              <a:buNone/>
            </a:pPr>
            <a:r>
              <a:rPr lang="en-GB" dirty="0"/>
              <a:t>Guides and Resources on Hwb</a:t>
            </a:r>
          </a:p>
          <a:p>
            <a:pPr marL="0" indent="0">
              <a:buNone/>
            </a:pPr>
            <a:endParaRPr lang="en-GB" dirty="0"/>
          </a:p>
          <a:p>
            <a:pPr marL="0" indent="0">
              <a:buNone/>
            </a:pPr>
            <a:r>
              <a:rPr lang="en-GB" dirty="0"/>
              <a:t>IT Helpdesk – call 0300 500 5055</a:t>
            </a:r>
          </a:p>
        </p:txBody>
      </p:sp>
    </p:spTree>
    <p:extLst>
      <p:ext uri="{BB962C8B-B14F-4D97-AF65-F5344CB8AC3E}">
        <p14:creationId xmlns:p14="http://schemas.microsoft.com/office/powerpoint/2010/main" val="30466507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F216A-3D97-450C-901D-F1407293105B}"/>
              </a:ext>
            </a:extLst>
          </p:cNvPr>
          <p:cNvSpPr>
            <a:spLocks noGrp="1"/>
          </p:cNvSpPr>
          <p:nvPr>
            <p:ph type="title"/>
          </p:nvPr>
        </p:nvSpPr>
        <p:spPr/>
        <p:txBody>
          <a:bodyPr/>
          <a:lstStyle/>
          <a:p>
            <a:r>
              <a:rPr lang="en-GB" b="1" dirty="0"/>
              <a:t>Handing in your Work</a:t>
            </a:r>
          </a:p>
        </p:txBody>
      </p:sp>
      <p:pic>
        <p:nvPicPr>
          <p:cNvPr id="5" name="Content Placeholder 4" descr="A close up of a sign&#10;&#10;Description generated with very high confidence">
            <a:extLst>
              <a:ext uri="{FF2B5EF4-FFF2-40B4-BE49-F238E27FC236}">
                <a16:creationId xmlns:a16="http://schemas.microsoft.com/office/drawing/2014/main" id="{ABB1AE05-CEE5-4D03-8861-E671FDFB8B4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36196" y="1600200"/>
            <a:ext cx="5871608" cy="3916363"/>
          </a:xfrm>
        </p:spPr>
      </p:pic>
    </p:spTree>
    <p:extLst>
      <p:ext uri="{BB962C8B-B14F-4D97-AF65-F5344CB8AC3E}">
        <p14:creationId xmlns:p14="http://schemas.microsoft.com/office/powerpoint/2010/main" val="26171365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68764-B817-4DAD-98CE-84B28579380A}"/>
              </a:ext>
            </a:extLst>
          </p:cNvPr>
          <p:cNvSpPr>
            <a:spLocks noGrp="1"/>
          </p:cNvSpPr>
          <p:nvPr>
            <p:ph type="title"/>
          </p:nvPr>
        </p:nvSpPr>
        <p:spPr>
          <a:xfrm>
            <a:off x="457200" y="188640"/>
            <a:ext cx="8229600" cy="576064"/>
          </a:xfrm>
        </p:spPr>
        <p:txBody>
          <a:bodyPr>
            <a:normAutofit fontScale="90000"/>
          </a:bodyPr>
          <a:lstStyle/>
          <a:p>
            <a:r>
              <a:rPr lang="en-GB" b="1" dirty="0"/>
              <a:t>Library</a:t>
            </a:r>
          </a:p>
        </p:txBody>
      </p:sp>
      <p:sp>
        <p:nvSpPr>
          <p:cNvPr id="3" name="Content Placeholder 2">
            <a:extLst>
              <a:ext uri="{FF2B5EF4-FFF2-40B4-BE49-F238E27FC236}">
                <a16:creationId xmlns:a16="http://schemas.microsoft.com/office/drawing/2014/main" id="{EFFFE12B-C7CA-4846-83EF-2299FA9945B3}"/>
              </a:ext>
            </a:extLst>
          </p:cNvPr>
          <p:cNvSpPr>
            <a:spLocks noGrp="1"/>
          </p:cNvSpPr>
          <p:nvPr>
            <p:ph idx="1"/>
          </p:nvPr>
        </p:nvSpPr>
        <p:spPr>
          <a:xfrm>
            <a:off x="457200" y="1196752"/>
            <a:ext cx="8229600" cy="4392488"/>
          </a:xfrm>
        </p:spPr>
        <p:txBody>
          <a:bodyPr>
            <a:normAutofit fontScale="92500" lnSpcReduction="20000"/>
          </a:bodyPr>
          <a:lstStyle/>
          <a:p>
            <a:r>
              <a:rPr lang="en-GB" dirty="0">
                <a:hlinkClick r:id="rId3"/>
              </a:rPr>
              <a:t>www.uwtsd.ac.uk</a:t>
            </a:r>
            <a:endParaRPr lang="en-GB" dirty="0"/>
          </a:p>
          <a:p>
            <a:r>
              <a:rPr lang="en-GB" dirty="0"/>
              <a:t>Quick links</a:t>
            </a:r>
          </a:p>
          <a:p>
            <a:pPr marL="0" indent="0">
              <a:buNone/>
            </a:pPr>
            <a:endParaRPr lang="en-GB" dirty="0"/>
          </a:p>
          <a:p>
            <a:pPr marL="0" indent="0">
              <a:buNone/>
            </a:pPr>
            <a:r>
              <a:rPr lang="en-GB" b="1" dirty="0">
                <a:solidFill>
                  <a:srgbClr val="000000"/>
                </a:solidFill>
              </a:rPr>
              <a:t>Videos:</a:t>
            </a:r>
          </a:p>
          <a:p>
            <a:pPr marL="0" indent="0">
              <a:buNone/>
            </a:pPr>
            <a:r>
              <a:rPr lang="en-GB" b="1" dirty="0">
                <a:solidFill>
                  <a:srgbClr val="000000"/>
                </a:solidFill>
                <a:effectLst/>
              </a:rPr>
              <a:t>Welcome to your Library</a:t>
            </a:r>
          </a:p>
          <a:p>
            <a:pPr marL="0" indent="0">
              <a:buNone/>
            </a:pPr>
            <a:r>
              <a:rPr lang="en-GB" dirty="0">
                <a:hlinkClick r:id="rId4"/>
              </a:rPr>
              <a:t>Get to know your Library and Learning Resources 2021 - YouTube</a:t>
            </a:r>
            <a:endParaRPr lang="en-GB" dirty="0"/>
          </a:p>
          <a:p>
            <a:pPr marL="0" lvl="0" indent="0">
              <a:buNone/>
            </a:pPr>
            <a:endParaRPr lang="en-GB" dirty="0">
              <a:effectLst/>
            </a:endParaRPr>
          </a:p>
          <a:p>
            <a:pPr marL="0" indent="0">
              <a:buNone/>
            </a:pPr>
            <a:r>
              <a:rPr lang="en-GB" dirty="0">
                <a:solidFill>
                  <a:srgbClr val="000000"/>
                </a:solidFill>
                <a:effectLst/>
              </a:rPr>
              <a:t> </a:t>
            </a:r>
          </a:p>
          <a:p>
            <a:pPr marL="0" lvl="0" indent="0">
              <a:buNone/>
            </a:pPr>
            <a:endParaRPr lang="en-GB" dirty="0">
              <a:solidFill>
                <a:srgbClr val="000000"/>
              </a:solidFill>
              <a:effectLst/>
            </a:endParaRPr>
          </a:p>
          <a:p>
            <a:endParaRPr lang="en-GB" dirty="0"/>
          </a:p>
        </p:txBody>
      </p:sp>
    </p:spTree>
    <p:extLst>
      <p:ext uri="{BB962C8B-B14F-4D97-AF65-F5344CB8AC3E}">
        <p14:creationId xmlns:p14="http://schemas.microsoft.com/office/powerpoint/2010/main" val="157346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lstStyle/>
          <a:p>
            <a:r>
              <a:rPr lang="en-GB" b="1" dirty="0"/>
              <a:t>Student Support Services</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p:txBody>
          <a:bodyPr>
            <a:normAutofit lnSpcReduction="10000"/>
          </a:bodyPr>
          <a:lstStyle/>
          <a:p>
            <a:r>
              <a:rPr lang="en-GB" dirty="0"/>
              <a:t>Support with academic writing</a:t>
            </a:r>
          </a:p>
          <a:p>
            <a:r>
              <a:rPr lang="en-GB" dirty="0"/>
              <a:t>Study skills</a:t>
            </a:r>
          </a:p>
          <a:p>
            <a:r>
              <a:rPr lang="en-GB" dirty="0"/>
              <a:t>Counselling service</a:t>
            </a:r>
          </a:p>
          <a:p>
            <a:r>
              <a:rPr lang="de-DE" dirty="0"/>
              <a:t>Email: </a:t>
            </a:r>
            <a:r>
              <a:rPr lang="de-DE" dirty="0">
                <a:hlinkClick r:id="rId3"/>
              </a:rPr>
              <a:t>studentservices@uwtsd.ac.uk</a:t>
            </a:r>
            <a:endParaRPr lang="en-GB" dirty="0"/>
          </a:p>
          <a:p>
            <a:endParaRPr lang="en-GB" dirty="0"/>
          </a:p>
          <a:p>
            <a:pPr marL="0" indent="0">
              <a:buNone/>
            </a:pPr>
            <a:r>
              <a:rPr lang="en-GB" dirty="0"/>
              <a:t>Any issues – you are welcome to contact me in the first instance.</a:t>
            </a:r>
          </a:p>
        </p:txBody>
      </p:sp>
    </p:spTree>
    <p:extLst>
      <p:ext uri="{BB962C8B-B14F-4D97-AF65-F5344CB8AC3E}">
        <p14:creationId xmlns:p14="http://schemas.microsoft.com/office/powerpoint/2010/main" val="35067354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3AC9-07A8-4AAA-BB3A-8DF929C7FC08}"/>
              </a:ext>
            </a:extLst>
          </p:cNvPr>
          <p:cNvSpPr>
            <a:spLocks noGrp="1"/>
          </p:cNvSpPr>
          <p:nvPr>
            <p:ph type="title"/>
          </p:nvPr>
        </p:nvSpPr>
        <p:spPr/>
        <p:txBody>
          <a:bodyPr/>
          <a:lstStyle/>
          <a:p>
            <a:r>
              <a:rPr lang="en-GB" b="1" dirty="0"/>
              <a:t>Student Conduct</a:t>
            </a:r>
          </a:p>
        </p:txBody>
      </p:sp>
      <p:sp>
        <p:nvSpPr>
          <p:cNvPr id="3" name="Content Placeholder 2">
            <a:extLst>
              <a:ext uri="{FF2B5EF4-FFF2-40B4-BE49-F238E27FC236}">
                <a16:creationId xmlns:a16="http://schemas.microsoft.com/office/drawing/2014/main" id="{B1BD957C-6666-4E7C-B20F-A32BF54EF328}"/>
              </a:ext>
            </a:extLst>
          </p:cNvPr>
          <p:cNvSpPr>
            <a:spLocks noGrp="1"/>
          </p:cNvSpPr>
          <p:nvPr>
            <p:ph idx="1"/>
          </p:nvPr>
        </p:nvSpPr>
        <p:spPr/>
        <p:txBody>
          <a:bodyPr/>
          <a:lstStyle/>
          <a:p>
            <a:r>
              <a:rPr lang="en-GB" dirty="0"/>
              <a:t>Student Charter and Code of Conduct</a:t>
            </a:r>
          </a:p>
          <a:p>
            <a:r>
              <a:rPr lang="en-GB" dirty="0">
                <a:hlinkClick r:id="rId2"/>
              </a:rPr>
              <a:t>UWTSD Strategic Equality Plan Update – Sept 2021 – YouTube</a:t>
            </a:r>
            <a:endParaRPr lang="en-GB" dirty="0"/>
          </a:p>
          <a:p>
            <a:endParaRPr lang="en-GB" dirty="0"/>
          </a:p>
        </p:txBody>
      </p:sp>
    </p:spTree>
    <p:extLst>
      <p:ext uri="{BB962C8B-B14F-4D97-AF65-F5344CB8AC3E}">
        <p14:creationId xmlns:p14="http://schemas.microsoft.com/office/powerpoint/2010/main" val="27926760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18654"/>
            <a:ext cx="8229600" cy="1143000"/>
          </a:xfrm>
        </p:spPr>
        <p:txBody>
          <a:bodyPr/>
          <a:lstStyle/>
          <a:p>
            <a:endParaRPr lang="en-GB" dirty="0"/>
          </a:p>
        </p:txBody>
      </p:sp>
      <p:sp>
        <p:nvSpPr>
          <p:cNvPr id="3" name="Content Placeholder 2"/>
          <p:cNvSpPr>
            <a:spLocks noGrp="1"/>
          </p:cNvSpPr>
          <p:nvPr>
            <p:ph idx="1"/>
          </p:nvPr>
        </p:nvSpPr>
        <p:spPr>
          <a:xfrm>
            <a:off x="457200" y="1744217"/>
            <a:ext cx="8229600" cy="3917032"/>
          </a:xfrm>
        </p:spPr>
        <p:txBody>
          <a:bodyPr/>
          <a:lstStyle/>
          <a:p>
            <a:endParaRPr lang="en-GB"/>
          </a:p>
        </p:txBody>
      </p:sp>
      <p:pic>
        <p:nvPicPr>
          <p:cNvPr id="5" name="Picture 4"/>
          <p:cNvPicPr>
            <a:picLocks noChangeAspect="1"/>
          </p:cNvPicPr>
          <p:nvPr/>
        </p:nvPicPr>
        <p:blipFill>
          <a:blip r:embed="rId3"/>
          <a:stretch>
            <a:fillRect/>
          </a:stretch>
        </p:blipFill>
        <p:spPr>
          <a:xfrm>
            <a:off x="-324544" y="0"/>
            <a:ext cx="10099387" cy="5748010"/>
          </a:xfrm>
          <a:prstGeom prst="rect">
            <a:avLst/>
          </a:prstGeom>
        </p:spPr>
      </p:pic>
      <p:sp>
        <p:nvSpPr>
          <p:cNvPr id="6" name="TextBox 5"/>
          <p:cNvSpPr txBox="1"/>
          <p:nvPr/>
        </p:nvSpPr>
        <p:spPr>
          <a:xfrm>
            <a:off x="4223534" y="980728"/>
            <a:ext cx="1872208" cy="923330"/>
          </a:xfrm>
          <a:prstGeom prst="rect">
            <a:avLst/>
          </a:prstGeom>
          <a:noFill/>
        </p:spPr>
        <p:txBody>
          <a:bodyPr wrap="square" rtlCol="0">
            <a:spAutoFit/>
          </a:bodyPr>
          <a:lstStyle/>
          <a:p>
            <a:pPr algn="ctr"/>
            <a:r>
              <a:rPr lang="en-GB" dirty="0">
                <a:solidFill>
                  <a:schemeClr val="tx1">
                    <a:lumMod val="65000"/>
                    <a:lumOff val="35000"/>
                  </a:schemeClr>
                </a:solidFill>
              </a:rPr>
              <a:t>What do you think of the programme?</a:t>
            </a:r>
          </a:p>
        </p:txBody>
      </p:sp>
      <p:sp>
        <p:nvSpPr>
          <p:cNvPr id="7" name="TextBox 6"/>
          <p:cNvSpPr txBox="1"/>
          <p:nvPr/>
        </p:nvSpPr>
        <p:spPr>
          <a:xfrm>
            <a:off x="1763688" y="1196752"/>
            <a:ext cx="1224136" cy="1200329"/>
          </a:xfrm>
          <a:prstGeom prst="rect">
            <a:avLst/>
          </a:prstGeom>
          <a:noFill/>
        </p:spPr>
        <p:txBody>
          <a:bodyPr wrap="square" rtlCol="0">
            <a:spAutoFit/>
          </a:bodyPr>
          <a:lstStyle/>
          <a:p>
            <a:pPr algn="ctr"/>
            <a:r>
              <a:rPr lang="en-GB" dirty="0">
                <a:solidFill>
                  <a:schemeClr val="tx1">
                    <a:lumMod val="65000"/>
                    <a:lumOff val="35000"/>
                  </a:schemeClr>
                </a:solidFill>
              </a:rPr>
              <a:t>Are our facilities up to scratch?</a:t>
            </a:r>
          </a:p>
        </p:txBody>
      </p:sp>
      <p:sp>
        <p:nvSpPr>
          <p:cNvPr id="8" name="TextBox 7"/>
          <p:cNvSpPr txBox="1"/>
          <p:nvPr/>
        </p:nvSpPr>
        <p:spPr>
          <a:xfrm>
            <a:off x="2915816" y="548680"/>
            <a:ext cx="1224136" cy="1200329"/>
          </a:xfrm>
          <a:prstGeom prst="rect">
            <a:avLst/>
          </a:prstGeom>
          <a:noFill/>
        </p:spPr>
        <p:txBody>
          <a:bodyPr wrap="square" rtlCol="0">
            <a:spAutoFit/>
          </a:bodyPr>
          <a:lstStyle/>
          <a:p>
            <a:pPr algn="ctr"/>
            <a:r>
              <a:rPr lang="en-GB" dirty="0">
                <a:solidFill>
                  <a:schemeClr val="bg1"/>
                </a:solidFill>
              </a:rPr>
              <a:t>What else can we do to help you?</a:t>
            </a:r>
          </a:p>
        </p:txBody>
      </p:sp>
      <p:sp>
        <p:nvSpPr>
          <p:cNvPr id="9" name="TextBox 8"/>
          <p:cNvSpPr txBox="1"/>
          <p:nvPr/>
        </p:nvSpPr>
        <p:spPr>
          <a:xfrm>
            <a:off x="6516216" y="1733907"/>
            <a:ext cx="1080120" cy="830997"/>
          </a:xfrm>
          <a:prstGeom prst="rect">
            <a:avLst/>
          </a:prstGeom>
          <a:noFill/>
        </p:spPr>
        <p:txBody>
          <a:bodyPr wrap="square" rtlCol="0">
            <a:spAutoFit/>
          </a:bodyPr>
          <a:lstStyle/>
          <a:p>
            <a:pPr algn="ctr"/>
            <a:r>
              <a:rPr lang="en-GB" sz="1600" dirty="0">
                <a:solidFill>
                  <a:schemeClr val="bg1"/>
                </a:solidFill>
              </a:rPr>
              <a:t>How are we doing?</a:t>
            </a:r>
          </a:p>
        </p:txBody>
      </p:sp>
      <p:sp>
        <p:nvSpPr>
          <p:cNvPr id="4" name="TextBox 3">
            <a:extLst>
              <a:ext uri="{FF2B5EF4-FFF2-40B4-BE49-F238E27FC236}">
                <a16:creationId xmlns:a16="http://schemas.microsoft.com/office/drawing/2014/main" id="{8EE1FCC8-F2E5-4AF4-9843-7CB636229430}"/>
              </a:ext>
            </a:extLst>
          </p:cNvPr>
          <p:cNvSpPr txBox="1"/>
          <p:nvPr/>
        </p:nvSpPr>
        <p:spPr>
          <a:xfrm>
            <a:off x="7596336" y="249609"/>
            <a:ext cx="1872208" cy="646331"/>
          </a:xfrm>
          <a:prstGeom prst="rect">
            <a:avLst/>
          </a:prstGeom>
          <a:noFill/>
        </p:spPr>
        <p:txBody>
          <a:bodyPr wrap="square" rtlCol="0">
            <a:spAutoFit/>
          </a:bodyPr>
          <a:lstStyle/>
          <a:p>
            <a:r>
              <a:rPr lang="en-GB" dirty="0"/>
              <a:t>Student Representatives</a:t>
            </a:r>
          </a:p>
        </p:txBody>
      </p:sp>
    </p:spTree>
    <p:extLst>
      <p:ext uri="{BB962C8B-B14F-4D97-AF65-F5344CB8AC3E}">
        <p14:creationId xmlns:p14="http://schemas.microsoft.com/office/powerpoint/2010/main" val="38913782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5F81-783A-4326-9461-7FE345C6B4C2}"/>
              </a:ext>
            </a:extLst>
          </p:cNvPr>
          <p:cNvSpPr>
            <a:spLocks noGrp="1"/>
          </p:cNvSpPr>
          <p:nvPr>
            <p:ph type="title"/>
          </p:nvPr>
        </p:nvSpPr>
        <p:spPr/>
        <p:txBody>
          <a:bodyPr/>
          <a:lstStyle/>
          <a:p>
            <a:r>
              <a:rPr lang="en-GB" b="1" dirty="0"/>
              <a:t>Student Union Video</a:t>
            </a:r>
          </a:p>
        </p:txBody>
      </p:sp>
      <p:sp>
        <p:nvSpPr>
          <p:cNvPr id="3" name="Content Placeholder 2">
            <a:extLst>
              <a:ext uri="{FF2B5EF4-FFF2-40B4-BE49-F238E27FC236}">
                <a16:creationId xmlns:a16="http://schemas.microsoft.com/office/drawing/2014/main" id="{96353465-5F8A-4694-AE09-3BF55E757B78}"/>
              </a:ext>
            </a:extLst>
          </p:cNvPr>
          <p:cNvSpPr>
            <a:spLocks noGrp="1"/>
          </p:cNvSpPr>
          <p:nvPr>
            <p:ph idx="1"/>
          </p:nvPr>
        </p:nvSpPr>
        <p:spPr/>
        <p:txBody>
          <a:bodyPr/>
          <a:lstStyle/>
          <a:p>
            <a:r>
              <a:rPr lang="en-GB" dirty="0">
                <a:hlinkClick r:id="rId3"/>
              </a:rPr>
              <a:t>Video Link</a:t>
            </a:r>
            <a:endParaRPr lang="en-GB" dirty="0"/>
          </a:p>
        </p:txBody>
      </p:sp>
    </p:spTree>
    <p:extLst>
      <p:ext uri="{BB962C8B-B14F-4D97-AF65-F5344CB8AC3E}">
        <p14:creationId xmlns:p14="http://schemas.microsoft.com/office/powerpoint/2010/main" val="16207142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702C2-0256-42E5-BADF-D8E67D579A35}"/>
              </a:ext>
            </a:extLst>
          </p:cNvPr>
          <p:cNvSpPr>
            <a:spLocks noGrp="1"/>
          </p:cNvSpPr>
          <p:nvPr>
            <p:ph type="title"/>
          </p:nvPr>
        </p:nvSpPr>
        <p:spPr>
          <a:xfrm>
            <a:off x="457200" y="188640"/>
            <a:ext cx="8229600" cy="576064"/>
          </a:xfrm>
        </p:spPr>
        <p:txBody>
          <a:bodyPr>
            <a:normAutofit fontScale="90000"/>
          </a:bodyPr>
          <a:lstStyle/>
          <a:p>
            <a:r>
              <a:rPr lang="en-GB" b="1" dirty="0"/>
              <a:t>Enrolment Issues</a:t>
            </a:r>
          </a:p>
        </p:txBody>
      </p:sp>
      <p:sp>
        <p:nvSpPr>
          <p:cNvPr id="3" name="TextBox 2">
            <a:extLst>
              <a:ext uri="{FF2B5EF4-FFF2-40B4-BE49-F238E27FC236}">
                <a16:creationId xmlns:a16="http://schemas.microsoft.com/office/drawing/2014/main" id="{F1229691-C706-4132-BA38-ABE2642794A9}"/>
              </a:ext>
            </a:extLst>
          </p:cNvPr>
          <p:cNvSpPr txBox="1"/>
          <p:nvPr/>
        </p:nvSpPr>
        <p:spPr>
          <a:xfrm>
            <a:off x="755576" y="1196752"/>
            <a:ext cx="7776864" cy="2308324"/>
          </a:xfrm>
          <a:prstGeom prst="rect">
            <a:avLst/>
          </a:prstGeom>
          <a:noFill/>
        </p:spPr>
        <p:txBody>
          <a:bodyPr wrap="square" rtlCol="0">
            <a:spAutoFit/>
          </a:bodyPr>
          <a:lstStyle/>
          <a:p>
            <a:r>
              <a:rPr lang="en-GB" sz="3600" dirty="0"/>
              <a:t>Please email the Admin Office:</a:t>
            </a:r>
          </a:p>
          <a:p>
            <a:endParaRPr lang="en-GB" sz="3600" dirty="0"/>
          </a:p>
          <a:p>
            <a:r>
              <a:rPr lang="fr-FR" sz="3600" b="1" dirty="0"/>
              <a:t>Email:      imh.admin@uwtsd.ac.uk</a:t>
            </a:r>
          </a:p>
          <a:p>
            <a:endParaRPr lang="en-GB" sz="3600" dirty="0"/>
          </a:p>
        </p:txBody>
      </p:sp>
    </p:spTree>
    <p:extLst>
      <p:ext uri="{BB962C8B-B14F-4D97-AF65-F5344CB8AC3E}">
        <p14:creationId xmlns:p14="http://schemas.microsoft.com/office/powerpoint/2010/main" val="37481757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9752" y="980728"/>
            <a:ext cx="4250605" cy="4250605"/>
          </a:xfrm>
          <a:prstGeom prst="rect">
            <a:avLst/>
          </a:prstGeom>
        </p:spPr>
      </p:pic>
    </p:spTree>
    <p:extLst>
      <p:ext uri="{BB962C8B-B14F-4D97-AF65-F5344CB8AC3E}">
        <p14:creationId xmlns:p14="http://schemas.microsoft.com/office/powerpoint/2010/main" val="33925776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E6AD3-9E4A-4580-A4A0-817C78C93383}"/>
              </a:ext>
            </a:extLst>
          </p:cNvPr>
          <p:cNvSpPr>
            <a:spLocks noGrp="1"/>
          </p:cNvSpPr>
          <p:nvPr>
            <p:ph type="title"/>
          </p:nvPr>
        </p:nvSpPr>
        <p:spPr>
          <a:xfrm>
            <a:off x="432829" y="-24165"/>
            <a:ext cx="8229600" cy="1143000"/>
          </a:xfrm>
        </p:spPr>
        <p:txBody>
          <a:bodyPr/>
          <a:lstStyle/>
          <a:p>
            <a:r>
              <a:rPr lang="en-GB" b="1" dirty="0"/>
              <a:t>Word Cloud</a:t>
            </a:r>
          </a:p>
        </p:txBody>
      </p:sp>
      <p:sp>
        <p:nvSpPr>
          <p:cNvPr id="3" name="Content Placeholder 2">
            <a:extLst>
              <a:ext uri="{FF2B5EF4-FFF2-40B4-BE49-F238E27FC236}">
                <a16:creationId xmlns:a16="http://schemas.microsoft.com/office/drawing/2014/main" id="{6F30285B-35B3-49A6-8DF9-26612358EDC7}"/>
              </a:ext>
            </a:extLst>
          </p:cNvPr>
          <p:cNvSpPr>
            <a:spLocks noGrp="1"/>
          </p:cNvSpPr>
          <p:nvPr>
            <p:ph idx="1"/>
          </p:nvPr>
        </p:nvSpPr>
        <p:spPr>
          <a:xfrm>
            <a:off x="457200" y="1268760"/>
            <a:ext cx="8229600" cy="4464496"/>
          </a:xfrm>
        </p:spPr>
        <p:txBody>
          <a:bodyPr>
            <a:normAutofit/>
          </a:bodyPr>
          <a:lstStyle/>
          <a:p>
            <a:r>
              <a:rPr lang="en-GB" dirty="0"/>
              <a:t>Scan the QR code </a:t>
            </a:r>
          </a:p>
          <a:p>
            <a:endParaRPr lang="en-GB" dirty="0"/>
          </a:p>
          <a:p>
            <a:endParaRPr lang="en-GB" dirty="0"/>
          </a:p>
          <a:p>
            <a:endParaRPr lang="en-GB" dirty="0"/>
          </a:p>
          <a:p>
            <a:r>
              <a:rPr lang="en-GB" dirty="0"/>
              <a:t>Or Go to </a:t>
            </a:r>
            <a:r>
              <a:rPr lang="en-GB" dirty="0">
                <a:hlinkClick r:id="rId3"/>
              </a:rPr>
              <a:t>www.menti.com</a:t>
            </a:r>
            <a:r>
              <a:rPr lang="en-GB" dirty="0"/>
              <a:t> and enter the code:6532 1583</a:t>
            </a:r>
          </a:p>
          <a:p>
            <a:endParaRPr lang="en-GB" dirty="0"/>
          </a:p>
        </p:txBody>
      </p:sp>
      <p:pic>
        <p:nvPicPr>
          <p:cNvPr id="4" name="Picture 3"/>
          <p:cNvPicPr>
            <a:picLocks noChangeAspect="1"/>
          </p:cNvPicPr>
          <p:nvPr/>
        </p:nvPicPr>
        <p:blipFill>
          <a:blip r:embed="rId4"/>
          <a:stretch>
            <a:fillRect/>
          </a:stretch>
        </p:blipFill>
        <p:spPr>
          <a:xfrm>
            <a:off x="5508104" y="1052736"/>
            <a:ext cx="2598936" cy="2598936"/>
          </a:xfrm>
          <a:prstGeom prst="rect">
            <a:avLst/>
          </a:prstGeom>
        </p:spPr>
      </p:pic>
    </p:spTree>
    <p:extLst>
      <p:ext uri="{BB962C8B-B14F-4D97-AF65-F5344CB8AC3E}">
        <p14:creationId xmlns:p14="http://schemas.microsoft.com/office/powerpoint/2010/main" val="30765870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EB73-D776-4395-B6D6-61C03C6A7187}"/>
              </a:ext>
            </a:extLst>
          </p:cNvPr>
          <p:cNvSpPr>
            <a:spLocks noGrp="1"/>
          </p:cNvSpPr>
          <p:nvPr>
            <p:ph type="title"/>
          </p:nvPr>
        </p:nvSpPr>
        <p:spPr>
          <a:xfrm>
            <a:off x="457200" y="116632"/>
            <a:ext cx="8229600" cy="778098"/>
          </a:xfrm>
        </p:spPr>
        <p:txBody>
          <a:bodyPr/>
          <a:lstStyle/>
          <a:p>
            <a:r>
              <a:rPr lang="en-GB" b="1" dirty="0"/>
              <a:t>What now?</a:t>
            </a:r>
          </a:p>
        </p:txBody>
      </p:sp>
      <p:sp>
        <p:nvSpPr>
          <p:cNvPr id="3" name="Content Placeholder 2">
            <a:extLst>
              <a:ext uri="{FF2B5EF4-FFF2-40B4-BE49-F238E27FC236}">
                <a16:creationId xmlns:a16="http://schemas.microsoft.com/office/drawing/2014/main" id="{BE639D83-6C59-48E0-8CE0-FEA1AB673303}"/>
              </a:ext>
            </a:extLst>
          </p:cNvPr>
          <p:cNvSpPr>
            <a:spLocks noGrp="1"/>
          </p:cNvSpPr>
          <p:nvPr>
            <p:ph idx="1"/>
          </p:nvPr>
        </p:nvSpPr>
        <p:spPr>
          <a:xfrm>
            <a:off x="457200" y="914239"/>
            <a:ext cx="8229600" cy="4536504"/>
          </a:xfrm>
        </p:spPr>
        <p:txBody>
          <a:bodyPr>
            <a:normAutofit fontScale="85000" lnSpcReduction="10000"/>
          </a:bodyPr>
          <a:lstStyle/>
          <a:p>
            <a:r>
              <a:rPr lang="en-GB" dirty="0"/>
              <a:t>Enrol with UWTSD and download your ID</a:t>
            </a:r>
          </a:p>
          <a:p>
            <a:r>
              <a:rPr lang="en-GB" dirty="0"/>
              <a:t>Look out for the CIPD email and join as a student member (remember to confirm yourself as a student)</a:t>
            </a:r>
          </a:p>
          <a:p>
            <a:r>
              <a:rPr lang="en-GB" dirty="0"/>
              <a:t>Buy/borrow the core textbook and read chapter 1</a:t>
            </a:r>
          </a:p>
          <a:p>
            <a:r>
              <a:rPr lang="en-GB" dirty="0"/>
              <a:t>Connect with me on LinkedIn and join the Facebook page</a:t>
            </a:r>
          </a:p>
          <a:p>
            <a:r>
              <a:rPr lang="en-GB" dirty="0"/>
              <a:t>Download the Hwb and Outlook app on your phone, and the Microsoft Teams app on your PC/Laptop</a:t>
            </a:r>
          </a:p>
          <a:p>
            <a:r>
              <a:rPr lang="en-GB" dirty="0"/>
              <a:t>Read the assignment</a:t>
            </a:r>
          </a:p>
          <a:p>
            <a:r>
              <a:rPr lang="en-GB" dirty="0"/>
              <a:t>See you on 3</a:t>
            </a:r>
            <a:r>
              <a:rPr lang="en-GB" baseline="30000" dirty="0"/>
              <a:t>rd</a:t>
            </a:r>
            <a:r>
              <a:rPr lang="en-GB" dirty="0"/>
              <a:t> March! </a:t>
            </a:r>
          </a:p>
        </p:txBody>
      </p:sp>
    </p:spTree>
    <p:extLst>
      <p:ext uri="{BB962C8B-B14F-4D97-AF65-F5344CB8AC3E}">
        <p14:creationId xmlns:p14="http://schemas.microsoft.com/office/powerpoint/2010/main" val="30064563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documentManagement/types"/>
    <ds:schemaRef ds:uri="303dbf9b-b85b-46a0-94f1-894078c07ecd"/>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2173</TotalTime>
  <Words>1366</Words>
  <Application>Microsoft Office PowerPoint</Application>
  <PresentationFormat>On-screen Show (4:3)</PresentationFormat>
  <Paragraphs>320</Paragraphs>
  <Slides>39</Slides>
  <Notes>30</Notes>
  <HiddenSlides>0</HiddenSlides>
  <MMClips>0</MMClips>
  <ScaleCrop>false</ScaleCrop>
  <HeadingPairs>
    <vt:vector size="4" baseType="variant">
      <vt:variant>
        <vt:lpstr>Theme</vt:lpstr>
      </vt:variant>
      <vt:variant>
        <vt:i4>2</vt:i4>
      </vt:variant>
      <vt:variant>
        <vt:lpstr>Slide Titles</vt:lpstr>
      </vt:variant>
      <vt:variant>
        <vt:i4>39</vt:i4>
      </vt:variant>
    </vt:vector>
  </HeadingPairs>
  <TitlesOfParts>
    <vt:vector size="41" baseType="lpstr">
      <vt:lpstr>20140311PresentationUWTSDTemplate</vt:lpstr>
      <vt:lpstr>Office Theme</vt:lpstr>
      <vt:lpstr>PowerPoint Presentation</vt:lpstr>
      <vt:lpstr>CIPD Foundation Certificate in People Practice</vt:lpstr>
      <vt:lpstr>Schedule for Today</vt:lpstr>
      <vt:lpstr>Health and Safety</vt:lpstr>
      <vt:lpstr>PowerPoint Presentation</vt:lpstr>
      <vt:lpstr>PowerPoint Presentation</vt:lpstr>
      <vt:lpstr>Introductions</vt:lpstr>
      <vt:lpstr>PowerPoint Presentation</vt:lpstr>
      <vt:lpstr>The Qualification</vt:lpstr>
      <vt:lpstr>PowerPoint Presentation</vt:lpstr>
      <vt:lpstr>Modules</vt:lpstr>
      <vt:lpstr>Course Elements</vt:lpstr>
      <vt:lpstr>How to manage your learning</vt:lpstr>
      <vt:lpstr>PowerPoint Presentation</vt:lpstr>
      <vt:lpstr>Your Learning Plan for Each Module</vt:lpstr>
      <vt:lpstr>Formal Assessments</vt:lpstr>
      <vt:lpstr>Core Text</vt:lpstr>
      <vt:lpstr>Useful Level 5 Core Text</vt:lpstr>
      <vt:lpstr>Useful Level 5 Core Text No.2</vt:lpstr>
      <vt:lpstr>Key Resources</vt:lpstr>
      <vt:lpstr>LinkedIn</vt:lpstr>
      <vt:lpstr>Facebook Pages</vt:lpstr>
      <vt:lpstr>Break 15 minutes</vt:lpstr>
      <vt:lpstr>PowerPoint Presentation</vt:lpstr>
      <vt:lpstr>CIPD</vt:lpstr>
      <vt:lpstr>CIPD Conferences</vt:lpstr>
      <vt:lpstr>Access all your needs via our Website</vt:lpstr>
      <vt:lpstr>For all your Student Needs - Hwb</vt:lpstr>
      <vt:lpstr>IT Platforms</vt:lpstr>
      <vt:lpstr>Handing in your Work</vt:lpstr>
      <vt:lpstr>Library</vt:lpstr>
      <vt:lpstr>Student Support Services</vt:lpstr>
      <vt:lpstr>Student Conduct</vt:lpstr>
      <vt:lpstr>PowerPoint Presentation</vt:lpstr>
      <vt:lpstr>Student Union Video</vt:lpstr>
      <vt:lpstr>Enrolment Issues</vt:lpstr>
      <vt:lpstr>PowerPoint Presentation</vt:lpstr>
      <vt:lpstr>Word Cloud</vt:lpstr>
      <vt:lpstr>What now?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Wood</cp:lastModifiedBy>
  <cp:revision>101</cp:revision>
  <cp:lastPrinted>2018-09-17T10:30:39Z</cp:lastPrinted>
  <dcterms:created xsi:type="dcterms:W3CDTF">2015-04-14T15:21:28Z</dcterms:created>
  <dcterms:modified xsi:type="dcterms:W3CDTF">2022-02-03T12:00:39Z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