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6737EE8-302F-4B63-BE60-E45C62A71AF8}">
          <p14:sldIdLst>
            <p14:sldId id="256"/>
            <p14:sldId id="257"/>
            <p14:sldId id="258"/>
            <p14:sldId id="259"/>
            <p14:sldId id="260"/>
            <p14:sldId id="261"/>
            <p14:sldId id="262"/>
            <p14:sldId id="263"/>
            <p14:sldId id="264"/>
            <p14:sldId id="265"/>
            <p14:sldId id="266"/>
            <p14:sldId id="267"/>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8" d="100"/>
          <a:sy n="78" d="100"/>
        </p:scale>
        <p:origin x="835"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1" Type="http://schemas.openxmlformats.org/officeDocument/2006/relationships/hyperlink" Target="https://www.bing.com/search?q=university+of+wales+trinity+saint+david&amp;filters=dtbk:%22MCFvdmVydmlldyFvdmVydmlldyFlMTRiODZmOS0yNzFmLTczNzQtZDljNC0zMzVlYzI1MjhmMDg%3d%22+sid:%22e14b86f9-271f-7374-d9c4-335ec2528f08%22+tphint:%22f%22&amp;FORM=DEPNAV"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bing.com/search?q=university+of+wales+trinity+saint+david&amp;filters=dtbk:%22MCFvdmVydmlldyFvdmVydmlldyFlMTRiODZmOS0yNzFmLTczNzQtZDljNC0zMzVlYzI1MjhmMDg%3d%22+sid:%22e14b86f9-271f-7374-d9c4-335ec2528f08%22+tphint:%22f%22&amp;FORM=DEPNAV"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3AC16D-AC98-4FCD-8F54-D94904FF0305}"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141A7174-CCFE-4DFE-A23F-0E45088DAE40}">
      <dgm:prSet/>
      <dgm:spPr/>
      <dgm:t>
        <a:bodyPr/>
        <a:lstStyle/>
        <a:p>
          <a:r>
            <a:rPr lang="en-US" b="1" u="sng" dirty="0">
              <a:highlight>
                <a:srgbClr val="000000"/>
              </a:highlight>
              <a:hlinkClick xmlns:r="http://schemas.openxmlformats.org/officeDocument/2006/relationships" r:id="rId1">
                <a:extLst>
                  <a:ext uri="{A12FA001-AC4F-418D-AE19-62706E023703}">
                    <ahyp:hlinkClr xmlns:ahyp="http://schemas.microsoft.com/office/drawing/2018/hyperlinkcolor" val="tx"/>
                  </a:ext>
                </a:extLst>
              </a:hlinkClick>
            </a:rPr>
            <a:t>University of Wales Trinity Saint David</a:t>
          </a:r>
          <a:endParaRPr lang="en-US" b="1" u="sng" dirty="0">
            <a:highlight>
              <a:srgbClr val="000000"/>
            </a:highlight>
          </a:endParaRPr>
        </a:p>
      </dgm:t>
    </dgm:pt>
    <dgm:pt modelId="{B8DBFD65-A794-48E3-B41D-5A7357862D5B}" type="parTrans" cxnId="{44E49042-363F-408B-9465-9A2BDDB7AC46}">
      <dgm:prSet/>
      <dgm:spPr/>
      <dgm:t>
        <a:bodyPr/>
        <a:lstStyle/>
        <a:p>
          <a:endParaRPr lang="en-US"/>
        </a:p>
      </dgm:t>
    </dgm:pt>
    <dgm:pt modelId="{ED867994-3DA4-4CDB-8E7A-1BC073F1CB5B}" type="sibTrans" cxnId="{44E49042-363F-408B-9465-9A2BDDB7AC46}">
      <dgm:prSet/>
      <dgm:spPr/>
      <dgm:t>
        <a:bodyPr/>
        <a:lstStyle/>
        <a:p>
          <a:endParaRPr lang="en-US"/>
        </a:p>
      </dgm:t>
    </dgm:pt>
    <dgm:pt modelId="{39779677-2B46-4086-ABCD-D6FB6C7C4D13}">
      <dgm:prSet/>
      <dgm:spPr/>
      <dgm:t>
        <a:bodyPr/>
        <a:lstStyle/>
        <a:p>
          <a:r>
            <a:rPr lang="en-US" b="1" u="sng" dirty="0" err="1">
              <a:highlight>
                <a:srgbClr val="000000"/>
              </a:highlight>
            </a:rPr>
            <a:t>Programme</a:t>
          </a:r>
          <a:r>
            <a:rPr lang="en-US" b="1" u="sng" dirty="0">
              <a:highlight>
                <a:srgbClr val="000000"/>
              </a:highlight>
            </a:rPr>
            <a:t>: Certificate of Higher Education </a:t>
          </a:r>
        </a:p>
      </dgm:t>
    </dgm:pt>
    <dgm:pt modelId="{AB7E1A8F-C528-4CEC-925B-80BF3319DCAA}" type="parTrans" cxnId="{238CFE30-AE97-4DB5-8A5D-5A75F382B54C}">
      <dgm:prSet/>
      <dgm:spPr/>
      <dgm:t>
        <a:bodyPr/>
        <a:lstStyle/>
        <a:p>
          <a:endParaRPr lang="en-US"/>
        </a:p>
      </dgm:t>
    </dgm:pt>
    <dgm:pt modelId="{315D5052-8C0E-46B8-A852-A925CEFC4F25}" type="sibTrans" cxnId="{238CFE30-AE97-4DB5-8A5D-5A75F382B54C}">
      <dgm:prSet/>
      <dgm:spPr/>
      <dgm:t>
        <a:bodyPr/>
        <a:lstStyle/>
        <a:p>
          <a:endParaRPr lang="en-US"/>
        </a:p>
      </dgm:t>
    </dgm:pt>
    <dgm:pt modelId="{B57A2E44-B3B2-4CB2-8D81-00C4779E9203}">
      <dgm:prSet/>
      <dgm:spPr/>
      <dgm:t>
        <a:bodyPr/>
        <a:lstStyle/>
        <a:p>
          <a:r>
            <a:rPr lang="en-US" b="1" u="sng" dirty="0">
              <a:highlight>
                <a:srgbClr val="000000"/>
              </a:highlight>
            </a:rPr>
            <a:t>Employability Skills</a:t>
          </a:r>
        </a:p>
      </dgm:t>
    </dgm:pt>
    <dgm:pt modelId="{8C5E1AE9-3E75-4496-A275-C69B4445AFCA}" type="parTrans" cxnId="{12633115-D8E8-4D8F-9872-9C33C00985E2}">
      <dgm:prSet/>
      <dgm:spPr/>
      <dgm:t>
        <a:bodyPr/>
        <a:lstStyle/>
        <a:p>
          <a:endParaRPr lang="en-US"/>
        </a:p>
      </dgm:t>
    </dgm:pt>
    <dgm:pt modelId="{01EC8373-6395-4CA4-B9A9-3164BB9F9FA1}" type="sibTrans" cxnId="{12633115-D8E8-4D8F-9872-9C33C00985E2}">
      <dgm:prSet/>
      <dgm:spPr/>
      <dgm:t>
        <a:bodyPr/>
        <a:lstStyle/>
        <a:p>
          <a:endParaRPr lang="en-US"/>
        </a:p>
      </dgm:t>
    </dgm:pt>
    <dgm:pt modelId="{2D388929-7007-4E4E-AE09-2917330DD53D}">
      <dgm:prSet/>
      <dgm:spPr/>
      <dgm:t>
        <a:bodyPr/>
        <a:lstStyle/>
        <a:p>
          <a:r>
            <a:rPr lang="en-US" b="1" u="sng" dirty="0">
              <a:highlight>
                <a:srgbClr val="000000"/>
              </a:highlight>
            </a:rPr>
            <a:t>Module: Managing </a:t>
          </a:r>
          <a:r>
            <a:rPr lang="en-GB" b="1" u="sng" dirty="0">
              <a:highlight>
                <a:srgbClr val="000000"/>
              </a:highlight>
            </a:rPr>
            <a:t>Enterprise </a:t>
          </a:r>
          <a:endParaRPr lang="en-US" b="1" u="sng" dirty="0">
            <a:highlight>
              <a:srgbClr val="000000"/>
            </a:highlight>
          </a:endParaRPr>
        </a:p>
      </dgm:t>
    </dgm:pt>
    <dgm:pt modelId="{F64DB09F-C9B4-4B42-B423-1771F348090E}" type="parTrans" cxnId="{06EE64EC-1B45-49ED-861C-4208BE1B97CC}">
      <dgm:prSet/>
      <dgm:spPr/>
      <dgm:t>
        <a:bodyPr/>
        <a:lstStyle/>
        <a:p>
          <a:endParaRPr lang="en-US"/>
        </a:p>
      </dgm:t>
    </dgm:pt>
    <dgm:pt modelId="{9D803872-258A-4C6A-8612-81117C9AA366}" type="sibTrans" cxnId="{06EE64EC-1B45-49ED-861C-4208BE1B97CC}">
      <dgm:prSet/>
      <dgm:spPr/>
      <dgm:t>
        <a:bodyPr/>
        <a:lstStyle/>
        <a:p>
          <a:endParaRPr lang="en-US"/>
        </a:p>
      </dgm:t>
    </dgm:pt>
    <dgm:pt modelId="{0935B8EF-4AF2-44F9-BF71-53802BD88CE2}">
      <dgm:prSet/>
      <dgm:spPr/>
      <dgm:t>
        <a:bodyPr/>
        <a:lstStyle/>
        <a:p>
          <a:r>
            <a:rPr lang="en-US" b="1" u="sng" dirty="0">
              <a:highlight>
                <a:srgbClr val="000000"/>
              </a:highlight>
            </a:rPr>
            <a:t>Module code: BMSW4011                     </a:t>
          </a:r>
        </a:p>
      </dgm:t>
    </dgm:pt>
    <dgm:pt modelId="{2C1AA5A1-A055-4269-A573-2430474BB62D}" type="parTrans" cxnId="{5949F099-75F5-4EA2-9FCC-538B436FA34B}">
      <dgm:prSet/>
      <dgm:spPr/>
      <dgm:t>
        <a:bodyPr/>
        <a:lstStyle/>
        <a:p>
          <a:endParaRPr lang="en-US"/>
        </a:p>
      </dgm:t>
    </dgm:pt>
    <dgm:pt modelId="{01D37112-6075-4279-AF4F-06927A24DE6F}" type="sibTrans" cxnId="{5949F099-75F5-4EA2-9FCC-538B436FA34B}">
      <dgm:prSet/>
      <dgm:spPr/>
      <dgm:t>
        <a:bodyPr/>
        <a:lstStyle/>
        <a:p>
          <a:endParaRPr lang="en-US"/>
        </a:p>
      </dgm:t>
    </dgm:pt>
    <dgm:pt modelId="{BE8BFB99-7B75-4591-A31E-529134D674AF}">
      <dgm:prSet/>
      <dgm:spPr/>
      <dgm:t>
        <a:bodyPr/>
        <a:lstStyle/>
        <a:p>
          <a:r>
            <a:rPr lang="en-US" b="1" u="sng" dirty="0">
              <a:highlight>
                <a:srgbClr val="000000"/>
              </a:highlight>
            </a:rPr>
            <a:t>Task 2: </a:t>
          </a:r>
          <a:r>
            <a:rPr lang="en-GB" b="1" u="sng" dirty="0">
              <a:highlight>
                <a:srgbClr val="000000"/>
              </a:highlight>
            </a:rPr>
            <a:t>Individual Presentation</a:t>
          </a:r>
          <a:endParaRPr lang="en-US" b="1" u="sng" dirty="0">
            <a:highlight>
              <a:srgbClr val="000000"/>
            </a:highlight>
          </a:endParaRPr>
        </a:p>
      </dgm:t>
    </dgm:pt>
    <dgm:pt modelId="{0130B4D7-C62D-4F0F-8549-C55B08A5B973}" type="parTrans" cxnId="{7E3AA736-F021-4F6E-9BBF-2547E4F9D1FE}">
      <dgm:prSet/>
      <dgm:spPr/>
      <dgm:t>
        <a:bodyPr/>
        <a:lstStyle/>
        <a:p>
          <a:endParaRPr lang="en-US"/>
        </a:p>
      </dgm:t>
    </dgm:pt>
    <dgm:pt modelId="{6D99E305-80EE-453F-8E40-03A5DA730FD3}" type="sibTrans" cxnId="{7E3AA736-F021-4F6E-9BBF-2547E4F9D1FE}">
      <dgm:prSet/>
      <dgm:spPr/>
      <dgm:t>
        <a:bodyPr/>
        <a:lstStyle/>
        <a:p>
          <a:endParaRPr lang="en-US"/>
        </a:p>
      </dgm:t>
    </dgm:pt>
    <dgm:pt modelId="{9015F4A7-0295-4C50-9A7D-8A05589B1F6D}">
      <dgm:prSet/>
      <dgm:spPr/>
      <dgm:t>
        <a:bodyPr/>
        <a:lstStyle/>
        <a:p>
          <a:r>
            <a:rPr lang="en-US" b="1" u="none" dirty="0">
              <a:highlight>
                <a:srgbClr val="000000"/>
              </a:highlight>
            </a:rPr>
            <a:t>Constantin Tanasa (2332158)</a:t>
          </a:r>
        </a:p>
      </dgm:t>
    </dgm:pt>
    <dgm:pt modelId="{D444D060-98AC-4FC4-8AC7-53EC38C0E2E7}" type="parTrans" cxnId="{438924D4-7D98-4A9C-9EBF-C50C00258479}">
      <dgm:prSet/>
      <dgm:spPr/>
      <dgm:t>
        <a:bodyPr/>
        <a:lstStyle/>
        <a:p>
          <a:endParaRPr lang="en-US"/>
        </a:p>
      </dgm:t>
    </dgm:pt>
    <dgm:pt modelId="{7A9E010F-0444-4758-8ECC-5B007936CEC9}" type="sibTrans" cxnId="{438924D4-7D98-4A9C-9EBF-C50C00258479}">
      <dgm:prSet/>
      <dgm:spPr/>
      <dgm:t>
        <a:bodyPr/>
        <a:lstStyle/>
        <a:p>
          <a:endParaRPr lang="en-US"/>
        </a:p>
      </dgm:t>
    </dgm:pt>
    <dgm:pt modelId="{C9580099-3FD9-4E66-A095-4B8B3709D85B}">
      <dgm:prSet/>
      <dgm:spPr/>
      <dgm:t>
        <a:bodyPr/>
        <a:lstStyle/>
        <a:p>
          <a:r>
            <a:rPr lang="en-US" b="1" u="none" dirty="0">
              <a:highlight>
                <a:srgbClr val="000000"/>
              </a:highlight>
            </a:rPr>
            <a:t>Lecturer: Mel Squire</a:t>
          </a:r>
        </a:p>
      </dgm:t>
    </dgm:pt>
    <dgm:pt modelId="{191AFF3E-4253-444B-A412-EEF557576A82}" type="parTrans" cxnId="{C840025D-A5E5-4BBE-B7B6-8D946E63371E}">
      <dgm:prSet/>
      <dgm:spPr/>
      <dgm:t>
        <a:bodyPr/>
        <a:lstStyle/>
        <a:p>
          <a:endParaRPr lang="en-US"/>
        </a:p>
      </dgm:t>
    </dgm:pt>
    <dgm:pt modelId="{4AA45DD5-7213-4621-8F68-808E304090F6}" type="sibTrans" cxnId="{C840025D-A5E5-4BBE-B7B6-8D946E63371E}">
      <dgm:prSet/>
      <dgm:spPr/>
      <dgm:t>
        <a:bodyPr/>
        <a:lstStyle/>
        <a:p>
          <a:endParaRPr lang="en-US"/>
        </a:p>
      </dgm:t>
    </dgm:pt>
    <dgm:pt modelId="{DDAEB973-CB56-42A3-8C40-3F8D934AA159}">
      <dgm:prSet/>
      <dgm:spPr/>
      <dgm:t>
        <a:bodyPr/>
        <a:lstStyle/>
        <a:p>
          <a:r>
            <a:rPr lang="en-US" b="1" u="sng" dirty="0">
              <a:highlight>
                <a:srgbClr val="000000"/>
              </a:highlight>
            </a:rPr>
            <a:t>Submission Deadline:24.03.2025</a:t>
          </a:r>
        </a:p>
      </dgm:t>
    </dgm:pt>
    <dgm:pt modelId="{917971E6-9372-4382-B64A-9BF48E97BCD9}" type="parTrans" cxnId="{6BF93794-DB94-4EA1-AD79-2B5E8193E7D4}">
      <dgm:prSet/>
      <dgm:spPr/>
      <dgm:t>
        <a:bodyPr/>
        <a:lstStyle/>
        <a:p>
          <a:endParaRPr lang="en-US"/>
        </a:p>
      </dgm:t>
    </dgm:pt>
    <dgm:pt modelId="{D1202D5A-949E-489A-A8ED-715CABE10F42}" type="sibTrans" cxnId="{6BF93794-DB94-4EA1-AD79-2B5E8193E7D4}">
      <dgm:prSet/>
      <dgm:spPr/>
      <dgm:t>
        <a:bodyPr/>
        <a:lstStyle/>
        <a:p>
          <a:endParaRPr lang="en-US"/>
        </a:p>
      </dgm:t>
    </dgm:pt>
    <dgm:pt modelId="{5BC5F59F-62D3-4B60-B66A-94BBF93F5D8A}" type="pres">
      <dgm:prSet presAssocID="{A63AC16D-AC98-4FCD-8F54-D94904FF0305}" presName="vert0" presStyleCnt="0">
        <dgm:presLayoutVars>
          <dgm:dir/>
          <dgm:animOne val="branch"/>
          <dgm:animLvl val="lvl"/>
        </dgm:presLayoutVars>
      </dgm:prSet>
      <dgm:spPr/>
    </dgm:pt>
    <dgm:pt modelId="{AF10E183-FFED-4F6E-8A89-B8021D4D3D22}" type="pres">
      <dgm:prSet presAssocID="{141A7174-CCFE-4DFE-A23F-0E45088DAE40}" presName="thickLine" presStyleLbl="alignNode1" presStyleIdx="0" presStyleCnt="9"/>
      <dgm:spPr/>
    </dgm:pt>
    <dgm:pt modelId="{C353570E-A1FD-4885-80E8-D2771C0EA5D4}" type="pres">
      <dgm:prSet presAssocID="{141A7174-CCFE-4DFE-A23F-0E45088DAE40}" presName="horz1" presStyleCnt="0"/>
      <dgm:spPr/>
    </dgm:pt>
    <dgm:pt modelId="{90CF6E4C-DB41-4467-9E6F-B1C80008C7F5}" type="pres">
      <dgm:prSet presAssocID="{141A7174-CCFE-4DFE-A23F-0E45088DAE40}" presName="tx1" presStyleLbl="revTx" presStyleIdx="0" presStyleCnt="9"/>
      <dgm:spPr/>
    </dgm:pt>
    <dgm:pt modelId="{C2AB2F18-2852-426F-9C84-11047BCA8C08}" type="pres">
      <dgm:prSet presAssocID="{141A7174-CCFE-4DFE-A23F-0E45088DAE40}" presName="vert1" presStyleCnt="0"/>
      <dgm:spPr/>
    </dgm:pt>
    <dgm:pt modelId="{58F19044-8D60-4B0A-A61D-F7718D6F46F8}" type="pres">
      <dgm:prSet presAssocID="{39779677-2B46-4086-ABCD-D6FB6C7C4D13}" presName="thickLine" presStyleLbl="alignNode1" presStyleIdx="1" presStyleCnt="9"/>
      <dgm:spPr/>
    </dgm:pt>
    <dgm:pt modelId="{DFC56D13-A8E9-4D67-BA0B-91009D287039}" type="pres">
      <dgm:prSet presAssocID="{39779677-2B46-4086-ABCD-D6FB6C7C4D13}" presName="horz1" presStyleCnt="0"/>
      <dgm:spPr/>
    </dgm:pt>
    <dgm:pt modelId="{86BB1946-22C7-4AEE-8B6A-684061AC9F18}" type="pres">
      <dgm:prSet presAssocID="{39779677-2B46-4086-ABCD-D6FB6C7C4D13}" presName="tx1" presStyleLbl="revTx" presStyleIdx="1" presStyleCnt="9"/>
      <dgm:spPr/>
    </dgm:pt>
    <dgm:pt modelId="{F9EA7FF4-BEF0-4426-A6B8-D5CFA11E6559}" type="pres">
      <dgm:prSet presAssocID="{39779677-2B46-4086-ABCD-D6FB6C7C4D13}" presName="vert1" presStyleCnt="0"/>
      <dgm:spPr/>
    </dgm:pt>
    <dgm:pt modelId="{BF42E346-A9C7-4E71-89C0-B34084679B19}" type="pres">
      <dgm:prSet presAssocID="{B57A2E44-B3B2-4CB2-8D81-00C4779E9203}" presName="thickLine" presStyleLbl="alignNode1" presStyleIdx="2" presStyleCnt="9"/>
      <dgm:spPr/>
    </dgm:pt>
    <dgm:pt modelId="{34C19C3D-8014-4249-A48E-C622EAA2CE14}" type="pres">
      <dgm:prSet presAssocID="{B57A2E44-B3B2-4CB2-8D81-00C4779E9203}" presName="horz1" presStyleCnt="0"/>
      <dgm:spPr/>
    </dgm:pt>
    <dgm:pt modelId="{1A09758E-EACB-4508-869E-FA6610B167E3}" type="pres">
      <dgm:prSet presAssocID="{B57A2E44-B3B2-4CB2-8D81-00C4779E9203}" presName="tx1" presStyleLbl="revTx" presStyleIdx="2" presStyleCnt="9"/>
      <dgm:spPr/>
    </dgm:pt>
    <dgm:pt modelId="{144722B2-1917-44AA-A51A-E0385091C269}" type="pres">
      <dgm:prSet presAssocID="{B57A2E44-B3B2-4CB2-8D81-00C4779E9203}" presName="vert1" presStyleCnt="0"/>
      <dgm:spPr/>
    </dgm:pt>
    <dgm:pt modelId="{36951C08-294C-4011-A6BE-AC14E36F8042}" type="pres">
      <dgm:prSet presAssocID="{2D388929-7007-4E4E-AE09-2917330DD53D}" presName="thickLine" presStyleLbl="alignNode1" presStyleIdx="3" presStyleCnt="9"/>
      <dgm:spPr/>
    </dgm:pt>
    <dgm:pt modelId="{B766724D-367C-4EE7-BD86-4B84149D9790}" type="pres">
      <dgm:prSet presAssocID="{2D388929-7007-4E4E-AE09-2917330DD53D}" presName="horz1" presStyleCnt="0"/>
      <dgm:spPr/>
    </dgm:pt>
    <dgm:pt modelId="{2703ABE1-5CE2-4316-BB51-60E48EA4802F}" type="pres">
      <dgm:prSet presAssocID="{2D388929-7007-4E4E-AE09-2917330DD53D}" presName="tx1" presStyleLbl="revTx" presStyleIdx="3" presStyleCnt="9"/>
      <dgm:spPr/>
    </dgm:pt>
    <dgm:pt modelId="{BAFF464B-6D17-4974-BAB0-303BAB394433}" type="pres">
      <dgm:prSet presAssocID="{2D388929-7007-4E4E-AE09-2917330DD53D}" presName="vert1" presStyleCnt="0"/>
      <dgm:spPr/>
    </dgm:pt>
    <dgm:pt modelId="{81C8C318-ADD5-4D16-8D2D-7568231FC7D9}" type="pres">
      <dgm:prSet presAssocID="{0935B8EF-4AF2-44F9-BF71-53802BD88CE2}" presName="thickLine" presStyleLbl="alignNode1" presStyleIdx="4" presStyleCnt="9"/>
      <dgm:spPr/>
    </dgm:pt>
    <dgm:pt modelId="{A1766F6B-6064-43CD-BE0E-1A294FE74C22}" type="pres">
      <dgm:prSet presAssocID="{0935B8EF-4AF2-44F9-BF71-53802BD88CE2}" presName="horz1" presStyleCnt="0"/>
      <dgm:spPr/>
    </dgm:pt>
    <dgm:pt modelId="{E6F15362-E900-4E95-9FE3-CBAE227BA7E4}" type="pres">
      <dgm:prSet presAssocID="{0935B8EF-4AF2-44F9-BF71-53802BD88CE2}" presName="tx1" presStyleLbl="revTx" presStyleIdx="4" presStyleCnt="9"/>
      <dgm:spPr/>
    </dgm:pt>
    <dgm:pt modelId="{B3AB58C3-7943-4E25-9D3A-FF2758B6CC82}" type="pres">
      <dgm:prSet presAssocID="{0935B8EF-4AF2-44F9-BF71-53802BD88CE2}" presName="vert1" presStyleCnt="0"/>
      <dgm:spPr/>
    </dgm:pt>
    <dgm:pt modelId="{3BD361A3-D5A4-4850-9176-6A536850A799}" type="pres">
      <dgm:prSet presAssocID="{BE8BFB99-7B75-4591-A31E-529134D674AF}" presName="thickLine" presStyleLbl="alignNode1" presStyleIdx="5" presStyleCnt="9"/>
      <dgm:spPr/>
    </dgm:pt>
    <dgm:pt modelId="{183A15B2-E765-401A-8679-7D4D6922B030}" type="pres">
      <dgm:prSet presAssocID="{BE8BFB99-7B75-4591-A31E-529134D674AF}" presName="horz1" presStyleCnt="0"/>
      <dgm:spPr/>
    </dgm:pt>
    <dgm:pt modelId="{FF011972-454B-48D7-B5E1-C1025CE3D806}" type="pres">
      <dgm:prSet presAssocID="{BE8BFB99-7B75-4591-A31E-529134D674AF}" presName="tx1" presStyleLbl="revTx" presStyleIdx="5" presStyleCnt="9"/>
      <dgm:spPr/>
    </dgm:pt>
    <dgm:pt modelId="{28B3F735-0FEA-4A83-A5E2-BBD54EB0FDB0}" type="pres">
      <dgm:prSet presAssocID="{BE8BFB99-7B75-4591-A31E-529134D674AF}" presName="vert1" presStyleCnt="0"/>
      <dgm:spPr/>
    </dgm:pt>
    <dgm:pt modelId="{E23AF84F-0E55-4EF5-820E-67B09881087A}" type="pres">
      <dgm:prSet presAssocID="{9015F4A7-0295-4C50-9A7D-8A05589B1F6D}" presName="thickLine" presStyleLbl="alignNode1" presStyleIdx="6" presStyleCnt="9"/>
      <dgm:spPr/>
    </dgm:pt>
    <dgm:pt modelId="{3A9D95DD-4BC0-4E25-907E-B2C8C37443A3}" type="pres">
      <dgm:prSet presAssocID="{9015F4A7-0295-4C50-9A7D-8A05589B1F6D}" presName="horz1" presStyleCnt="0"/>
      <dgm:spPr/>
    </dgm:pt>
    <dgm:pt modelId="{9344762D-2589-4749-9A4A-2EDFDEBCB55A}" type="pres">
      <dgm:prSet presAssocID="{9015F4A7-0295-4C50-9A7D-8A05589B1F6D}" presName="tx1" presStyleLbl="revTx" presStyleIdx="6" presStyleCnt="9"/>
      <dgm:spPr/>
    </dgm:pt>
    <dgm:pt modelId="{146920C5-3674-45F0-90BC-30A8FAFA3E38}" type="pres">
      <dgm:prSet presAssocID="{9015F4A7-0295-4C50-9A7D-8A05589B1F6D}" presName="vert1" presStyleCnt="0"/>
      <dgm:spPr/>
    </dgm:pt>
    <dgm:pt modelId="{9557E0D9-55CC-44A7-856B-F13CBFC8BF1C}" type="pres">
      <dgm:prSet presAssocID="{C9580099-3FD9-4E66-A095-4B8B3709D85B}" presName="thickLine" presStyleLbl="alignNode1" presStyleIdx="7" presStyleCnt="9"/>
      <dgm:spPr/>
    </dgm:pt>
    <dgm:pt modelId="{99F9D588-95E0-4441-A6A9-F6B8F250453C}" type="pres">
      <dgm:prSet presAssocID="{C9580099-3FD9-4E66-A095-4B8B3709D85B}" presName="horz1" presStyleCnt="0"/>
      <dgm:spPr/>
    </dgm:pt>
    <dgm:pt modelId="{C3BF77A4-1ABF-4C5F-8C0F-7352DDDF1785}" type="pres">
      <dgm:prSet presAssocID="{C9580099-3FD9-4E66-A095-4B8B3709D85B}" presName="tx1" presStyleLbl="revTx" presStyleIdx="7" presStyleCnt="9"/>
      <dgm:spPr/>
    </dgm:pt>
    <dgm:pt modelId="{85AA6714-B3B5-425F-89EF-3EF5836CFFF4}" type="pres">
      <dgm:prSet presAssocID="{C9580099-3FD9-4E66-A095-4B8B3709D85B}" presName="vert1" presStyleCnt="0"/>
      <dgm:spPr/>
    </dgm:pt>
    <dgm:pt modelId="{38AD3122-8BD0-4C5A-A1F4-5442C2202BC2}" type="pres">
      <dgm:prSet presAssocID="{DDAEB973-CB56-42A3-8C40-3F8D934AA159}" presName="thickLine" presStyleLbl="alignNode1" presStyleIdx="8" presStyleCnt="9"/>
      <dgm:spPr/>
    </dgm:pt>
    <dgm:pt modelId="{A87FB539-2004-42A0-AEF8-2BC42384E3B4}" type="pres">
      <dgm:prSet presAssocID="{DDAEB973-CB56-42A3-8C40-3F8D934AA159}" presName="horz1" presStyleCnt="0"/>
      <dgm:spPr/>
    </dgm:pt>
    <dgm:pt modelId="{E17D80ED-6137-4F50-BD95-1534F711FDFA}" type="pres">
      <dgm:prSet presAssocID="{DDAEB973-CB56-42A3-8C40-3F8D934AA159}" presName="tx1" presStyleLbl="revTx" presStyleIdx="8" presStyleCnt="9"/>
      <dgm:spPr/>
    </dgm:pt>
    <dgm:pt modelId="{51FE26BB-EC55-4882-9361-751AB2C39051}" type="pres">
      <dgm:prSet presAssocID="{DDAEB973-CB56-42A3-8C40-3F8D934AA159}" presName="vert1" presStyleCnt="0"/>
      <dgm:spPr/>
    </dgm:pt>
  </dgm:ptLst>
  <dgm:cxnLst>
    <dgm:cxn modelId="{12633115-D8E8-4D8F-9872-9C33C00985E2}" srcId="{A63AC16D-AC98-4FCD-8F54-D94904FF0305}" destId="{B57A2E44-B3B2-4CB2-8D81-00C4779E9203}" srcOrd="2" destOrd="0" parTransId="{8C5E1AE9-3E75-4496-A275-C69B4445AFCA}" sibTransId="{01EC8373-6395-4CA4-B9A9-3164BB9F9FA1}"/>
    <dgm:cxn modelId="{0229D117-9971-4231-87E2-EFC8ACD56CAF}" type="presOf" srcId="{9015F4A7-0295-4C50-9A7D-8A05589B1F6D}" destId="{9344762D-2589-4749-9A4A-2EDFDEBCB55A}" srcOrd="0" destOrd="0" presId="urn:microsoft.com/office/officeart/2008/layout/LinedList"/>
    <dgm:cxn modelId="{238CFE30-AE97-4DB5-8A5D-5A75F382B54C}" srcId="{A63AC16D-AC98-4FCD-8F54-D94904FF0305}" destId="{39779677-2B46-4086-ABCD-D6FB6C7C4D13}" srcOrd="1" destOrd="0" parTransId="{AB7E1A8F-C528-4CEC-925B-80BF3319DCAA}" sibTransId="{315D5052-8C0E-46B8-A852-A925CEFC4F25}"/>
    <dgm:cxn modelId="{7E3AA736-F021-4F6E-9BBF-2547E4F9D1FE}" srcId="{A63AC16D-AC98-4FCD-8F54-D94904FF0305}" destId="{BE8BFB99-7B75-4591-A31E-529134D674AF}" srcOrd="5" destOrd="0" parTransId="{0130B4D7-C62D-4F0F-8549-C55B08A5B973}" sibTransId="{6D99E305-80EE-453F-8E40-03A5DA730FD3}"/>
    <dgm:cxn modelId="{C840025D-A5E5-4BBE-B7B6-8D946E63371E}" srcId="{A63AC16D-AC98-4FCD-8F54-D94904FF0305}" destId="{C9580099-3FD9-4E66-A095-4B8B3709D85B}" srcOrd="7" destOrd="0" parTransId="{191AFF3E-4253-444B-A412-EEF557576A82}" sibTransId="{4AA45DD5-7213-4621-8F68-808E304090F6}"/>
    <dgm:cxn modelId="{44E49042-363F-408B-9465-9A2BDDB7AC46}" srcId="{A63AC16D-AC98-4FCD-8F54-D94904FF0305}" destId="{141A7174-CCFE-4DFE-A23F-0E45088DAE40}" srcOrd="0" destOrd="0" parTransId="{B8DBFD65-A794-48E3-B41D-5A7357862D5B}" sibTransId="{ED867994-3DA4-4CDB-8E7A-1BC073F1CB5B}"/>
    <dgm:cxn modelId="{46936875-44B6-4D33-9DCA-4E001036A09E}" type="presOf" srcId="{A63AC16D-AC98-4FCD-8F54-D94904FF0305}" destId="{5BC5F59F-62D3-4B60-B66A-94BBF93F5D8A}" srcOrd="0" destOrd="0" presId="urn:microsoft.com/office/officeart/2008/layout/LinedList"/>
    <dgm:cxn modelId="{7B680577-D325-448A-89BA-EA46E44210DF}" type="presOf" srcId="{0935B8EF-4AF2-44F9-BF71-53802BD88CE2}" destId="{E6F15362-E900-4E95-9FE3-CBAE227BA7E4}" srcOrd="0" destOrd="0" presId="urn:microsoft.com/office/officeart/2008/layout/LinedList"/>
    <dgm:cxn modelId="{63124557-7FB2-4BC9-A73F-814AD3BC3F24}" type="presOf" srcId="{39779677-2B46-4086-ABCD-D6FB6C7C4D13}" destId="{86BB1946-22C7-4AEE-8B6A-684061AC9F18}" srcOrd="0" destOrd="0" presId="urn:microsoft.com/office/officeart/2008/layout/LinedList"/>
    <dgm:cxn modelId="{AB47E78A-EC8B-4F54-B6E6-B1B8358C9F41}" type="presOf" srcId="{B57A2E44-B3B2-4CB2-8D81-00C4779E9203}" destId="{1A09758E-EACB-4508-869E-FA6610B167E3}" srcOrd="0" destOrd="0" presId="urn:microsoft.com/office/officeart/2008/layout/LinedList"/>
    <dgm:cxn modelId="{6BF93794-DB94-4EA1-AD79-2B5E8193E7D4}" srcId="{A63AC16D-AC98-4FCD-8F54-D94904FF0305}" destId="{DDAEB973-CB56-42A3-8C40-3F8D934AA159}" srcOrd="8" destOrd="0" parTransId="{917971E6-9372-4382-B64A-9BF48E97BCD9}" sibTransId="{D1202D5A-949E-489A-A8ED-715CABE10F42}"/>
    <dgm:cxn modelId="{5949F099-75F5-4EA2-9FCC-538B436FA34B}" srcId="{A63AC16D-AC98-4FCD-8F54-D94904FF0305}" destId="{0935B8EF-4AF2-44F9-BF71-53802BD88CE2}" srcOrd="4" destOrd="0" parTransId="{2C1AA5A1-A055-4269-A573-2430474BB62D}" sibTransId="{01D37112-6075-4279-AF4F-06927A24DE6F}"/>
    <dgm:cxn modelId="{D943C8B2-42FE-451E-8A82-9A0791E93EF1}" type="presOf" srcId="{DDAEB973-CB56-42A3-8C40-3F8D934AA159}" destId="{E17D80ED-6137-4F50-BD95-1534F711FDFA}" srcOrd="0" destOrd="0" presId="urn:microsoft.com/office/officeart/2008/layout/LinedList"/>
    <dgm:cxn modelId="{649607B3-0BAB-4A81-84E0-126949B4BF93}" type="presOf" srcId="{141A7174-CCFE-4DFE-A23F-0E45088DAE40}" destId="{90CF6E4C-DB41-4467-9E6F-B1C80008C7F5}" srcOrd="0" destOrd="0" presId="urn:microsoft.com/office/officeart/2008/layout/LinedList"/>
    <dgm:cxn modelId="{438924D4-7D98-4A9C-9EBF-C50C00258479}" srcId="{A63AC16D-AC98-4FCD-8F54-D94904FF0305}" destId="{9015F4A7-0295-4C50-9A7D-8A05589B1F6D}" srcOrd="6" destOrd="0" parTransId="{D444D060-98AC-4FC4-8AC7-53EC38C0E2E7}" sibTransId="{7A9E010F-0444-4758-8ECC-5B007936CEC9}"/>
    <dgm:cxn modelId="{93429FD8-9DF0-4FEC-9889-58E3174F3412}" type="presOf" srcId="{BE8BFB99-7B75-4591-A31E-529134D674AF}" destId="{FF011972-454B-48D7-B5E1-C1025CE3D806}" srcOrd="0" destOrd="0" presId="urn:microsoft.com/office/officeart/2008/layout/LinedList"/>
    <dgm:cxn modelId="{06EE64EC-1B45-49ED-861C-4208BE1B97CC}" srcId="{A63AC16D-AC98-4FCD-8F54-D94904FF0305}" destId="{2D388929-7007-4E4E-AE09-2917330DD53D}" srcOrd="3" destOrd="0" parTransId="{F64DB09F-C9B4-4B42-B423-1771F348090E}" sibTransId="{9D803872-258A-4C6A-8612-81117C9AA366}"/>
    <dgm:cxn modelId="{208D00FE-E48D-480D-96EC-3E8EC62A09A1}" type="presOf" srcId="{2D388929-7007-4E4E-AE09-2917330DD53D}" destId="{2703ABE1-5CE2-4316-BB51-60E48EA4802F}" srcOrd="0" destOrd="0" presId="urn:microsoft.com/office/officeart/2008/layout/LinedList"/>
    <dgm:cxn modelId="{B8CE75FE-CBA9-4E8F-89A0-B69BC1C1BEA0}" type="presOf" srcId="{C9580099-3FD9-4E66-A095-4B8B3709D85B}" destId="{C3BF77A4-1ABF-4C5F-8C0F-7352DDDF1785}" srcOrd="0" destOrd="0" presId="urn:microsoft.com/office/officeart/2008/layout/LinedList"/>
    <dgm:cxn modelId="{DA6B4411-FC1B-492E-B3E2-A7611C5EFBBE}" type="presParOf" srcId="{5BC5F59F-62D3-4B60-B66A-94BBF93F5D8A}" destId="{AF10E183-FFED-4F6E-8A89-B8021D4D3D22}" srcOrd="0" destOrd="0" presId="urn:microsoft.com/office/officeart/2008/layout/LinedList"/>
    <dgm:cxn modelId="{B3EF2844-AD74-4676-8C74-69D85D6C5434}" type="presParOf" srcId="{5BC5F59F-62D3-4B60-B66A-94BBF93F5D8A}" destId="{C353570E-A1FD-4885-80E8-D2771C0EA5D4}" srcOrd="1" destOrd="0" presId="urn:microsoft.com/office/officeart/2008/layout/LinedList"/>
    <dgm:cxn modelId="{B4FCE532-E7E6-4848-A2F5-945BF4C8E5D9}" type="presParOf" srcId="{C353570E-A1FD-4885-80E8-D2771C0EA5D4}" destId="{90CF6E4C-DB41-4467-9E6F-B1C80008C7F5}" srcOrd="0" destOrd="0" presId="urn:microsoft.com/office/officeart/2008/layout/LinedList"/>
    <dgm:cxn modelId="{1053EFEF-3FC0-4B58-8C6B-B6EB2628EBCD}" type="presParOf" srcId="{C353570E-A1FD-4885-80E8-D2771C0EA5D4}" destId="{C2AB2F18-2852-426F-9C84-11047BCA8C08}" srcOrd="1" destOrd="0" presId="urn:microsoft.com/office/officeart/2008/layout/LinedList"/>
    <dgm:cxn modelId="{AF3F8AEE-0450-48B7-983A-4579DCAD9604}" type="presParOf" srcId="{5BC5F59F-62D3-4B60-B66A-94BBF93F5D8A}" destId="{58F19044-8D60-4B0A-A61D-F7718D6F46F8}" srcOrd="2" destOrd="0" presId="urn:microsoft.com/office/officeart/2008/layout/LinedList"/>
    <dgm:cxn modelId="{11D5FF09-02C3-441D-96F0-1F30DEBC8928}" type="presParOf" srcId="{5BC5F59F-62D3-4B60-B66A-94BBF93F5D8A}" destId="{DFC56D13-A8E9-4D67-BA0B-91009D287039}" srcOrd="3" destOrd="0" presId="urn:microsoft.com/office/officeart/2008/layout/LinedList"/>
    <dgm:cxn modelId="{6D39AC65-23DB-40C8-8306-F7964E9B410D}" type="presParOf" srcId="{DFC56D13-A8E9-4D67-BA0B-91009D287039}" destId="{86BB1946-22C7-4AEE-8B6A-684061AC9F18}" srcOrd="0" destOrd="0" presId="urn:microsoft.com/office/officeart/2008/layout/LinedList"/>
    <dgm:cxn modelId="{2171E642-1B7A-41DD-AEF3-21EAE77678B7}" type="presParOf" srcId="{DFC56D13-A8E9-4D67-BA0B-91009D287039}" destId="{F9EA7FF4-BEF0-4426-A6B8-D5CFA11E6559}" srcOrd="1" destOrd="0" presId="urn:microsoft.com/office/officeart/2008/layout/LinedList"/>
    <dgm:cxn modelId="{56310D7F-D7BA-49BC-ADB7-93717044DF85}" type="presParOf" srcId="{5BC5F59F-62D3-4B60-B66A-94BBF93F5D8A}" destId="{BF42E346-A9C7-4E71-89C0-B34084679B19}" srcOrd="4" destOrd="0" presId="urn:microsoft.com/office/officeart/2008/layout/LinedList"/>
    <dgm:cxn modelId="{F1517072-40F9-43B5-BBF7-070DC2AB67B2}" type="presParOf" srcId="{5BC5F59F-62D3-4B60-B66A-94BBF93F5D8A}" destId="{34C19C3D-8014-4249-A48E-C622EAA2CE14}" srcOrd="5" destOrd="0" presId="urn:microsoft.com/office/officeart/2008/layout/LinedList"/>
    <dgm:cxn modelId="{D00F2E79-9DB2-42CB-BF98-7088F18BAA9E}" type="presParOf" srcId="{34C19C3D-8014-4249-A48E-C622EAA2CE14}" destId="{1A09758E-EACB-4508-869E-FA6610B167E3}" srcOrd="0" destOrd="0" presId="urn:microsoft.com/office/officeart/2008/layout/LinedList"/>
    <dgm:cxn modelId="{8DC41F1D-57B5-4F59-BF9A-4DDA9FC1C460}" type="presParOf" srcId="{34C19C3D-8014-4249-A48E-C622EAA2CE14}" destId="{144722B2-1917-44AA-A51A-E0385091C269}" srcOrd="1" destOrd="0" presId="urn:microsoft.com/office/officeart/2008/layout/LinedList"/>
    <dgm:cxn modelId="{5FDDB9D7-70BB-428E-A6B2-824DB0A65556}" type="presParOf" srcId="{5BC5F59F-62D3-4B60-B66A-94BBF93F5D8A}" destId="{36951C08-294C-4011-A6BE-AC14E36F8042}" srcOrd="6" destOrd="0" presId="urn:microsoft.com/office/officeart/2008/layout/LinedList"/>
    <dgm:cxn modelId="{8D86D048-9F46-415A-94E3-E86A321B57E1}" type="presParOf" srcId="{5BC5F59F-62D3-4B60-B66A-94BBF93F5D8A}" destId="{B766724D-367C-4EE7-BD86-4B84149D9790}" srcOrd="7" destOrd="0" presId="urn:microsoft.com/office/officeart/2008/layout/LinedList"/>
    <dgm:cxn modelId="{CE04A968-3F98-48E7-876C-8F7B7FFCA55C}" type="presParOf" srcId="{B766724D-367C-4EE7-BD86-4B84149D9790}" destId="{2703ABE1-5CE2-4316-BB51-60E48EA4802F}" srcOrd="0" destOrd="0" presId="urn:microsoft.com/office/officeart/2008/layout/LinedList"/>
    <dgm:cxn modelId="{A5276657-9C60-4F52-99D5-518DDDA1301A}" type="presParOf" srcId="{B766724D-367C-4EE7-BD86-4B84149D9790}" destId="{BAFF464B-6D17-4974-BAB0-303BAB394433}" srcOrd="1" destOrd="0" presId="urn:microsoft.com/office/officeart/2008/layout/LinedList"/>
    <dgm:cxn modelId="{DB14033C-BB41-48AB-83B9-3C46B02633AF}" type="presParOf" srcId="{5BC5F59F-62D3-4B60-B66A-94BBF93F5D8A}" destId="{81C8C318-ADD5-4D16-8D2D-7568231FC7D9}" srcOrd="8" destOrd="0" presId="urn:microsoft.com/office/officeart/2008/layout/LinedList"/>
    <dgm:cxn modelId="{412EFD4D-AFF3-4F8A-BCFC-8C2C450CA6EC}" type="presParOf" srcId="{5BC5F59F-62D3-4B60-B66A-94BBF93F5D8A}" destId="{A1766F6B-6064-43CD-BE0E-1A294FE74C22}" srcOrd="9" destOrd="0" presId="urn:microsoft.com/office/officeart/2008/layout/LinedList"/>
    <dgm:cxn modelId="{2421FE06-B946-4916-A9D4-B1E2086F4C34}" type="presParOf" srcId="{A1766F6B-6064-43CD-BE0E-1A294FE74C22}" destId="{E6F15362-E900-4E95-9FE3-CBAE227BA7E4}" srcOrd="0" destOrd="0" presId="urn:microsoft.com/office/officeart/2008/layout/LinedList"/>
    <dgm:cxn modelId="{5D9779D6-3409-4489-A9FB-F43C5E6293E8}" type="presParOf" srcId="{A1766F6B-6064-43CD-BE0E-1A294FE74C22}" destId="{B3AB58C3-7943-4E25-9D3A-FF2758B6CC82}" srcOrd="1" destOrd="0" presId="urn:microsoft.com/office/officeart/2008/layout/LinedList"/>
    <dgm:cxn modelId="{4AA651AB-A10E-4BBF-B1F0-C10A8A43FE74}" type="presParOf" srcId="{5BC5F59F-62D3-4B60-B66A-94BBF93F5D8A}" destId="{3BD361A3-D5A4-4850-9176-6A536850A799}" srcOrd="10" destOrd="0" presId="urn:microsoft.com/office/officeart/2008/layout/LinedList"/>
    <dgm:cxn modelId="{7ACA5239-3118-4616-B9B2-F2D7F4576CBF}" type="presParOf" srcId="{5BC5F59F-62D3-4B60-B66A-94BBF93F5D8A}" destId="{183A15B2-E765-401A-8679-7D4D6922B030}" srcOrd="11" destOrd="0" presId="urn:microsoft.com/office/officeart/2008/layout/LinedList"/>
    <dgm:cxn modelId="{88451949-1E70-41E5-838A-74F9B8876C89}" type="presParOf" srcId="{183A15B2-E765-401A-8679-7D4D6922B030}" destId="{FF011972-454B-48D7-B5E1-C1025CE3D806}" srcOrd="0" destOrd="0" presId="urn:microsoft.com/office/officeart/2008/layout/LinedList"/>
    <dgm:cxn modelId="{C73F2CF7-3686-40A5-809D-696DEB83EAEF}" type="presParOf" srcId="{183A15B2-E765-401A-8679-7D4D6922B030}" destId="{28B3F735-0FEA-4A83-A5E2-BBD54EB0FDB0}" srcOrd="1" destOrd="0" presId="urn:microsoft.com/office/officeart/2008/layout/LinedList"/>
    <dgm:cxn modelId="{1A9A189F-FD72-4084-A108-81A2D454C7E0}" type="presParOf" srcId="{5BC5F59F-62D3-4B60-B66A-94BBF93F5D8A}" destId="{E23AF84F-0E55-4EF5-820E-67B09881087A}" srcOrd="12" destOrd="0" presId="urn:microsoft.com/office/officeart/2008/layout/LinedList"/>
    <dgm:cxn modelId="{FD448B64-B1CA-4B45-B9BF-E33F00D97D94}" type="presParOf" srcId="{5BC5F59F-62D3-4B60-B66A-94BBF93F5D8A}" destId="{3A9D95DD-4BC0-4E25-907E-B2C8C37443A3}" srcOrd="13" destOrd="0" presId="urn:microsoft.com/office/officeart/2008/layout/LinedList"/>
    <dgm:cxn modelId="{3A459070-3321-4881-8F76-3888EF4BAF53}" type="presParOf" srcId="{3A9D95DD-4BC0-4E25-907E-B2C8C37443A3}" destId="{9344762D-2589-4749-9A4A-2EDFDEBCB55A}" srcOrd="0" destOrd="0" presId="urn:microsoft.com/office/officeart/2008/layout/LinedList"/>
    <dgm:cxn modelId="{AFEF24D2-FCB3-4E9E-B7B2-597C5748850D}" type="presParOf" srcId="{3A9D95DD-4BC0-4E25-907E-B2C8C37443A3}" destId="{146920C5-3674-45F0-90BC-30A8FAFA3E38}" srcOrd="1" destOrd="0" presId="urn:microsoft.com/office/officeart/2008/layout/LinedList"/>
    <dgm:cxn modelId="{474D9C7B-0ED8-4E78-A255-B57456380CA9}" type="presParOf" srcId="{5BC5F59F-62D3-4B60-B66A-94BBF93F5D8A}" destId="{9557E0D9-55CC-44A7-856B-F13CBFC8BF1C}" srcOrd="14" destOrd="0" presId="urn:microsoft.com/office/officeart/2008/layout/LinedList"/>
    <dgm:cxn modelId="{58E9CD50-9923-443E-94FE-682FF9BD0B07}" type="presParOf" srcId="{5BC5F59F-62D3-4B60-B66A-94BBF93F5D8A}" destId="{99F9D588-95E0-4441-A6A9-F6B8F250453C}" srcOrd="15" destOrd="0" presId="urn:microsoft.com/office/officeart/2008/layout/LinedList"/>
    <dgm:cxn modelId="{B7E7B988-160E-4E32-A463-D128B90F613F}" type="presParOf" srcId="{99F9D588-95E0-4441-A6A9-F6B8F250453C}" destId="{C3BF77A4-1ABF-4C5F-8C0F-7352DDDF1785}" srcOrd="0" destOrd="0" presId="urn:microsoft.com/office/officeart/2008/layout/LinedList"/>
    <dgm:cxn modelId="{AA4C0D1D-12FB-428C-A4AC-DFCE1E342464}" type="presParOf" srcId="{99F9D588-95E0-4441-A6A9-F6B8F250453C}" destId="{85AA6714-B3B5-425F-89EF-3EF5836CFFF4}" srcOrd="1" destOrd="0" presId="urn:microsoft.com/office/officeart/2008/layout/LinedList"/>
    <dgm:cxn modelId="{45803C6E-0C55-48B8-8968-930B97FB263B}" type="presParOf" srcId="{5BC5F59F-62D3-4B60-B66A-94BBF93F5D8A}" destId="{38AD3122-8BD0-4C5A-A1F4-5442C2202BC2}" srcOrd="16" destOrd="0" presId="urn:microsoft.com/office/officeart/2008/layout/LinedList"/>
    <dgm:cxn modelId="{2D6639E4-BFC1-4629-8F6D-5252E57C0FCB}" type="presParOf" srcId="{5BC5F59F-62D3-4B60-B66A-94BBF93F5D8A}" destId="{A87FB539-2004-42A0-AEF8-2BC42384E3B4}" srcOrd="17" destOrd="0" presId="urn:microsoft.com/office/officeart/2008/layout/LinedList"/>
    <dgm:cxn modelId="{5A545BDD-2E5B-4D13-A88D-5F542A71DD4D}" type="presParOf" srcId="{A87FB539-2004-42A0-AEF8-2BC42384E3B4}" destId="{E17D80ED-6137-4F50-BD95-1534F711FDFA}" srcOrd="0" destOrd="0" presId="urn:microsoft.com/office/officeart/2008/layout/LinedList"/>
    <dgm:cxn modelId="{895D49D4-71EC-4B34-A4A0-1975BCC84615}" type="presParOf" srcId="{A87FB539-2004-42A0-AEF8-2BC42384E3B4}" destId="{51FE26BB-EC55-4882-9361-751AB2C3905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0E183-FFED-4F6E-8A89-B8021D4D3D22}">
      <dsp:nvSpPr>
        <dsp:cNvPr id="0" name=""/>
        <dsp:cNvSpPr/>
      </dsp:nvSpPr>
      <dsp:spPr>
        <a:xfrm>
          <a:off x="0" y="512"/>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CF6E4C-DB41-4467-9E6F-B1C80008C7F5}">
      <dsp:nvSpPr>
        <dsp:cNvPr id="0" name=""/>
        <dsp:cNvSpPr/>
      </dsp:nvSpPr>
      <dsp:spPr>
        <a:xfrm>
          <a:off x="0" y="512"/>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hlinkClick xmlns:r="http://schemas.openxmlformats.org/officeDocument/2006/relationships" r:id="rId1">
                <a:extLst>
                  <a:ext uri="{A12FA001-AC4F-418D-AE19-62706E023703}">
                    <ahyp:hlinkClr xmlns:ahyp="http://schemas.microsoft.com/office/drawing/2018/hyperlinkcolor" val="tx"/>
                  </a:ext>
                </a:extLst>
              </a:hlinkClick>
            </a:rPr>
            <a:t>University of Wales Trinity Saint David</a:t>
          </a:r>
          <a:endParaRPr lang="en-US" sz="1600" b="1" u="sng" kern="1200" dirty="0">
            <a:highlight>
              <a:srgbClr val="000000"/>
            </a:highlight>
          </a:endParaRPr>
        </a:p>
      </dsp:txBody>
      <dsp:txXfrm>
        <a:off x="0" y="512"/>
        <a:ext cx="4638903" cy="466050"/>
      </dsp:txXfrm>
    </dsp:sp>
    <dsp:sp modelId="{58F19044-8D60-4B0A-A61D-F7718D6F46F8}">
      <dsp:nvSpPr>
        <dsp:cNvPr id="0" name=""/>
        <dsp:cNvSpPr/>
      </dsp:nvSpPr>
      <dsp:spPr>
        <a:xfrm>
          <a:off x="0" y="466562"/>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BB1946-22C7-4AEE-8B6A-684061AC9F18}">
      <dsp:nvSpPr>
        <dsp:cNvPr id="0" name=""/>
        <dsp:cNvSpPr/>
      </dsp:nvSpPr>
      <dsp:spPr>
        <a:xfrm>
          <a:off x="0" y="466562"/>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err="1">
              <a:highlight>
                <a:srgbClr val="000000"/>
              </a:highlight>
            </a:rPr>
            <a:t>Programme</a:t>
          </a:r>
          <a:r>
            <a:rPr lang="en-US" sz="1600" b="1" u="sng" kern="1200" dirty="0">
              <a:highlight>
                <a:srgbClr val="000000"/>
              </a:highlight>
            </a:rPr>
            <a:t>: Certificate of Higher Education </a:t>
          </a:r>
        </a:p>
      </dsp:txBody>
      <dsp:txXfrm>
        <a:off x="0" y="466562"/>
        <a:ext cx="4638903" cy="466050"/>
      </dsp:txXfrm>
    </dsp:sp>
    <dsp:sp modelId="{BF42E346-A9C7-4E71-89C0-B34084679B19}">
      <dsp:nvSpPr>
        <dsp:cNvPr id="0" name=""/>
        <dsp:cNvSpPr/>
      </dsp:nvSpPr>
      <dsp:spPr>
        <a:xfrm>
          <a:off x="0" y="932613"/>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09758E-EACB-4508-869E-FA6610B167E3}">
      <dsp:nvSpPr>
        <dsp:cNvPr id="0" name=""/>
        <dsp:cNvSpPr/>
      </dsp:nvSpPr>
      <dsp:spPr>
        <a:xfrm>
          <a:off x="0" y="932613"/>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rPr>
            <a:t>Employability Skills</a:t>
          </a:r>
        </a:p>
      </dsp:txBody>
      <dsp:txXfrm>
        <a:off x="0" y="932613"/>
        <a:ext cx="4638903" cy="466050"/>
      </dsp:txXfrm>
    </dsp:sp>
    <dsp:sp modelId="{36951C08-294C-4011-A6BE-AC14E36F8042}">
      <dsp:nvSpPr>
        <dsp:cNvPr id="0" name=""/>
        <dsp:cNvSpPr/>
      </dsp:nvSpPr>
      <dsp:spPr>
        <a:xfrm>
          <a:off x="0" y="1398664"/>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03ABE1-5CE2-4316-BB51-60E48EA4802F}">
      <dsp:nvSpPr>
        <dsp:cNvPr id="0" name=""/>
        <dsp:cNvSpPr/>
      </dsp:nvSpPr>
      <dsp:spPr>
        <a:xfrm>
          <a:off x="0" y="1398664"/>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rPr>
            <a:t>Module: Managing </a:t>
          </a:r>
          <a:r>
            <a:rPr lang="en-GB" sz="1600" b="1" u="sng" kern="1200" dirty="0">
              <a:highlight>
                <a:srgbClr val="000000"/>
              </a:highlight>
            </a:rPr>
            <a:t>Enterprise </a:t>
          </a:r>
          <a:endParaRPr lang="en-US" sz="1600" b="1" u="sng" kern="1200" dirty="0">
            <a:highlight>
              <a:srgbClr val="000000"/>
            </a:highlight>
          </a:endParaRPr>
        </a:p>
      </dsp:txBody>
      <dsp:txXfrm>
        <a:off x="0" y="1398664"/>
        <a:ext cx="4638903" cy="466050"/>
      </dsp:txXfrm>
    </dsp:sp>
    <dsp:sp modelId="{81C8C318-ADD5-4D16-8D2D-7568231FC7D9}">
      <dsp:nvSpPr>
        <dsp:cNvPr id="0" name=""/>
        <dsp:cNvSpPr/>
      </dsp:nvSpPr>
      <dsp:spPr>
        <a:xfrm>
          <a:off x="0" y="1864715"/>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15362-E900-4E95-9FE3-CBAE227BA7E4}">
      <dsp:nvSpPr>
        <dsp:cNvPr id="0" name=""/>
        <dsp:cNvSpPr/>
      </dsp:nvSpPr>
      <dsp:spPr>
        <a:xfrm>
          <a:off x="0" y="1864715"/>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rPr>
            <a:t>Module code: BMSW4011                     </a:t>
          </a:r>
        </a:p>
      </dsp:txBody>
      <dsp:txXfrm>
        <a:off x="0" y="1864715"/>
        <a:ext cx="4638903" cy="466050"/>
      </dsp:txXfrm>
    </dsp:sp>
    <dsp:sp modelId="{3BD361A3-D5A4-4850-9176-6A536850A799}">
      <dsp:nvSpPr>
        <dsp:cNvPr id="0" name=""/>
        <dsp:cNvSpPr/>
      </dsp:nvSpPr>
      <dsp:spPr>
        <a:xfrm>
          <a:off x="0" y="2330765"/>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011972-454B-48D7-B5E1-C1025CE3D806}">
      <dsp:nvSpPr>
        <dsp:cNvPr id="0" name=""/>
        <dsp:cNvSpPr/>
      </dsp:nvSpPr>
      <dsp:spPr>
        <a:xfrm>
          <a:off x="0" y="2330765"/>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rPr>
            <a:t>Task 2: </a:t>
          </a:r>
          <a:r>
            <a:rPr lang="en-GB" sz="1600" b="1" u="sng" kern="1200" dirty="0">
              <a:highlight>
                <a:srgbClr val="000000"/>
              </a:highlight>
            </a:rPr>
            <a:t>Individual Presentation</a:t>
          </a:r>
          <a:endParaRPr lang="en-US" sz="1600" b="1" u="sng" kern="1200" dirty="0">
            <a:highlight>
              <a:srgbClr val="000000"/>
            </a:highlight>
          </a:endParaRPr>
        </a:p>
      </dsp:txBody>
      <dsp:txXfrm>
        <a:off x="0" y="2330765"/>
        <a:ext cx="4638903" cy="466050"/>
      </dsp:txXfrm>
    </dsp:sp>
    <dsp:sp modelId="{E23AF84F-0E55-4EF5-820E-67B09881087A}">
      <dsp:nvSpPr>
        <dsp:cNvPr id="0" name=""/>
        <dsp:cNvSpPr/>
      </dsp:nvSpPr>
      <dsp:spPr>
        <a:xfrm>
          <a:off x="0" y="2796816"/>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4762D-2589-4749-9A4A-2EDFDEBCB55A}">
      <dsp:nvSpPr>
        <dsp:cNvPr id="0" name=""/>
        <dsp:cNvSpPr/>
      </dsp:nvSpPr>
      <dsp:spPr>
        <a:xfrm>
          <a:off x="0" y="2796816"/>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none" kern="1200" dirty="0">
              <a:highlight>
                <a:srgbClr val="000000"/>
              </a:highlight>
            </a:rPr>
            <a:t>Constantin Tanasa (2332158)</a:t>
          </a:r>
        </a:p>
      </dsp:txBody>
      <dsp:txXfrm>
        <a:off x="0" y="2796816"/>
        <a:ext cx="4638903" cy="466050"/>
      </dsp:txXfrm>
    </dsp:sp>
    <dsp:sp modelId="{9557E0D9-55CC-44A7-856B-F13CBFC8BF1C}">
      <dsp:nvSpPr>
        <dsp:cNvPr id="0" name=""/>
        <dsp:cNvSpPr/>
      </dsp:nvSpPr>
      <dsp:spPr>
        <a:xfrm>
          <a:off x="0" y="3262867"/>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BF77A4-1ABF-4C5F-8C0F-7352DDDF1785}">
      <dsp:nvSpPr>
        <dsp:cNvPr id="0" name=""/>
        <dsp:cNvSpPr/>
      </dsp:nvSpPr>
      <dsp:spPr>
        <a:xfrm>
          <a:off x="0" y="3262867"/>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none" kern="1200" dirty="0">
              <a:highlight>
                <a:srgbClr val="000000"/>
              </a:highlight>
            </a:rPr>
            <a:t>Lecturer: Mel Squire</a:t>
          </a:r>
        </a:p>
      </dsp:txBody>
      <dsp:txXfrm>
        <a:off x="0" y="3262867"/>
        <a:ext cx="4638903" cy="466050"/>
      </dsp:txXfrm>
    </dsp:sp>
    <dsp:sp modelId="{38AD3122-8BD0-4C5A-A1F4-5442C2202BC2}">
      <dsp:nvSpPr>
        <dsp:cNvPr id="0" name=""/>
        <dsp:cNvSpPr/>
      </dsp:nvSpPr>
      <dsp:spPr>
        <a:xfrm>
          <a:off x="0" y="3728918"/>
          <a:ext cx="463890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D80ED-6137-4F50-BD95-1534F711FDFA}">
      <dsp:nvSpPr>
        <dsp:cNvPr id="0" name=""/>
        <dsp:cNvSpPr/>
      </dsp:nvSpPr>
      <dsp:spPr>
        <a:xfrm>
          <a:off x="0" y="3728918"/>
          <a:ext cx="4638903" cy="466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u="sng" kern="1200" dirty="0">
              <a:highlight>
                <a:srgbClr val="000000"/>
              </a:highlight>
            </a:rPr>
            <a:t>Submission Deadline:24.03.2025</a:t>
          </a:r>
        </a:p>
      </dsp:txBody>
      <dsp:txXfrm>
        <a:off x="0" y="3728918"/>
        <a:ext cx="4638903" cy="4660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187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1C1210E-201E-4473-82AC-2466F5386C38}"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6666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25648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3/18/2025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6673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3/18/2025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57339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2D6B226B-77A6-410C-9796-083F278E0125}" type="datetime1">
              <a:rPr lang="en-US" smtClean="0"/>
              <a:t>3/18/2025</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84874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23A578B-D289-4C40-8593-3D356C49DA58}" type="datetime1">
              <a:rPr lang="en-US" smtClean="0"/>
              <a:t>3/18/2025</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8597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13DFAE3-14DB-48A7-A80F-80DDB072CE3D}" type="datetime1">
              <a:rPr lang="en-US" smtClean="0"/>
              <a:t>3/18/2025</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6243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3/18/2025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6054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3/18/2025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130646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72193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5279443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80362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3/18/2025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723350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3/18/2025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3615197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788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0131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F45AC6-C491-4585-A584-9CE2AF7D5500}" type="datetime1">
              <a:rPr lang="en-US" smtClean="0"/>
              <a:t>3/18/2025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9229156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4423F02-D149-412D-A942-9CEA8CD1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lose-up of a sign&#10;&#10;Description automatically generated">
            <a:extLst>
              <a:ext uri="{FF2B5EF4-FFF2-40B4-BE49-F238E27FC236}">
                <a16:creationId xmlns:a16="http://schemas.microsoft.com/office/drawing/2014/main" id="{D16BC9F4-D507-FD3C-4FAB-3CB58BA00D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955392" y="1085596"/>
            <a:ext cx="3677729" cy="1636971"/>
          </a:xfrm>
          <a:prstGeom prst="rect">
            <a:avLst/>
          </a:prstGeom>
          <a:noFill/>
          <a:effectLst/>
        </p:spPr>
      </p:pic>
      <p:pic>
        <p:nvPicPr>
          <p:cNvPr id="4" name="Picture 3" descr="An abstract burst of blue and pink">
            <a:extLst>
              <a:ext uri="{FF2B5EF4-FFF2-40B4-BE49-F238E27FC236}">
                <a16:creationId xmlns:a16="http://schemas.microsoft.com/office/drawing/2014/main" id="{4CB7436B-6DDF-03BF-BA4C-E8955A602F70}"/>
              </a:ext>
            </a:extLst>
          </p:cNvPr>
          <p:cNvPicPr>
            <a:picLocks noChangeAspect="1"/>
          </p:cNvPicPr>
          <p:nvPr/>
        </p:nvPicPr>
        <p:blipFill>
          <a:blip r:embed="rId4"/>
          <a:srcRect l="10011" r="8410"/>
          <a:stretch/>
        </p:blipFill>
        <p:spPr>
          <a:xfrm>
            <a:off x="955392" y="3200582"/>
            <a:ext cx="3677729" cy="2535852"/>
          </a:xfrm>
          <a:prstGeom prst="rect">
            <a:avLst/>
          </a:prstGeom>
          <a:effectLst/>
        </p:spPr>
      </p:pic>
      <p:graphicFrame>
        <p:nvGraphicFramePr>
          <p:cNvPr id="20" name="TextBox 6">
            <a:extLst>
              <a:ext uri="{FF2B5EF4-FFF2-40B4-BE49-F238E27FC236}">
                <a16:creationId xmlns:a16="http://schemas.microsoft.com/office/drawing/2014/main" id="{501DBDD8-496F-5FB5-EB89-86BF38C010F1}"/>
              </a:ext>
            </a:extLst>
          </p:cNvPr>
          <p:cNvGraphicFramePr/>
          <p:nvPr>
            <p:extLst>
              <p:ext uri="{D42A27DB-BD31-4B8C-83A1-F6EECF244321}">
                <p14:modId xmlns:p14="http://schemas.microsoft.com/office/powerpoint/2010/main" val="1136086423"/>
              </p:ext>
            </p:extLst>
          </p:nvPr>
        </p:nvGraphicFramePr>
        <p:xfrm>
          <a:off x="5410950" y="2052918"/>
          <a:ext cx="4638903" cy="41954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11384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Graphic 7" descr="Chef">
            <a:extLst>
              <a:ext uri="{FF2B5EF4-FFF2-40B4-BE49-F238E27FC236}">
                <a16:creationId xmlns:a16="http://schemas.microsoft.com/office/drawing/2014/main" id="{F02C2F52-3C90-EE38-9033-3FD13617A4E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897" y="2548281"/>
            <a:ext cx="2627842" cy="2627842"/>
          </a:xfrm>
          <a:prstGeom prst="rect">
            <a:avLst/>
          </a:prstGeom>
          <a:effectLst/>
        </p:spPr>
      </p:pic>
      <p:pic>
        <p:nvPicPr>
          <p:cNvPr id="7" name="Picture 6" descr="Hands rolling dough out with a wooden rolling pin">
            <a:extLst>
              <a:ext uri="{FF2B5EF4-FFF2-40B4-BE49-F238E27FC236}">
                <a16:creationId xmlns:a16="http://schemas.microsoft.com/office/drawing/2014/main" id="{13449F45-2E28-5E5A-E837-A5AF153A12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1310" y="2890879"/>
            <a:ext cx="4193801" cy="3205121"/>
          </a:xfrm>
          <a:prstGeom prst="rect">
            <a:avLst/>
          </a:prstGeom>
          <a:effectLst/>
        </p:spPr>
      </p:pic>
      <p:sp>
        <p:nvSpPr>
          <p:cNvPr id="12" name="TextBox 11">
            <a:extLst>
              <a:ext uri="{FF2B5EF4-FFF2-40B4-BE49-F238E27FC236}">
                <a16:creationId xmlns:a16="http://schemas.microsoft.com/office/drawing/2014/main" id="{65D3692E-0961-A2DC-F09A-58A2597E5435}"/>
              </a:ext>
            </a:extLst>
          </p:cNvPr>
          <p:cNvSpPr txBox="1"/>
          <p:nvPr/>
        </p:nvSpPr>
        <p:spPr>
          <a:xfrm>
            <a:off x="6427526" y="2548281"/>
            <a:ext cx="5114093" cy="3654389"/>
          </a:xfrm>
          <a:prstGeom prst="rect">
            <a:avLst/>
          </a:prstGeom>
        </p:spPr>
        <p:txBody>
          <a:bodyPr vert="horz" lIns="91440" tIns="45720" rIns="91440" bIns="45720" rtlCol="0">
            <a:normAutofit/>
          </a:bodyPr>
          <a:lstStyle/>
          <a:p>
            <a:pPr indent="-228600">
              <a:spcBef>
                <a:spcPts val="1000"/>
              </a:spcBef>
              <a:buClr>
                <a:schemeClr val="bg2">
                  <a:lumMod val="40000"/>
                  <a:lumOff val="60000"/>
                </a:schemeClr>
              </a:buClr>
              <a:buSzPct val="80000"/>
              <a:buFont typeface="Wingdings 3" charset="2"/>
              <a:buChar char=""/>
            </a:pPr>
            <a:r>
              <a:rPr lang="en-US" dirty="0">
                <a:effectLst/>
                <a:latin typeface="+mj-lt"/>
                <a:ea typeface="+mj-ea"/>
                <a:cs typeface="+mj-cs"/>
              </a:rPr>
              <a:t>After a long and accomplished career as a chef and kitchen manager, I finally developed a comprehensive plan to open my own food takeaway business.</a:t>
            </a:r>
          </a:p>
          <a:p>
            <a:pPr indent="-228600">
              <a:spcBef>
                <a:spcPts val="1000"/>
              </a:spcBef>
              <a:buClr>
                <a:schemeClr val="bg2">
                  <a:lumMod val="40000"/>
                  <a:lumOff val="60000"/>
                </a:schemeClr>
              </a:buClr>
              <a:buSzPct val="80000"/>
              <a:buFont typeface="Wingdings 3" charset="2"/>
              <a:buChar char=""/>
            </a:pPr>
            <a:r>
              <a:rPr lang="en-US" dirty="0">
                <a:effectLst/>
                <a:latin typeface="+mj-lt"/>
                <a:ea typeface="+mj-ea"/>
                <a:cs typeface="+mj-cs"/>
              </a:rPr>
              <a:t> Having contributed to the success of various businesses both in the UK and internationally, I decided to step into the market independently and pursue my own entrepreneurial path (Carter, 2021).</a:t>
            </a:r>
            <a:endParaRPr lang="en-US" dirty="0">
              <a:latin typeface="+mj-lt"/>
              <a:ea typeface="+mj-ea"/>
              <a:cs typeface="+mj-cs"/>
            </a:endParaRPr>
          </a:p>
        </p:txBody>
      </p:sp>
      <p:sp>
        <p:nvSpPr>
          <p:cNvPr id="9" name="TextBox 8">
            <a:extLst>
              <a:ext uri="{FF2B5EF4-FFF2-40B4-BE49-F238E27FC236}">
                <a16:creationId xmlns:a16="http://schemas.microsoft.com/office/drawing/2014/main" id="{B16B2E1B-D7E5-CB54-F137-B7C809BB6DB5}"/>
              </a:ext>
            </a:extLst>
          </p:cNvPr>
          <p:cNvSpPr txBox="1"/>
          <p:nvPr/>
        </p:nvSpPr>
        <p:spPr>
          <a:xfrm>
            <a:off x="3423920" y="294362"/>
            <a:ext cx="7233920" cy="1107996"/>
          </a:xfrm>
          <a:prstGeom prst="rect">
            <a:avLst/>
          </a:prstGeom>
          <a:noFill/>
        </p:spPr>
        <p:txBody>
          <a:bodyPr wrap="square" rtlCol="0">
            <a:spAutoFit/>
          </a:bodyPr>
          <a:lstStyle/>
          <a:p>
            <a:r>
              <a:rPr lang="en-GB" sz="6600" dirty="0"/>
              <a:t>Introduction</a:t>
            </a:r>
            <a:r>
              <a:rPr lang="en-GB" dirty="0"/>
              <a:t> </a:t>
            </a:r>
          </a:p>
        </p:txBody>
      </p:sp>
    </p:spTree>
    <p:extLst>
      <p:ext uri="{BB962C8B-B14F-4D97-AF65-F5344CB8AC3E}">
        <p14:creationId xmlns:p14="http://schemas.microsoft.com/office/powerpoint/2010/main" val="96250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6655E4-948C-754E-CCA5-FE5D658A64E5}"/>
              </a:ext>
            </a:extLst>
          </p:cNvPr>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a:solidFill>
                  <a:srgbClr val="EBEBEB"/>
                </a:solidFill>
                <a:latin typeface="+mj-lt"/>
                <a:ea typeface="+mj-ea"/>
                <a:cs typeface="+mj-cs"/>
              </a:rPr>
              <a:t>Product/Service Description </a:t>
            </a:r>
          </a:p>
        </p:txBody>
      </p:sp>
      <p:sp>
        <p:nvSpPr>
          <p:cNvPr id="4" name="TextBox 3">
            <a:extLst>
              <a:ext uri="{FF2B5EF4-FFF2-40B4-BE49-F238E27FC236}">
                <a16:creationId xmlns:a16="http://schemas.microsoft.com/office/drawing/2014/main" id="{FA6AB1AF-8993-EF36-D5B7-A39B9F2B0FD8}"/>
              </a:ext>
            </a:extLst>
          </p:cNvPr>
          <p:cNvSpPr txBox="1"/>
          <p:nvPr/>
        </p:nvSpPr>
        <p:spPr>
          <a:xfrm>
            <a:off x="648930" y="2438400"/>
            <a:ext cx="618818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At Wonders Pizzeria, we bring the heart of Napoli right to your doorstep with our signature 55 cm pizzas—perfect for sharing or indulging in solo. Handcrafted using time-honored Neapolitan recipes, each pizza is made with the finest, fresh ingredients, from our traditional slow-risen dough to our rich San Marzano tomato sauce and creamy buffalo mozzarella (Silverton, et al., 2011).</a:t>
            </a:r>
          </a:p>
          <a:p>
            <a:pPr>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Our pizzas are cooked to perfection in a wood-fired oven, giving them that authentic smoky flavor and soft, airy crust, just like you’d find on the streets of Napoli (</a:t>
            </a:r>
            <a:r>
              <a:rPr lang="en-GB" dirty="0">
                <a:solidFill>
                  <a:srgbClr val="FFFFFF"/>
                </a:solidFill>
                <a:latin typeface="+mj-lt"/>
                <a:ea typeface="+mj-ea"/>
                <a:cs typeface="+mj-cs"/>
              </a:rPr>
              <a:t>Barrett,2014).</a:t>
            </a:r>
            <a:endParaRPr lang="en-US"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4AB91DDE-461B-33BA-B483-CC96093D043A}"/>
              </a:ext>
            </a:extLst>
          </p:cNvPr>
          <p:cNvPicPr>
            <a:picLocks noChangeAspect="1"/>
          </p:cNvPicPr>
          <p:nvPr/>
        </p:nvPicPr>
        <p:blipFill>
          <a:blip r:embed="rId3"/>
          <a:srcRect l="12017" r="1561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108815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46123D-CDE4-1697-B172-01EA51BAA596}"/>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Mission Statement </a:t>
            </a:r>
          </a:p>
        </p:txBody>
      </p:sp>
      <p:pic>
        <p:nvPicPr>
          <p:cNvPr id="6" name="Picture 5" descr="Variety of fresh salads">
            <a:extLst>
              <a:ext uri="{FF2B5EF4-FFF2-40B4-BE49-F238E27FC236}">
                <a16:creationId xmlns:a16="http://schemas.microsoft.com/office/drawing/2014/main" id="{521388B1-08ED-6C69-2EBD-E15146711751}"/>
              </a:ext>
            </a:extLst>
          </p:cNvPr>
          <p:cNvPicPr>
            <a:picLocks noChangeAspect="1"/>
          </p:cNvPicPr>
          <p:nvPr/>
        </p:nvPicPr>
        <p:blipFill>
          <a:blip r:embed="rId3"/>
          <a:srcRect l="21184" r="30412"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4" name="TextBox 3">
            <a:extLst>
              <a:ext uri="{FF2B5EF4-FFF2-40B4-BE49-F238E27FC236}">
                <a16:creationId xmlns:a16="http://schemas.microsoft.com/office/drawing/2014/main" id="{A7FA60C0-7CDA-1F29-BC17-39BE286B3F69}"/>
              </a:ext>
            </a:extLst>
          </p:cNvPr>
          <p:cNvSpPr txBox="1"/>
          <p:nvPr/>
        </p:nvSpPr>
        <p:spPr>
          <a:xfrm>
            <a:off x="5410950" y="2052918"/>
            <a:ext cx="4638903" cy="4195481"/>
          </a:xfrm>
          <a:prstGeom prst="rect">
            <a:avLst/>
          </a:prstGeom>
        </p:spPr>
        <p:txBody>
          <a:bodyPr vert="horz" lIns="91440" tIns="45720" rIns="91440" bIns="45720" rtlCol="0">
            <a:normAutofit lnSpcReduction="10000"/>
          </a:bodyPr>
          <a:lstStyle/>
          <a:p>
            <a:pPr>
              <a:lnSpc>
                <a:spcPct val="90000"/>
              </a:lnSpc>
              <a:spcBef>
                <a:spcPts val="1000"/>
              </a:spcBef>
              <a:buClr>
                <a:schemeClr val="bg2">
                  <a:lumMod val="40000"/>
                  <a:lumOff val="60000"/>
                </a:schemeClr>
              </a:buClr>
              <a:buSzPct val="80000"/>
              <a:buFont typeface="Wingdings 3" charset="2"/>
              <a:buChar char=""/>
            </a:pPr>
            <a:r>
              <a:rPr lang="en-US" dirty="0">
                <a:effectLst/>
                <a:latin typeface="+mj-lt"/>
                <a:ea typeface="+mj-ea"/>
                <a:cs typeface="+mj-cs"/>
              </a:rPr>
              <a:t>At Wonders, our mission is to offer an authentic Italian takeaway experience that embodies the perfect balance of product excellence and quality. Our menu is thoughtfully crafted using genuine recipes passed down through generations, ensuring an unforgettable taste of Italy in every dish (</a:t>
            </a:r>
            <a:r>
              <a:rPr lang="en-US" dirty="0" err="1">
                <a:effectLst/>
                <a:latin typeface="+mj-lt"/>
                <a:ea typeface="+mj-ea"/>
                <a:cs typeface="+mj-cs"/>
              </a:rPr>
              <a:t>Capatti</a:t>
            </a:r>
            <a:r>
              <a:rPr lang="en-US" dirty="0">
                <a:effectLst/>
                <a:latin typeface="+mj-lt"/>
                <a:ea typeface="+mj-ea"/>
                <a:cs typeface="+mj-cs"/>
              </a:rPr>
              <a:t>, 2003). With over 20 years of experience gained in Italy, our chef guarantees that our pricing reflects the premium quality of the ingredients while remaining accessible. We provide a seamless process, from ordering to collection, to enhance convenience and satisfaction.</a:t>
            </a:r>
            <a:br>
              <a:rPr lang="en-US" dirty="0">
                <a:latin typeface="+mj-lt"/>
                <a:ea typeface="+mj-ea"/>
                <a:cs typeface="+mj-cs"/>
              </a:rPr>
            </a:br>
            <a:endParaRPr lang="en-US" dirty="0">
              <a:latin typeface="+mj-lt"/>
              <a:ea typeface="+mj-ea"/>
              <a:cs typeface="+mj-cs"/>
            </a:endParaRPr>
          </a:p>
        </p:txBody>
      </p:sp>
    </p:spTree>
    <p:extLst>
      <p:ext uri="{BB962C8B-B14F-4D97-AF65-F5344CB8AC3E}">
        <p14:creationId xmlns:p14="http://schemas.microsoft.com/office/powerpoint/2010/main" val="2044577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4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29194A-EA61-9BB6-D2AB-62F6D467E53D}"/>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dirty="0">
                <a:solidFill>
                  <a:schemeClr val="tx2"/>
                </a:solidFill>
                <a:latin typeface="+mj-lt"/>
                <a:ea typeface="+mj-ea"/>
                <a:cs typeface="+mj-cs"/>
              </a:rPr>
              <a:t>  Business      </a:t>
            </a:r>
            <a:r>
              <a:rPr lang="en-US" sz="4200">
                <a:solidFill>
                  <a:schemeClr val="tx2"/>
                </a:solidFill>
                <a:latin typeface="+mj-lt"/>
                <a:ea typeface="+mj-ea"/>
                <a:cs typeface="+mj-cs"/>
              </a:rPr>
              <a:t>Aim&amp;Goals</a:t>
            </a:r>
            <a:endParaRPr lang="en-US" sz="4200" dirty="0">
              <a:solidFill>
                <a:schemeClr val="tx2"/>
              </a:solidFill>
              <a:latin typeface="+mj-lt"/>
              <a:ea typeface="+mj-ea"/>
              <a:cs typeface="+mj-cs"/>
            </a:endParaRPr>
          </a:p>
        </p:txBody>
      </p:sp>
      <p:sp>
        <p:nvSpPr>
          <p:cNvPr id="4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Man putting blueberries and raspberries on rolled out dough">
            <a:extLst>
              <a:ext uri="{FF2B5EF4-FFF2-40B4-BE49-F238E27FC236}">
                <a16:creationId xmlns:a16="http://schemas.microsoft.com/office/drawing/2014/main" id="{EA3C6614-DD3E-A02D-D90C-B1623895542C}"/>
              </a:ext>
            </a:extLst>
          </p:cNvPr>
          <p:cNvPicPr>
            <a:picLocks noChangeAspect="1"/>
          </p:cNvPicPr>
          <p:nvPr/>
        </p:nvPicPr>
        <p:blipFill>
          <a:blip r:embed="rId7">
            <a:extLst>
              <a:ext uri="{28A0092B-C50C-407E-A947-70E740481C1C}">
                <a14:useLocalDpi xmlns:a14="http://schemas.microsoft.com/office/drawing/2010/main" val="0"/>
              </a:ext>
            </a:extLst>
          </a:blip>
          <a:srcRect l="29466" r="22130"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48" name="Rectangle 47">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FADD64A2-E271-B292-6BF7-49B084958FBC}"/>
              </a:ext>
            </a:extLst>
          </p:cNvPr>
          <p:cNvSpPr txBox="1"/>
          <p:nvPr/>
        </p:nvSpPr>
        <p:spPr>
          <a:xfrm>
            <a:off x="5411931" y="2062750"/>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latin typeface="+mj-lt"/>
                <a:ea typeface="+mj-ea"/>
                <a:cs typeface="+mj-cs"/>
              </a:rPr>
              <a:t>At Wonders Pizzeria, we want to provide a pizza experience remembered by combining real Italian knowledge with locally obtained quality ingredients (</a:t>
            </a:r>
            <a:r>
              <a:rPr lang="en-GB" sz="1600" b="0" i="0" dirty="0">
                <a:solidFill>
                  <a:srgbClr val="222222"/>
                </a:solidFill>
                <a:effectLst/>
                <a:latin typeface="Arial" panose="020B0604020202020204" pitchFamily="34" charset="0"/>
              </a:rPr>
              <a:t>Ricciardelli, 2016).</a:t>
            </a:r>
            <a:r>
              <a:rPr lang="en-US" sz="1500" dirty="0">
                <a:latin typeface="+mj-lt"/>
                <a:ea typeface="+mj-ea"/>
                <a:cs typeface="+mj-cs"/>
              </a:rPr>
              <a:t>  We keep true to the classic Neapolitan pizza-making even as we work to be a community </a:t>
            </a:r>
            <a:r>
              <a:rPr lang="en-US" sz="1500" dirty="0" err="1">
                <a:latin typeface="+mj-lt"/>
                <a:ea typeface="+mj-ea"/>
                <a:cs typeface="+mj-cs"/>
              </a:rPr>
              <a:t>favourite</a:t>
            </a:r>
            <a:r>
              <a:rPr lang="en-US" sz="1500" dirty="0">
                <a:latin typeface="+mj-lt"/>
                <a:ea typeface="+mj-ea"/>
                <a:cs typeface="+mj-cs"/>
              </a:rPr>
              <a:t> by offering excellent quality, taste, and service. Our goals are sustainability, supporting surrounding farms, waste reduction and expansion. Our main objective is to create a pleasant environment where pizza lovers could attend to enjoy not just food but also the love and passion poured into every slice. Celebrated for exceptional, handcrafted pizzas and a dedication to true culinary traditions, Wonders Pizzeria wants to be a top name in the pizza company by always enhancing our menu and customer experience.</a:t>
            </a:r>
          </a:p>
        </p:txBody>
      </p:sp>
    </p:spTree>
    <p:extLst>
      <p:ext uri="{BB962C8B-B14F-4D97-AF65-F5344CB8AC3E}">
        <p14:creationId xmlns:p14="http://schemas.microsoft.com/office/powerpoint/2010/main" val="2591407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33" name="Picture 103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35" name="Oval 103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7" name="Picture 103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39" name="Picture 10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41" name="Rectangle 104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BBB181-A12B-6FBD-C488-3CE91400BA78}"/>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dirty="0">
                <a:solidFill>
                  <a:schemeClr val="tx2"/>
                </a:solidFill>
                <a:latin typeface="+mj-lt"/>
                <a:ea typeface="+mj-ea"/>
                <a:cs typeface="+mj-cs"/>
              </a:rPr>
              <a:t>Unique Selling Proposition </a:t>
            </a:r>
          </a:p>
        </p:txBody>
      </p:sp>
      <p:sp>
        <p:nvSpPr>
          <p:cNvPr id="104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6" name="Picture 2" descr="Proper Pizza • GrabOne NZ">
            <a:extLst>
              <a:ext uri="{FF2B5EF4-FFF2-40B4-BE49-F238E27FC236}">
                <a16:creationId xmlns:a16="http://schemas.microsoft.com/office/drawing/2014/main" id="{CC2E34D9-07FF-5CFA-6FBB-DD9355AEB2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0977" r="28806"/>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E190E23E-BA32-C388-7E28-2C7F574D55B6}"/>
              </a:ext>
            </a:extLst>
          </p:cNvPr>
          <p:cNvSpPr txBox="1"/>
          <p:nvPr/>
        </p:nvSpPr>
        <p:spPr>
          <a:xfrm>
            <a:off x="5410950" y="2052918"/>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latin typeface="+mj-lt"/>
                <a:ea typeface="+mj-ea"/>
                <a:cs typeface="+mj-cs"/>
              </a:rPr>
              <a:t>Differentiating ourselves in the pizza scene, our 55 cm pizzas have unmatched taste, quality, and dimensions. This yields their very unique quality: Perfect for Sharing: Since they are ideal for family dinners, celebrations, and group meetings, our pizzas, at 55 cm, are a social </a:t>
            </a:r>
            <a:r>
              <a:rPr lang="en-US" sz="1500" dirty="0" err="1">
                <a:latin typeface="+mj-lt"/>
                <a:ea typeface="+mj-ea"/>
                <a:cs typeface="+mj-cs"/>
              </a:rPr>
              <a:t>centre</a:t>
            </a:r>
            <a:r>
              <a:rPr lang="en-US" sz="1500" dirty="0">
                <a:latin typeface="+mj-lt"/>
                <a:ea typeface="+mj-ea"/>
                <a:cs typeface="+mj-cs"/>
              </a:rPr>
              <a:t> for every occasion (</a:t>
            </a:r>
            <a:r>
              <a:rPr lang="en-GB" sz="1800" dirty="0">
                <a:solidFill>
                  <a:srgbClr val="222222"/>
                </a:solidFill>
                <a:effectLst/>
                <a:latin typeface="Arial" panose="020B0604020202020204" pitchFamily="34" charset="0"/>
                <a:ea typeface="Aptos" panose="020B0004020202020204" pitchFamily="34" charset="0"/>
              </a:rPr>
              <a:t>Centeno, 2015).</a:t>
            </a:r>
            <a:r>
              <a:rPr lang="en-US" sz="1500" dirty="0">
                <a:latin typeface="+mj-lt"/>
                <a:ea typeface="+mj-ea"/>
                <a:cs typeface="+mj-cs"/>
              </a:rPr>
              <a:t>  Value for Money: </a:t>
            </a:r>
            <a:r>
              <a:rPr lang="en-US" sz="1500" dirty="0" err="1">
                <a:latin typeface="+mj-lt"/>
                <a:ea typeface="+mj-ea"/>
                <a:cs typeface="+mj-cs"/>
              </a:rPr>
              <a:t>Savour</a:t>
            </a:r>
            <a:r>
              <a:rPr lang="en-US" sz="1500" dirty="0">
                <a:latin typeface="+mj-lt"/>
                <a:ea typeface="+mj-ea"/>
                <a:cs typeface="+mj-cs"/>
              </a:rPr>
              <a:t> a pizza greater than life with more slices, tastes and satisfaction in every order at a fair price. Every pizza, despite its size, is made using traditional Neapolitan techniques (</a:t>
            </a:r>
            <a:r>
              <a:rPr lang="en-GB" sz="1800" dirty="0">
                <a:solidFill>
                  <a:srgbClr val="222222"/>
                </a:solidFill>
                <a:effectLst/>
                <a:latin typeface="Arial" panose="020B0604020202020204" pitchFamily="34" charset="0"/>
                <a:ea typeface="Aptos" panose="020B0004020202020204" pitchFamily="34" charset="0"/>
              </a:rPr>
              <a:t>Falciano, et.al., 2024</a:t>
            </a:r>
            <a:r>
              <a:rPr lang="en-US" sz="1500" dirty="0">
                <a:latin typeface="+mj-lt"/>
                <a:ea typeface="+mj-ea"/>
                <a:cs typeface="+mj-cs"/>
              </a:rPr>
              <a:t> ), therefore ensuring an authentic </a:t>
            </a:r>
            <a:r>
              <a:rPr lang="en-US" sz="1500" dirty="0" err="1">
                <a:latin typeface="+mj-lt"/>
                <a:ea typeface="+mj-ea"/>
                <a:cs typeface="+mj-cs"/>
              </a:rPr>
              <a:t>flavour</a:t>
            </a:r>
            <a:r>
              <a:rPr lang="en-US" sz="1500" dirty="0">
                <a:latin typeface="+mj-lt"/>
                <a:ea typeface="+mj-ea"/>
                <a:cs typeface="+mj-cs"/>
              </a:rPr>
              <a:t> of Italy in every mouthful. </a:t>
            </a:r>
            <a:r>
              <a:rPr lang="en-US" sz="1500" dirty="0" err="1">
                <a:latin typeface="+mj-lt"/>
                <a:ea typeface="+mj-ea"/>
                <a:cs typeface="+mj-cs"/>
              </a:rPr>
              <a:t>Customisable</a:t>
            </a:r>
            <a:r>
              <a:rPr lang="en-US" sz="1500" dirty="0">
                <a:latin typeface="+mj-lt"/>
                <a:ea typeface="+mj-ea"/>
                <a:cs typeface="+mj-cs"/>
              </a:rPr>
              <a:t> for All Tastes: Thanks to greater space to work with, our 55 cm pizzas provide a range of </a:t>
            </a:r>
            <a:r>
              <a:rPr lang="en-US" sz="1500" dirty="0" err="1">
                <a:latin typeface="+mj-lt"/>
                <a:ea typeface="+mj-ea"/>
                <a:cs typeface="+mj-cs"/>
              </a:rPr>
              <a:t>flavours</a:t>
            </a:r>
            <a:r>
              <a:rPr lang="en-US" sz="1500" dirty="0">
                <a:latin typeface="+mj-lt"/>
                <a:ea typeface="+mj-ea"/>
                <a:cs typeface="+mj-cs"/>
              </a:rPr>
              <a:t> and toppings ideal for sharing several tastes on one wide canvas.</a:t>
            </a:r>
          </a:p>
        </p:txBody>
      </p:sp>
    </p:spTree>
    <p:extLst>
      <p:ext uri="{BB962C8B-B14F-4D97-AF65-F5344CB8AC3E}">
        <p14:creationId xmlns:p14="http://schemas.microsoft.com/office/powerpoint/2010/main" val="4249111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72" name="Picture 107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74" name="Picture 107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76" name="Oval 107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78" name="Picture 107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79" name="Picture 10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80" name="Rectangle 107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1" name="Rectangle 10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2B47CA-7C9F-897A-15E1-ADE9F45583FD}"/>
              </a:ext>
            </a:extLst>
          </p:cNvPr>
          <p:cNvSpPr txBox="1"/>
          <p:nvPr/>
        </p:nvSpPr>
        <p:spPr>
          <a:xfrm>
            <a:off x="648931" y="629266"/>
            <a:ext cx="416651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a:solidFill>
                  <a:srgbClr val="EBEBEB"/>
                </a:solidFill>
                <a:latin typeface="+mj-lt"/>
                <a:ea typeface="+mj-ea"/>
                <a:cs typeface="+mj-cs"/>
              </a:rPr>
              <a:t>Legal structure</a:t>
            </a:r>
          </a:p>
        </p:txBody>
      </p:sp>
      <p:sp>
        <p:nvSpPr>
          <p:cNvPr id="10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075" name="Freeform: Shape 10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1026" name="Picture 2" descr="An Ultimate Guide For Sole Trader">
            <a:extLst>
              <a:ext uri="{FF2B5EF4-FFF2-40B4-BE49-F238E27FC236}">
                <a16:creationId xmlns:a16="http://schemas.microsoft.com/office/drawing/2014/main" id="{68571973-A4EB-9FBB-4527-185473AB89D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3992" y="2121025"/>
            <a:ext cx="5449889" cy="2615946"/>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77" name="Rectangle 10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84B27070-FB01-8C01-76E0-875CC00627C0}"/>
              </a:ext>
            </a:extLst>
          </p:cNvPr>
          <p:cNvSpPr txBox="1"/>
          <p:nvPr/>
        </p:nvSpPr>
        <p:spPr>
          <a:xfrm>
            <a:off x="648931" y="2438400"/>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I will run  Wonders as a sole trader company (Rye, 2020). Among the numerous benefits this company structure provides  complete control over decision-making and simplicity in setup and maintenance (Bygrave and Zacharakis, 2014). Since sole traders keep all earnings, it is also rather profitable.</a:t>
            </a:r>
          </a:p>
          <a:p>
            <a:pPr>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 The burden of bearing all duties alone, including:</a:t>
            </a:r>
          </a:p>
          <a:p>
            <a:pPr marL="342900" lvl="0" indent="-342900">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finance</a:t>
            </a:r>
          </a:p>
          <a:p>
            <a:pPr marL="342900" lvl="0" indent="-342900">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 operations</a:t>
            </a:r>
          </a:p>
          <a:p>
            <a:pPr marL="342900" lvl="0" indent="-342900">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marketing, means that personal assets are at risk should the company incur debt (Burns, 2016).</a:t>
            </a:r>
          </a:p>
          <a:p>
            <a:pPr>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 The drawbacks also include unlimited liability, therefore affecting personal assets.</a:t>
            </a:r>
          </a:p>
          <a:p>
            <a:pPr>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effectLst/>
                <a:latin typeface="+mj-lt"/>
                <a:ea typeface="+mj-ea"/>
                <a:cs typeface="+mj-cs"/>
              </a:rPr>
              <a:t> </a:t>
            </a:r>
          </a:p>
        </p:txBody>
      </p:sp>
    </p:spTree>
    <p:extLst>
      <p:ext uri="{BB962C8B-B14F-4D97-AF65-F5344CB8AC3E}">
        <p14:creationId xmlns:p14="http://schemas.microsoft.com/office/powerpoint/2010/main" val="251826593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1704776-E039-7DB8-472E-FD981A036813}"/>
              </a:ext>
            </a:extLst>
          </p:cNvPr>
          <p:cNvSpPr txBox="1"/>
          <p:nvPr/>
        </p:nvSpPr>
        <p:spPr>
          <a:xfrm>
            <a:off x="3894656" y="142554"/>
            <a:ext cx="4578784" cy="1219426"/>
          </a:xfrm>
          <a:prstGeom prst="rect">
            <a:avLst/>
          </a:prstGeom>
        </p:spPr>
        <p:txBody>
          <a:bodyPr vert="horz" lIns="91440" tIns="45720" rIns="91440" bIns="45720" rtlCol="0" anchor="t">
            <a:normAutofit/>
          </a:bodyPr>
          <a:lstStyle/>
          <a:p>
            <a:pPr>
              <a:spcBef>
                <a:spcPct val="0"/>
              </a:spcBef>
              <a:spcAft>
                <a:spcPts val="600"/>
              </a:spcAft>
            </a:pPr>
            <a:r>
              <a:rPr lang="en-US" sz="3600" dirty="0">
                <a:solidFill>
                  <a:schemeClr val="tx2"/>
                </a:solidFill>
                <a:latin typeface="+mj-lt"/>
                <a:ea typeface="+mj-ea"/>
                <a:cs typeface="+mj-cs"/>
              </a:rPr>
              <a:t>Proposed Location </a:t>
            </a:r>
          </a:p>
        </p:txBody>
      </p:sp>
      <p:pic>
        <p:nvPicPr>
          <p:cNvPr id="5" name="Picture 4" descr="A screenshot of a website&#10;&#10;AI-generated content may be incorrect.">
            <a:extLst>
              <a:ext uri="{FF2B5EF4-FFF2-40B4-BE49-F238E27FC236}">
                <a16:creationId xmlns:a16="http://schemas.microsoft.com/office/drawing/2014/main" id="{4A8493DE-EDF0-64F2-BB5E-FEF16B37E5CF}"/>
              </a:ext>
            </a:extLst>
          </p:cNvPr>
          <p:cNvPicPr>
            <a:picLocks noChangeAspect="1"/>
          </p:cNvPicPr>
          <p:nvPr/>
        </p:nvPicPr>
        <p:blipFill>
          <a:blip r:embed="rId7">
            <a:extLst>
              <a:ext uri="{28A0092B-C50C-407E-A947-70E740481C1C}">
                <a14:useLocalDpi xmlns:a14="http://schemas.microsoft.com/office/drawing/2010/main" val="0"/>
              </a:ext>
            </a:extLst>
          </a:blip>
          <a:srcRect l="2350" r="-3" b="-3"/>
          <a:stretch/>
        </p:blipFill>
        <p:spPr>
          <a:xfrm>
            <a:off x="647701" y="1904999"/>
            <a:ext cx="6493910" cy="4572001"/>
          </a:xfrm>
          <a:prstGeom prst="rect">
            <a:avLst/>
          </a:prstGeom>
          <a:effectLst>
            <a:outerShdw blurRad="50800" dist="38100" dir="5400000" algn="t" rotWithShape="0">
              <a:prstClr val="black">
                <a:alpha val="43000"/>
              </a:prstClr>
            </a:outerShdw>
          </a:effectLst>
        </p:spPr>
      </p:pic>
      <p:sp>
        <p:nvSpPr>
          <p:cNvPr id="4" name="TextBox 3">
            <a:extLst>
              <a:ext uri="{FF2B5EF4-FFF2-40B4-BE49-F238E27FC236}">
                <a16:creationId xmlns:a16="http://schemas.microsoft.com/office/drawing/2014/main" id="{00F1017A-150E-2C61-85E6-CD53BB3C1652}"/>
              </a:ext>
            </a:extLst>
          </p:cNvPr>
          <p:cNvSpPr txBox="1"/>
          <p:nvPr/>
        </p:nvSpPr>
        <p:spPr>
          <a:xfrm>
            <a:off x="7789312" y="3072385"/>
            <a:ext cx="3754987" cy="294741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effectLst/>
                <a:latin typeface="+mj-lt"/>
                <a:ea typeface="+mj-ea"/>
                <a:cs typeface="+mj-cs"/>
              </a:rPr>
              <a:t>Located in a welcoming place, our takeaway service focuses on fast, efficient delivery without compromising the quality of our food. Our people—from chefs to customer service staff—are dedicated to offering personalized attention and delivering an exceptional experience. We continually improve our promotion strategies to engage with customers.</a:t>
            </a:r>
          </a:p>
        </p:txBody>
      </p:sp>
    </p:spTree>
    <p:extLst>
      <p:ext uri="{BB962C8B-B14F-4D97-AF65-F5344CB8AC3E}">
        <p14:creationId xmlns:p14="http://schemas.microsoft.com/office/powerpoint/2010/main" val="3553992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55" name="Picture 205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57" name="Picture 205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59" name="Oval 205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1" name="Picture 206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63" name="Picture 206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65" name="Rectangle 206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5F50AD3A-0E30-1A6F-E389-F3AF72C03BD6}"/>
              </a:ext>
            </a:extLst>
          </p:cNvPr>
          <p:cNvSpPr txBox="1"/>
          <p:nvPr/>
        </p:nvSpPr>
        <p:spPr>
          <a:xfrm>
            <a:off x="7790541" y="1450259"/>
            <a:ext cx="3753599" cy="1442153"/>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2"/>
                </a:solidFill>
                <a:latin typeface="+mj-lt"/>
                <a:ea typeface="+mj-ea"/>
                <a:cs typeface="+mj-cs"/>
              </a:rPr>
              <a:t>HRM Strategy </a:t>
            </a:r>
          </a:p>
        </p:txBody>
      </p:sp>
      <p:pic>
        <p:nvPicPr>
          <p:cNvPr id="2050" name="Picture 2" descr="Strategic Goals of HRM stock illustration. Illustration of analysis ...">
            <a:extLst>
              <a:ext uri="{FF2B5EF4-FFF2-40B4-BE49-F238E27FC236}">
                <a16:creationId xmlns:a16="http://schemas.microsoft.com/office/drawing/2014/main" id="{F57FDC3B-160E-46BE-23EE-BC5D088757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4123" b="-2"/>
          <a:stretch/>
        </p:blipFill>
        <p:spPr bwMode="auto">
          <a:xfrm>
            <a:off x="646532" y="1447799"/>
            <a:ext cx="6493910" cy="457200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256879F-2341-A63A-887F-C96F6D379AE1}"/>
              </a:ext>
            </a:extLst>
          </p:cNvPr>
          <p:cNvSpPr txBox="1"/>
          <p:nvPr/>
        </p:nvSpPr>
        <p:spPr>
          <a:xfrm>
            <a:off x="7789312" y="3072385"/>
            <a:ext cx="3754987" cy="294741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As it will be a small family business, for the time being , I will hire my brother in law as a delivery driver, in the kitchen I will be the main chef , my wife will assist me, and I will hire another experienced chef , form my old team. When needed , I have a very big network of chefs , within Wiltshire, all previously worked under my leadership.</a:t>
            </a:r>
          </a:p>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More drivers are available through the contract I will sign with delivery partners: Just Eat, Deliveroo, and Uber Eats(</a:t>
            </a:r>
            <a:r>
              <a:rPr lang="en-GB" sz="1400" b="0" i="0" dirty="0">
                <a:solidFill>
                  <a:srgbClr val="222222"/>
                </a:solidFill>
                <a:effectLst/>
                <a:latin typeface="Arial" panose="020B0604020202020204" pitchFamily="34" charset="0"/>
              </a:rPr>
              <a:t>Lord, et.al.,2023.</a:t>
            </a:r>
            <a:r>
              <a:rPr lang="en-US" sz="1400" dirty="0">
                <a:effectLst/>
                <a:latin typeface="+mj-lt"/>
                <a:ea typeface="+mj-ea"/>
                <a:cs typeface="+mj-cs"/>
              </a:rPr>
              <a:t>   ).</a:t>
            </a:r>
          </a:p>
        </p:txBody>
      </p:sp>
    </p:spTree>
    <p:extLst>
      <p:ext uri="{BB962C8B-B14F-4D97-AF65-F5344CB8AC3E}">
        <p14:creationId xmlns:p14="http://schemas.microsoft.com/office/powerpoint/2010/main" val="3848335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CDA5494-E972-4305-4EA1-D3CCB1F19B9C}"/>
              </a:ext>
            </a:extLst>
          </p:cNvPr>
          <p:cNvSpPr txBox="1"/>
          <p:nvPr/>
        </p:nvSpPr>
        <p:spPr>
          <a:xfrm>
            <a:off x="7790541" y="1450259"/>
            <a:ext cx="3753599" cy="1442153"/>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2"/>
                </a:solidFill>
                <a:latin typeface="+mj-lt"/>
                <a:ea typeface="+mj-ea"/>
                <a:cs typeface="+mj-cs"/>
              </a:rPr>
              <a:t>Financial  overview </a:t>
            </a:r>
          </a:p>
        </p:txBody>
      </p:sp>
      <p:pic>
        <p:nvPicPr>
          <p:cNvPr id="5" name="Picture 4" descr="A screenshot of a spreadsheet">
            <a:extLst>
              <a:ext uri="{FF2B5EF4-FFF2-40B4-BE49-F238E27FC236}">
                <a16:creationId xmlns:a16="http://schemas.microsoft.com/office/drawing/2014/main" id="{677F2157-5AFC-09D9-EDA5-6E38F7FBEB05}"/>
              </a:ext>
            </a:extLst>
          </p:cNvPr>
          <p:cNvPicPr>
            <a:picLocks noChangeAspect="1"/>
          </p:cNvPicPr>
          <p:nvPr/>
        </p:nvPicPr>
        <p:blipFill>
          <a:blip r:embed="rId7">
            <a:extLst>
              <a:ext uri="{28A0092B-C50C-407E-A947-70E740481C1C}">
                <a14:useLocalDpi xmlns:a14="http://schemas.microsoft.com/office/drawing/2010/main" val="0"/>
              </a:ext>
            </a:extLst>
          </a:blip>
          <a:srcRect l="11554" r="14588" b="1"/>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Box 3">
            <a:extLst>
              <a:ext uri="{FF2B5EF4-FFF2-40B4-BE49-F238E27FC236}">
                <a16:creationId xmlns:a16="http://schemas.microsoft.com/office/drawing/2014/main" id="{5A4C7A17-2493-DC5E-0776-6B1A5456D874}"/>
              </a:ext>
            </a:extLst>
          </p:cNvPr>
          <p:cNvSpPr txBox="1"/>
          <p:nvPr/>
        </p:nvSpPr>
        <p:spPr>
          <a:xfrm>
            <a:off x="7789312" y="3072385"/>
            <a:ext cx="3754987" cy="294741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a:effectLst/>
                <a:latin typeface="+mj-lt"/>
                <a:ea typeface="+mj-ea"/>
                <a:cs typeface="+mj-cs"/>
              </a:rPr>
              <a:t>The total cost to establish my firm is £12,000, primarily funded by personal savings, supplemented with a personal loan of £5,000 to ensure financial coverage for the subsequent months post-launch. Considering the small budget and investment, looking on month 12 at the profit , it is a huge accomplishment, and we aim to double the numbers in the next 12 months.</a:t>
            </a:r>
          </a:p>
        </p:txBody>
      </p:sp>
    </p:spTree>
    <p:extLst>
      <p:ext uri="{BB962C8B-B14F-4D97-AF65-F5344CB8AC3E}">
        <p14:creationId xmlns:p14="http://schemas.microsoft.com/office/powerpoint/2010/main" val="782048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48" name="Picture 104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50" name="Picture 104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52" name="Oval 105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54" name="Picture 105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56" name="Picture 105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58" name="Rectangle 105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DA8B8CF6-7702-E553-6A12-A0CC3CED6122}"/>
              </a:ext>
            </a:extLst>
          </p:cNvPr>
          <p:cNvSpPr txBox="1"/>
          <p:nvPr/>
        </p:nvSpPr>
        <p:spPr>
          <a:xfrm>
            <a:off x="648930" y="629266"/>
            <a:ext cx="3322912" cy="1641987"/>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Marketing Strategy </a:t>
            </a:r>
          </a:p>
        </p:txBody>
      </p:sp>
      <p:pic>
        <p:nvPicPr>
          <p:cNvPr id="1028" name="Picture 4" descr="Tren Social Media Marketing Strategy dalam Digital Marketing ...">
            <a:extLst>
              <a:ext uri="{FF2B5EF4-FFF2-40B4-BE49-F238E27FC236}">
                <a16:creationId xmlns:a16="http://schemas.microsoft.com/office/drawing/2014/main" id="{F7A910F3-5277-8A8D-CAED-3C7B8474F0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7823" r="12968" b="1"/>
          <a:stretch/>
        </p:blipFill>
        <p:spPr bwMode="auto">
          <a:xfrm>
            <a:off x="4619544" y="609601"/>
            <a:ext cx="6924756"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2273E8AB-2B5B-9E05-76CB-84CC1132DFFC}"/>
              </a:ext>
            </a:extLst>
          </p:cNvPr>
          <p:cNvSpPr txBox="1"/>
          <p:nvPr/>
        </p:nvSpPr>
        <p:spPr>
          <a:xfrm>
            <a:off x="647701" y="2438401"/>
            <a:ext cx="3324141" cy="3809998"/>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100" dirty="0">
                <a:latin typeface="+mj-lt"/>
                <a:ea typeface="+mj-ea"/>
                <a:cs typeface="+mj-cs"/>
              </a:rPr>
              <a:t>I took</a:t>
            </a:r>
            <a:r>
              <a:rPr lang="en-US" sz="1100" dirty="0">
                <a:effectLst/>
                <a:latin typeface="+mj-lt"/>
                <a:ea typeface="+mj-ea"/>
                <a:cs typeface="+mj-cs"/>
              </a:rPr>
              <a:t> market activities and promotional actions before the business's launch.</a:t>
            </a:r>
          </a:p>
          <a:p>
            <a:pPr>
              <a:lnSpc>
                <a:spcPct val="90000"/>
              </a:lnSpc>
              <a:spcBef>
                <a:spcPts val="1000"/>
              </a:spcBef>
              <a:buClr>
                <a:schemeClr val="bg2">
                  <a:lumMod val="40000"/>
                  <a:lumOff val="60000"/>
                </a:schemeClr>
              </a:buClr>
              <a:buSzPct val="80000"/>
              <a:buFont typeface="Wingdings 3" charset="2"/>
              <a:buChar char=""/>
            </a:pPr>
            <a:r>
              <a:rPr lang="en-US" sz="1100" dirty="0">
                <a:effectLst/>
                <a:latin typeface="+mj-lt"/>
                <a:ea typeface="+mj-ea"/>
                <a:cs typeface="+mj-cs"/>
              </a:rPr>
              <a:t>I planned a non-profit afterschool program with the kids under a gazebo, complete with a mobile kitchen and oven, to teach them how to cook pizza. It had a significant impact, and I was approached by many parents and lecturers asking when I would launch the business (White, </a:t>
            </a:r>
            <a:r>
              <a:rPr lang="en-US" sz="1100" dirty="0" err="1">
                <a:effectLst/>
                <a:latin typeface="+mj-lt"/>
                <a:ea typeface="+mj-ea"/>
                <a:cs typeface="+mj-cs"/>
              </a:rPr>
              <a:t>Karabon</a:t>
            </a:r>
            <a:r>
              <a:rPr lang="en-US" sz="1100" dirty="0">
                <a:effectLst/>
                <a:latin typeface="+mj-lt"/>
                <a:ea typeface="+mj-ea"/>
                <a:cs typeface="+mj-cs"/>
              </a:rPr>
              <a:t>, 2016).</a:t>
            </a:r>
          </a:p>
          <a:p>
            <a:pPr>
              <a:lnSpc>
                <a:spcPct val="90000"/>
              </a:lnSpc>
              <a:spcBef>
                <a:spcPts val="1000"/>
              </a:spcBef>
              <a:buClr>
                <a:schemeClr val="bg2">
                  <a:lumMod val="40000"/>
                  <a:lumOff val="60000"/>
                </a:schemeClr>
              </a:buClr>
              <a:buSzPct val="80000"/>
              <a:buFont typeface="Wingdings 3" charset="2"/>
              <a:buChar char=""/>
            </a:pPr>
            <a:r>
              <a:rPr lang="en-US" sz="1100" dirty="0">
                <a:effectLst/>
                <a:latin typeface="+mj-lt"/>
                <a:ea typeface="+mj-ea"/>
                <a:cs typeface="+mj-cs"/>
              </a:rPr>
              <a:t> At the same time, I will attended a few events in the public park, such as cancer research non-profit events and dog rescue charity events, and in this way I will make  the business known before it existed (</a:t>
            </a:r>
            <a:r>
              <a:rPr lang="en-GB" sz="1100" b="0" i="0" dirty="0">
                <a:solidFill>
                  <a:srgbClr val="222222"/>
                </a:solidFill>
                <a:effectLst/>
                <a:latin typeface="Arial" panose="020B0604020202020204" pitchFamily="34" charset="0"/>
              </a:rPr>
              <a:t>Albano, 2000). </a:t>
            </a:r>
            <a:endParaRPr lang="en-US" sz="1100" dirty="0">
              <a:effectLs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100" dirty="0">
                <a:effectLst/>
                <a:latin typeface="+mj-lt"/>
                <a:ea typeface="+mj-ea"/>
                <a:cs typeface="+mj-cs"/>
              </a:rPr>
              <a:t>I will have my business social media accounts (Instagram, TikTok, and Facebook</a:t>
            </a:r>
            <a:r>
              <a:rPr lang="en-US" sz="1100" dirty="0">
                <a:latin typeface="+mj-lt"/>
                <a:ea typeface="+mj-ea"/>
                <a:cs typeface="+mj-cs"/>
              </a:rPr>
              <a:t> </a:t>
            </a:r>
            <a:r>
              <a:rPr lang="en-US" sz="1100">
                <a:latin typeface="+mj-lt"/>
                <a:ea typeface="+mj-ea"/>
                <a:cs typeface="+mj-cs"/>
              </a:rPr>
              <a:t>(Sokolov, 2024</a:t>
            </a:r>
            <a:r>
              <a:rPr lang="en-US" sz="1100">
                <a:effectLst/>
                <a:latin typeface="+mj-lt"/>
                <a:ea typeface="+mj-ea"/>
                <a:cs typeface="+mj-cs"/>
              </a:rPr>
              <a:t>) </a:t>
            </a:r>
            <a:r>
              <a:rPr lang="en-US" sz="1100" dirty="0">
                <a:effectLst/>
                <a:latin typeface="+mj-lt"/>
                <a:ea typeface="+mj-ea"/>
                <a:cs typeface="+mj-cs"/>
              </a:rPr>
              <a:t>as well  a company website with a very excellent design of my autobiography and flyer distribution. C. and Turnbull, S. (2016). </a:t>
            </a:r>
          </a:p>
        </p:txBody>
      </p:sp>
    </p:spTree>
    <p:extLst>
      <p:ext uri="{BB962C8B-B14F-4D97-AF65-F5344CB8AC3E}">
        <p14:creationId xmlns:p14="http://schemas.microsoft.com/office/powerpoint/2010/main" val="4225214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33" name="Picture 103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35" name="Oval 103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7" name="Picture 103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39" name="Picture 10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41" name="Rectangle 104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AF64C85-F013-3ECC-469D-F8B2F2D7B359}"/>
              </a:ext>
            </a:extLst>
          </p:cNvPr>
          <p:cNvSpPr txBox="1"/>
          <p:nvPr/>
        </p:nvSpPr>
        <p:spPr>
          <a:xfrm>
            <a:off x="648930" y="629266"/>
            <a:ext cx="6188190" cy="162232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a:solidFill>
                  <a:srgbClr val="EBEBEB"/>
                </a:solidFill>
                <a:latin typeface="+mj-lt"/>
                <a:ea typeface="+mj-ea"/>
                <a:cs typeface="+mj-cs"/>
              </a:rPr>
              <a:t>The benefits and Features to invest in my Business Concept </a:t>
            </a:r>
          </a:p>
        </p:txBody>
      </p:sp>
      <p:sp>
        <p:nvSpPr>
          <p:cNvPr id="3" name="TextBox 2">
            <a:extLst>
              <a:ext uri="{FF2B5EF4-FFF2-40B4-BE49-F238E27FC236}">
                <a16:creationId xmlns:a16="http://schemas.microsoft.com/office/drawing/2014/main" id="{F7AC8C38-A9FF-333C-43ED-E0B3B01E1D9F}"/>
              </a:ext>
            </a:extLst>
          </p:cNvPr>
          <p:cNvSpPr txBox="1"/>
          <p:nvPr/>
        </p:nvSpPr>
        <p:spPr>
          <a:xfrm>
            <a:off x="648930" y="2438400"/>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effectLst/>
                <a:latin typeface="+mj-lt"/>
                <a:ea typeface="+mj-ea"/>
                <a:cs typeface="+mj-cs"/>
              </a:rPr>
              <a:t>The Vision Phase 1: Takeaways Expansion into a Restaurant Timeline: 0–24 months </a:t>
            </a:r>
            <a:br>
              <a:rPr lang="en-US" sz="1500" dirty="0">
                <a:solidFill>
                  <a:srgbClr val="FFFFFF"/>
                </a:solidFill>
                <a:effectLst/>
                <a:latin typeface="+mj-lt"/>
                <a:ea typeface="+mj-ea"/>
                <a:cs typeface="+mj-cs"/>
              </a:rPr>
            </a:b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Keeping takeaway and delivery services, we will turn our present takeaway into a small, nice dining-in restaurant (</a:t>
            </a:r>
            <a:r>
              <a:rPr lang="en-GB" sz="1600" b="0" i="0" dirty="0" err="1">
                <a:solidFill>
                  <a:srgbClr val="222222"/>
                </a:solidFill>
                <a:effectLst/>
                <a:latin typeface="Arial" panose="020B0604020202020204" pitchFamily="34" charset="0"/>
              </a:rPr>
              <a:t>Rianmora</a:t>
            </a:r>
            <a:r>
              <a:rPr lang="en-GB" sz="1600" b="0" i="0" dirty="0">
                <a:solidFill>
                  <a:srgbClr val="222222"/>
                </a:solidFill>
                <a:effectLst/>
                <a:latin typeface="Arial" panose="020B0604020202020204" pitchFamily="34" charset="0"/>
              </a:rPr>
              <a:t>, et.al.,2023</a:t>
            </a:r>
            <a:r>
              <a:rPr lang="en-US" sz="1500" dirty="0">
                <a:solidFill>
                  <a:srgbClr val="FFFFFF"/>
                </a:solidFill>
                <a:effectLst/>
                <a:latin typeface="+mj-lt"/>
                <a:ea typeface="+mj-ea"/>
                <a:cs typeface="+mj-cs"/>
              </a:rPr>
              <a:t> ). This will demand staff development, improved cooking utensils, and redesign of the seating area. </a:t>
            </a: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Add more menu items like luxury cuisine, desserts, and beverages to serve a larger customer base with higher-margin products. This will entice new customers in addition to increasing our income from every one of our existing ones. </a:t>
            </a: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Regarding branding and marketing: Stress our premium, freshly made food and develop a consistent, business-oriented brand. Apart from a new logo, website, social media presence, and advertising campaigns aimed to raise community awareness, </a:t>
            </a:r>
            <a:br>
              <a:rPr lang="en-US" sz="1500" dirty="0">
                <a:solidFill>
                  <a:srgbClr val="FFFFFF"/>
                </a:solidFill>
                <a:effectLst/>
                <a:latin typeface="+mj-lt"/>
                <a:ea typeface="+mj-ea"/>
                <a:cs typeface="+mj-cs"/>
              </a:rPr>
            </a:br>
            <a:endParaRPr lang="en-US" sz="1500" dirty="0">
              <a:solidFill>
                <a:srgbClr val="FFFFFF"/>
              </a:solidFill>
              <a:latin typeface="+mj-lt"/>
              <a:ea typeface="+mj-ea"/>
              <a:cs typeface="+mj-cs"/>
            </a:endParaRPr>
          </a:p>
        </p:txBody>
      </p:sp>
      <p:sp>
        <p:nvSpPr>
          <p:cNvPr id="104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6" name="Picture 2" descr="Philly's James Beard-Honored Restaurants, 2019 to 2024 | Visit Philadelphia">
            <a:extLst>
              <a:ext uri="{FF2B5EF4-FFF2-40B4-BE49-F238E27FC236}">
                <a16:creationId xmlns:a16="http://schemas.microsoft.com/office/drawing/2014/main" id="{1B587BBE-5A5D-3B35-BD29-2E3904A6B8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35288" r="24003"/>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79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55" name="Picture 205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57" name="Picture 205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59" name="Oval 205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1" name="Picture 206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63" name="Picture 206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65" name="Rectangle 206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8E55D47-4B45-322A-799A-FC9C0017757F}"/>
              </a:ext>
            </a:extLst>
          </p:cNvPr>
          <p:cNvSpPr txBox="1"/>
          <p:nvPr/>
        </p:nvSpPr>
        <p:spPr>
          <a:xfrm>
            <a:off x="648930" y="2438400"/>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effectLst/>
                <a:latin typeface="+mj-lt"/>
                <a:ea typeface="+mj-ea"/>
                <a:cs typeface="+mj-cs"/>
              </a:rPr>
              <a:t>Timeline: 24 to 48 months </a:t>
            </a: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Once the dine-in restaurant is successfully established, we will locate a new, larger site to build a full-scale restaurant with more capacity for seats, more menu options, and event-hosting capability. Consumer demographics and foot traffic will direct the intentional site selection. </a:t>
            </a: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Develop a franchise concept beginning with the success of the newly opened restaurant. Developing standard operating procedures (SOPs), training materials, branding guidelines, and a legal framework will help us to replicate our successful strategy in numerous sites. </a:t>
            </a:r>
            <a:br>
              <a:rPr lang="en-US" sz="1500" dirty="0">
                <a:solidFill>
                  <a:srgbClr val="FFFFFF"/>
                </a:solidFill>
                <a:effectLst/>
                <a:latin typeface="+mj-lt"/>
                <a:ea typeface="+mj-ea"/>
                <a:cs typeface="+mj-cs"/>
              </a:rPr>
            </a:br>
            <a:r>
              <a:rPr lang="en-US" sz="1500" dirty="0">
                <a:solidFill>
                  <a:srgbClr val="FFFFFF"/>
                </a:solidFill>
                <a:effectLst/>
                <a:latin typeface="+mj-lt"/>
                <a:ea typeface="+mj-ea"/>
                <a:cs typeface="+mj-cs"/>
              </a:rPr>
              <a:t>Start a franchise's Pilot project (</a:t>
            </a:r>
            <a:r>
              <a:rPr lang="en-GB" sz="1600" b="0" i="0" dirty="0">
                <a:solidFill>
                  <a:srgbClr val="222222"/>
                </a:solidFill>
                <a:effectLst/>
                <a:latin typeface="Arial" panose="020B0604020202020204" pitchFamily="34" charset="0"/>
              </a:rPr>
              <a:t>Stanworth, et.al.,2004</a:t>
            </a:r>
            <a:r>
              <a:rPr lang="en-US" sz="1500" dirty="0">
                <a:solidFill>
                  <a:srgbClr val="FFFFFF"/>
                </a:solidFill>
                <a:effectLst/>
                <a:latin typeface="+mj-lt"/>
                <a:ea typeface="+mj-ea"/>
                <a:cs typeface="+mj-cs"/>
              </a:rPr>
              <a:t>  ). To test the concept, set up another franchise location somewhere else. Should this be successful, this will form the basis for regional and, at last national franchise expansion.</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effectLst/>
                <a:latin typeface="+mj-lt"/>
                <a:ea typeface="+mj-ea"/>
                <a:cs typeface="+mj-cs"/>
              </a:rPr>
              <a:t> </a:t>
            </a:r>
          </a:p>
        </p:txBody>
      </p:sp>
      <p:sp>
        <p:nvSpPr>
          <p:cNvPr id="206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0" name="Picture 2" descr="How to Develop a Restaurant Franchise Model? | YRC">
            <a:extLst>
              <a:ext uri="{FF2B5EF4-FFF2-40B4-BE49-F238E27FC236}">
                <a16:creationId xmlns:a16="http://schemas.microsoft.com/office/drawing/2014/main" id="{D6E224E4-24AC-5BE0-8876-F60566ABEE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0704" r="21398"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737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6D48B-8F3B-ADE5-54E3-662D35BCC018}"/>
              </a:ext>
            </a:extLst>
          </p:cNvPr>
          <p:cNvSpPr txBox="1"/>
          <p:nvPr/>
        </p:nvSpPr>
        <p:spPr>
          <a:xfrm>
            <a:off x="4247536" y="0"/>
            <a:ext cx="3342968" cy="707886"/>
          </a:xfrm>
          <a:prstGeom prst="rect">
            <a:avLst/>
          </a:prstGeom>
          <a:noFill/>
        </p:spPr>
        <p:txBody>
          <a:bodyPr wrap="square" rtlCol="0">
            <a:spAutoFit/>
          </a:bodyPr>
          <a:lstStyle/>
          <a:p>
            <a:r>
              <a:rPr lang="en-GB" sz="4000" dirty="0"/>
              <a:t>References </a:t>
            </a:r>
          </a:p>
        </p:txBody>
      </p:sp>
      <p:sp>
        <p:nvSpPr>
          <p:cNvPr id="3" name="TextBox 2">
            <a:extLst>
              <a:ext uri="{FF2B5EF4-FFF2-40B4-BE49-F238E27FC236}">
                <a16:creationId xmlns:a16="http://schemas.microsoft.com/office/drawing/2014/main" id="{0D9A3759-0159-E708-8E56-03B7207B9146}"/>
              </a:ext>
            </a:extLst>
          </p:cNvPr>
          <p:cNvSpPr txBox="1"/>
          <p:nvPr/>
        </p:nvSpPr>
        <p:spPr>
          <a:xfrm>
            <a:off x="275303" y="707887"/>
            <a:ext cx="11368057" cy="6898812"/>
          </a:xfrm>
          <a:prstGeom prst="rect">
            <a:avLst/>
          </a:prstGeom>
          <a:noFill/>
        </p:spPr>
        <p:txBody>
          <a:bodyPr wrap="square" rtlCol="0">
            <a:spAutoFit/>
          </a:bodyPr>
          <a:lstStyle/>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Albano, W.Y., 2000.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Special event planning in the non-profit sector</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University of Southern California.</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Barrett, L., 2014.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Pizza, A Slice of American History</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Voyageur Press (MN).</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Carter, K., 2021.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Navigating the Entrepreneurial Ecosystem: An Exploration of Mindset, Hope, and Self-Leadership among Black Women Entrepreneurs</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University of Central Arkansas.</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Capatti</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 and Montanari, M., 2003.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Italian cuisine: a cultural history</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Columbia University Press.</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Centeno, V., 2015.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POMOTING THE BIG SLICE PIZZERIA AND DEVELOPING KEY PARTNERSHIPS</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(Doctoral dissertation, NOVA–School of Business and Economics).</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Falciano, A., Masi, P. and Moresi, M., 2024. Unlocking the secrets of Neapolitan pizza: A concise review of wood</a:t>
            </a:r>
            <a:r>
              <a:rPr lang="en-GB" sz="1200" kern="100" dirty="0">
                <a:solidFill>
                  <a:srgbClr val="222222"/>
                </a:solidFill>
                <a:effectLst/>
                <a:highlight>
                  <a:srgbClr val="FFFF00"/>
                </a:highlight>
                <a:latin typeface="Cambria Math" panose="02040503050406030204" pitchFamily="18" charset="0"/>
                <a:ea typeface="Aptos" panose="020B0004020202020204" pitchFamily="34" charset="0"/>
                <a:cs typeface="Cambria Math" panose="02040503050406030204" pitchFamily="18" charset="0"/>
              </a:rPr>
              <a:t>‐</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fired, electric, and gas pizza ovens.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Journal of Food Science</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89</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(11), pp.6966-6984.</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Lord, C., Bates, O., Friday, A., McLeod, F.,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Cherrett</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T., Martinez-Sykora, A. and Oakey, A., 2023. The sustainability of the gig economy food delivery system (Deliveroo, UberEATS and Just-Eat): Histories and futures of rebound, lock-in and path dependency.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International Journal of Sustainable Transportation</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17</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(5), pp.490-502.</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Rianmora</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S.,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Sukjitsakunchai</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L.,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Tachawatanawisal</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T. and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Samorhom</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N., 2023. Design and Development of Restaurant for Senior Adults with Natural Lifestyle in Thailand.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Science &amp; Technology Asia</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pp.156-190.</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Ricciardelli, F., 2016. Language through food: Italian food culture and its linguistic influence to improve Italian language acquisition.</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Rye, J., 2020. What is the difference between a sole trader and a limited company? In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Setting Up and Running a Therapy Business</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(pp. 132-134). Routledge.</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Silverton, N., Molina, M. and Carreño, C., 2011.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The Mozza Cookbook: Recipes from Los Angeles's </a:t>
            </a:r>
            <a:r>
              <a:rPr lang="en-GB" sz="1200" i="1"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Favorite</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Italian Restaurant and Pizzeria</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Knopf.</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Sokolov, N., 2024. Digital Marketing Strategies for Reaching and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Rngaging</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New Audience: a Case Study of Southwestern Advantage.</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Stanworth, J., Stanworth, C., Watson, A., Purdy, D. and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Healeas</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S., 2004. Franchising as a small business growth strategy: a resource-based view of organizational development.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International Small Business Journal</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22</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(6), pp.539-559.</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Whyte, K.L. and </a:t>
            </a:r>
            <a:r>
              <a:rPr lang="en-GB" sz="1200" kern="100" dirty="0" err="1">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Karabon</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 2016. Transforming teacher–family relationships: Shifting roles and perceptions of home visits through the funds of knowledge approach.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Early Years</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36</a:t>
            </a:r>
            <a:r>
              <a:rPr lang="en-GB" sz="1200" kern="100" dirty="0">
                <a:solidFill>
                  <a:srgbClr val="222222"/>
                </a:solidFill>
                <a:effectLst/>
                <a:highlight>
                  <a:srgbClr val="FFFF00"/>
                </a:highlight>
                <a:latin typeface="Arial" panose="020B0604020202020204" pitchFamily="34" charset="0"/>
                <a:ea typeface="Aptos" panose="020B0004020202020204" pitchFamily="34" charset="0"/>
                <a:cs typeface="Times New Roman" panose="02020603050405020304" pitchFamily="18" charset="0"/>
              </a:rPr>
              <a:t>(2), pp.207-221.</a:t>
            </a:r>
            <a:endParaRPr lang="en-GB" sz="12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96824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259</TotalTime>
  <Words>1902</Words>
  <Application>Microsoft Office PowerPoint</Application>
  <PresentationFormat>Widescreen</PresentationFormat>
  <Paragraphs>61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Cambria Math</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Tanasa</dc:creator>
  <cp:lastModifiedBy>Constantin Tanasa</cp:lastModifiedBy>
  <cp:revision>6</cp:revision>
  <dcterms:created xsi:type="dcterms:W3CDTF">2025-03-11T17:24:03Z</dcterms:created>
  <dcterms:modified xsi:type="dcterms:W3CDTF">2025-03-18T15:07:09Z</dcterms:modified>
</cp:coreProperties>
</file>