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4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19FAFD5-C46B-48BA-815D-020BF4EC6E25}" v="169" dt="2025-01-20T15:51:41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734" autoAdjust="0"/>
    <p:restoredTop sz="94660"/>
  </p:normalViewPr>
  <p:slideViewPr>
    <p:cSldViewPr snapToGrid="0">
      <p:cViewPr>
        <p:scale>
          <a:sx n="73" d="100"/>
          <a:sy n="73" d="100"/>
        </p:scale>
        <p:origin x="1085" y="17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A917B2-023F-4096-AE38-BF4281829913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033084A-0E82-4A6C-A10C-1F1E18580FC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0019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9" name="Group 18"/>
          <p:cNvGrpSpPr/>
          <p:nvPr/>
        </p:nvGrpSpPr>
        <p:grpSpPr>
          <a:xfrm>
            <a:off x="546100" y="-4763"/>
            <a:ext cx="5014912" cy="6862763"/>
            <a:chOff x="2928938" y="-4763"/>
            <a:chExt cx="5014912" cy="6862763"/>
          </a:xfrm>
        </p:grpSpPr>
        <p:sp>
          <p:nvSpPr>
            <p:cNvPr id="22" name="Freeform 6"/>
            <p:cNvSpPr/>
            <p:nvPr/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23" name="Freeform 7"/>
            <p:cNvSpPr/>
            <p:nvPr/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24" name="Freeform 9"/>
            <p:cNvSpPr/>
            <p:nvPr/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5" name="Freeform 10"/>
            <p:cNvSpPr/>
            <p:nvPr/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6" name="Freeform 11"/>
            <p:cNvSpPr/>
            <p:nvPr/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7" name="Freeform 12"/>
            <p:cNvSpPr/>
            <p:nvPr/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928401" y="1380068"/>
            <a:ext cx="8574622" cy="2616199"/>
          </a:xfrm>
        </p:spPr>
        <p:txBody>
          <a:bodyPr anchor="b">
            <a:normAutofit/>
          </a:bodyPr>
          <a:lstStyle>
            <a:lvl1pPr algn="r">
              <a:defRPr sz="60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15377" y="3996267"/>
            <a:ext cx="6987645" cy="1388534"/>
          </a:xfrm>
        </p:spPr>
        <p:txBody>
          <a:bodyPr anchor="t">
            <a:normAutofit/>
          </a:bodyPr>
          <a:lstStyle>
            <a:lvl1pPr marL="0" indent="0" algn="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32412" y="5883275"/>
            <a:ext cx="432404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39357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951856" y="5867131"/>
            <a:ext cx="551167" cy="365125"/>
          </a:xfrm>
        </p:spPr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75613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2279" y="2666999"/>
            <a:ext cx="8930747" cy="2110382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2278" y="4777381"/>
            <a:ext cx="893074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66081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84312" y="2666999"/>
            <a:ext cx="4895055" cy="3124201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07967" y="2667000"/>
            <a:ext cx="4895056" cy="3124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4076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2179" y="2658533"/>
            <a:ext cx="4607188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84311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880487" y="2667000"/>
            <a:ext cx="4622537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607967" y="3335337"/>
            <a:ext cx="4895056" cy="2455862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7210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6023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390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1600200"/>
            <a:ext cx="3549121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2033" y="685799"/>
            <a:ext cx="6240990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2" y="2971800"/>
            <a:ext cx="3549121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9680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2724" y="1752599"/>
            <a:ext cx="5426158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94682" y="914400"/>
            <a:ext cx="3280974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2724" y="3124199"/>
            <a:ext cx="5426158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54482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1" y="4732865"/>
            <a:ext cx="1001871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386012" y="932112"/>
            <a:ext cx="8225944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84311" y="5299603"/>
            <a:ext cx="1001871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3900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2" y="685800"/>
            <a:ext cx="1001871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343400"/>
            <a:ext cx="10018713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895359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436811" y="3428999"/>
            <a:ext cx="8532815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70841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3308581"/>
            <a:ext cx="1001870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7381"/>
            <a:ext cx="1001871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12975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1598612" y="863023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893425" y="2819399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08212" y="685800"/>
            <a:ext cx="8990012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3" y="3886200"/>
            <a:ext cx="1001871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2" y="4775200"/>
            <a:ext cx="1001871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33073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84313" y="685800"/>
            <a:ext cx="10018712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84312" y="3505200"/>
            <a:ext cx="10018713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1" y="4343400"/>
            <a:ext cx="10018713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142612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530629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732655" y="685800"/>
            <a:ext cx="1770369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84312" y="685800"/>
            <a:ext cx="8019742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0052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8" name="Freeform 6"/>
            <p:cNvSpPr/>
            <p:nvPr/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9" name="Freeform 7"/>
            <p:cNvSpPr/>
            <p:nvPr/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0" name="Freeform 8"/>
            <p:cNvSpPr/>
            <p:nvPr/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1" name="Freeform 9"/>
            <p:cNvSpPr/>
            <p:nvPr/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2" name="Freeform 10"/>
            <p:cNvSpPr/>
            <p:nvPr/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3" name="Freeform 11"/>
            <p:cNvSpPr/>
            <p:nvPr/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84311" y="685800"/>
            <a:ext cx="10018713" cy="1752599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84310" y="2666999"/>
            <a:ext cx="10018713" cy="3124201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9732656" y="5883275"/>
            <a:ext cx="1143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61186592-5AA8-4389-9464-5DEE90D25ADE}" type="datetimeFigureOut">
              <a:rPr lang="en-GB" smtClean="0"/>
              <a:t>20/01/2025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72279" y="5883275"/>
            <a:ext cx="708417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51856" y="5883275"/>
            <a:ext cx="5511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0E8F1764-E3F8-4EB0-BB39-247DDD676C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413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uk-england-35924491" TargetMode="External"/><Relationship Id="rId7" Type="http://schemas.openxmlformats.org/officeDocument/2006/relationships/hyperlink" Target="https://www.bbc.co.uk/news/uk-england-tees-35977100" TargetMode="External"/><Relationship Id="rId2" Type="http://schemas.openxmlformats.org/officeDocument/2006/relationships/hyperlink" Target="https://www.bbc.co.uk/news/uk-england-tees-40248092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mdpi.com/1660-4601/15/6/1145" TargetMode="External"/><Relationship Id="rId5" Type="http://schemas.openxmlformats.org/officeDocument/2006/relationships/hyperlink" Target="https://onlinelibrary.wiley.com/doi/full/10.1111/1467-923X.13422" TargetMode="External"/><Relationship Id="rId4" Type="http://schemas.openxmlformats.org/officeDocument/2006/relationships/hyperlink" Target="https://pure.aber.ac.uk/ws/portalfiles/portal/85101694/Chirgwin_Manon.pdf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cbi.nlm.nih.gov/pmc/articles/PMC6175215/" TargetMode="External"/><Relationship Id="rId2" Type="http://schemas.openxmlformats.org/officeDocument/2006/relationships/hyperlink" Target="https://www.npcc.police.uk/SysSiteAssets/media/downloads/publications/policing-vision/policing-vision-2025.pdf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link.springer.com/article/10.1186/S12888-018-1736-5" TargetMode="External"/><Relationship Id="rId4" Type="http://schemas.openxmlformats.org/officeDocument/2006/relationships/hyperlink" Target="https://www.gov.uk/government/publications/modern-crime-prevention-strateg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1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 descr="A person sitting on a leather couch giving a thumbs up&#10;&#10;Description automatically generated">
            <a:extLst>
              <a:ext uri="{FF2B5EF4-FFF2-40B4-BE49-F238E27FC236}">
                <a16:creationId xmlns:a16="http://schemas.microsoft.com/office/drawing/2014/main" id="{EDC6FE63-939F-D275-353B-6E26ED93C0A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5412" r="36115" b="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20" name="Group 1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D1A37E50-A729-33D0-2190-3DBA4B871A2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69004" y="172453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Angela Wrightson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E4EFCF0-0C4A-6F80-A828-10D5DB100A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2017" y="2577515"/>
            <a:ext cx="5260680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Angela Wrightson, 39, from Hartlepool, was murdered on December 8, 2014.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She had a tough childhood, leading to mental health issues like depression.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Angela had 47 criminal convictions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After being released from prison in 2011, she moved to Hartlepool to start fresh.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Her mental health worsened after her boyfriend died.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06F50E-599E-1C72-5013-134A6B2E4B43}"/>
              </a:ext>
            </a:extLst>
          </p:cNvPr>
          <p:cNvSpPr txBox="1"/>
          <p:nvPr/>
        </p:nvSpPr>
        <p:spPr>
          <a:xfrm>
            <a:off x="502390" y="6464048"/>
            <a:ext cx="603675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(Bell, 2016), (Turner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2018)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85303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7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7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2" name="Group 31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189C5B-A6CE-4CDE-D8C1-EF3A32785FC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45539" r="1" b="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40" name="Group 39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B971DD9D-3C9F-096F-7F7E-7C506B3C120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65174" y="1905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n-lt"/>
              </a:rPr>
              <a:t>Victims journey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58977BE-E470-244D-F8BE-1A88DE03668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3468" y="2666999"/>
            <a:ext cx="5260680" cy="3124201"/>
          </a:xfrm>
        </p:spPr>
        <p:txBody>
          <a:bodyPr vert="horz" lIns="91440" tIns="45720" rIns="91440" bIns="45720" rtlCol="0" anchor="ctr">
            <a:noAutofit/>
          </a:bodyPr>
          <a:lstStyle/>
          <a:p>
            <a:pPr marL="285750" indent="-285750" algn="just">
              <a:lnSpc>
                <a:spcPct val="17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Angela's social isolation, mental health issues, and alcohol problems made her feel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marginalised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and vulnerable.</a:t>
            </a:r>
          </a:p>
          <a:p>
            <a:pPr marL="285750" indent="-285750" algn="just">
              <a:lnSpc>
                <a:spcPct val="17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Angela was manipulated by two teenage girls into buying alcohol and cigarettes.</a:t>
            </a:r>
          </a:p>
          <a:p>
            <a:pPr marL="285750" indent="-285750" algn="just">
              <a:lnSpc>
                <a:spcPct val="170000"/>
              </a:lnSpc>
              <a:buFont typeface="Arial"/>
              <a:buChar char="•"/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The girls, aged 14 and 15, later attacked her.; leaving her with hundreds of injuries and dead on a sofa,</a:t>
            </a:r>
          </a:p>
          <a:p>
            <a:pPr marL="285750" indent="-285750" algn="l">
              <a:lnSpc>
                <a:spcPct val="170000"/>
              </a:lnSpc>
              <a:buFont typeface="Arial"/>
              <a:buChar char="•"/>
            </a:pPr>
            <a:endParaRPr lang="en-US" sz="1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6412223-88C8-53B2-2F1F-04048A16FB62}"/>
              </a:ext>
            </a:extLst>
          </p:cNvPr>
          <p:cNvSpPr txBox="1"/>
          <p:nvPr/>
        </p:nvSpPr>
        <p:spPr>
          <a:xfrm>
            <a:off x="640788" y="6139934"/>
            <a:ext cx="6428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 v F and D (2016), (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Chirgwin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2024), (Johnstone, 2021)</a:t>
            </a:r>
          </a:p>
        </p:txBody>
      </p:sp>
    </p:spTree>
    <p:extLst>
      <p:ext uri="{BB962C8B-B14F-4D97-AF65-F5344CB8AC3E}">
        <p14:creationId xmlns:p14="http://schemas.microsoft.com/office/powerpoint/2010/main" val="793188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7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9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85428F22-76B3-4107-AADE-3F9EC95FD3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346FBCF-5353-4172-96F5-4B7EB07777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290265" y="-12875"/>
            <a:ext cx="2604396" cy="6890194"/>
            <a:chOff x="2199787" y="-12875"/>
            <a:chExt cx="2679011" cy="6890194"/>
          </a:xfrm>
        </p:grpSpPr>
        <p:sp useBgFill="1">
          <p:nvSpPr>
            <p:cNvPr id="31" name="Rectangle 19">
              <a:extLst>
                <a:ext uri="{FF2B5EF4-FFF2-40B4-BE49-F238E27FC236}">
                  <a16:creationId xmlns:a16="http://schemas.microsoft.com/office/drawing/2014/main" id="{343F3E6D-808D-43AD-9485-AD0014BEAE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199787" y="-12875"/>
              <a:ext cx="2679011" cy="5301468"/>
            </a:xfrm>
            <a:custGeom>
              <a:avLst/>
              <a:gdLst>
                <a:gd name="connsiteX0" fmla="*/ 0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0 w 2570017"/>
                <a:gd name="connsiteY4" fmla="*/ 0 h 2554287"/>
                <a:gd name="connsiteX0" fmla="*/ 904009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904009 w 2570017"/>
                <a:gd name="connsiteY4" fmla="*/ 0 h 2554287"/>
                <a:gd name="connsiteX0" fmla="*/ 644236 w 2570017"/>
                <a:gd name="connsiteY0" fmla="*/ 10391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44236 w 2570017"/>
                <a:gd name="connsiteY4" fmla="*/ 10391 h 2554287"/>
                <a:gd name="connsiteX0" fmla="*/ 633845 w 2570017"/>
                <a:gd name="connsiteY0" fmla="*/ 0 h 2554287"/>
                <a:gd name="connsiteX1" fmla="*/ 2570017 w 2570017"/>
                <a:gd name="connsiteY1" fmla="*/ 0 h 2554287"/>
                <a:gd name="connsiteX2" fmla="*/ 2570017 w 2570017"/>
                <a:gd name="connsiteY2" fmla="*/ 2554287 h 2554287"/>
                <a:gd name="connsiteX3" fmla="*/ 0 w 2570017"/>
                <a:gd name="connsiteY3" fmla="*/ 2554287 h 2554287"/>
                <a:gd name="connsiteX4" fmla="*/ 633845 w 2570017"/>
                <a:gd name="connsiteY4" fmla="*/ 0 h 2554287"/>
                <a:gd name="connsiteX0" fmla="*/ 675409 w 2611581"/>
                <a:gd name="connsiteY0" fmla="*/ 0 h 2554287"/>
                <a:gd name="connsiteX1" fmla="*/ 2611581 w 2611581"/>
                <a:gd name="connsiteY1" fmla="*/ 0 h 2554287"/>
                <a:gd name="connsiteX2" fmla="*/ 2611581 w 2611581"/>
                <a:gd name="connsiteY2" fmla="*/ 2554287 h 2554287"/>
                <a:gd name="connsiteX3" fmla="*/ 0 w 2611581"/>
                <a:gd name="connsiteY3" fmla="*/ 2554287 h 2554287"/>
                <a:gd name="connsiteX4" fmla="*/ 675409 w 2611581"/>
                <a:gd name="connsiteY4" fmla="*/ 0 h 2554287"/>
                <a:gd name="connsiteX0" fmla="*/ 650979 w 2587151"/>
                <a:gd name="connsiteY0" fmla="*/ 0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650979 w 2587151"/>
                <a:gd name="connsiteY4" fmla="*/ 0 h 2554287"/>
                <a:gd name="connsiteX0" fmla="*/ 730379 w 2587151"/>
                <a:gd name="connsiteY0" fmla="*/ 5692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730379 w 2587151"/>
                <a:gd name="connsiteY4" fmla="*/ 5692 h 2554287"/>
                <a:gd name="connsiteX0" fmla="*/ 864750 w 2587151"/>
                <a:gd name="connsiteY0" fmla="*/ 2847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64750 w 2587151"/>
                <a:gd name="connsiteY4" fmla="*/ 2847 h 2554287"/>
                <a:gd name="connsiteX0" fmla="*/ 883073 w 2587151"/>
                <a:gd name="connsiteY0" fmla="*/ 1 h 2554287"/>
                <a:gd name="connsiteX1" fmla="*/ 2587151 w 2587151"/>
                <a:gd name="connsiteY1" fmla="*/ 0 h 2554287"/>
                <a:gd name="connsiteX2" fmla="*/ 2587151 w 2587151"/>
                <a:gd name="connsiteY2" fmla="*/ 2554287 h 2554287"/>
                <a:gd name="connsiteX3" fmla="*/ 0 w 2587151"/>
                <a:gd name="connsiteY3" fmla="*/ 2548595 h 2554287"/>
                <a:gd name="connsiteX4" fmla="*/ 883073 w 2587151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599366"/>
                <a:gd name="connsiteY0" fmla="*/ 1 h 2554287"/>
                <a:gd name="connsiteX1" fmla="*/ 2599366 w 2599366"/>
                <a:gd name="connsiteY1" fmla="*/ 0 h 2554287"/>
                <a:gd name="connsiteX2" fmla="*/ 2599366 w 2599366"/>
                <a:gd name="connsiteY2" fmla="*/ 2554287 h 2554287"/>
                <a:gd name="connsiteX3" fmla="*/ 0 w 2599366"/>
                <a:gd name="connsiteY3" fmla="*/ 2542904 h 2554287"/>
                <a:gd name="connsiteX4" fmla="*/ 895288 w 2599366"/>
                <a:gd name="connsiteY4" fmla="*/ 1 h 2554287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2904 h 2565670"/>
                <a:gd name="connsiteX4" fmla="*/ 895288 w 2611581"/>
                <a:gd name="connsiteY4" fmla="*/ 1 h 2565670"/>
                <a:gd name="connsiteX0" fmla="*/ 895288 w 2611581"/>
                <a:gd name="connsiteY0" fmla="*/ 1 h 2565670"/>
                <a:gd name="connsiteX1" fmla="*/ 2599366 w 2611581"/>
                <a:gd name="connsiteY1" fmla="*/ 0 h 2565670"/>
                <a:gd name="connsiteX2" fmla="*/ 2611581 w 2611581"/>
                <a:gd name="connsiteY2" fmla="*/ 2565670 h 2565670"/>
                <a:gd name="connsiteX3" fmla="*/ 0 w 2611581"/>
                <a:gd name="connsiteY3" fmla="*/ 2545750 h 2565670"/>
                <a:gd name="connsiteX4" fmla="*/ 895288 w 2611581"/>
                <a:gd name="connsiteY4" fmla="*/ 1 h 2565670"/>
                <a:gd name="connsiteX0" fmla="*/ 1544433 w 3260726"/>
                <a:gd name="connsiteY0" fmla="*/ 1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1544433 w 3260726"/>
                <a:gd name="connsiteY4" fmla="*/ 1 h 2565670"/>
                <a:gd name="connsiteX0" fmla="*/ 921784 w 3260726"/>
                <a:gd name="connsiteY0" fmla="*/ 12347 h 2565670"/>
                <a:gd name="connsiteX1" fmla="*/ 3248511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3260726"/>
                <a:gd name="connsiteY0" fmla="*/ 12347 h 2565670"/>
                <a:gd name="connsiteX1" fmla="*/ 2321160 w 3260726"/>
                <a:gd name="connsiteY1" fmla="*/ 0 h 2565670"/>
                <a:gd name="connsiteX2" fmla="*/ 3260726 w 3260726"/>
                <a:gd name="connsiteY2" fmla="*/ 2565670 h 2565670"/>
                <a:gd name="connsiteX3" fmla="*/ 0 w 3260726"/>
                <a:gd name="connsiteY3" fmla="*/ 2521058 h 2565670"/>
                <a:gd name="connsiteX4" fmla="*/ 921784 w 3260726"/>
                <a:gd name="connsiteY4" fmla="*/ 12347 h 2565670"/>
                <a:gd name="connsiteX0" fmla="*/ 921784 w 2322228"/>
                <a:gd name="connsiteY0" fmla="*/ 12347 h 2565670"/>
                <a:gd name="connsiteX1" fmla="*/ 2321160 w 2322228"/>
                <a:gd name="connsiteY1" fmla="*/ 0 h 2565670"/>
                <a:gd name="connsiteX2" fmla="*/ 2320129 w 2322228"/>
                <a:gd name="connsiteY2" fmla="*/ 2565670 h 2565670"/>
                <a:gd name="connsiteX3" fmla="*/ 0 w 2322228"/>
                <a:gd name="connsiteY3" fmla="*/ 2521058 h 2565670"/>
                <a:gd name="connsiteX4" fmla="*/ 921784 w 2322228"/>
                <a:gd name="connsiteY4" fmla="*/ 12347 h 2565670"/>
                <a:gd name="connsiteX0" fmla="*/ 921784 w 2322228"/>
                <a:gd name="connsiteY0" fmla="*/ 0 h 2571841"/>
                <a:gd name="connsiteX1" fmla="*/ 2321160 w 2322228"/>
                <a:gd name="connsiteY1" fmla="*/ 6171 h 2571841"/>
                <a:gd name="connsiteX2" fmla="*/ 2320129 w 2322228"/>
                <a:gd name="connsiteY2" fmla="*/ 2571841 h 2571841"/>
                <a:gd name="connsiteX3" fmla="*/ 0 w 2322228"/>
                <a:gd name="connsiteY3" fmla="*/ 2527229 h 2571841"/>
                <a:gd name="connsiteX4" fmla="*/ 921784 w 2322228"/>
                <a:gd name="connsiteY4" fmla="*/ 0 h 2571841"/>
                <a:gd name="connsiteX0" fmla="*/ 921784 w 2611583"/>
                <a:gd name="connsiteY0" fmla="*/ 0 h 2540977"/>
                <a:gd name="connsiteX1" fmla="*/ 2321160 w 2611583"/>
                <a:gd name="connsiteY1" fmla="*/ 6171 h 2540977"/>
                <a:gd name="connsiteX2" fmla="*/ 2611583 w 2611583"/>
                <a:gd name="connsiteY2" fmla="*/ 2540977 h 2540977"/>
                <a:gd name="connsiteX3" fmla="*/ 0 w 2611583"/>
                <a:gd name="connsiteY3" fmla="*/ 2527229 h 2540977"/>
                <a:gd name="connsiteX4" fmla="*/ 921784 w 2611583"/>
                <a:gd name="connsiteY4" fmla="*/ 0 h 2540977"/>
                <a:gd name="connsiteX0" fmla="*/ 921784 w 2611583"/>
                <a:gd name="connsiteY0" fmla="*/ 2 h 2540979"/>
                <a:gd name="connsiteX1" fmla="*/ 2572870 w 2611583"/>
                <a:gd name="connsiteY1" fmla="*/ 0 h 2540979"/>
                <a:gd name="connsiteX2" fmla="*/ 2611583 w 2611583"/>
                <a:gd name="connsiteY2" fmla="*/ 2540979 h 2540979"/>
                <a:gd name="connsiteX3" fmla="*/ 0 w 2611583"/>
                <a:gd name="connsiteY3" fmla="*/ 2527231 h 2540979"/>
                <a:gd name="connsiteX4" fmla="*/ 921784 w 2611583"/>
                <a:gd name="connsiteY4" fmla="*/ 2 h 2540979"/>
                <a:gd name="connsiteX0" fmla="*/ 921784 w 2705467"/>
                <a:gd name="connsiteY0" fmla="*/ 0 h 2540977"/>
                <a:gd name="connsiteX1" fmla="*/ 2705349 w 2705467"/>
                <a:gd name="connsiteY1" fmla="*/ 6171 h 2540977"/>
                <a:gd name="connsiteX2" fmla="*/ 2611583 w 2705467"/>
                <a:gd name="connsiteY2" fmla="*/ 2540977 h 2540977"/>
                <a:gd name="connsiteX3" fmla="*/ 0 w 2705467"/>
                <a:gd name="connsiteY3" fmla="*/ 2527229 h 2540977"/>
                <a:gd name="connsiteX4" fmla="*/ 921784 w 2705467"/>
                <a:gd name="connsiteY4" fmla="*/ 0 h 2540977"/>
                <a:gd name="connsiteX0" fmla="*/ 921784 w 2718702"/>
                <a:gd name="connsiteY0" fmla="*/ 2 h 2540979"/>
                <a:gd name="connsiteX1" fmla="*/ 2718597 w 2718702"/>
                <a:gd name="connsiteY1" fmla="*/ 0 h 2540979"/>
                <a:gd name="connsiteX2" fmla="*/ 2611583 w 2718702"/>
                <a:gd name="connsiteY2" fmla="*/ 2540979 h 2540979"/>
                <a:gd name="connsiteX3" fmla="*/ 0 w 2718702"/>
                <a:gd name="connsiteY3" fmla="*/ 2527231 h 2540979"/>
                <a:gd name="connsiteX4" fmla="*/ 921784 w 2718702"/>
                <a:gd name="connsiteY4" fmla="*/ 2 h 2540979"/>
                <a:gd name="connsiteX0" fmla="*/ 921784 w 2679012"/>
                <a:gd name="connsiteY0" fmla="*/ 0 h 2540977"/>
                <a:gd name="connsiteX1" fmla="*/ 2678853 w 2679012"/>
                <a:gd name="connsiteY1" fmla="*/ 6171 h 2540977"/>
                <a:gd name="connsiteX2" fmla="*/ 2611583 w 2679012"/>
                <a:gd name="connsiteY2" fmla="*/ 2540977 h 2540977"/>
                <a:gd name="connsiteX3" fmla="*/ 0 w 2679012"/>
                <a:gd name="connsiteY3" fmla="*/ 2527229 h 2540977"/>
                <a:gd name="connsiteX4" fmla="*/ 921784 w 2679012"/>
                <a:gd name="connsiteY4" fmla="*/ 0 h 254097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679012" h="2540977">
                  <a:moveTo>
                    <a:pt x="921784" y="0"/>
                  </a:moveTo>
                  <a:lnTo>
                    <a:pt x="2678853" y="6171"/>
                  </a:lnTo>
                  <a:cubicBezTo>
                    <a:pt x="2682925" y="861394"/>
                    <a:pt x="2607511" y="1685754"/>
                    <a:pt x="2611583" y="2540977"/>
                  </a:cubicBezTo>
                  <a:lnTo>
                    <a:pt x="0" y="2527229"/>
                  </a:lnTo>
                  <a:lnTo>
                    <a:pt x="921784" y="0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14598" r="-265621" b="-28686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 useBgFill="1">
          <p:nvSpPr>
            <p:cNvPr id="32" name="Rectangle 20">
              <a:extLst>
                <a:ext uri="{FF2B5EF4-FFF2-40B4-BE49-F238E27FC236}">
                  <a16:creationId xmlns:a16="http://schemas.microsoft.com/office/drawing/2014/main" id="{03DB1AC6-5430-4CD3-BD83-86E675A11A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white">
            <a:xfrm>
              <a:off x="2211875" y="5257482"/>
              <a:ext cx="2586931" cy="1619837"/>
            </a:xfrm>
            <a:custGeom>
              <a:avLst/>
              <a:gdLst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0 w 2611581"/>
                <a:gd name="connsiteY3" fmla="*/ 4303713 h 4303713"/>
                <a:gd name="connsiteX4" fmla="*/ 0 w 2611581"/>
                <a:gd name="connsiteY4" fmla="*/ 0 h 4303713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693718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14104"/>
                <a:gd name="connsiteX1" fmla="*/ 2611581 w 2611581"/>
                <a:gd name="connsiteY1" fmla="*/ 0 h 4314104"/>
                <a:gd name="connsiteX2" fmla="*/ 2611581 w 2611581"/>
                <a:gd name="connsiteY2" fmla="*/ 4303713 h 4314104"/>
                <a:gd name="connsiteX3" fmla="*/ 1963882 w 2611581"/>
                <a:gd name="connsiteY3" fmla="*/ 4314104 h 4314104"/>
                <a:gd name="connsiteX4" fmla="*/ 0 w 2611581"/>
                <a:gd name="connsiteY4" fmla="*/ 0 h 4314104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213264 w 2611581"/>
                <a:gd name="connsiteY3" fmla="*/ 4293322 h 4303713"/>
                <a:gd name="connsiteX4" fmla="*/ 0 w 2611581"/>
                <a:gd name="connsiteY4" fmla="*/ 0 h 4303713"/>
                <a:gd name="connsiteX0" fmla="*/ 0 w 2611581"/>
                <a:gd name="connsiteY0" fmla="*/ 0 h 4303713"/>
                <a:gd name="connsiteX1" fmla="*/ 2611581 w 2611581"/>
                <a:gd name="connsiteY1" fmla="*/ 0 h 4303713"/>
                <a:gd name="connsiteX2" fmla="*/ 2611581 w 2611581"/>
                <a:gd name="connsiteY2" fmla="*/ 4303713 h 4303713"/>
                <a:gd name="connsiteX3" fmla="*/ 2171701 w 2611581"/>
                <a:gd name="connsiteY3" fmla="*/ 3638695 h 4303713"/>
                <a:gd name="connsiteX4" fmla="*/ 0 w 2611581"/>
                <a:gd name="connsiteY4" fmla="*/ 0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81054 w 2720934"/>
                <a:gd name="connsiteY3" fmla="*/ 3638695 h 4303713"/>
                <a:gd name="connsiteX4" fmla="*/ 0 w 2720934"/>
                <a:gd name="connsiteY4" fmla="*/ 268283 h 4303713"/>
                <a:gd name="connsiteX0" fmla="*/ 0 w 2720934"/>
                <a:gd name="connsiteY0" fmla="*/ 268283 h 4303713"/>
                <a:gd name="connsiteX1" fmla="*/ 2720934 w 2720934"/>
                <a:gd name="connsiteY1" fmla="*/ 0 h 4303713"/>
                <a:gd name="connsiteX2" fmla="*/ 2720934 w 2720934"/>
                <a:gd name="connsiteY2" fmla="*/ 4303713 h 4303713"/>
                <a:gd name="connsiteX3" fmla="*/ 2264231 w 2720934"/>
                <a:gd name="connsiteY3" fmla="*/ 3717600 h 4303713"/>
                <a:gd name="connsiteX4" fmla="*/ 0 w 2720934"/>
                <a:gd name="connsiteY4" fmla="*/ 268283 h 4303713"/>
                <a:gd name="connsiteX0" fmla="*/ 0 w 2720934"/>
                <a:gd name="connsiteY0" fmla="*/ 268283 h 4335275"/>
                <a:gd name="connsiteX1" fmla="*/ 2720934 w 2720934"/>
                <a:gd name="connsiteY1" fmla="*/ 0 h 4335275"/>
                <a:gd name="connsiteX2" fmla="*/ 2653639 w 2720934"/>
                <a:gd name="connsiteY2" fmla="*/ 4335275 h 4335275"/>
                <a:gd name="connsiteX3" fmla="*/ 2264231 w 2720934"/>
                <a:gd name="connsiteY3" fmla="*/ 3717600 h 4335275"/>
                <a:gd name="connsiteX4" fmla="*/ 0 w 2720934"/>
                <a:gd name="connsiteY4" fmla="*/ 268283 h 4335275"/>
                <a:gd name="connsiteX0" fmla="*/ 0 w 2737757"/>
                <a:gd name="connsiteY0" fmla="*/ 236721 h 4335275"/>
                <a:gd name="connsiteX1" fmla="*/ 2737757 w 2737757"/>
                <a:gd name="connsiteY1" fmla="*/ 0 h 4335275"/>
                <a:gd name="connsiteX2" fmla="*/ 2670462 w 2737757"/>
                <a:gd name="connsiteY2" fmla="*/ 4335275 h 4335275"/>
                <a:gd name="connsiteX3" fmla="*/ 2281054 w 2737757"/>
                <a:gd name="connsiteY3" fmla="*/ 3717600 h 4335275"/>
                <a:gd name="connsiteX4" fmla="*/ 0 w 2737757"/>
                <a:gd name="connsiteY4" fmla="*/ 236721 h 4335275"/>
                <a:gd name="connsiteX0" fmla="*/ 0 w 2729346"/>
                <a:gd name="connsiteY0" fmla="*/ 0 h 4098554"/>
                <a:gd name="connsiteX1" fmla="*/ 2729346 w 2729346"/>
                <a:gd name="connsiteY1" fmla="*/ 126250 h 4098554"/>
                <a:gd name="connsiteX2" fmla="*/ 2670462 w 2729346"/>
                <a:gd name="connsiteY2" fmla="*/ 4098554 h 4098554"/>
                <a:gd name="connsiteX3" fmla="*/ 2281054 w 2729346"/>
                <a:gd name="connsiteY3" fmla="*/ 3480879 h 4098554"/>
                <a:gd name="connsiteX4" fmla="*/ 0 w 2729346"/>
                <a:gd name="connsiteY4" fmla="*/ 0 h 4098554"/>
                <a:gd name="connsiteX0" fmla="*/ 0 w 2720934"/>
                <a:gd name="connsiteY0" fmla="*/ 0 h 4098554"/>
                <a:gd name="connsiteX1" fmla="*/ 2720934 w 2720934"/>
                <a:gd name="connsiteY1" fmla="*/ 31562 h 4098554"/>
                <a:gd name="connsiteX2" fmla="*/ 2670462 w 2720934"/>
                <a:gd name="connsiteY2" fmla="*/ 4098554 h 4098554"/>
                <a:gd name="connsiteX3" fmla="*/ 2281054 w 2720934"/>
                <a:gd name="connsiteY3" fmla="*/ 3480879 h 4098554"/>
                <a:gd name="connsiteX4" fmla="*/ 0 w 2720934"/>
                <a:gd name="connsiteY4" fmla="*/ 0 h 4098554"/>
                <a:gd name="connsiteX0" fmla="*/ 0 w 2720934"/>
                <a:gd name="connsiteY0" fmla="*/ 15782 h 4114336"/>
                <a:gd name="connsiteX1" fmla="*/ 2720934 w 2720934"/>
                <a:gd name="connsiteY1" fmla="*/ 0 h 4114336"/>
                <a:gd name="connsiteX2" fmla="*/ 2670462 w 2720934"/>
                <a:gd name="connsiteY2" fmla="*/ 4114336 h 4114336"/>
                <a:gd name="connsiteX3" fmla="*/ 2281054 w 2720934"/>
                <a:gd name="connsiteY3" fmla="*/ 3496661 h 4114336"/>
                <a:gd name="connsiteX4" fmla="*/ 0 w 2720934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80409 w 2820289"/>
                <a:gd name="connsiteY3" fmla="*/ 3496661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9817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2820289"/>
                <a:gd name="connsiteY0" fmla="*/ 15782 h 4114336"/>
                <a:gd name="connsiteX1" fmla="*/ 2820289 w 2820289"/>
                <a:gd name="connsiteY1" fmla="*/ 0 h 4114336"/>
                <a:gd name="connsiteX2" fmla="*/ 2763972 w 2820289"/>
                <a:gd name="connsiteY2" fmla="*/ 4114336 h 4114336"/>
                <a:gd name="connsiteX3" fmla="*/ 2362876 w 2820289"/>
                <a:gd name="connsiteY3" fmla="*/ 3517980 h 4114336"/>
                <a:gd name="connsiteX4" fmla="*/ 0 w 2820289"/>
                <a:gd name="connsiteY4" fmla="*/ 15782 h 4114336"/>
                <a:gd name="connsiteX0" fmla="*/ 0 w 3721149"/>
                <a:gd name="connsiteY0" fmla="*/ 0 h 4269703"/>
                <a:gd name="connsiteX1" fmla="*/ 3721149 w 3721149"/>
                <a:gd name="connsiteY1" fmla="*/ 155367 h 4269703"/>
                <a:gd name="connsiteX2" fmla="*/ 3664832 w 3721149"/>
                <a:gd name="connsiteY2" fmla="*/ 4269703 h 4269703"/>
                <a:gd name="connsiteX3" fmla="*/ 3263736 w 3721149"/>
                <a:gd name="connsiteY3" fmla="*/ 3673347 h 4269703"/>
                <a:gd name="connsiteX4" fmla="*/ 0 w 3721149"/>
                <a:gd name="connsiteY4" fmla="*/ 0 h 4269703"/>
                <a:gd name="connsiteX0" fmla="*/ 0 w 3721149"/>
                <a:gd name="connsiteY0" fmla="*/ 0 h 4289488"/>
                <a:gd name="connsiteX1" fmla="*/ 3721149 w 3721149"/>
                <a:gd name="connsiteY1" fmla="*/ 155367 h 4289488"/>
                <a:gd name="connsiteX2" fmla="*/ 3664832 w 3721149"/>
                <a:gd name="connsiteY2" fmla="*/ 4269703 h 4289488"/>
                <a:gd name="connsiteX3" fmla="*/ 1705997 w 3721149"/>
                <a:gd name="connsiteY3" fmla="*/ 4289488 h 4289488"/>
                <a:gd name="connsiteX4" fmla="*/ 0 w 3721149"/>
                <a:gd name="connsiteY4" fmla="*/ 0 h 4289488"/>
                <a:gd name="connsiteX0" fmla="*/ 0 w 3664846"/>
                <a:gd name="connsiteY0" fmla="*/ 15785 h 4305273"/>
                <a:gd name="connsiteX1" fmla="*/ 3664846 w 3664846"/>
                <a:gd name="connsiteY1" fmla="*/ 0 h 4305273"/>
                <a:gd name="connsiteX2" fmla="*/ 3664832 w 3664846"/>
                <a:gd name="connsiteY2" fmla="*/ 4285488 h 4305273"/>
                <a:gd name="connsiteX3" fmla="*/ 1705997 w 3664846"/>
                <a:gd name="connsiteY3" fmla="*/ 4305273 h 4305273"/>
                <a:gd name="connsiteX4" fmla="*/ 0 w 3664846"/>
                <a:gd name="connsiteY4" fmla="*/ 15785 h 430527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64846" h="4305273">
                  <a:moveTo>
                    <a:pt x="0" y="15785"/>
                  </a:moveTo>
                  <a:lnTo>
                    <a:pt x="3664846" y="0"/>
                  </a:lnTo>
                  <a:cubicBezTo>
                    <a:pt x="3664841" y="1428496"/>
                    <a:pt x="3664837" y="2856992"/>
                    <a:pt x="3664832" y="4285488"/>
                  </a:cubicBezTo>
                  <a:lnTo>
                    <a:pt x="1705997" y="4305273"/>
                  </a:lnTo>
                  <a:lnTo>
                    <a:pt x="0" y="15785"/>
                  </a:lnTo>
                  <a:close/>
                </a:path>
              </a:pathLst>
            </a:custGeom>
            <a:blipFill rotWithShape="0">
              <a:blip r:embed="rId2">
                <a:duotone>
                  <a:schemeClr val="bg2">
                    <a:shade val="76000"/>
                    <a:satMod val="180000"/>
                  </a:schemeClr>
                  <a:schemeClr val="bg2">
                    <a:tint val="80000"/>
                    <a:satMod val="120000"/>
                    <a:lumMod val="180000"/>
                  </a:schemeClr>
                </a:duotone>
              </a:blip>
              <a:stretch>
                <a:fillRect l="-163116" t="-323529" r="-398251"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pSp>
        <p:nvGrpSpPr>
          <p:cNvPr id="24" name="Group 23">
            <a:extLst>
              <a:ext uri="{FF2B5EF4-FFF2-40B4-BE49-F238E27FC236}">
                <a16:creationId xmlns:a16="http://schemas.microsoft.com/office/drawing/2014/main" id="{78326E10-C8CB-487F-A110-F861268DE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360612" y="0"/>
            <a:ext cx="2436813" cy="6858001"/>
            <a:chOff x="1320800" y="0"/>
            <a:chExt cx="2436813" cy="6858001"/>
          </a:xfrm>
        </p:grpSpPr>
        <p:sp>
          <p:nvSpPr>
            <p:cNvPr id="33" name="Freeform 6">
              <a:extLst>
                <a:ext uri="{FF2B5EF4-FFF2-40B4-BE49-F238E27FC236}">
                  <a16:creationId xmlns:a16="http://schemas.microsoft.com/office/drawing/2014/main" id="{3279962B-46D2-4E19-B632-39B80D1E80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7">
              <a:extLst>
                <a:ext uri="{FF2B5EF4-FFF2-40B4-BE49-F238E27FC236}">
                  <a16:creationId xmlns:a16="http://schemas.microsoft.com/office/drawing/2014/main" id="{321A335A-53CB-4C17-AB51-5D9C2DCB45E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8">
              <a:extLst>
                <a:ext uri="{FF2B5EF4-FFF2-40B4-BE49-F238E27FC236}">
                  <a16:creationId xmlns:a16="http://schemas.microsoft.com/office/drawing/2014/main" id="{A0E0D557-405B-469F-AEDE-4E3404AA416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6" name="Freeform 9">
              <a:extLst>
                <a:ext uri="{FF2B5EF4-FFF2-40B4-BE49-F238E27FC236}">
                  <a16:creationId xmlns:a16="http://schemas.microsoft.com/office/drawing/2014/main" id="{D8D4E62F-9393-40A6-9E85-9F3B59C462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7" name="Freeform 10">
              <a:extLst>
                <a:ext uri="{FF2B5EF4-FFF2-40B4-BE49-F238E27FC236}">
                  <a16:creationId xmlns:a16="http://schemas.microsoft.com/office/drawing/2014/main" id="{FABD11B1-DE89-45BC-8204-968C88AADC3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8" name="Freeform 11">
              <a:extLst>
                <a:ext uri="{FF2B5EF4-FFF2-40B4-BE49-F238E27FC236}">
                  <a16:creationId xmlns:a16="http://schemas.microsoft.com/office/drawing/2014/main" id="{AFA4965A-1FBC-44B8-B96A-3F5275C3AE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F6646D15-E966-4C82-57B6-FA57AECF772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88094" y="297000"/>
            <a:ext cx="7345891" cy="141393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48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 received or not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1C1618B-3CC5-82FF-9A2E-69CA6AB35DE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228" r="35462" b="1"/>
          <a:stretch/>
        </p:blipFill>
        <p:spPr>
          <a:xfrm>
            <a:off x="20" y="10"/>
            <a:ext cx="3459143" cy="6857990"/>
          </a:xfrm>
          <a:custGeom>
            <a:avLst/>
            <a:gdLst/>
            <a:ahLst/>
            <a:cxnLst/>
            <a:rect l="l" t="t" r="r" b="b"/>
            <a:pathLst>
              <a:path w="3458633" h="6858000">
                <a:moveTo>
                  <a:pt x="0" y="0"/>
                </a:moveTo>
                <a:lnTo>
                  <a:pt x="3174999" y="0"/>
                </a:lnTo>
                <a:lnTo>
                  <a:pt x="2294466" y="5223932"/>
                </a:lnTo>
                <a:lnTo>
                  <a:pt x="3458633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3" name="Subtitle 2">
            <a:extLst>
              <a:ext uri="{FF2B5EF4-FFF2-40B4-BE49-F238E27FC236}">
                <a16:creationId xmlns:a16="http://schemas.microsoft.com/office/drawing/2014/main" id="{822C0898-3F69-3175-A696-A56E47B9FB6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74829" y="1749743"/>
            <a:ext cx="7659156" cy="3742267"/>
          </a:xfrm>
        </p:spPr>
        <p:txBody>
          <a:bodyPr vert="horz" lIns="91440" tIns="45720" rIns="91440" bIns="45720" rtlCol="0" anchor="ctr">
            <a:normAutofit lnSpcReduction="10000"/>
          </a:bodyPr>
          <a:lstStyle/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Angela repeatedly sabotaged opportunities for help.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Such as ignoring an alcohol ban and refusing to engage with the anti-social behavior unit. 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Angela received some mental health support, but it was inconsistent and insufficient.</a:t>
            </a:r>
          </a:p>
          <a:p>
            <a:pPr marL="342900" indent="-342900" algn="just">
              <a:lnSpc>
                <a:spcPct val="150000"/>
              </a:lnSpc>
              <a:buFont typeface="Arial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Social services and mental health networks failed to provide continuous care, overlooking her living conditions.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B34D9D4-58C2-92BA-9A49-75DF88C66BC5}"/>
              </a:ext>
            </a:extLst>
          </p:cNvPr>
          <p:cNvSpPr txBox="1"/>
          <p:nvPr/>
        </p:nvSpPr>
        <p:spPr>
          <a:xfrm>
            <a:off x="4210224" y="5969649"/>
            <a:ext cx="741516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(BBC News , 2017), (Bell, 2016), (Wang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., 2018), (Cummins, 2018)</a:t>
            </a:r>
          </a:p>
          <a:p>
            <a:pPr>
              <a:spcAft>
                <a:spcPts val="600"/>
              </a:spcAft>
            </a:pPr>
            <a:endParaRPr lang="en-GB" dirty="0"/>
          </a:p>
          <a:p>
            <a:pPr>
              <a:spcAft>
                <a:spcPts val="600"/>
              </a:spcAft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733182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4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E58348C3-6249-4952-AA86-C63DB35EA9F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DE6174AD-DBB0-43E6-98C2-738DB3A152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0" y="-4763"/>
            <a:ext cx="5014912" cy="6862763"/>
            <a:chOff x="2928938" y="-4763"/>
            <a:chExt cx="5014912" cy="6862763"/>
          </a:xfrm>
        </p:grpSpPr>
        <p:sp>
          <p:nvSpPr>
            <p:cNvPr id="14" name="Freeform 6">
              <a:extLst>
                <a:ext uri="{FF2B5EF4-FFF2-40B4-BE49-F238E27FC236}">
                  <a16:creationId xmlns:a16="http://schemas.microsoft.com/office/drawing/2014/main" id="{50A59800-3661-4778-9D8A-F816C85C4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7">
              <a:extLst>
                <a:ext uri="{FF2B5EF4-FFF2-40B4-BE49-F238E27FC236}">
                  <a16:creationId xmlns:a16="http://schemas.microsoft.com/office/drawing/2014/main" id="{7A810977-C816-4698-B7E7-0E6BDED794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181E4B1B-2437-4A14-8927-817FC7AED6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3F98AD26-9FF7-44EA-B876-9C857F8ED9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32EBB12A-A9CE-446F-9462-15DAC0D0FA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12">
              <a:extLst>
                <a:ext uri="{FF2B5EF4-FFF2-40B4-BE49-F238E27FC236}">
                  <a16:creationId xmlns:a16="http://schemas.microsoft.com/office/drawing/2014/main" id="{85925599-F99B-48E5-A384-76136C0818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2F1D9D1-3531-0E96-D552-8F7CD640312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30082" y="161926"/>
            <a:ext cx="4954585" cy="2616199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</a:pPr>
            <a: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Outcomes of the case</a:t>
            </a:r>
            <a:br>
              <a:rPr lang="en-US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US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C876073-CB57-3BAF-B3BE-918F28AFC07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86450" y="2120677"/>
            <a:ext cx="5984707" cy="1388534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Angela’s death sparked public outcry, raising concerns about the failures in the social care system.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In 2016, the police introduced the National Crime Prevention strategy.</a:t>
            </a:r>
          </a:p>
          <a:p>
            <a:pPr algn="just">
              <a:lnSpc>
                <a:spcPct val="150000"/>
              </a:lnSpc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The Policing Vision 2016 outlined a reform plan for policing in England and Wales. </a:t>
            </a:r>
          </a:p>
        </p:txBody>
      </p:sp>
      <p:pic>
        <p:nvPicPr>
          <p:cNvPr id="4" name="Picture 3" descr="A person in a jacket&#10;&#10;Description automatically generated">
            <a:extLst>
              <a:ext uri="{FF2B5EF4-FFF2-40B4-BE49-F238E27FC236}">
                <a16:creationId xmlns:a16="http://schemas.microsoft.com/office/drawing/2014/main" id="{6633D5B3-AAC2-3F8E-C164-5A42BD2AEA47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30916" r="20420" b="1"/>
          <a:stretch/>
        </p:blipFill>
        <p:spPr>
          <a:xfrm>
            <a:off x="20" y="10"/>
            <a:ext cx="5448280" cy="6857990"/>
          </a:xfrm>
          <a:custGeom>
            <a:avLst/>
            <a:gdLst/>
            <a:ahLst/>
            <a:cxnLst/>
            <a:rect l="l" t="t" r="r" b="b"/>
            <a:pathLst>
              <a:path w="5448300" h="6858000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5448300" y="6853767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ln w="38100">
            <a:noFill/>
          </a:ln>
          <a:effectLst/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9FA2B8A-D034-168E-D2D4-1789877C3599}"/>
              </a:ext>
            </a:extLst>
          </p:cNvPr>
          <p:cNvSpPr txBox="1"/>
          <p:nvPr/>
        </p:nvSpPr>
        <p:spPr>
          <a:xfrm>
            <a:off x="7765966" y="5467962"/>
            <a:ext cx="431323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(UK Government , 2016)</a:t>
            </a:r>
          </a:p>
          <a:p>
            <a:pPr>
              <a:spcAft>
                <a:spcPts val="600"/>
              </a:spcAft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(National Police Chiefs' Council , 2016)</a:t>
            </a:r>
          </a:p>
          <a:p>
            <a:pPr>
              <a:spcAft>
                <a:spcPts val="600"/>
              </a:spcAft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(George, 2016)</a:t>
            </a:r>
          </a:p>
        </p:txBody>
      </p:sp>
    </p:spTree>
    <p:extLst>
      <p:ext uri="{BB962C8B-B14F-4D97-AF65-F5344CB8AC3E}">
        <p14:creationId xmlns:p14="http://schemas.microsoft.com/office/powerpoint/2010/main" val="40309362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4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4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27728DE0-08FC-4361-9A63-45CBB2F871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8A667A12-75E6-4C14-B996-78D64D0DFC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959101" y="-4763"/>
            <a:ext cx="5014912" cy="6862763"/>
            <a:chOff x="2928938" y="-4763"/>
            <a:chExt cx="5014912" cy="6862763"/>
          </a:xfrm>
        </p:grpSpPr>
        <p:sp>
          <p:nvSpPr>
            <p:cNvPr id="41" name="Freeform 6">
              <a:extLst>
                <a:ext uri="{FF2B5EF4-FFF2-40B4-BE49-F238E27FC236}">
                  <a16:creationId xmlns:a16="http://schemas.microsoft.com/office/drawing/2014/main" id="{AD0FC92B-A5F9-4EC9-9B43-E0E51FF365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-4763"/>
              <a:ext cx="1063625" cy="2782888"/>
            </a:xfrm>
            <a:custGeom>
              <a:avLst/>
              <a:gdLst/>
              <a:ahLst/>
              <a:cxnLst/>
              <a:rect l="0" t="0" r="r" b="b"/>
              <a:pathLst>
                <a:path w="670" h="1753">
                  <a:moveTo>
                    <a:pt x="0" y="1696"/>
                  </a:moveTo>
                  <a:lnTo>
                    <a:pt x="225" y="1753"/>
                  </a:lnTo>
                  <a:lnTo>
                    <a:pt x="670" y="0"/>
                  </a:lnTo>
                  <a:lnTo>
                    <a:pt x="430" y="0"/>
                  </a:lnTo>
                  <a:lnTo>
                    <a:pt x="0" y="1696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2" name="Freeform 7">
              <a:extLst>
                <a:ext uri="{FF2B5EF4-FFF2-40B4-BE49-F238E27FC236}">
                  <a16:creationId xmlns:a16="http://schemas.microsoft.com/office/drawing/2014/main" id="{4588CEB3-C971-48D0-A821-03C8A6D4D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-4763"/>
              <a:ext cx="1035050" cy="2673350"/>
            </a:xfrm>
            <a:custGeom>
              <a:avLst/>
              <a:gdLst/>
              <a:ahLst/>
              <a:cxnLst/>
              <a:rect l="0" t="0" r="r" b="b"/>
              <a:pathLst>
                <a:path w="652" h="1684">
                  <a:moveTo>
                    <a:pt x="225" y="1684"/>
                  </a:moveTo>
                  <a:lnTo>
                    <a:pt x="652" y="0"/>
                  </a:lnTo>
                  <a:lnTo>
                    <a:pt x="411" y="0"/>
                  </a:lnTo>
                  <a:lnTo>
                    <a:pt x="0" y="1627"/>
                  </a:lnTo>
                  <a:lnTo>
                    <a:pt x="219" y="1681"/>
                  </a:lnTo>
                  <a:lnTo>
                    <a:pt x="225" y="1684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3" name="Freeform 9">
              <a:extLst>
                <a:ext uri="{FF2B5EF4-FFF2-40B4-BE49-F238E27FC236}">
                  <a16:creationId xmlns:a16="http://schemas.microsoft.com/office/drawing/2014/main" id="{F5A8442E-4D26-43EA-9720-64CB2B1F4A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82862"/>
              <a:ext cx="2693987" cy="4275138"/>
            </a:xfrm>
            <a:custGeom>
              <a:avLst/>
              <a:gdLst/>
              <a:ahLst/>
              <a:cxnLst/>
              <a:rect l="0" t="0" r="r" b="b"/>
              <a:pathLst>
                <a:path w="1697" h="2693">
                  <a:moveTo>
                    <a:pt x="0" y="0"/>
                  </a:moveTo>
                  <a:lnTo>
                    <a:pt x="1622" y="2693"/>
                  </a:lnTo>
                  <a:lnTo>
                    <a:pt x="1697" y="269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4" name="Freeform 10">
              <a:extLst>
                <a:ext uri="{FF2B5EF4-FFF2-40B4-BE49-F238E27FC236}">
                  <a16:creationId xmlns:a16="http://schemas.microsoft.com/office/drawing/2014/main" id="{ACB971D7-7BC0-4EA1-85EF-DC12CC6C4B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71850" y="2692400"/>
              <a:ext cx="3332162" cy="4165600"/>
            </a:xfrm>
            <a:custGeom>
              <a:avLst/>
              <a:gdLst/>
              <a:ahLst/>
              <a:cxnLst/>
              <a:rect l="0" t="0" r="r" b="b"/>
              <a:pathLst>
                <a:path w="2099" h="2624">
                  <a:moveTo>
                    <a:pt x="2099" y="2624"/>
                  </a:moveTo>
                  <a:lnTo>
                    <a:pt x="0" y="0"/>
                  </a:lnTo>
                  <a:lnTo>
                    <a:pt x="2021" y="2624"/>
                  </a:lnTo>
                  <a:lnTo>
                    <a:pt x="2099" y="2624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53C69F8D-0C8A-4B52-9AA7-87514BD7EF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67088" y="2687637"/>
              <a:ext cx="4576762" cy="4170363"/>
            </a:xfrm>
            <a:custGeom>
              <a:avLst/>
              <a:gdLst/>
              <a:ahLst/>
              <a:cxnLst/>
              <a:rect l="0" t="0" r="r" b="b"/>
              <a:pathLst>
                <a:path w="2883" h="2627">
                  <a:moveTo>
                    <a:pt x="0" y="0"/>
                  </a:moveTo>
                  <a:lnTo>
                    <a:pt x="3" y="3"/>
                  </a:lnTo>
                  <a:lnTo>
                    <a:pt x="2102" y="2627"/>
                  </a:lnTo>
                  <a:lnTo>
                    <a:pt x="2883" y="2627"/>
                  </a:lnTo>
                  <a:lnTo>
                    <a:pt x="225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45" name="Freeform 12">
              <a:extLst>
                <a:ext uri="{FF2B5EF4-FFF2-40B4-BE49-F238E27FC236}">
                  <a16:creationId xmlns:a16="http://schemas.microsoft.com/office/drawing/2014/main" id="{74C44AF1-D2D7-4897-962C-579034FED3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928938" y="2578100"/>
              <a:ext cx="3584575" cy="4279900"/>
            </a:xfrm>
            <a:custGeom>
              <a:avLst/>
              <a:gdLst/>
              <a:ahLst/>
              <a:cxnLst/>
              <a:rect l="0" t="0" r="r" b="b"/>
              <a:pathLst>
                <a:path w="2258" h="2696">
                  <a:moveTo>
                    <a:pt x="2258" y="2696"/>
                  </a:moveTo>
                  <a:lnTo>
                    <a:pt x="264" y="111"/>
                  </a:lnTo>
                  <a:lnTo>
                    <a:pt x="228" y="60"/>
                  </a:lnTo>
                  <a:lnTo>
                    <a:pt x="225" y="57"/>
                  </a:lnTo>
                  <a:lnTo>
                    <a:pt x="0" y="0"/>
                  </a:lnTo>
                  <a:lnTo>
                    <a:pt x="0" y="3"/>
                  </a:lnTo>
                  <a:lnTo>
                    <a:pt x="1697" y="2696"/>
                  </a:lnTo>
                  <a:lnTo>
                    <a:pt x="2258" y="2696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A3738E60-F106-8DB3-3E73-142943ED6CD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918298" y="507126"/>
            <a:ext cx="6493701" cy="2616199"/>
          </a:xfrm>
        </p:spPr>
        <p:txBody>
          <a:bodyPr>
            <a:noAutofit/>
          </a:bodyPr>
          <a:lstStyle/>
          <a:p>
            <a:pPr marL="457200" algn="ctr">
              <a:lnSpc>
                <a:spcPct val="90000"/>
              </a:lnSpc>
            </a:pPr>
            <a:r>
              <a:rPr lang="en-US" sz="4000" b="1" u="sng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ptos" panose="020B0004020202020204" pitchFamily="34" charset="0"/>
                <a:cs typeface="Times New Roman" panose="02020603050405020304" pitchFamily="18" charset="0"/>
              </a:rPr>
              <a:t>Comparison of Fiona Pilkington and Angela Wrightson </a:t>
            </a:r>
            <a:br>
              <a:rPr lang="en-GB" sz="4000" b="1" u="sng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ptos" panose="020B0004020202020204" pitchFamily="34" charset="0"/>
                <a:cs typeface="Times New Roman" panose="02020603050405020304" pitchFamily="18" charset="0"/>
              </a:rPr>
            </a:br>
            <a:r>
              <a:rPr lang="en-US" sz="4000" b="1" u="sng" strike="noStrike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ptos" panose="020B0004020202020204" pitchFamily="34" charset="0"/>
                <a:cs typeface="Times New Roman" panose="02020603050405020304" pitchFamily="18" charset="0"/>
              </a:rPr>
              <a:t> </a:t>
            </a:r>
            <a:br>
              <a:rPr lang="en-GB" sz="4000" b="1" u="sng" kern="1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Aptos" panose="020B0004020202020204" pitchFamily="34" charset="0"/>
                <a:cs typeface="Times New Roman" panose="02020603050405020304" pitchFamily="18" charset="0"/>
              </a:rPr>
            </a:br>
            <a:endParaRPr lang="en-GB" sz="4000" b="1" u="sng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56EC6FA-1BA1-1CD9-9694-0BF557E238D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110510" y="2083858"/>
            <a:ext cx="5587935" cy="1388534"/>
          </a:xfrm>
        </p:spPr>
        <p:txBody>
          <a:bodyPr>
            <a:noAutofit/>
          </a:bodyPr>
          <a:lstStyle/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Despite multiple welfare calls from Angela, police interventions were insufficient, failing to address her vulnerability.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Following Pilkington’s death, recommendations were made for better multi-agency collaboration to support victims of anti-social behavior.</a:t>
            </a:r>
          </a:p>
          <a:p>
            <a:pPr marL="28575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Angela’s murder sparked public outcry about the failures of the social care system, raising awareness.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 dirty="0"/>
          </a:p>
        </p:txBody>
      </p:sp>
      <p:pic>
        <p:nvPicPr>
          <p:cNvPr id="4" name="Picture 3" descr="A person wearing a white hat&#10;&#10;Description automatically generated">
            <a:extLst>
              <a:ext uri="{FF2B5EF4-FFF2-40B4-BE49-F238E27FC236}">
                <a16:creationId xmlns:a16="http://schemas.microsoft.com/office/drawing/2014/main" id="{E6F2B03E-E00D-AFEC-2B18-3902541331A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296" r="22090"/>
          <a:stretch/>
        </p:blipFill>
        <p:spPr>
          <a:xfrm>
            <a:off x="20" y="1850184"/>
            <a:ext cx="5448280" cy="5007817"/>
          </a:xfrm>
          <a:custGeom>
            <a:avLst/>
            <a:gdLst/>
            <a:ahLst/>
            <a:cxnLst/>
            <a:rect l="l" t="t" r="r" b="b"/>
            <a:pathLst>
              <a:path w="5448300" h="5007817">
                <a:moveTo>
                  <a:pt x="0" y="0"/>
                </a:moveTo>
                <a:lnTo>
                  <a:pt x="2872397" y="716034"/>
                </a:lnTo>
                <a:lnTo>
                  <a:pt x="5448300" y="5003584"/>
                </a:lnTo>
                <a:lnTo>
                  <a:pt x="0" y="5007817"/>
                </a:lnTo>
                <a:close/>
              </a:path>
            </a:pathLst>
          </a:custGeom>
          <a:ln w="38100">
            <a:noFill/>
          </a:ln>
          <a:effectLst/>
        </p:spPr>
      </p:pic>
      <p:pic>
        <p:nvPicPr>
          <p:cNvPr id="5" name="Picture 4" descr="A close-up of a person's face&#10;&#10;Description automatically generated">
            <a:extLst>
              <a:ext uri="{FF2B5EF4-FFF2-40B4-BE49-F238E27FC236}">
                <a16:creationId xmlns:a16="http://schemas.microsoft.com/office/drawing/2014/main" id="{322D2733-EA10-D3AE-1078-D52BACF23BCE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2482" r="8102" b="-2"/>
          <a:stretch/>
        </p:blipFill>
        <p:spPr>
          <a:xfrm>
            <a:off x="20" y="10"/>
            <a:ext cx="3513646" cy="2566206"/>
          </a:xfrm>
          <a:custGeom>
            <a:avLst/>
            <a:gdLst/>
            <a:ahLst/>
            <a:cxnLst/>
            <a:rect l="l" t="t" r="r" b="b"/>
            <a:pathLst>
              <a:path w="3513666" h="2566216">
                <a:moveTo>
                  <a:pt x="0" y="0"/>
                </a:moveTo>
                <a:lnTo>
                  <a:pt x="3513666" y="0"/>
                </a:lnTo>
                <a:lnTo>
                  <a:pt x="2861733" y="2548466"/>
                </a:lnTo>
                <a:lnTo>
                  <a:pt x="2872397" y="2566216"/>
                </a:lnTo>
                <a:lnTo>
                  <a:pt x="0" y="1850183"/>
                </a:lnTo>
                <a:close/>
              </a:path>
            </a:pathLst>
          </a:custGeom>
          <a:ln w="38100">
            <a:noFill/>
          </a:ln>
          <a:effectLst/>
        </p:spPr>
      </p:pic>
      <p:sp useBgFill="1">
        <p:nvSpPr>
          <p:cNvPr id="46" name="Rectangle 45">
            <a:extLst>
              <a:ext uri="{FF2B5EF4-FFF2-40B4-BE49-F238E27FC236}">
                <a16:creationId xmlns:a16="http://schemas.microsoft.com/office/drawing/2014/main" id="{38896A2C-228D-4C37-B4A4-2BD326E0B0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840000">
            <a:off x="-47722" y="2178565"/>
            <a:ext cx="3009377" cy="4571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3FB0002-C78E-0F68-06E4-019E0DDD9374}"/>
              </a:ext>
            </a:extLst>
          </p:cNvPr>
          <p:cNvSpPr txBox="1"/>
          <p:nvPr/>
        </p:nvSpPr>
        <p:spPr>
          <a:xfrm>
            <a:off x="7412733" y="5911541"/>
            <a:ext cx="549443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(Thorneycroft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et al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., 2018), (Crawford, 2024)</a:t>
            </a:r>
          </a:p>
        </p:txBody>
      </p:sp>
    </p:spTree>
    <p:extLst>
      <p:ext uri="{BB962C8B-B14F-4D97-AF65-F5344CB8AC3E}">
        <p14:creationId xmlns:p14="http://schemas.microsoft.com/office/powerpoint/2010/main" val="2529009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76000"/>
                <a:satMod val="180000"/>
              </a:schemeClr>
              <a:schemeClr val="bg2">
                <a:tint val="80000"/>
                <a:satMod val="120000"/>
                <a:lumMod val="180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260ACC13-B825-49F3-93DE-C8B8F2FA37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50812" y="0"/>
            <a:ext cx="2436813" cy="6858001"/>
            <a:chOff x="1320800" y="0"/>
            <a:chExt cx="2436813" cy="6858001"/>
          </a:xfrm>
        </p:grpSpPr>
        <p:sp>
          <p:nvSpPr>
            <p:cNvPr id="10" name="Freeform 6">
              <a:extLst>
                <a:ext uri="{FF2B5EF4-FFF2-40B4-BE49-F238E27FC236}">
                  <a16:creationId xmlns:a16="http://schemas.microsoft.com/office/drawing/2014/main" id="{F947B31F-CA03-4793-845D-FD86BABC1A1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1" name="Freeform 7">
              <a:extLst>
                <a:ext uri="{FF2B5EF4-FFF2-40B4-BE49-F238E27FC236}">
                  <a16:creationId xmlns:a16="http://schemas.microsoft.com/office/drawing/2014/main" id="{DCDDE94D-F78C-4A48-AEA6-E922FC99A1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8">
              <a:extLst>
                <a:ext uri="{FF2B5EF4-FFF2-40B4-BE49-F238E27FC236}">
                  <a16:creationId xmlns:a16="http://schemas.microsoft.com/office/drawing/2014/main" id="{3445A886-F3CA-4DE4-90D7-535F9707B7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9">
              <a:extLst>
                <a:ext uri="{FF2B5EF4-FFF2-40B4-BE49-F238E27FC236}">
                  <a16:creationId xmlns:a16="http://schemas.microsoft.com/office/drawing/2014/main" id="{A8999CB6-C053-418B-AE37-E470804D25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10">
              <a:extLst>
                <a:ext uri="{FF2B5EF4-FFF2-40B4-BE49-F238E27FC236}">
                  <a16:creationId xmlns:a16="http://schemas.microsoft.com/office/drawing/2014/main" id="{81EA3E26-BFCD-4396-AE8A-2A9828BFFB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11">
              <a:extLst>
                <a:ext uri="{FF2B5EF4-FFF2-40B4-BE49-F238E27FC236}">
                  <a16:creationId xmlns:a16="http://schemas.microsoft.com/office/drawing/2014/main" id="{5F9BC582-73A6-4D8A-8738-E3647648935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6AD30037-67ED-4367-9BE0-45787510BF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9B9E908-EF88-220A-DF50-76903DFFA2B3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6765" r="21723" b="1"/>
          <a:stretch/>
        </p:blipFill>
        <p:spPr>
          <a:xfrm>
            <a:off x="6892924" y="10"/>
            <a:ext cx="5299077" cy="6857990"/>
          </a:xfrm>
          <a:custGeom>
            <a:avLst/>
            <a:gdLst/>
            <a:ahLst/>
            <a:cxnLst/>
            <a:rect l="l" t="t" r="r" b="b"/>
            <a:pathLst>
              <a:path w="5299077" h="6858000">
                <a:moveTo>
                  <a:pt x="836871" y="0"/>
                </a:moveTo>
                <a:lnTo>
                  <a:pt x="5299077" y="0"/>
                </a:lnTo>
                <a:lnTo>
                  <a:pt x="5299077" y="6858000"/>
                </a:lnTo>
                <a:lnTo>
                  <a:pt x="1911312" y="6858000"/>
                </a:lnTo>
                <a:lnTo>
                  <a:pt x="0" y="5333999"/>
                </a:lnTo>
                <a:close/>
              </a:path>
            </a:pathLst>
          </a:custGeom>
        </p:spPr>
      </p:pic>
      <p:grpSp>
        <p:nvGrpSpPr>
          <p:cNvPr id="19" name="Group 18">
            <a:extLst>
              <a:ext uri="{FF2B5EF4-FFF2-40B4-BE49-F238E27FC236}">
                <a16:creationId xmlns:a16="http://schemas.microsoft.com/office/drawing/2014/main" id="{50841A4E-5BC1-44B4-83CF-D524E8AEAD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32760" y="0"/>
            <a:ext cx="2436813" cy="6858001"/>
            <a:chOff x="1320800" y="0"/>
            <a:chExt cx="2436813" cy="6858001"/>
          </a:xfrm>
        </p:grpSpPr>
        <p:sp>
          <p:nvSpPr>
            <p:cNvPr id="20" name="Freeform 6">
              <a:extLst>
                <a:ext uri="{FF2B5EF4-FFF2-40B4-BE49-F238E27FC236}">
                  <a16:creationId xmlns:a16="http://schemas.microsoft.com/office/drawing/2014/main" id="{BF371BCC-8954-44E2-8C4F-29DC188727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7">
              <a:extLst>
                <a:ext uri="{FF2B5EF4-FFF2-40B4-BE49-F238E27FC236}">
                  <a16:creationId xmlns:a16="http://schemas.microsoft.com/office/drawing/2014/main" id="{CD3505BE-B420-41C5-BE34-3E7652D37A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8">
              <a:extLst>
                <a:ext uri="{FF2B5EF4-FFF2-40B4-BE49-F238E27FC236}">
                  <a16:creationId xmlns:a16="http://schemas.microsoft.com/office/drawing/2014/main" id="{4B68A05B-A78B-4D59-8CF9-1900731A21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3" name="Freeform 9">
              <a:extLst>
                <a:ext uri="{FF2B5EF4-FFF2-40B4-BE49-F238E27FC236}">
                  <a16:creationId xmlns:a16="http://schemas.microsoft.com/office/drawing/2014/main" id="{84D57A01-C112-4FF2-B5ED-0B762AAD9CE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4" name="Freeform 10">
              <a:extLst>
                <a:ext uri="{FF2B5EF4-FFF2-40B4-BE49-F238E27FC236}">
                  <a16:creationId xmlns:a16="http://schemas.microsoft.com/office/drawing/2014/main" id="{6CCCCDF1-5D4F-4CA1-8400-DFBB96BB01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1">
              <a:extLst>
                <a:ext uri="{FF2B5EF4-FFF2-40B4-BE49-F238E27FC236}">
                  <a16:creationId xmlns:a16="http://schemas.microsoft.com/office/drawing/2014/main" id="{20A090B2-5344-43CD-BC70-A6D44F15E8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1CA59F1-6709-B2CD-DD8D-BE70B6710C8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72080" y="685800"/>
            <a:ext cx="5260680" cy="175259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5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Conclusion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C7C41BF-B89F-C33C-82FE-FEA9B186B4A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54267" y="3038474"/>
            <a:ext cx="6018182" cy="312420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342900" indent="-342900" algn="l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Both cases highlight the need for reform, including better training </a:t>
            </a:r>
          </a:p>
          <a:p>
            <a:pPr marL="342900" indent="-342900" algn="l">
              <a:lnSpc>
                <a:spcPct val="150000"/>
              </a:lnSpc>
              <a:buFont typeface="Arial"/>
              <a:buChar char="•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The outcomes of Fiona and Angela show that awareness and recommendations alone are insufficient.</a:t>
            </a:r>
          </a:p>
          <a:p>
            <a:pPr algn="l">
              <a:buFont typeface="Arial"/>
              <a:buChar char="•"/>
            </a:pPr>
            <a:endParaRPr lang="en-US" sz="2000" dirty="0"/>
          </a:p>
          <a:p>
            <a:pPr marL="342900" indent="-342900" algn="l">
              <a:buFont typeface="Arial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371571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D5282A2B-F096-ED60-A975-230189500C1A}"/>
              </a:ext>
            </a:extLst>
          </p:cNvPr>
          <p:cNvSpPr txBox="1">
            <a:spLocks/>
          </p:cNvSpPr>
          <p:nvPr/>
        </p:nvSpPr>
        <p:spPr>
          <a:xfrm>
            <a:off x="2171700" y="527596"/>
            <a:ext cx="10248900" cy="4916902"/>
          </a:xfrm>
          <a:prstGeom prst="rect">
            <a:avLst/>
          </a:prstGeom>
        </p:spPr>
        <p:txBody>
          <a:bodyPr>
            <a:noAutofit/>
          </a:bodyPr>
          <a:lstStyle>
            <a:lvl1pPr marL="2857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20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8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00250" indent="-17145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ct val="20000"/>
              </a:spcBef>
              <a:spcAft>
                <a:spcPts val="600"/>
              </a:spcAft>
              <a:buClr>
                <a:schemeClr val="accent1">
                  <a:lumMod val="75000"/>
                </a:schemeClr>
              </a:buClr>
              <a:buSzPct val="145000"/>
              <a:buFont typeface="Arial"/>
              <a:buChar char="•"/>
              <a:defRPr sz="14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50000"/>
              </a:lnSpc>
              <a:buNone/>
            </a:pPr>
            <a:endParaRPr lang="en-US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200000"/>
              </a:lnSpc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BBC News (2017).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Angela Wrightson: Failings revealed over torture-murder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https://www.bbc.co.uk/news/uk-england-tees-40248092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Bell, B. (2016).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Angela Wrightson: A chaotic life and brutal death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BBC News.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https://www.bbc.co.uk/news/uk-england-35924491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(Accessed: 20 January 2025).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Chirgwin, M.A. (2024).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Age of Criminal Responsibility in England &amp; Wales: Are the Government Correct to Maintain the Current Age?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https://pure.aber.ac.uk/ws/portalfiles/portal/85101694/Chirgwin_Manon.pdf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Crawford, A. (2024). ‘Vulnerability and Policing: Rethinking the Role and Limits of the Police’.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Political quarterly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 95(3).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https://onlinelibrary.wiley.com/doi/full/10.1111/1467-923X.13422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Cummins, I. (2018). ‘The Impact of Austerity on Mental Health Service Provision: A UK Perspective’.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Environmental Research and Public Health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, 15(6), p.1145.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https://www.mdpi.com/1660-4601/15/6/1145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  <a:p>
            <a:pPr marL="0" indent="0">
              <a:lnSpc>
                <a:spcPct val="200000"/>
              </a:lnSpc>
              <a:buNone/>
            </a:pP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George, C. (2016). </a:t>
            </a:r>
            <a:r>
              <a:rPr lang="en-US" sz="1300" i="1" dirty="0">
                <a:latin typeface="Arial" panose="020B0604020202020204" pitchFamily="34" charset="0"/>
                <a:cs typeface="Arial" panose="020B0604020202020204" pitchFamily="34" charset="0"/>
              </a:rPr>
              <a:t>Angela Wrightson murder: How the media fought to report the case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. BBC News.  Available at: 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https://www.bbc.co.uk/news/uk-england-tees-35977100</a:t>
            </a:r>
            <a:r>
              <a:rPr lang="en-US" sz="13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F51B416-4954-9DD5-10D9-FA274C78B4F0}"/>
              </a:ext>
            </a:extLst>
          </p:cNvPr>
          <p:cNvSpPr txBox="1"/>
          <p:nvPr/>
        </p:nvSpPr>
        <p:spPr>
          <a:xfrm>
            <a:off x="3814763" y="142875"/>
            <a:ext cx="492918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4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4218689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726C3FD-FD4B-E68F-5738-2FC5BB4E956E}"/>
              </a:ext>
            </a:extLst>
          </p:cNvPr>
          <p:cNvSpPr txBox="1"/>
          <p:nvPr/>
        </p:nvSpPr>
        <p:spPr>
          <a:xfrm>
            <a:off x="1968567" y="0"/>
            <a:ext cx="10434637" cy="65156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Johnstone, L. (2021).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Users and Abusers of Psychiatry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National Police Chiefs' Council (2016).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Policing Vision 2025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https://www.npcc.police.uk/SysSiteAssets/media/downloads/publications/policing-vision/policing-vision-2025.pdf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GB" sz="1400" dirty="0">
                <a:latin typeface="Arial" panose="020B0604020202020204" pitchFamily="34" charset="0"/>
                <a:cs typeface="Arial" panose="020B0604020202020204" pitchFamily="34" charset="0"/>
              </a:rPr>
              <a:t>‘ R v F and D’ (2016) Crown Court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Thorneycroft, R. and Asquith, N.L. (2018).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Normality and Disability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London: Routledge. 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Turner, S., Mota, N., Bolton, J. and Sareen, J. (2018). ‘Self-medication with alcohol or drugs for mood and anxiety disorders: A narrative review of the epidemiological literature’.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Depression and Anxiety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 35(9), pp.851–860.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https://www.ncbi.nlm.nih.gov/pmc/articles/PMC6175215/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UK Government (2016).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Modern crime prevention strategy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https://www.gov.uk/government/publications/modern-crime-prevention-strategy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(Accessed: 20 January 2025).</a:t>
            </a:r>
          </a:p>
          <a:p>
            <a:pPr marL="0" indent="0">
              <a:lnSpc>
                <a:spcPct val="150000"/>
              </a:lnSpc>
              <a:buNone/>
            </a:pPr>
            <a:endParaRPr lang="en-US" sz="1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buNone/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Wang, J., Mann, F., Lloyd-Evans, B., Ma, R. and Johnson, S. (2018). ‘Associations between loneliness and perceived social support and outcomes of mental health problems: a systematic review’. </a:t>
            </a:r>
            <a:r>
              <a:rPr lang="en-US" sz="1400" i="1" dirty="0">
                <a:latin typeface="Arial" panose="020B0604020202020204" pitchFamily="34" charset="0"/>
                <a:cs typeface="Arial" panose="020B0604020202020204" pitchFamily="34" charset="0"/>
              </a:rPr>
              <a:t>BMC Psychiatry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, 18(156). Available at: 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https://link.springer.com/article/10.1186/S12888-018-1736-5</a:t>
            </a: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  (Accessed: 20 January 2025).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31500940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CDD0D1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Parallax</Template>
  <TotalTime>1018</TotalTime>
  <Words>976</Words>
  <Application>Microsoft Office PowerPoint</Application>
  <PresentationFormat>Widescreen</PresentationFormat>
  <Paragraphs>54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Aptos</vt:lpstr>
      <vt:lpstr>Arial</vt:lpstr>
      <vt:lpstr>Corbel</vt:lpstr>
      <vt:lpstr>Parallax</vt:lpstr>
      <vt:lpstr>Angela Wrightson</vt:lpstr>
      <vt:lpstr>Victims journey</vt:lpstr>
      <vt:lpstr>Support received or not</vt:lpstr>
      <vt:lpstr>Outcomes of the case </vt:lpstr>
      <vt:lpstr>Comparison of Fiona Pilkington and Angela Wrightson    </vt:lpstr>
      <vt:lpstr>Conclusion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Charlotte Ford</dc:creator>
  <cp:lastModifiedBy>Dymphna Powell</cp:lastModifiedBy>
  <cp:revision>5</cp:revision>
  <dcterms:created xsi:type="dcterms:W3CDTF">2025-01-19T23:19:41Z</dcterms:created>
  <dcterms:modified xsi:type="dcterms:W3CDTF">2025-01-20T16:42:49Z</dcterms:modified>
</cp:coreProperties>
</file>