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9"/>
  </p:notesMasterIdLst>
  <p:sldIdLst>
    <p:sldId id="256" r:id="rId2"/>
    <p:sldId id="257" r:id="rId3"/>
    <p:sldId id="279" r:id="rId4"/>
    <p:sldId id="285" r:id="rId5"/>
    <p:sldId id="277" r:id="rId6"/>
    <p:sldId id="281" r:id="rId7"/>
    <p:sldId id="282" r:id="rId8"/>
    <p:sldId id="258" r:id="rId9"/>
    <p:sldId id="259" r:id="rId10"/>
    <p:sldId id="260" r:id="rId11"/>
    <p:sldId id="283" r:id="rId12"/>
    <p:sldId id="261" r:id="rId13"/>
    <p:sldId id="262" r:id="rId14"/>
    <p:sldId id="263" r:id="rId15"/>
    <p:sldId id="264" r:id="rId16"/>
    <p:sldId id="265" r:id="rId17"/>
    <p:sldId id="266" r:id="rId18"/>
    <p:sldId id="267" r:id="rId19"/>
    <p:sldId id="270" r:id="rId20"/>
    <p:sldId id="271" r:id="rId21"/>
    <p:sldId id="272" r:id="rId22"/>
    <p:sldId id="273" r:id="rId23"/>
    <p:sldId id="278" r:id="rId24"/>
    <p:sldId id="284" r:id="rId25"/>
    <p:sldId id="274" r:id="rId26"/>
    <p:sldId id="275" r:id="rId27"/>
    <p:sldId id="280"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5" d="100"/>
          <a:sy n="105" d="100"/>
        </p:scale>
        <p:origin x="798"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F55E6A8-7A5C-4D61-BC8E-1239B8C4E2D1}" type="doc">
      <dgm:prSet loTypeId="urn:microsoft.com/office/officeart/2005/8/layout/hierarchy4" loCatId="hierarchy" qsTypeId="urn:microsoft.com/office/officeart/2005/8/quickstyle/simple1" qsCatId="simple" csTypeId="urn:microsoft.com/office/officeart/2005/8/colors/accent1_2" csCatId="accent1"/>
      <dgm:spPr/>
      <dgm:t>
        <a:bodyPr/>
        <a:lstStyle/>
        <a:p>
          <a:endParaRPr lang="en-US"/>
        </a:p>
      </dgm:t>
    </dgm:pt>
    <dgm:pt modelId="{3FA869B1-3A76-4C95-9F99-95458783D4E5}">
      <dgm:prSet/>
      <dgm:spPr/>
      <dgm:t>
        <a:bodyPr/>
        <a:lstStyle/>
        <a:p>
          <a:r>
            <a:rPr lang="en-GB" b="0" i="0" dirty="0"/>
            <a:t>Digital marketing is the marketing which aims to promote brands and reach customers by using all advertisement segments in electronic medium(IGI Publishing, 2018). Its objective is to promote and manage Customers relationships through digital and social platforms, allowing the business to directly engage with customers and gain feedback via online mediums. </a:t>
          </a:r>
          <a:endParaRPr lang="en-US" dirty="0"/>
        </a:p>
      </dgm:t>
    </dgm:pt>
    <dgm:pt modelId="{9201DFA5-053D-4A96-A7B1-1BEBB2FAA5B8}" type="parTrans" cxnId="{5E3C6E88-9B72-4E67-B05F-7B0704C1F1C7}">
      <dgm:prSet/>
      <dgm:spPr/>
      <dgm:t>
        <a:bodyPr/>
        <a:lstStyle/>
        <a:p>
          <a:endParaRPr lang="en-US"/>
        </a:p>
      </dgm:t>
    </dgm:pt>
    <dgm:pt modelId="{241C74F4-E87C-400B-9822-B0EF54E08FB2}" type="sibTrans" cxnId="{5E3C6E88-9B72-4E67-B05F-7B0704C1F1C7}">
      <dgm:prSet/>
      <dgm:spPr/>
      <dgm:t>
        <a:bodyPr/>
        <a:lstStyle/>
        <a:p>
          <a:endParaRPr lang="en-US"/>
        </a:p>
      </dgm:t>
    </dgm:pt>
    <dgm:pt modelId="{9FD7239F-F107-4124-A415-A5D234D3E772}">
      <dgm:prSet/>
      <dgm:spPr/>
      <dgm:t>
        <a:bodyPr/>
        <a:lstStyle/>
        <a:p>
          <a:r>
            <a:rPr lang="en-GB"/>
            <a:t>The Digital and social avenues present in today’s market, bring a significant increase in the business communication with its stakeholders, and boosts the brand and image of the company by providing the CRM with a more accurate and informative picture of customer’s needs and expectations. </a:t>
          </a:r>
          <a:endParaRPr lang="en-US"/>
        </a:p>
      </dgm:t>
    </dgm:pt>
    <dgm:pt modelId="{B44ACCEC-2790-4FEE-9ABF-87E108F80785}" type="parTrans" cxnId="{57DECCA4-B141-470F-9FCE-8F972864D1E0}">
      <dgm:prSet/>
      <dgm:spPr/>
      <dgm:t>
        <a:bodyPr/>
        <a:lstStyle/>
        <a:p>
          <a:endParaRPr lang="en-US"/>
        </a:p>
      </dgm:t>
    </dgm:pt>
    <dgm:pt modelId="{59EC7BB5-E8BB-46DF-B4EC-597693FB2403}" type="sibTrans" cxnId="{57DECCA4-B141-470F-9FCE-8F972864D1E0}">
      <dgm:prSet/>
      <dgm:spPr/>
      <dgm:t>
        <a:bodyPr/>
        <a:lstStyle/>
        <a:p>
          <a:endParaRPr lang="en-US"/>
        </a:p>
      </dgm:t>
    </dgm:pt>
    <dgm:pt modelId="{B74B6A26-3966-4567-89E6-B4550A8E219A}" type="pres">
      <dgm:prSet presAssocID="{4F55E6A8-7A5C-4D61-BC8E-1239B8C4E2D1}" presName="Name0" presStyleCnt="0">
        <dgm:presLayoutVars>
          <dgm:chPref val="1"/>
          <dgm:dir/>
          <dgm:animOne val="branch"/>
          <dgm:animLvl val="lvl"/>
          <dgm:resizeHandles/>
        </dgm:presLayoutVars>
      </dgm:prSet>
      <dgm:spPr/>
    </dgm:pt>
    <dgm:pt modelId="{638F9095-9147-4557-BACB-CBEBDA03DF1E}" type="pres">
      <dgm:prSet presAssocID="{3FA869B1-3A76-4C95-9F99-95458783D4E5}" presName="vertOne" presStyleCnt="0"/>
      <dgm:spPr/>
    </dgm:pt>
    <dgm:pt modelId="{0DD533E6-E906-4E40-BCFA-9F8B7B410091}" type="pres">
      <dgm:prSet presAssocID="{3FA869B1-3A76-4C95-9F99-95458783D4E5}" presName="txOne" presStyleLbl="node0" presStyleIdx="0" presStyleCnt="2">
        <dgm:presLayoutVars>
          <dgm:chPref val="3"/>
        </dgm:presLayoutVars>
      </dgm:prSet>
      <dgm:spPr/>
    </dgm:pt>
    <dgm:pt modelId="{D3660F94-D322-4185-BB7E-6B34E839291A}" type="pres">
      <dgm:prSet presAssocID="{3FA869B1-3A76-4C95-9F99-95458783D4E5}" presName="horzOne" presStyleCnt="0"/>
      <dgm:spPr/>
    </dgm:pt>
    <dgm:pt modelId="{32E8A338-41F5-40A4-9E51-95B2235F9E9F}" type="pres">
      <dgm:prSet presAssocID="{241C74F4-E87C-400B-9822-B0EF54E08FB2}" presName="sibSpaceOne" presStyleCnt="0"/>
      <dgm:spPr/>
    </dgm:pt>
    <dgm:pt modelId="{745D6773-ECA1-406E-98E8-AFD8CFE33DAB}" type="pres">
      <dgm:prSet presAssocID="{9FD7239F-F107-4124-A415-A5D234D3E772}" presName="vertOne" presStyleCnt="0"/>
      <dgm:spPr/>
    </dgm:pt>
    <dgm:pt modelId="{CCB34D0C-2003-4FA8-9999-13C23CDF06BC}" type="pres">
      <dgm:prSet presAssocID="{9FD7239F-F107-4124-A415-A5D234D3E772}" presName="txOne" presStyleLbl="node0" presStyleIdx="1" presStyleCnt="2">
        <dgm:presLayoutVars>
          <dgm:chPref val="3"/>
        </dgm:presLayoutVars>
      </dgm:prSet>
      <dgm:spPr/>
    </dgm:pt>
    <dgm:pt modelId="{ADCFA6B9-98B1-4D59-BD00-23AD37AD5A9E}" type="pres">
      <dgm:prSet presAssocID="{9FD7239F-F107-4124-A415-A5D234D3E772}" presName="horzOne" presStyleCnt="0"/>
      <dgm:spPr/>
    </dgm:pt>
  </dgm:ptLst>
  <dgm:cxnLst>
    <dgm:cxn modelId="{408FEB06-A0CB-49C8-B43E-750202A49ACC}" type="presOf" srcId="{3FA869B1-3A76-4C95-9F99-95458783D4E5}" destId="{0DD533E6-E906-4E40-BCFA-9F8B7B410091}" srcOrd="0" destOrd="0" presId="urn:microsoft.com/office/officeart/2005/8/layout/hierarchy4"/>
    <dgm:cxn modelId="{125EB030-4643-475A-BC28-862360672499}" type="presOf" srcId="{9FD7239F-F107-4124-A415-A5D234D3E772}" destId="{CCB34D0C-2003-4FA8-9999-13C23CDF06BC}" srcOrd="0" destOrd="0" presId="urn:microsoft.com/office/officeart/2005/8/layout/hierarchy4"/>
    <dgm:cxn modelId="{5E3C6E88-9B72-4E67-B05F-7B0704C1F1C7}" srcId="{4F55E6A8-7A5C-4D61-BC8E-1239B8C4E2D1}" destId="{3FA869B1-3A76-4C95-9F99-95458783D4E5}" srcOrd="0" destOrd="0" parTransId="{9201DFA5-053D-4A96-A7B1-1BEBB2FAA5B8}" sibTransId="{241C74F4-E87C-400B-9822-B0EF54E08FB2}"/>
    <dgm:cxn modelId="{57DECCA4-B141-470F-9FCE-8F972864D1E0}" srcId="{4F55E6A8-7A5C-4D61-BC8E-1239B8C4E2D1}" destId="{9FD7239F-F107-4124-A415-A5D234D3E772}" srcOrd="1" destOrd="0" parTransId="{B44ACCEC-2790-4FEE-9ABF-87E108F80785}" sibTransId="{59EC7BB5-E8BB-46DF-B4EC-597693FB2403}"/>
    <dgm:cxn modelId="{16219EB1-4C2F-4DB9-9655-78099A307C9F}" type="presOf" srcId="{4F55E6A8-7A5C-4D61-BC8E-1239B8C4E2D1}" destId="{B74B6A26-3966-4567-89E6-B4550A8E219A}" srcOrd="0" destOrd="0" presId="urn:microsoft.com/office/officeart/2005/8/layout/hierarchy4"/>
    <dgm:cxn modelId="{7105638D-A0B1-4BBA-90A0-57EA68E9A5F1}" type="presParOf" srcId="{B74B6A26-3966-4567-89E6-B4550A8E219A}" destId="{638F9095-9147-4557-BACB-CBEBDA03DF1E}" srcOrd="0" destOrd="0" presId="urn:microsoft.com/office/officeart/2005/8/layout/hierarchy4"/>
    <dgm:cxn modelId="{A44167BC-D5BC-48EF-B9DB-2A40D416FA58}" type="presParOf" srcId="{638F9095-9147-4557-BACB-CBEBDA03DF1E}" destId="{0DD533E6-E906-4E40-BCFA-9F8B7B410091}" srcOrd="0" destOrd="0" presId="urn:microsoft.com/office/officeart/2005/8/layout/hierarchy4"/>
    <dgm:cxn modelId="{57DDAA58-DCDC-4291-911B-7BFD8A2F7110}" type="presParOf" srcId="{638F9095-9147-4557-BACB-CBEBDA03DF1E}" destId="{D3660F94-D322-4185-BB7E-6B34E839291A}" srcOrd="1" destOrd="0" presId="urn:microsoft.com/office/officeart/2005/8/layout/hierarchy4"/>
    <dgm:cxn modelId="{25C90150-6F5C-4661-84E4-3524C00BD89B}" type="presParOf" srcId="{B74B6A26-3966-4567-89E6-B4550A8E219A}" destId="{32E8A338-41F5-40A4-9E51-95B2235F9E9F}" srcOrd="1" destOrd="0" presId="urn:microsoft.com/office/officeart/2005/8/layout/hierarchy4"/>
    <dgm:cxn modelId="{30337AF8-EA07-4C3C-82D3-124F767B909C}" type="presParOf" srcId="{B74B6A26-3966-4567-89E6-B4550A8E219A}" destId="{745D6773-ECA1-406E-98E8-AFD8CFE33DAB}" srcOrd="2" destOrd="0" presId="urn:microsoft.com/office/officeart/2005/8/layout/hierarchy4"/>
    <dgm:cxn modelId="{85925B2E-FB48-456A-85C5-2399D1FE64D0}" type="presParOf" srcId="{745D6773-ECA1-406E-98E8-AFD8CFE33DAB}" destId="{CCB34D0C-2003-4FA8-9999-13C23CDF06BC}" srcOrd="0" destOrd="0" presId="urn:microsoft.com/office/officeart/2005/8/layout/hierarchy4"/>
    <dgm:cxn modelId="{CC054083-EA9B-4739-9C06-EDE79E8BDCE3}" type="presParOf" srcId="{745D6773-ECA1-406E-98E8-AFD8CFE33DAB}" destId="{ADCFA6B9-98B1-4D59-BD00-23AD37AD5A9E}" srcOrd="1" destOrd="0" presId="urn:microsoft.com/office/officeart/2005/8/layout/hierarchy4"/>
  </dgm:cxnLst>
  <dgm:bg/>
  <dgm:whole/>
  <dgm:extLst>
    <a:ext uri="http://schemas.microsoft.com/office/drawing/2008/diagram">
      <dsp:dataModelExt xmlns:dsp="http://schemas.microsoft.com/office/drawing/2008/diagram" relId="rId6" minVer="http://schemas.openxmlformats.org/drawingml/2006/diagram"/>
    </a:ext>
    <a:ext uri="{C62137D5-CB1D-491B-B009-E17868A290BF}">
      <dgm14:recolorImg xmlns:dgm14="http://schemas.microsoft.com/office/drawing/2010/diagram" val="1"/>
    </a:ext>
  </dgm:extLst>
</dgm:dataModel>
</file>

<file path=ppt/diagrams/data2.xml><?xml version="1.0" encoding="utf-8"?>
<dgm:dataModel xmlns:dgm="http://schemas.openxmlformats.org/drawingml/2006/diagram" xmlns:a="http://schemas.openxmlformats.org/drawingml/2006/main">
  <dgm:ptLst>
    <dgm:pt modelId="{178E4719-D148-4C24-B4C2-B88D58C89D42}" type="doc">
      <dgm:prSet loTypeId="urn:microsoft.com/office/officeart/2005/8/layout/hierarchy4" loCatId="hierarchy" qsTypeId="urn:microsoft.com/office/officeart/2005/8/quickstyle/simple1" qsCatId="simple" csTypeId="urn:microsoft.com/office/officeart/2005/8/colors/accent1_2" csCatId="accent1"/>
      <dgm:spPr/>
      <dgm:t>
        <a:bodyPr/>
        <a:lstStyle/>
        <a:p>
          <a:endParaRPr lang="en-US"/>
        </a:p>
      </dgm:t>
    </dgm:pt>
    <dgm:pt modelId="{87136ED2-1AD4-4690-98F4-D31C38C42EBB}">
      <dgm:prSet/>
      <dgm:spPr/>
      <dgm:t>
        <a:bodyPr/>
        <a:lstStyle/>
        <a:p>
          <a:r>
            <a:rPr lang="en-GB" dirty="0"/>
            <a:t>Technological advancements have allowed customers to be more involved in digital channels. These advancements enabled organisations to access a vast amount of information, store and utilise it in gaining competitive advantage(Saura, 2021).An organisation can adapt its marketing strategy according to customer’s expectations communicated through digital media and elevate its brand.</a:t>
          </a:r>
          <a:endParaRPr lang="en-US" dirty="0"/>
        </a:p>
      </dgm:t>
    </dgm:pt>
    <dgm:pt modelId="{97D716BD-FC63-4FB0-BD6A-0A89FE6AC484}" type="parTrans" cxnId="{D5CDB7F3-15FD-4CC9-A8DD-6C00318D7751}">
      <dgm:prSet/>
      <dgm:spPr/>
      <dgm:t>
        <a:bodyPr/>
        <a:lstStyle/>
        <a:p>
          <a:endParaRPr lang="en-US"/>
        </a:p>
      </dgm:t>
    </dgm:pt>
    <dgm:pt modelId="{F4ACE1F9-C4D8-49C3-BD0B-F0BBB3C72E03}" type="sibTrans" cxnId="{D5CDB7F3-15FD-4CC9-A8DD-6C00318D7751}">
      <dgm:prSet/>
      <dgm:spPr/>
      <dgm:t>
        <a:bodyPr/>
        <a:lstStyle/>
        <a:p>
          <a:endParaRPr lang="en-US"/>
        </a:p>
      </dgm:t>
    </dgm:pt>
    <dgm:pt modelId="{60451C92-808B-420B-9625-33A7A4754AA0}">
      <dgm:prSet/>
      <dgm:spPr/>
      <dgm:t>
        <a:bodyPr/>
        <a:lstStyle/>
        <a:p>
          <a:r>
            <a:rPr lang="en-GB"/>
            <a:t>Conversely a defective digital communication can lead to loss of customer loyalty and decrease in customer lifetime value.</a:t>
          </a:r>
          <a:endParaRPr lang="en-US"/>
        </a:p>
      </dgm:t>
    </dgm:pt>
    <dgm:pt modelId="{914C54B2-9F2D-45BC-8B6D-93408FDBE979}" type="parTrans" cxnId="{90F3C603-C15C-4BDB-97E4-1ACC93D7F603}">
      <dgm:prSet/>
      <dgm:spPr/>
      <dgm:t>
        <a:bodyPr/>
        <a:lstStyle/>
        <a:p>
          <a:endParaRPr lang="en-US"/>
        </a:p>
      </dgm:t>
    </dgm:pt>
    <dgm:pt modelId="{0D992F09-9F42-4471-8DD0-740F70787C33}" type="sibTrans" cxnId="{90F3C603-C15C-4BDB-97E4-1ACC93D7F603}">
      <dgm:prSet/>
      <dgm:spPr/>
      <dgm:t>
        <a:bodyPr/>
        <a:lstStyle/>
        <a:p>
          <a:endParaRPr lang="en-US"/>
        </a:p>
      </dgm:t>
    </dgm:pt>
    <dgm:pt modelId="{8CD1CC2E-19AB-4101-AE1B-4D8E419FCADB}">
      <dgm:prSet/>
      <dgm:spPr/>
      <dgm:t>
        <a:bodyPr/>
        <a:lstStyle/>
        <a:p>
          <a:r>
            <a:rPr lang="en-GB"/>
            <a:t>Digital marketing consists in the use of “websites, applications, gadgets, search engines and any other digital means to promote and sell products” (Investopedia, 2024).</a:t>
          </a:r>
          <a:endParaRPr lang="en-US"/>
        </a:p>
      </dgm:t>
    </dgm:pt>
    <dgm:pt modelId="{186D8559-9E43-47D7-B384-68037A05CDE9}" type="parTrans" cxnId="{8B60388E-D014-492C-BC4B-B245FE00E07C}">
      <dgm:prSet/>
      <dgm:spPr/>
      <dgm:t>
        <a:bodyPr/>
        <a:lstStyle/>
        <a:p>
          <a:endParaRPr lang="en-US"/>
        </a:p>
      </dgm:t>
    </dgm:pt>
    <dgm:pt modelId="{788EF0B4-4387-4FAA-8EDB-9BBEF3558205}" type="sibTrans" cxnId="{8B60388E-D014-492C-BC4B-B245FE00E07C}">
      <dgm:prSet/>
      <dgm:spPr/>
      <dgm:t>
        <a:bodyPr/>
        <a:lstStyle/>
        <a:p>
          <a:endParaRPr lang="en-US"/>
        </a:p>
      </dgm:t>
    </dgm:pt>
    <dgm:pt modelId="{FD8034FF-FCD2-4CB8-AEF9-ADD6B0746055}" type="pres">
      <dgm:prSet presAssocID="{178E4719-D148-4C24-B4C2-B88D58C89D42}" presName="Name0" presStyleCnt="0">
        <dgm:presLayoutVars>
          <dgm:chPref val="1"/>
          <dgm:dir/>
          <dgm:animOne val="branch"/>
          <dgm:animLvl val="lvl"/>
          <dgm:resizeHandles/>
        </dgm:presLayoutVars>
      </dgm:prSet>
      <dgm:spPr/>
    </dgm:pt>
    <dgm:pt modelId="{848C779E-9E8C-4501-9D93-FE1B8D14A39E}" type="pres">
      <dgm:prSet presAssocID="{87136ED2-1AD4-4690-98F4-D31C38C42EBB}" presName="vertOne" presStyleCnt="0"/>
      <dgm:spPr/>
    </dgm:pt>
    <dgm:pt modelId="{089E2131-727E-4F8A-9314-FE248AA0881B}" type="pres">
      <dgm:prSet presAssocID="{87136ED2-1AD4-4690-98F4-D31C38C42EBB}" presName="txOne" presStyleLbl="node0" presStyleIdx="0" presStyleCnt="3">
        <dgm:presLayoutVars>
          <dgm:chPref val="3"/>
        </dgm:presLayoutVars>
      </dgm:prSet>
      <dgm:spPr/>
    </dgm:pt>
    <dgm:pt modelId="{AF35B2CB-87A5-4393-9363-9620F10C1D9C}" type="pres">
      <dgm:prSet presAssocID="{87136ED2-1AD4-4690-98F4-D31C38C42EBB}" presName="horzOne" presStyleCnt="0"/>
      <dgm:spPr/>
    </dgm:pt>
    <dgm:pt modelId="{695D1F3F-1DA6-4E65-A9D3-FBFE2027B8D0}" type="pres">
      <dgm:prSet presAssocID="{F4ACE1F9-C4D8-49C3-BD0B-F0BBB3C72E03}" presName="sibSpaceOne" presStyleCnt="0"/>
      <dgm:spPr/>
    </dgm:pt>
    <dgm:pt modelId="{37BABE12-C670-4E30-BD95-A4513E1E9DFE}" type="pres">
      <dgm:prSet presAssocID="{60451C92-808B-420B-9625-33A7A4754AA0}" presName="vertOne" presStyleCnt="0"/>
      <dgm:spPr/>
    </dgm:pt>
    <dgm:pt modelId="{7B03C3F1-F576-4A0B-A9A9-E408FA829C04}" type="pres">
      <dgm:prSet presAssocID="{60451C92-808B-420B-9625-33A7A4754AA0}" presName="txOne" presStyleLbl="node0" presStyleIdx="1" presStyleCnt="3">
        <dgm:presLayoutVars>
          <dgm:chPref val="3"/>
        </dgm:presLayoutVars>
      </dgm:prSet>
      <dgm:spPr/>
    </dgm:pt>
    <dgm:pt modelId="{FB1DDEC2-DE01-43E2-8D85-47475EF99B57}" type="pres">
      <dgm:prSet presAssocID="{60451C92-808B-420B-9625-33A7A4754AA0}" presName="horzOne" presStyleCnt="0"/>
      <dgm:spPr/>
    </dgm:pt>
    <dgm:pt modelId="{C5F17ECE-FD88-470D-B4F1-AB238F2E4E98}" type="pres">
      <dgm:prSet presAssocID="{0D992F09-9F42-4471-8DD0-740F70787C33}" presName="sibSpaceOne" presStyleCnt="0"/>
      <dgm:spPr/>
    </dgm:pt>
    <dgm:pt modelId="{9E8969A4-5B92-42FC-9143-48CD3B6E7650}" type="pres">
      <dgm:prSet presAssocID="{8CD1CC2E-19AB-4101-AE1B-4D8E419FCADB}" presName="vertOne" presStyleCnt="0"/>
      <dgm:spPr/>
    </dgm:pt>
    <dgm:pt modelId="{F4AB9F8A-A674-497E-9FAB-F832B5009832}" type="pres">
      <dgm:prSet presAssocID="{8CD1CC2E-19AB-4101-AE1B-4D8E419FCADB}" presName="txOne" presStyleLbl="node0" presStyleIdx="2" presStyleCnt="3">
        <dgm:presLayoutVars>
          <dgm:chPref val="3"/>
        </dgm:presLayoutVars>
      </dgm:prSet>
      <dgm:spPr/>
    </dgm:pt>
    <dgm:pt modelId="{722D2A40-F631-4DEE-928F-08D763843FA6}" type="pres">
      <dgm:prSet presAssocID="{8CD1CC2E-19AB-4101-AE1B-4D8E419FCADB}" presName="horzOne" presStyleCnt="0"/>
      <dgm:spPr/>
    </dgm:pt>
  </dgm:ptLst>
  <dgm:cxnLst>
    <dgm:cxn modelId="{90F3C603-C15C-4BDB-97E4-1ACC93D7F603}" srcId="{178E4719-D148-4C24-B4C2-B88D58C89D42}" destId="{60451C92-808B-420B-9625-33A7A4754AA0}" srcOrd="1" destOrd="0" parTransId="{914C54B2-9F2D-45BC-8B6D-93408FDBE979}" sibTransId="{0D992F09-9F42-4471-8DD0-740F70787C33}"/>
    <dgm:cxn modelId="{26100F13-8EDD-42A0-9803-31873CA66E24}" type="presOf" srcId="{178E4719-D148-4C24-B4C2-B88D58C89D42}" destId="{FD8034FF-FCD2-4CB8-AEF9-ADD6B0746055}" srcOrd="0" destOrd="0" presId="urn:microsoft.com/office/officeart/2005/8/layout/hierarchy4"/>
    <dgm:cxn modelId="{4700DF43-188F-47DB-898C-A02061FAE4EA}" type="presOf" srcId="{87136ED2-1AD4-4690-98F4-D31C38C42EBB}" destId="{089E2131-727E-4F8A-9314-FE248AA0881B}" srcOrd="0" destOrd="0" presId="urn:microsoft.com/office/officeart/2005/8/layout/hierarchy4"/>
    <dgm:cxn modelId="{21EBD97B-E607-4D00-81D7-AE540B1F40FA}" type="presOf" srcId="{60451C92-808B-420B-9625-33A7A4754AA0}" destId="{7B03C3F1-F576-4A0B-A9A9-E408FA829C04}" srcOrd="0" destOrd="0" presId="urn:microsoft.com/office/officeart/2005/8/layout/hierarchy4"/>
    <dgm:cxn modelId="{BC21BB8D-6427-42B8-A320-677F9C7A4F5C}" type="presOf" srcId="{8CD1CC2E-19AB-4101-AE1B-4D8E419FCADB}" destId="{F4AB9F8A-A674-497E-9FAB-F832B5009832}" srcOrd="0" destOrd="0" presId="urn:microsoft.com/office/officeart/2005/8/layout/hierarchy4"/>
    <dgm:cxn modelId="{8B60388E-D014-492C-BC4B-B245FE00E07C}" srcId="{178E4719-D148-4C24-B4C2-B88D58C89D42}" destId="{8CD1CC2E-19AB-4101-AE1B-4D8E419FCADB}" srcOrd="2" destOrd="0" parTransId="{186D8559-9E43-47D7-B384-68037A05CDE9}" sibTransId="{788EF0B4-4387-4FAA-8EDB-9BBEF3558205}"/>
    <dgm:cxn modelId="{D5CDB7F3-15FD-4CC9-A8DD-6C00318D7751}" srcId="{178E4719-D148-4C24-B4C2-B88D58C89D42}" destId="{87136ED2-1AD4-4690-98F4-D31C38C42EBB}" srcOrd="0" destOrd="0" parTransId="{97D716BD-FC63-4FB0-BD6A-0A89FE6AC484}" sibTransId="{F4ACE1F9-C4D8-49C3-BD0B-F0BBB3C72E03}"/>
    <dgm:cxn modelId="{A2A410D1-4F7F-4E4A-B968-B7DDD11B790C}" type="presParOf" srcId="{FD8034FF-FCD2-4CB8-AEF9-ADD6B0746055}" destId="{848C779E-9E8C-4501-9D93-FE1B8D14A39E}" srcOrd="0" destOrd="0" presId="urn:microsoft.com/office/officeart/2005/8/layout/hierarchy4"/>
    <dgm:cxn modelId="{3C52BEE7-BABB-4DDC-B49C-9909DBD77B6E}" type="presParOf" srcId="{848C779E-9E8C-4501-9D93-FE1B8D14A39E}" destId="{089E2131-727E-4F8A-9314-FE248AA0881B}" srcOrd="0" destOrd="0" presId="urn:microsoft.com/office/officeart/2005/8/layout/hierarchy4"/>
    <dgm:cxn modelId="{7CCFDBAD-22FA-4ACE-93F4-DB9E9DFB1E0B}" type="presParOf" srcId="{848C779E-9E8C-4501-9D93-FE1B8D14A39E}" destId="{AF35B2CB-87A5-4393-9363-9620F10C1D9C}" srcOrd="1" destOrd="0" presId="urn:microsoft.com/office/officeart/2005/8/layout/hierarchy4"/>
    <dgm:cxn modelId="{1FABF7B3-3162-43CF-8BBD-A07EFC768AFB}" type="presParOf" srcId="{FD8034FF-FCD2-4CB8-AEF9-ADD6B0746055}" destId="{695D1F3F-1DA6-4E65-A9D3-FBFE2027B8D0}" srcOrd="1" destOrd="0" presId="urn:microsoft.com/office/officeart/2005/8/layout/hierarchy4"/>
    <dgm:cxn modelId="{E3B41B0D-AA0F-4EA9-8F92-033A44123655}" type="presParOf" srcId="{FD8034FF-FCD2-4CB8-AEF9-ADD6B0746055}" destId="{37BABE12-C670-4E30-BD95-A4513E1E9DFE}" srcOrd="2" destOrd="0" presId="urn:microsoft.com/office/officeart/2005/8/layout/hierarchy4"/>
    <dgm:cxn modelId="{8CF01E5C-1AD9-4128-9E48-B75CCFD65FA5}" type="presParOf" srcId="{37BABE12-C670-4E30-BD95-A4513E1E9DFE}" destId="{7B03C3F1-F576-4A0B-A9A9-E408FA829C04}" srcOrd="0" destOrd="0" presId="urn:microsoft.com/office/officeart/2005/8/layout/hierarchy4"/>
    <dgm:cxn modelId="{CA5B241F-C0AB-485F-B076-455F26D9B7FF}" type="presParOf" srcId="{37BABE12-C670-4E30-BD95-A4513E1E9DFE}" destId="{FB1DDEC2-DE01-43E2-8D85-47475EF99B57}" srcOrd="1" destOrd="0" presId="urn:microsoft.com/office/officeart/2005/8/layout/hierarchy4"/>
    <dgm:cxn modelId="{00FF087A-660C-457E-BE75-0B36B894C20A}" type="presParOf" srcId="{FD8034FF-FCD2-4CB8-AEF9-ADD6B0746055}" destId="{C5F17ECE-FD88-470D-B4F1-AB238F2E4E98}" srcOrd="3" destOrd="0" presId="urn:microsoft.com/office/officeart/2005/8/layout/hierarchy4"/>
    <dgm:cxn modelId="{4186230D-7965-48D8-967A-56AEA5E47A35}" type="presParOf" srcId="{FD8034FF-FCD2-4CB8-AEF9-ADD6B0746055}" destId="{9E8969A4-5B92-42FC-9143-48CD3B6E7650}" srcOrd="4" destOrd="0" presId="urn:microsoft.com/office/officeart/2005/8/layout/hierarchy4"/>
    <dgm:cxn modelId="{45806B17-72C5-481F-9012-498C272FD235}" type="presParOf" srcId="{9E8969A4-5B92-42FC-9143-48CD3B6E7650}" destId="{F4AB9F8A-A674-497E-9FAB-F832B5009832}" srcOrd="0" destOrd="0" presId="urn:microsoft.com/office/officeart/2005/8/layout/hierarchy4"/>
    <dgm:cxn modelId="{735BD71D-6988-4DDC-88C3-4149029F7717}" type="presParOf" srcId="{9E8969A4-5B92-42FC-9143-48CD3B6E7650}" destId="{722D2A40-F631-4DEE-928F-08D763843FA6}" srcOrd="1" destOrd="0" presId="urn:microsoft.com/office/officeart/2005/8/layout/hierarchy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7AB7A78-D933-4A29-B2C6-BCA4F03529F0}" type="doc">
      <dgm:prSet loTypeId="urn:microsoft.com/office/officeart/2005/8/layout/hierarchy4" loCatId="hierarchy" qsTypeId="urn:microsoft.com/office/officeart/2005/8/quickstyle/simple1" qsCatId="simple" csTypeId="urn:microsoft.com/office/officeart/2005/8/colors/colorful2" csCatId="colorful"/>
      <dgm:spPr/>
      <dgm:t>
        <a:bodyPr/>
        <a:lstStyle/>
        <a:p>
          <a:endParaRPr lang="en-US"/>
        </a:p>
      </dgm:t>
    </dgm:pt>
    <dgm:pt modelId="{7B832EB0-2283-46D4-800F-B2B706182E9E}">
      <dgm:prSet/>
      <dgm:spPr/>
      <dgm:t>
        <a:bodyPr/>
        <a:lstStyle/>
        <a:p>
          <a:r>
            <a:rPr lang="en-GB" b="0" i="0"/>
            <a:t>“CRM is a process for tracking information on prospects, proposals, customers, and sales. The tracking can be done manually through a checklist or spreadsheet-or digitally”(Trusov, 2019).</a:t>
          </a:r>
          <a:endParaRPr lang="en-US"/>
        </a:p>
      </dgm:t>
    </dgm:pt>
    <dgm:pt modelId="{8264DF3F-7BBC-4195-939D-C9FCE7AD73FB}" type="parTrans" cxnId="{42440DAE-53C0-4E1E-80D4-40E81B482935}">
      <dgm:prSet/>
      <dgm:spPr/>
      <dgm:t>
        <a:bodyPr/>
        <a:lstStyle/>
        <a:p>
          <a:endParaRPr lang="en-US"/>
        </a:p>
      </dgm:t>
    </dgm:pt>
    <dgm:pt modelId="{5EEFD2B0-1B97-4946-92F5-C43B1248CC21}" type="sibTrans" cxnId="{42440DAE-53C0-4E1E-80D4-40E81B482935}">
      <dgm:prSet/>
      <dgm:spPr/>
      <dgm:t>
        <a:bodyPr/>
        <a:lstStyle/>
        <a:p>
          <a:endParaRPr lang="en-US"/>
        </a:p>
      </dgm:t>
    </dgm:pt>
    <dgm:pt modelId="{E35BED71-9EBC-4878-B0D1-5517893C73A6}">
      <dgm:prSet/>
      <dgm:spPr/>
      <dgm:t>
        <a:bodyPr/>
        <a:lstStyle/>
        <a:p>
          <a:r>
            <a:rPr lang="en-GB" b="0" i="0"/>
            <a:t>“CRM is one of the cornerstones of the business its </a:t>
          </a:r>
          <a:r>
            <a:rPr lang="en-GB"/>
            <a:t>goal is</a:t>
          </a:r>
          <a:r>
            <a:rPr lang="en-GB" b="0" i="0"/>
            <a:t> to build long-term profitable customer relationships and increase customer loyalty while also targeting customer engagement” (Lipiaeinen, 2015).</a:t>
          </a:r>
          <a:endParaRPr lang="en-US"/>
        </a:p>
      </dgm:t>
    </dgm:pt>
    <dgm:pt modelId="{82D8B97D-109E-49EC-8D98-34BCE296BD03}" type="parTrans" cxnId="{0E0ECD37-B8CC-4C76-BA63-6F839198C74C}">
      <dgm:prSet/>
      <dgm:spPr/>
      <dgm:t>
        <a:bodyPr/>
        <a:lstStyle/>
        <a:p>
          <a:endParaRPr lang="en-US"/>
        </a:p>
      </dgm:t>
    </dgm:pt>
    <dgm:pt modelId="{6A040874-734F-49BD-A7D8-7BEB51E86976}" type="sibTrans" cxnId="{0E0ECD37-B8CC-4C76-BA63-6F839198C74C}">
      <dgm:prSet/>
      <dgm:spPr/>
      <dgm:t>
        <a:bodyPr/>
        <a:lstStyle/>
        <a:p>
          <a:endParaRPr lang="en-US"/>
        </a:p>
      </dgm:t>
    </dgm:pt>
    <dgm:pt modelId="{63147D16-9004-4192-96FC-4EEC9B3E4F07}">
      <dgm:prSet/>
      <dgm:spPr/>
      <dgm:t>
        <a:bodyPr/>
        <a:lstStyle/>
        <a:p>
          <a:r>
            <a:rPr lang="en-GB"/>
            <a:t>Tesco is concentrating its marketing on an extensive CRM strategy based on its Clubcard loyalty program, targeted campaigns and tailored shopping experience. </a:t>
          </a:r>
          <a:endParaRPr lang="en-US"/>
        </a:p>
      </dgm:t>
    </dgm:pt>
    <dgm:pt modelId="{E56A531F-8CB0-4F1B-B0B9-D1AFD10E7A4A}" type="parTrans" cxnId="{1ACF32B2-9891-4507-89A9-E69B4FC0C14A}">
      <dgm:prSet/>
      <dgm:spPr/>
      <dgm:t>
        <a:bodyPr/>
        <a:lstStyle/>
        <a:p>
          <a:endParaRPr lang="en-US"/>
        </a:p>
      </dgm:t>
    </dgm:pt>
    <dgm:pt modelId="{6103F103-F4BD-4D60-B63B-E07B5B64F012}" type="sibTrans" cxnId="{1ACF32B2-9891-4507-89A9-E69B4FC0C14A}">
      <dgm:prSet/>
      <dgm:spPr/>
      <dgm:t>
        <a:bodyPr/>
        <a:lstStyle/>
        <a:p>
          <a:endParaRPr lang="en-US"/>
        </a:p>
      </dgm:t>
    </dgm:pt>
    <dgm:pt modelId="{2430A862-922A-4D0B-BF0F-8D8F0C0DEE2E}" type="pres">
      <dgm:prSet presAssocID="{57AB7A78-D933-4A29-B2C6-BCA4F03529F0}" presName="Name0" presStyleCnt="0">
        <dgm:presLayoutVars>
          <dgm:chPref val="1"/>
          <dgm:dir/>
          <dgm:animOne val="branch"/>
          <dgm:animLvl val="lvl"/>
          <dgm:resizeHandles/>
        </dgm:presLayoutVars>
      </dgm:prSet>
      <dgm:spPr/>
    </dgm:pt>
    <dgm:pt modelId="{C181CD20-D5C1-4572-9B61-55E87C94DE72}" type="pres">
      <dgm:prSet presAssocID="{7B832EB0-2283-46D4-800F-B2B706182E9E}" presName="vertOne" presStyleCnt="0"/>
      <dgm:spPr/>
    </dgm:pt>
    <dgm:pt modelId="{0FB09DC1-93EF-4C99-890E-44AD4DB85A7F}" type="pres">
      <dgm:prSet presAssocID="{7B832EB0-2283-46D4-800F-B2B706182E9E}" presName="txOne" presStyleLbl="node0" presStyleIdx="0" presStyleCnt="3">
        <dgm:presLayoutVars>
          <dgm:chPref val="3"/>
        </dgm:presLayoutVars>
      </dgm:prSet>
      <dgm:spPr/>
    </dgm:pt>
    <dgm:pt modelId="{BAA9BFCC-39DE-4A6F-BFC9-F7BF42E58AFA}" type="pres">
      <dgm:prSet presAssocID="{7B832EB0-2283-46D4-800F-B2B706182E9E}" presName="horzOne" presStyleCnt="0"/>
      <dgm:spPr/>
    </dgm:pt>
    <dgm:pt modelId="{1D86F6B9-7139-4854-9CB3-A55EB07F3D39}" type="pres">
      <dgm:prSet presAssocID="{5EEFD2B0-1B97-4946-92F5-C43B1248CC21}" presName="sibSpaceOne" presStyleCnt="0"/>
      <dgm:spPr/>
    </dgm:pt>
    <dgm:pt modelId="{ED794805-6566-4AC5-88F7-C1DA35C7D223}" type="pres">
      <dgm:prSet presAssocID="{E35BED71-9EBC-4878-B0D1-5517893C73A6}" presName="vertOne" presStyleCnt="0"/>
      <dgm:spPr/>
    </dgm:pt>
    <dgm:pt modelId="{3DDBDEBC-9255-4F54-B9DD-D7C3C7F6DA65}" type="pres">
      <dgm:prSet presAssocID="{E35BED71-9EBC-4878-B0D1-5517893C73A6}" presName="txOne" presStyleLbl="node0" presStyleIdx="1" presStyleCnt="3">
        <dgm:presLayoutVars>
          <dgm:chPref val="3"/>
        </dgm:presLayoutVars>
      </dgm:prSet>
      <dgm:spPr/>
    </dgm:pt>
    <dgm:pt modelId="{07AD5BD5-3E56-4DA6-ADA3-BDB858168951}" type="pres">
      <dgm:prSet presAssocID="{E35BED71-9EBC-4878-B0D1-5517893C73A6}" presName="horzOne" presStyleCnt="0"/>
      <dgm:spPr/>
    </dgm:pt>
    <dgm:pt modelId="{506CC4C1-D238-4EC1-B131-8FE7033472C6}" type="pres">
      <dgm:prSet presAssocID="{6A040874-734F-49BD-A7D8-7BEB51E86976}" presName="sibSpaceOne" presStyleCnt="0"/>
      <dgm:spPr/>
    </dgm:pt>
    <dgm:pt modelId="{54A14EDF-EF80-4FFE-A5E1-25208F453552}" type="pres">
      <dgm:prSet presAssocID="{63147D16-9004-4192-96FC-4EEC9B3E4F07}" presName="vertOne" presStyleCnt="0"/>
      <dgm:spPr/>
    </dgm:pt>
    <dgm:pt modelId="{49788877-77AD-4DCF-8A4F-5DDEE52CB198}" type="pres">
      <dgm:prSet presAssocID="{63147D16-9004-4192-96FC-4EEC9B3E4F07}" presName="txOne" presStyleLbl="node0" presStyleIdx="2" presStyleCnt="3">
        <dgm:presLayoutVars>
          <dgm:chPref val="3"/>
        </dgm:presLayoutVars>
      </dgm:prSet>
      <dgm:spPr/>
    </dgm:pt>
    <dgm:pt modelId="{10BDB83A-BF98-4B7A-A6ED-85B9269398C0}" type="pres">
      <dgm:prSet presAssocID="{63147D16-9004-4192-96FC-4EEC9B3E4F07}" presName="horzOne" presStyleCnt="0"/>
      <dgm:spPr/>
    </dgm:pt>
  </dgm:ptLst>
  <dgm:cxnLst>
    <dgm:cxn modelId="{67A64E25-0FAD-445A-AF66-C0113BE9EF48}" type="presOf" srcId="{63147D16-9004-4192-96FC-4EEC9B3E4F07}" destId="{49788877-77AD-4DCF-8A4F-5DDEE52CB198}" srcOrd="0" destOrd="0" presId="urn:microsoft.com/office/officeart/2005/8/layout/hierarchy4"/>
    <dgm:cxn modelId="{0E0ECD37-B8CC-4C76-BA63-6F839198C74C}" srcId="{57AB7A78-D933-4A29-B2C6-BCA4F03529F0}" destId="{E35BED71-9EBC-4878-B0D1-5517893C73A6}" srcOrd="1" destOrd="0" parTransId="{82D8B97D-109E-49EC-8D98-34BCE296BD03}" sibTransId="{6A040874-734F-49BD-A7D8-7BEB51E86976}"/>
    <dgm:cxn modelId="{E002BB8B-8BF7-426A-9C9B-6769F69F3F35}" type="presOf" srcId="{57AB7A78-D933-4A29-B2C6-BCA4F03529F0}" destId="{2430A862-922A-4D0B-BF0F-8D8F0C0DEE2E}" srcOrd="0" destOrd="0" presId="urn:microsoft.com/office/officeart/2005/8/layout/hierarchy4"/>
    <dgm:cxn modelId="{42440DAE-53C0-4E1E-80D4-40E81B482935}" srcId="{57AB7A78-D933-4A29-B2C6-BCA4F03529F0}" destId="{7B832EB0-2283-46D4-800F-B2B706182E9E}" srcOrd="0" destOrd="0" parTransId="{8264DF3F-7BBC-4195-939D-C9FCE7AD73FB}" sibTransId="{5EEFD2B0-1B97-4946-92F5-C43B1248CC21}"/>
    <dgm:cxn modelId="{28093FB0-8147-4CE7-98E0-E4A5998D1297}" type="presOf" srcId="{7B832EB0-2283-46D4-800F-B2B706182E9E}" destId="{0FB09DC1-93EF-4C99-890E-44AD4DB85A7F}" srcOrd="0" destOrd="0" presId="urn:microsoft.com/office/officeart/2005/8/layout/hierarchy4"/>
    <dgm:cxn modelId="{1ACF32B2-9891-4507-89A9-E69B4FC0C14A}" srcId="{57AB7A78-D933-4A29-B2C6-BCA4F03529F0}" destId="{63147D16-9004-4192-96FC-4EEC9B3E4F07}" srcOrd="2" destOrd="0" parTransId="{E56A531F-8CB0-4F1B-B0B9-D1AFD10E7A4A}" sibTransId="{6103F103-F4BD-4D60-B63B-E07B5B64F012}"/>
    <dgm:cxn modelId="{08EBD3B6-340E-4658-B411-5D93A29F5603}" type="presOf" srcId="{E35BED71-9EBC-4878-B0D1-5517893C73A6}" destId="{3DDBDEBC-9255-4F54-B9DD-D7C3C7F6DA65}" srcOrd="0" destOrd="0" presId="urn:microsoft.com/office/officeart/2005/8/layout/hierarchy4"/>
    <dgm:cxn modelId="{5D5B8D1C-FF35-4DA3-8D90-629999975EAD}" type="presParOf" srcId="{2430A862-922A-4D0B-BF0F-8D8F0C0DEE2E}" destId="{C181CD20-D5C1-4572-9B61-55E87C94DE72}" srcOrd="0" destOrd="0" presId="urn:microsoft.com/office/officeart/2005/8/layout/hierarchy4"/>
    <dgm:cxn modelId="{A1BFACEF-B043-412A-B7A9-D763DC78951A}" type="presParOf" srcId="{C181CD20-D5C1-4572-9B61-55E87C94DE72}" destId="{0FB09DC1-93EF-4C99-890E-44AD4DB85A7F}" srcOrd="0" destOrd="0" presId="urn:microsoft.com/office/officeart/2005/8/layout/hierarchy4"/>
    <dgm:cxn modelId="{CBF088D3-C602-44A6-82FD-656DC25E03D9}" type="presParOf" srcId="{C181CD20-D5C1-4572-9B61-55E87C94DE72}" destId="{BAA9BFCC-39DE-4A6F-BFC9-F7BF42E58AFA}" srcOrd="1" destOrd="0" presId="urn:microsoft.com/office/officeart/2005/8/layout/hierarchy4"/>
    <dgm:cxn modelId="{8337BBB0-5D78-4C03-8F84-1AFAEF6381F7}" type="presParOf" srcId="{2430A862-922A-4D0B-BF0F-8D8F0C0DEE2E}" destId="{1D86F6B9-7139-4854-9CB3-A55EB07F3D39}" srcOrd="1" destOrd="0" presId="urn:microsoft.com/office/officeart/2005/8/layout/hierarchy4"/>
    <dgm:cxn modelId="{474C52AB-D5A6-4655-A7CD-E65A52D8D438}" type="presParOf" srcId="{2430A862-922A-4D0B-BF0F-8D8F0C0DEE2E}" destId="{ED794805-6566-4AC5-88F7-C1DA35C7D223}" srcOrd="2" destOrd="0" presId="urn:microsoft.com/office/officeart/2005/8/layout/hierarchy4"/>
    <dgm:cxn modelId="{388FB78F-903A-4A8F-8E86-CB757E2DC7D1}" type="presParOf" srcId="{ED794805-6566-4AC5-88F7-C1DA35C7D223}" destId="{3DDBDEBC-9255-4F54-B9DD-D7C3C7F6DA65}" srcOrd="0" destOrd="0" presId="urn:microsoft.com/office/officeart/2005/8/layout/hierarchy4"/>
    <dgm:cxn modelId="{A93B3949-6A19-4DEC-B1B5-2A05D02EB6E5}" type="presParOf" srcId="{ED794805-6566-4AC5-88F7-C1DA35C7D223}" destId="{07AD5BD5-3E56-4DA6-ADA3-BDB858168951}" srcOrd="1" destOrd="0" presId="urn:microsoft.com/office/officeart/2005/8/layout/hierarchy4"/>
    <dgm:cxn modelId="{650CC7F9-CA94-4694-B840-5D079F1B456F}" type="presParOf" srcId="{2430A862-922A-4D0B-BF0F-8D8F0C0DEE2E}" destId="{506CC4C1-D238-4EC1-B131-8FE7033472C6}" srcOrd="3" destOrd="0" presId="urn:microsoft.com/office/officeart/2005/8/layout/hierarchy4"/>
    <dgm:cxn modelId="{345FCD17-8FE9-40E3-88C4-586BA1E2B7D7}" type="presParOf" srcId="{2430A862-922A-4D0B-BF0F-8D8F0C0DEE2E}" destId="{54A14EDF-EF80-4FFE-A5E1-25208F453552}" srcOrd="4" destOrd="0" presId="urn:microsoft.com/office/officeart/2005/8/layout/hierarchy4"/>
    <dgm:cxn modelId="{CCF0863C-D788-45EC-B4F7-12F29EB0F16E}" type="presParOf" srcId="{54A14EDF-EF80-4FFE-A5E1-25208F453552}" destId="{49788877-77AD-4DCF-8A4F-5DDEE52CB198}" srcOrd="0" destOrd="0" presId="urn:microsoft.com/office/officeart/2005/8/layout/hierarchy4"/>
    <dgm:cxn modelId="{DDEE7D6D-8CB6-46DA-918B-D180CB532911}" type="presParOf" srcId="{54A14EDF-EF80-4FFE-A5E1-25208F453552}" destId="{10BDB83A-BF98-4B7A-A6ED-85B9269398C0}" srcOrd="1" destOrd="0" presId="urn:microsoft.com/office/officeart/2005/8/layout/hierarchy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7CA23C8-87C7-4E9B-9949-FB75CAA2A763}" type="doc">
      <dgm:prSet loTypeId="urn:microsoft.com/office/officeart/2005/8/layout/hierarchy4" loCatId="hierarchy" qsTypeId="urn:microsoft.com/office/officeart/2005/8/quickstyle/simple1" qsCatId="simple" csTypeId="urn:microsoft.com/office/officeart/2005/8/colors/colorful2" csCatId="colorful"/>
      <dgm:spPr/>
      <dgm:t>
        <a:bodyPr/>
        <a:lstStyle/>
        <a:p>
          <a:endParaRPr lang="en-US"/>
        </a:p>
      </dgm:t>
    </dgm:pt>
    <dgm:pt modelId="{C107E0E3-D260-4296-9EE7-95C5CFD7878C}">
      <dgm:prSet/>
      <dgm:spPr/>
      <dgm:t>
        <a:bodyPr/>
        <a:lstStyle/>
        <a:p>
          <a:r>
            <a:rPr lang="en-GB" dirty="0"/>
            <a:t>The marketing outcome for the business in the past years has been exceedingly favourable, and Tesco left its mark in the competitive online and digital market. The increase in sales is dynamic and the growth in the customer’s loyalty is apparent. </a:t>
          </a:r>
          <a:endParaRPr lang="en-US" dirty="0"/>
        </a:p>
      </dgm:t>
    </dgm:pt>
    <dgm:pt modelId="{E6744E4D-C059-46FA-99E7-4DDC1A9963A2}" type="parTrans" cxnId="{7F19D893-ECF8-4278-8684-4CAFE611D113}">
      <dgm:prSet/>
      <dgm:spPr/>
      <dgm:t>
        <a:bodyPr/>
        <a:lstStyle/>
        <a:p>
          <a:endParaRPr lang="en-US"/>
        </a:p>
      </dgm:t>
    </dgm:pt>
    <dgm:pt modelId="{B2BEDDB1-91D8-44E1-BA03-C1542F4771E8}" type="sibTrans" cxnId="{7F19D893-ECF8-4278-8684-4CAFE611D113}">
      <dgm:prSet/>
      <dgm:spPr/>
      <dgm:t>
        <a:bodyPr/>
        <a:lstStyle/>
        <a:p>
          <a:endParaRPr lang="en-US"/>
        </a:p>
      </dgm:t>
    </dgm:pt>
    <dgm:pt modelId="{A8B35A68-4278-4DFF-8970-1C7EAE7F91BF}">
      <dgm:prSet/>
      <dgm:spPr/>
      <dgm:t>
        <a:bodyPr/>
        <a:lstStyle/>
        <a:p>
          <a:r>
            <a:rPr lang="en-GB"/>
            <a:t>Although the profit is visible Tesco needs to take in consideration the fast-growing online competition and increase the customer engagement and loyalty, strengthening online customer service and adapting continuously to customer expectations and market demands. </a:t>
          </a:r>
          <a:endParaRPr lang="en-US"/>
        </a:p>
      </dgm:t>
    </dgm:pt>
    <dgm:pt modelId="{77E9630C-74A8-4DAB-8A0A-A63E528CD134}" type="parTrans" cxnId="{7E33C50D-05F0-48DD-A3F0-1D8F2940A8C4}">
      <dgm:prSet/>
      <dgm:spPr/>
      <dgm:t>
        <a:bodyPr/>
        <a:lstStyle/>
        <a:p>
          <a:endParaRPr lang="en-US"/>
        </a:p>
      </dgm:t>
    </dgm:pt>
    <dgm:pt modelId="{937D3B3B-50C8-4542-8EE5-681640E2CE5A}" type="sibTrans" cxnId="{7E33C50D-05F0-48DD-A3F0-1D8F2940A8C4}">
      <dgm:prSet/>
      <dgm:spPr/>
      <dgm:t>
        <a:bodyPr/>
        <a:lstStyle/>
        <a:p>
          <a:endParaRPr lang="en-US"/>
        </a:p>
      </dgm:t>
    </dgm:pt>
    <dgm:pt modelId="{2574D71F-C81F-4CF4-AF47-F3650B519174}" type="pres">
      <dgm:prSet presAssocID="{07CA23C8-87C7-4E9B-9949-FB75CAA2A763}" presName="Name0" presStyleCnt="0">
        <dgm:presLayoutVars>
          <dgm:chPref val="1"/>
          <dgm:dir/>
          <dgm:animOne val="branch"/>
          <dgm:animLvl val="lvl"/>
          <dgm:resizeHandles/>
        </dgm:presLayoutVars>
      </dgm:prSet>
      <dgm:spPr/>
    </dgm:pt>
    <dgm:pt modelId="{CD8F8A2E-BA9C-421A-A1D3-877CCA50D59E}" type="pres">
      <dgm:prSet presAssocID="{C107E0E3-D260-4296-9EE7-95C5CFD7878C}" presName="vertOne" presStyleCnt="0"/>
      <dgm:spPr/>
    </dgm:pt>
    <dgm:pt modelId="{13436344-31C6-481F-BACE-CA07122BAFE9}" type="pres">
      <dgm:prSet presAssocID="{C107E0E3-D260-4296-9EE7-95C5CFD7878C}" presName="txOne" presStyleLbl="node0" presStyleIdx="0" presStyleCnt="2">
        <dgm:presLayoutVars>
          <dgm:chPref val="3"/>
        </dgm:presLayoutVars>
      </dgm:prSet>
      <dgm:spPr/>
    </dgm:pt>
    <dgm:pt modelId="{079D1887-182E-427F-ACDB-31FCADA59157}" type="pres">
      <dgm:prSet presAssocID="{C107E0E3-D260-4296-9EE7-95C5CFD7878C}" presName="horzOne" presStyleCnt="0"/>
      <dgm:spPr/>
    </dgm:pt>
    <dgm:pt modelId="{2D53B649-81DA-4C16-B264-A7181B4E0876}" type="pres">
      <dgm:prSet presAssocID="{B2BEDDB1-91D8-44E1-BA03-C1542F4771E8}" presName="sibSpaceOne" presStyleCnt="0"/>
      <dgm:spPr/>
    </dgm:pt>
    <dgm:pt modelId="{01906664-8CA6-4663-BACA-69C87531B1C5}" type="pres">
      <dgm:prSet presAssocID="{A8B35A68-4278-4DFF-8970-1C7EAE7F91BF}" presName="vertOne" presStyleCnt="0"/>
      <dgm:spPr/>
    </dgm:pt>
    <dgm:pt modelId="{76A4913C-1168-46E4-A972-F2AB9477DE84}" type="pres">
      <dgm:prSet presAssocID="{A8B35A68-4278-4DFF-8970-1C7EAE7F91BF}" presName="txOne" presStyleLbl="node0" presStyleIdx="1" presStyleCnt="2">
        <dgm:presLayoutVars>
          <dgm:chPref val="3"/>
        </dgm:presLayoutVars>
      </dgm:prSet>
      <dgm:spPr/>
    </dgm:pt>
    <dgm:pt modelId="{5E195357-E285-41E2-BF17-9D57FD49E4D0}" type="pres">
      <dgm:prSet presAssocID="{A8B35A68-4278-4DFF-8970-1C7EAE7F91BF}" presName="horzOne" presStyleCnt="0"/>
      <dgm:spPr/>
    </dgm:pt>
  </dgm:ptLst>
  <dgm:cxnLst>
    <dgm:cxn modelId="{7E33C50D-05F0-48DD-A3F0-1D8F2940A8C4}" srcId="{07CA23C8-87C7-4E9B-9949-FB75CAA2A763}" destId="{A8B35A68-4278-4DFF-8970-1C7EAE7F91BF}" srcOrd="1" destOrd="0" parTransId="{77E9630C-74A8-4DAB-8A0A-A63E528CD134}" sibTransId="{937D3B3B-50C8-4542-8EE5-681640E2CE5A}"/>
    <dgm:cxn modelId="{60D4103E-7861-45B7-909B-0D3BA822B80B}" type="presOf" srcId="{C107E0E3-D260-4296-9EE7-95C5CFD7878C}" destId="{13436344-31C6-481F-BACE-CA07122BAFE9}" srcOrd="0" destOrd="0" presId="urn:microsoft.com/office/officeart/2005/8/layout/hierarchy4"/>
    <dgm:cxn modelId="{2E6AA057-4D78-43C9-93DB-75E6EA5ECFFF}" type="presOf" srcId="{A8B35A68-4278-4DFF-8970-1C7EAE7F91BF}" destId="{76A4913C-1168-46E4-A972-F2AB9477DE84}" srcOrd="0" destOrd="0" presId="urn:microsoft.com/office/officeart/2005/8/layout/hierarchy4"/>
    <dgm:cxn modelId="{552BF981-8C4D-48CC-80E8-166DA7DD4679}" type="presOf" srcId="{07CA23C8-87C7-4E9B-9949-FB75CAA2A763}" destId="{2574D71F-C81F-4CF4-AF47-F3650B519174}" srcOrd="0" destOrd="0" presId="urn:microsoft.com/office/officeart/2005/8/layout/hierarchy4"/>
    <dgm:cxn modelId="{7F19D893-ECF8-4278-8684-4CAFE611D113}" srcId="{07CA23C8-87C7-4E9B-9949-FB75CAA2A763}" destId="{C107E0E3-D260-4296-9EE7-95C5CFD7878C}" srcOrd="0" destOrd="0" parTransId="{E6744E4D-C059-46FA-99E7-4DDC1A9963A2}" sibTransId="{B2BEDDB1-91D8-44E1-BA03-C1542F4771E8}"/>
    <dgm:cxn modelId="{15C702AC-A228-44FC-AB0F-490004CD7BB7}" type="presParOf" srcId="{2574D71F-C81F-4CF4-AF47-F3650B519174}" destId="{CD8F8A2E-BA9C-421A-A1D3-877CCA50D59E}" srcOrd="0" destOrd="0" presId="urn:microsoft.com/office/officeart/2005/8/layout/hierarchy4"/>
    <dgm:cxn modelId="{66206340-B31B-4D02-AA44-182E554F59D4}" type="presParOf" srcId="{CD8F8A2E-BA9C-421A-A1D3-877CCA50D59E}" destId="{13436344-31C6-481F-BACE-CA07122BAFE9}" srcOrd="0" destOrd="0" presId="urn:microsoft.com/office/officeart/2005/8/layout/hierarchy4"/>
    <dgm:cxn modelId="{FA7EC524-F227-4AA3-890C-DF3B437D57F9}" type="presParOf" srcId="{CD8F8A2E-BA9C-421A-A1D3-877CCA50D59E}" destId="{079D1887-182E-427F-ACDB-31FCADA59157}" srcOrd="1" destOrd="0" presId="urn:microsoft.com/office/officeart/2005/8/layout/hierarchy4"/>
    <dgm:cxn modelId="{5A96A19D-087D-46D4-BDE5-33E9DB115510}" type="presParOf" srcId="{2574D71F-C81F-4CF4-AF47-F3650B519174}" destId="{2D53B649-81DA-4C16-B264-A7181B4E0876}" srcOrd="1" destOrd="0" presId="urn:microsoft.com/office/officeart/2005/8/layout/hierarchy4"/>
    <dgm:cxn modelId="{692CEDD9-6FA1-42F3-BC04-7361419F7D2D}" type="presParOf" srcId="{2574D71F-C81F-4CF4-AF47-F3650B519174}" destId="{01906664-8CA6-4663-BACA-69C87531B1C5}" srcOrd="2" destOrd="0" presId="urn:microsoft.com/office/officeart/2005/8/layout/hierarchy4"/>
    <dgm:cxn modelId="{FEDB56D6-E18A-4B2C-9E46-E64977DD18E7}" type="presParOf" srcId="{01906664-8CA6-4663-BACA-69C87531B1C5}" destId="{76A4913C-1168-46E4-A972-F2AB9477DE84}" srcOrd="0" destOrd="0" presId="urn:microsoft.com/office/officeart/2005/8/layout/hierarchy4"/>
    <dgm:cxn modelId="{97869B11-23F8-4EEE-AE70-05E5F71A7F16}" type="presParOf" srcId="{01906664-8CA6-4663-BACA-69C87531B1C5}" destId="{5E195357-E285-41E2-BF17-9D57FD49E4D0}" srcOrd="1" destOrd="0" presId="urn:microsoft.com/office/officeart/2005/8/layout/hierarchy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D533E6-E906-4E40-BCFA-9F8B7B410091}">
      <dsp:nvSpPr>
        <dsp:cNvPr id="0" name=""/>
        <dsp:cNvSpPr/>
      </dsp:nvSpPr>
      <dsp:spPr>
        <a:xfrm>
          <a:off x="3614" y="0"/>
          <a:ext cx="4847034" cy="555753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0" i="0" kern="1200" dirty="0"/>
            <a:t>Digital marketing is the marketing which aims to promote brands and reach customers by using all advertisement segments in electronic medium(IGI Publishing, 2018). Its objective is to promote and manage Customers relationships through digital and social platforms, allowing the business to directly engage with customers and gain feedback via online mediums. </a:t>
          </a:r>
          <a:endParaRPr lang="en-US" sz="2400" kern="1200" dirty="0"/>
        </a:p>
      </dsp:txBody>
      <dsp:txXfrm>
        <a:off x="145579" y="141965"/>
        <a:ext cx="4563104" cy="5273601"/>
      </dsp:txXfrm>
    </dsp:sp>
    <dsp:sp modelId="{CCB34D0C-2003-4FA8-9999-13C23CDF06BC}">
      <dsp:nvSpPr>
        <dsp:cNvPr id="0" name=""/>
        <dsp:cNvSpPr/>
      </dsp:nvSpPr>
      <dsp:spPr>
        <a:xfrm>
          <a:off x="5664950" y="0"/>
          <a:ext cx="4847034" cy="555753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The Digital and social avenues present in today’s market, bring a significant increase in the business communication with its stakeholders, and boosts the brand and image of the company by providing the CRM with a more accurate and informative picture of customer’s needs and expectations. </a:t>
          </a:r>
          <a:endParaRPr lang="en-US" sz="2400" kern="1200"/>
        </a:p>
      </dsp:txBody>
      <dsp:txXfrm>
        <a:off x="5806915" y="141965"/>
        <a:ext cx="4563104" cy="527360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9E2131-727E-4F8A-9314-FE248AA0881B}">
      <dsp:nvSpPr>
        <dsp:cNvPr id="0" name=""/>
        <dsp:cNvSpPr/>
      </dsp:nvSpPr>
      <dsp:spPr>
        <a:xfrm>
          <a:off x="7784" y="0"/>
          <a:ext cx="3147491" cy="528222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Technological advancements have allowed customers to be more involved in digital channels. These advancements enabled organisations to access a vast amount of information, store and utilise it in gaining competitive advantage(Saura, 2021).An organisation can adapt its marketing strategy according to customer’s expectations communicated through digital media and elevate its brand.</a:t>
          </a:r>
          <a:endParaRPr lang="en-US" sz="1800" kern="1200" dirty="0"/>
        </a:p>
      </dsp:txBody>
      <dsp:txXfrm>
        <a:off x="99971" y="92187"/>
        <a:ext cx="2963117" cy="5097853"/>
      </dsp:txXfrm>
    </dsp:sp>
    <dsp:sp modelId="{7B03C3F1-F576-4A0B-A9A9-E408FA829C04}">
      <dsp:nvSpPr>
        <dsp:cNvPr id="0" name=""/>
        <dsp:cNvSpPr/>
      </dsp:nvSpPr>
      <dsp:spPr>
        <a:xfrm>
          <a:off x="3684054" y="0"/>
          <a:ext cx="3147491" cy="528222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Conversely a defective digital communication can lead to loss of customer loyalty and decrease in customer lifetime value.</a:t>
          </a:r>
          <a:endParaRPr lang="en-US" sz="1800" kern="1200"/>
        </a:p>
      </dsp:txBody>
      <dsp:txXfrm>
        <a:off x="3776241" y="92187"/>
        <a:ext cx="2963117" cy="5097853"/>
      </dsp:txXfrm>
    </dsp:sp>
    <dsp:sp modelId="{F4AB9F8A-A674-497E-9FAB-F832B5009832}">
      <dsp:nvSpPr>
        <dsp:cNvPr id="0" name=""/>
        <dsp:cNvSpPr/>
      </dsp:nvSpPr>
      <dsp:spPr>
        <a:xfrm>
          <a:off x="7360324" y="0"/>
          <a:ext cx="3147491" cy="528222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Digital marketing consists in the use of “websites, applications, gadgets, search engines and any other digital means to promote and sell products” (Investopedia, 2024).</a:t>
          </a:r>
          <a:endParaRPr lang="en-US" sz="1800" kern="1200"/>
        </a:p>
      </dsp:txBody>
      <dsp:txXfrm>
        <a:off x="7452511" y="92187"/>
        <a:ext cx="2963117" cy="509785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B09DC1-93EF-4C99-890E-44AD4DB85A7F}">
      <dsp:nvSpPr>
        <dsp:cNvPr id="0" name=""/>
        <dsp:cNvSpPr/>
      </dsp:nvSpPr>
      <dsp:spPr>
        <a:xfrm>
          <a:off x="7784" y="0"/>
          <a:ext cx="3147491" cy="536088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b="0" i="0" kern="1200"/>
            <a:t>“CRM is a process for tracking information on prospects, proposals, customers, and sales. The tracking can be done manually through a checklist or spreadsheet-or digitally”(Trusov, 2019).</a:t>
          </a:r>
          <a:endParaRPr lang="en-US" sz="2500" kern="1200"/>
        </a:p>
      </dsp:txBody>
      <dsp:txXfrm>
        <a:off x="99971" y="92187"/>
        <a:ext cx="2963117" cy="5176512"/>
      </dsp:txXfrm>
    </dsp:sp>
    <dsp:sp modelId="{3DDBDEBC-9255-4F54-B9DD-D7C3C7F6DA65}">
      <dsp:nvSpPr>
        <dsp:cNvPr id="0" name=""/>
        <dsp:cNvSpPr/>
      </dsp:nvSpPr>
      <dsp:spPr>
        <a:xfrm>
          <a:off x="3684054" y="0"/>
          <a:ext cx="3147491" cy="536088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b="0" i="0" kern="1200"/>
            <a:t>“CRM is one of the cornerstones of the business its </a:t>
          </a:r>
          <a:r>
            <a:rPr lang="en-GB" sz="2500" kern="1200"/>
            <a:t>goal is</a:t>
          </a:r>
          <a:r>
            <a:rPr lang="en-GB" sz="2500" b="0" i="0" kern="1200"/>
            <a:t> to build long-term profitable customer relationships and increase customer loyalty while also targeting customer engagement” (Lipiaeinen, 2015).</a:t>
          </a:r>
          <a:endParaRPr lang="en-US" sz="2500" kern="1200"/>
        </a:p>
      </dsp:txBody>
      <dsp:txXfrm>
        <a:off x="3776241" y="92187"/>
        <a:ext cx="2963117" cy="5176512"/>
      </dsp:txXfrm>
    </dsp:sp>
    <dsp:sp modelId="{49788877-77AD-4DCF-8A4F-5DDEE52CB198}">
      <dsp:nvSpPr>
        <dsp:cNvPr id="0" name=""/>
        <dsp:cNvSpPr/>
      </dsp:nvSpPr>
      <dsp:spPr>
        <a:xfrm>
          <a:off x="7360324" y="0"/>
          <a:ext cx="3147491" cy="536088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Tesco is concentrating its marketing on an extensive CRM strategy based on its Clubcard loyalty program, targeted campaigns and tailored shopping experience. </a:t>
          </a:r>
          <a:endParaRPr lang="en-US" sz="2500" kern="1200"/>
        </a:p>
      </dsp:txBody>
      <dsp:txXfrm>
        <a:off x="7452511" y="92187"/>
        <a:ext cx="2963117" cy="517651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436344-31C6-481F-BACE-CA07122BAFE9}">
      <dsp:nvSpPr>
        <dsp:cNvPr id="0" name=""/>
        <dsp:cNvSpPr/>
      </dsp:nvSpPr>
      <dsp:spPr>
        <a:xfrm>
          <a:off x="3614" y="0"/>
          <a:ext cx="4847034" cy="549116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dirty="0"/>
            <a:t>The marketing outcome for the business in the past years has been exceedingly favourable, and Tesco left its mark in the competitive online and digital market. The increase in sales is dynamic and the growth in the customer’s loyalty is apparent. </a:t>
          </a:r>
          <a:endParaRPr lang="en-US" sz="2900" kern="1200" dirty="0"/>
        </a:p>
      </dsp:txBody>
      <dsp:txXfrm>
        <a:off x="145579" y="141965"/>
        <a:ext cx="4563104" cy="5207233"/>
      </dsp:txXfrm>
    </dsp:sp>
    <dsp:sp modelId="{76A4913C-1168-46E4-A972-F2AB9477DE84}">
      <dsp:nvSpPr>
        <dsp:cNvPr id="0" name=""/>
        <dsp:cNvSpPr/>
      </dsp:nvSpPr>
      <dsp:spPr>
        <a:xfrm>
          <a:off x="5664950" y="0"/>
          <a:ext cx="4847034" cy="549116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Although the profit is visible Tesco needs to take in consideration the fast-growing online competition and increase the customer engagement and loyalty, strengthening online customer service and adapting continuously to customer expectations and market demands. </a:t>
          </a:r>
          <a:endParaRPr lang="en-US" sz="2900" kern="1200"/>
        </a:p>
      </dsp:txBody>
      <dsp:txXfrm>
        <a:off x="5806915" y="141965"/>
        <a:ext cx="4563104" cy="5207233"/>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4">
  <dgm:title val=""/>
  <dgm:desc val=""/>
  <dgm:catLst>
    <dgm:cat type="hierarchy" pri="4000"/>
    <dgm:cat type="list" pri="24000"/>
    <dgm:cat type="relationship" pri="10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T"/>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t"/>
              </dgm:alg>
            </dgm:if>
            <dgm:else name="Name1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T"/>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t"/>
                    </dgm:alg>
                  </dgm:if>
                  <dgm:else name="Name17">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T"/>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t"/>
                          </dgm:alg>
                        </dgm:if>
                        <dgm:else name="Name24">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T"/>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t"/>
                                </dgm:alg>
                              </dgm:if>
                              <dgm:else name="Name3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4">
  <dgm:title val=""/>
  <dgm:desc val=""/>
  <dgm:catLst>
    <dgm:cat type="hierarchy" pri="4000"/>
    <dgm:cat type="list" pri="24000"/>
    <dgm:cat type="relationship" pri="10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T"/>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t"/>
              </dgm:alg>
            </dgm:if>
            <dgm:else name="Name1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T"/>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t"/>
                    </dgm:alg>
                  </dgm:if>
                  <dgm:else name="Name17">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T"/>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t"/>
                          </dgm:alg>
                        </dgm:if>
                        <dgm:else name="Name24">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T"/>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t"/>
                                </dgm:alg>
                              </dgm:if>
                              <dgm:else name="Name3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4">
  <dgm:title val=""/>
  <dgm:desc val=""/>
  <dgm:catLst>
    <dgm:cat type="hierarchy" pri="4000"/>
    <dgm:cat type="list" pri="24000"/>
    <dgm:cat type="relationship" pri="10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T"/>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t"/>
              </dgm:alg>
            </dgm:if>
            <dgm:else name="Name1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T"/>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t"/>
                    </dgm:alg>
                  </dgm:if>
                  <dgm:else name="Name17">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T"/>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t"/>
                          </dgm:alg>
                        </dgm:if>
                        <dgm:else name="Name24">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T"/>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t"/>
                                </dgm:alg>
                              </dgm:if>
                              <dgm:else name="Name3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4">
  <dgm:title val=""/>
  <dgm:desc val=""/>
  <dgm:catLst>
    <dgm:cat type="hierarchy" pri="4000"/>
    <dgm:cat type="list" pri="24000"/>
    <dgm:cat type="relationship" pri="10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T"/>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t"/>
              </dgm:alg>
            </dgm:if>
            <dgm:else name="Name1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T"/>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t"/>
                    </dgm:alg>
                  </dgm:if>
                  <dgm:else name="Name17">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T"/>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t"/>
                          </dgm:alg>
                        </dgm:if>
                        <dgm:else name="Name24">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T"/>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t"/>
                                </dgm:alg>
                              </dgm:if>
                              <dgm:else name="Name3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F09714C-DB7E-4256-ADEE-360F7F134356}" type="datetimeFigureOut">
              <a:rPr lang="en-GB" smtClean="0"/>
              <a:t>15/02/2025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AFA36A4-13B4-4872-BC76-A80155F06B8E}" type="slidenum">
              <a:rPr lang="en-GB" smtClean="0"/>
              <a:t>‹#›</a:t>
            </a:fld>
            <a:endParaRPr lang="en-GB"/>
          </a:p>
        </p:txBody>
      </p:sp>
    </p:spTree>
    <p:extLst>
      <p:ext uri="{BB962C8B-B14F-4D97-AF65-F5344CB8AC3E}">
        <p14:creationId xmlns:p14="http://schemas.microsoft.com/office/powerpoint/2010/main" val="17676318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AFA36A4-13B4-4872-BC76-A80155F06B8E}" type="slidenum">
              <a:rPr lang="en-GB" smtClean="0"/>
              <a:t>1</a:t>
            </a:fld>
            <a:endParaRPr lang="en-GB"/>
          </a:p>
        </p:txBody>
      </p:sp>
    </p:spTree>
    <p:extLst>
      <p:ext uri="{BB962C8B-B14F-4D97-AF65-F5344CB8AC3E}">
        <p14:creationId xmlns:p14="http://schemas.microsoft.com/office/powerpoint/2010/main" val="38866500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AFA36A4-13B4-4872-BC76-A80155F06B8E}" type="slidenum">
              <a:rPr lang="en-GB" smtClean="0"/>
              <a:t>17</a:t>
            </a:fld>
            <a:endParaRPr lang="en-GB"/>
          </a:p>
        </p:txBody>
      </p:sp>
    </p:spTree>
    <p:extLst>
      <p:ext uri="{BB962C8B-B14F-4D97-AF65-F5344CB8AC3E}">
        <p14:creationId xmlns:p14="http://schemas.microsoft.com/office/powerpoint/2010/main" val="33518243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AFA36A4-13B4-4872-BC76-A80155F06B8E}" type="slidenum">
              <a:rPr lang="en-GB" smtClean="0"/>
              <a:t>21</a:t>
            </a:fld>
            <a:endParaRPr lang="en-GB"/>
          </a:p>
        </p:txBody>
      </p:sp>
    </p:spTree>
    <p:extLst>
      <p:ext uri="{BB962C8B-B14F-4D97-AF65-F5344CB8AC3E}">
        <p14:creationId xmlns:p14="http://schemas.microsoft.com/office/powerpoint/2010/main" val="21295440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53B052-A59B-4AE3-A89A-E7748630C15B}"/>
              </a:ext>
            </a:extLst>
          </p:cNvPr>
          <p:cNvSpPr>
            <a:spLocks noGrp="1"/>
          </p:cNvSpPr>
          <p:nvPr>
            <p:ph type="ctrTitle"/>
          </p:nvPr>
        </p:nvSpPr>
        <p:spPr>
          <a:xfrm>
            <a:off x="1524000" y="1122363"/>
            <a:ext cx="9144000" cy="2387600"/>
          </a:xfrm>
        </p:spPr>
        <p:txBody>
          <a:bodyPr anchor="b"/>
          <a:lstStyle>
            <a:lvl1pPr algn="ctr">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FBDA9EC4-FEA9-41D2-BE8D-F709F01D375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E155CF-52F5-4879-B7F3-D05812AC4A6D}"/>
              </a:ext>
            </a:extLst>
          </p:cNvPr>
          <p:cNvSpPr>
            <a:spLocks noGrp="1"/>
          </p:cNvSpPr>
          <p:nvPr>
            <p:ph type="dt" sz="half" idx="10"/>
          </p:nvPr>
        </p:nvSpPr>
        <p:spPr/>
        <p:txBody>
          <a:bodyPr/>
          <a:lstStyle/>
          <a:p>
            <a:fld id="{AA70F276-1833-4A75-9C1D-A56E2295A68D}" type="datetimeFigureOut">
              <a:rPr lang="en-US" smtClean="0"/>
              <a:t>2/15/2025</a:t>
            </a:fld>
            <a:endParaRPr lang="en-US"/>
          </a:p>
        </p:txBody>
      </p:sp>
      <p:sp>
        <p:nvSpPr>
          <p:cNvPr id="5" name="Footer Placeholder 4">
            <a:extLst>
              <a:ext uri="{FF2B5EF4-FFF2-40B4-BE49-F238E27FC236}">
                <a16:creationId xmlns:a16="http://schemas.microsoft.com/office/drawing/2014/main" id="{80D053AC-61ED-4C2F-90BF-D4A91654510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38B2ED7-A198-4613-B8C9-EE02BAE24FA4}"/>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29630980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B98991-AEF1-4F19-AAB8-436EAD58C282}"/>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D25B44F-E7DA-40C6-8B44-71EAB6BDFC98}"/>
              </a:ext>
            </a:extLst>
          </p:cNvPr>
          <p:cNvSpPr>
            <a:spLocks noGrp="1"/>
          </p:cNvSpPr>
          <p:nvPr>
            <p:ph idx="1"/>
          </p:nvPr>
        </p:nvSpPr>
        <p:spPr/>
        <p:txBody>
          <a:bodyPr/>
          <a:lstStyle>
            <a:lvl1pPr>
              <a:buFont typeface="Wingdings" panose="05000000000000000000" pitchFamily="2" charset="2"/>
              <a:buChar char="§"/>
              <a:defRPr/>
            </a:lvl1pPr>
            <a:lvl2pPr marL="685800" indent="-228600">
              <a:buFont typeface="Wingdings" panose="05000000000000000000" pitchFamily="2" charset="2"/>
              <a:buChar char="§"/>
              <a:defRPr/>
            </a:lvl2pPr>
            <a:lvl3pPr>
              <a:buFont typeface="Wingdings" panose="05000000000000000000" pitchFamily="2" charset="2"/>
              <a:buChar char="§"/>
              <a:defRPr/>
            </a:lvl3pPr>
            <a:lvl4pPr marL="1600200" indent="-228600">
              <a:buFont typeface="Wingdings" panose="05000000000000000000" pitchFamily="2" charset="2"/>
              <a:buChar char="§"/>
              <a:defRPr/>
            </a:lvl4pPr>
            <a:lvl5pPr>
              <a:buFont typeface="Wingdings" panose="05000000000000000000" pitchFamily="2" charset="2"/>
              <a:buChar char="§"/>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1F71817-A045-48C0-975B-CBEF88E9561E}"/>
              </a:ext>
            </a:extLst>
          </p:cNvPr>
          <p:cNvSpPr>
            <a:spLocks noGrp="1"/>
          </p:cNvSpPr>
          <p:nvPr>
            <p:ph type="dt" sz="half" idx="10"/>
          </p:nvPr>
        </p:nvSpPr>
        <p:spPr/>
        <p:txBody>
          <a:bodyPr/>
          <a:lstStyle/>
          <a:p>
            <a:fld id="{AA70F276-1833-4A75-9C1D-A56E2295A68D}" type="datetimeFigureOut">
              <a:rPr lang="en-US" smtClean="0"/>
              <a:t>2/15/2025</a:t>
            </a:fld>
            <a:endParaRPr lang="en-US"/>
          </a:p>
        </p:txBody>
      </p:sp>
      <p:sp>
        <p:nvSpPr>
          <p:cNvPr id="5" name="Footer Placeholder 4">
            <a:extLst>
              <a:ext uri="{FF2B5EF4-FFF2-40B4-BE49-F238E27FC236}">
                <a16:creationId xmlns:a16="http://schemas.microsoft.com/office/drawing/2014/main" id="{B61C39F0-32D4-407C-8BCA-97F2D9E500C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9CF4459-37B2-4F87-B508-DB04D4332067}"/>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9156974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CBBD03-9D57-48E9-8B43-688B72997276}"/>
              </a:ext>
            </a:extLst>
          </p:cNvPr>
          <p:cNvSpPr>
            <a:spLocks noGrp="1"/>
          </p:cNvSpPr>
          <p:nvPr>
            <p:ph type="title"/>
          </p:nvPr>
        </p:nvSpPr>
        <p:spPr>
          <a:xfrm>
            <a:off x="831850" y="1709738"/>
            <a:ext cx="10515600" cy="2852737"/>
          </a:xfrm>
        </p:spPr>
        <p:txBody>
          <a:bodyPr anchor="b"/>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83F376C-8A2F-4BE5-9669-4A6DA21B771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2654893-212E-4450-8F7A-27256B31F9FB}"/>
              </a:ext>
            </a:extLst>
          </p:cNvPr>
          <p:cNvSpPr>
            <a:spLocks noGrp="1"/>
          </p:cNvSpPr>
          <p:nvPr>
            <p:ph type="dt" sz="half" idx="10"/>
          </p:nvPr>
        </p:nvSpPr>
        <p:spPr/>
        <p:txBody>
          <a:bodyPr/>
          <a:lstStyle/>
          <a:p>
            <a:fld id="{AA70F276-1833-4A75-9C1D-A56E2295A68D}" type="datetimeFigureOut">
              <a:rPr lang="en-US" smtClean="0"/>
              <a:t>2/15/2025</a:t>
            </a:fld>
            <a:endParaRPr lang="en-US"/>
          </a:p>
        </p:txBody>
      </p:sp>
      <p:sp>
        <p:nvSpPr>
          <p:cNvPr id="5" name="Footer Placeholder 4">
            <a:extLst>
              <a:ext uri="{FF2B5EF4-FFF2-40B4-BE49-F238E27FC236}">
                <a16:creationId xmlns:a16="http://schemas.microsoft.com/office/drawing/2014/main" id="{600E881A-3958-44A9-9EDB-D86F4E4144C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EDBC4F-D9B8-4BFA-BE4F-D4B9B739D1BA}"/>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39277963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C8777-C460-4649-8822-CA943386D06D}"/>
              </a:ext>
            </a:extLst>
          </p:cNvPr>
          <p:cNvSpPr>
            <a:spLocks noGrp="1"/>
          </p:cNvSpPr>
          <p:nvPr>
            <p:ph type="title"/>
          </p:nvPr>
        </p:nvSpPr>
        <p:spPr/>
        <p:txBody>
          <a:bodyPr/>
          <a:lstStyle>
            <a:lvl1pPr>
              <a:defRPr sz="4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FDF69E6-1094-437B-AA7E-0E21B7136CCA}"/>
              </a:ext>
            </a:extLst>
          </p:cNvPr>
          <p:cNvSpPr>
            <a:spLocks noGrp="1"/>
          </p:cNvSpPr>
          <p:nvPr>
            <p:ph sz="half" idx="1"/>
          </p:nvPr>
        </p:nvSpPr>
        <p:spPr>
          <a:xfrm>
            <a:off x="838200" y="2057399"/>
            <a:ext cx="5181600" cy="411956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C20BC963-4591-4BE3-AE63-4999A13C5054}"/>
              </a:ext>
            </a:extLst>
          </p:cNvPr>
          <p:cNvSpPr>
            <a:spLocks noGrp="1"/>
          </p:cNvSpPr>
          <p:nvPr>
            <p:ph sz="half" idx="2"/>
          </p:nvPr>
        </p:nvSpPr>
        <p:spPr>
          <a:xfrm>
            <a:off x="6172200" y="2057399"/>
            <a:ext cx="5181600" cy="4119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504D5BB-DB84-4266-9B4F-E65CCFE5B310}"/>
              </a:ext>
            </a:extLst>
          </p:cNvPr>
          <p:cNvSpPr>
            <a:spLocks noGrp="1"/>
          </p:cNvSpPr>
          <p:nvPr>
            <p:ph type="dt" sz="half" idx="10"/>
          </p:nvPr>
        </p:nvSpPr>
        <p:spPr/>
        <p:txBody>
          <a:bodyPr/>
          <a:lstStyle/>
          <a:p>
            <a:fld id="{AA70F276-1833-4A75-9C1D-A56E2295A68D}" type="datetimeFigureOut">
              <a:rPr lang="en-US" smtClean="0"/>
              <a:t>2/15/2025</a:t>
            </a:fld>
            <a:endParaRPr lang="en-US"/>
          </a:p>
        </p:txBody>
      </p:sp>
      <p:sp>
        <p:nvSpPr>
          <p:cNvPr id="6" name="Footer Placeholder 5">
            <a:extLst>
              <a:ext uri="{FF2B5EF4-FFF2-40B4-BE49-F238E27FC236}">
                <a16:creationId xmlns:a16="http://schemas.microsoft.com/office/drawing/2014/main" id="{891A99B5-D493-4AB1-AF24-6660540D56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FE178D0-5F1E-43FA-B447-53501EDD17C0}"/>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10266754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DC85CC-8D2B-4219-A2A4-1625A02DFECD}"/>
              </a:ext>
            </a:extLst>
          </p:cNvPr>
          <p:cNvSpPr>
            <a:spLocks noGrp="1"/>
          </p:cNvSpPr>
          <p:nvPr>
            <p:ph type="title"/>
          </p:nvPr>
        </p:nvSpPr>
        <p:spPr>
          <a:xfrm>
            <a:off x="839788" y="668338"/>
            <a:ext cx="10515600" cy="1084262"/>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DD6143C8-1CF7-440E-99A3-0527314598C6}"/>
              </a:ext>
            </a:extLst>
          </p:cNvPr>
          <p:cNvSpPr>
            <a:spLocks noGrp="1"/>
          </p:cNvSpPr>
          <p:nvPr>
            <p:ph type="body" idx="1"/>
          </p:nvPr>
        </p:nvSpPr>
        <p:spPr>
          <a:xfrm>
            <a:off x="839788" y="1828800"/>
            <a:ext cx="5157787" cy="823912"/>
          </a:xfrm>
        </p:spPr>
        <p:txBody>
          <a:bodyPr anchor="b"/>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AEEFF5CA-4662-4430-80C7-99CD7D66C9CF}"/>
              </a:ext>
            </a:extLst>
          </p:cNvPr>
          <p:cNvSpPr>
            <a:spLocks noGrp="1"/>
          </p:cNvSpPr>
          <p:nvPr>
            <p:ph sz="half" idx="2"/>
          </p:nvPr>
        </p:nvSpPr>
        <p:spPr>
          <a:xfrm>
            <a:off x="839788" y="2743199"/>
            <a:ext cx="5157787" cy="344646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76CB5B7-DC23-41CE-872B-E25BD64F84A5}"/>
              </a:ext>
            </a:extLst>
          </p:cNvPr>
          <p:cNvSpPr>
            <a:spLocks noGrp="1"/>
          </p:cNvSpPr>
          <p:nvPr>
            <p:ph type="body" sz="quarter" idx="3"/>
          </p:nvPr>
        </p:nvSpPr>
        <p:spPr>
          <a:xfrm>
            <a:off x="6172200" y="1828800"/>
            <a:ext cx="5183188" cy="823912"/>
          </a:xfrm>
        </p:spPr>
        <p:txBody>
          <a:bodyPr anchor="b"/>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4DF7633C-C24D-4947-979C-132B3AC405A8}"/>
              </a:ext>
            </a:extLst>
          </p:cNvPr>
          <p:cNvSpPr>
            <a:spLocks noGrp="1"/>
          </p:cNvSpPr>
          <p:nvPr>
            <p:ph sz="quarter" idx="4"/>
          </p:nvPr>
        </p:nvSpPr>
        <p:spPr>
          <a:xfrm>
            <a:off x="6172200" y="2743199"/>
            <a:ext cx="5183188" cy="34464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E8A46E1-3934-4807-900F-CA7A4D8D66B3}"/>
              </a:ext>
            </a:extLst>
          </p:cNvPr>
          <p:cNvSpPr>
            <a:spLocks noGrp="1"/>
          </p:cNvSpPr>
          <p:nvPr>
            <p:ph type="dt" sz="half" idx="10"/>
          </p:nvPr>
        </p:nvSpPr>
        <p:spPr/>
        <p:txBody>
          <a:bodyPr/>
          <a:lstStyle/>
          <a:p>
            <a:fld id="{AA70F276-1833-4A75-9C1D-A56E2295A68D}" type="datetimeFigureOut">
              <a:rPr lang="en-US" smtClean="0"/>
              <a:t>2/15/2025</a:t>
            </a:fld>
            <a:endParaRPr lang="en-US"/>
          </a:p>
        </p:txBody>
      </p:sp>
      <p:sp>
        <p:nvSpPr>
          <p:cNvPr id="8" name="Footer Placeholder 7">
            <a:extLst>
              <a:ext uri="{FF2B5EF4-FFF2-40B4-BE49-F238E27FC236}">
                <a16:creationId xmlns:a16="http://schemas.microsoft.com/office/drawing/2014/main" id="{4BC9C6EA-1549-4601-8226-E5C43469CAF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3658246-003D-4024-9F4B-BA3BD3FBFFBC}"/>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12505201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2DD4C-BFBC-4087-B94C-4DD0690E838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BEB9D434-8228-4C7F-B520-14121EBC903B}"/>
              </a:ext>
            </a:extLst>
          </p:cNvPr>
          <p:cNvSpPr>
            <a:spLocks noGrp="1"/>
          </p:cNvSpPr>
          <p:nvPr>
            <p:ph type="dt" sz="half" idx="10"/>
          </p:nvPr>
        </p:nvSpPr>
        <p:spPr/>
        <p:txBody>
          <a:bodyPr/>
          <a:lstStyle/>
          <a:p>
            <a:fld id="{AA70F276-1833-4A75-9C1D-A56E2295A68D}" type="datetimeFigureOut">
              <a:rPr lang="en-US" smtClean="0"/>
              <a:t>2/15/2025</a:t>
            </a:fld>
            <a:endParaRPr lang="en-US"/>
          </a:p>
        </p:txBody>
      </p:sp>
      <p:sp>
        <p:nvSpPr>
          <p:cNvPr id="4" name="Footer Placeholder 3">
            <a:extLst>
              <a:ext uri="{FF2B5EF4-FFF2-40B4-BE49-F238E27FC236}">
                <a16:creationId xmlns:a16="http://schemas.microsoft.com/office/drawing/2014/main" id="{997B89BD-A70A-48D2-A3D9-DB2C0DB123B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4ACF4EF-5A2A-4A47-81DF-80CB513060F6}"/>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22269322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18B9F00-8450-475B-B155-993BAF212AF6}"/>
              </a:ext>
            </a:extLst>
          </p:cNvPr>
          <p:cNvSpPr>
            <a:spLocks noGrp="1"/>
          </p:cNvSpPr>
          <p:nvPr>
            <p:ph type="dt" sz="half" idx="10"/>
          </p:nvPr>
        </p:nvSpPr>
        <p:spPr/>
        <p:txBody>
          <a:bodyPr/>
          <a:lstStyle/>
          <a:p>
            <a:fld id="{AA70F276-1833-4A75-9C1D-A56E2295A68D}" type="datetimeFigureOut">
              <a:rPr lang="en-US" smtClean="0"/>
              <a:t>2/15/2025</a:t>
            </a:fld>
            <a:endParaRPr lang="en-US"/>
          </a:p>
        </p:txBody>
      </p:sp>
      <p:sp>
        <p:nvSpPr>
          <p:cNvPr id="3" name="Footer Placeholder 2">
            <a:extLst>
              <a:ext uri="{FF2B5EF4-FFF2-40B4-BE49-F238E27FC236}">
                <a16:creationId xmlns:a16="http://schemas.microsoft.com/office/drawing/2014/main" id="{5C0FDDA3-8E6F-42F7-BFBE-7FA9C647CA4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6C8E678-81B8-4356-9624-A0B999536312}"/>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21986755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010DAA-DDE3-4C9C-8171-385A3DAC81CF}"/>
              </a:ext>
            </a:extLst>
          </p:cNvPr>
          <p:cNvSpPr>
            <a:spLocks noGrp="1"/>
          </p:cNvSpPr>
          <p:nvPr>
            <p:ph type="title"/>
          </p:nvPr>
        </p:nvSpPr>
        <p:spPr>
          <a:xfrm>
            <a:off x="839788" y="685800"/>
            <a:ext cx="3932237" cy="1371600"/>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AAF73DB2-BD72-4F5E-9CA2-197343A0908A}"/>
              </a:ext>
            </a:extLst>
          </p:cNvPr>
          <p:cNvSpPr>
            <a:spLocks noGrp="1"/>
          </p:cNvSpPr>
          <p:nvPr>
            <p:ph idx="1"/>
          </p:nvPr>
        </p:nvSpPr>
        <p:spPr>
          <a:xfrm>
            <a:off x="5183188" y="685801"/>
            <a:ext cx="6172200" cy="51752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71F01536-2B0A-42A2-827E-2EB2C324A5FE}"/>
              </a:ext>
            </a:extLst>
          </p:cNvPr>
          <p:cNvSpPr>
            <a:spLocks noGrp="1"/>
          </p:cNvSpPr>
          <p:nvPr>
            <p:ph type="body" sz="half" idx="2"/>
          </p:nvPr>
        </p:nvSpPr>
        <p:spPr>
          <a:xfrm>
            <a:off x="839788" y="2209800"/>
            <a:ext cx="3932237" cy="36591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1722CD09-61EF-4733-831C-5B133DAE1F4C}"/>
              </a:ext>
            </a:extLst>
          </p:cNvPr>
          <p:cNvSpPr>
            <a:spLocks noGrp="1"/>
          </p:cNvSpPr>
          <p:nvPr>
            <p:ph type="dt" sz="half" idx="10"/>
          </p:nvPr>
        </p:nvSpPr>
        <p:spPr/>
        <p:txBody>
          <a:bodyPr/>
          <a:lstStyle/>
          <a:p>
            <a:fld id="{AA70F276-1833-4A75-9C1D-A56E2295A68D}" type="datetimeFigureOut">
              <a:rPr lang="en-US" smtClean="0"/>
              <a:t>2/15/2025</a:t>
            </a:fld>
            <a:endParaRPr lang="en-US"/>
          </a:p>
        </p:txBody>
      </p:sp>
      <p:sp>
        <p:nvSpPr>
          <p:cNvPr id="6" name="Footer Placeholder 5">
            <a:extLst>
              <a:ext uri="{FF2B5EF4-FFF2-40B4-BE49-F238E27FC236}">
                <a16:creationId xmlns:a16="http://schemas.microsoft.com/office/drawing/2014/main" id="{5B109FCF-96E4-4EBF-AAFB-5E9AD22A68A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9E381A6-E580-49A4-989C-EF4A54F83B45}"/>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1958865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CCFA6E-F719-4613-8815-591471E722E5}"/>
              </a:ext>
            </a:extLst>
          </p:cNvPr>
          <p:cNvSpPr>
            <a:spLocks noGrp="1"/>
          </p:cNvSpPr>
          <p:nvPr>
            <p:ph type="title"/>
          </p:nvPr>
        </p:nvSpPr>
        <p:spPr>
          <a:xfrm>
            <a:off x="839788" y="685800"/>
            <a:ext cx="3932237" cy="1371600"/>
          </a:xfrm>
        </p:spPr>
        <p:txBody>
          <a:bodyPr anchor="b"/>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654384F3-CDE0-4329-B76D-45AAC94B04A8}"/>
              </a:ext>
            </a:extLst>
          </p:cNvPr>
          <p:cNvSpPr>
            <a:spLocks noGrp="1"/>
          </p:cNvSpPr>
          <p:nvPr>
            <p:ph type="pic" idx="1"/>
          </p:nvPr>
        </p:nvSpPr>
        <p:spPr>
          <a:xfrm>
            <a:off x="5183188" y="685801"/>
            <a:ext cx="6172200" cy="5175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9A9D7EB-40DA-460F-A48A-3E6D5E5612E7}"/>
              </a:ext>
            </a:extLst>
          </p:cNvPr>
          <p:cNvSpPr>
            <a:spLocks noGrp="1"/>
          </p:cNvSpPr>
          <p:nvPr>
            <p:ph type="body" sz="half" idx="2"/>
          </p:nvPr>
        </p:nvSpPr>
        <p:spPr>
          <a:xfrm>
            <a:off x="839788" y="2209800"/>
            <a:ext cx="3932237" cy="36591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1E56944C-E229-457E-868E-C48FF47DA37A}"/>
              </a:ext>
            </a:extLst>
          </p:cNvPr>
          <p:cNvSpPr>
            <a:spLocks noGrp="1"/>
          </p:cNvSpPr>
          <p:nvPr>
            <p:ph type="dt" sz="half" idx="10"/>
          </p:nvPr>
        </p:nvSpPr>
        <p:spPr/>
        <p:txBody>
          <a:bodyPr/>
          <a:lstStyle/>
          <a:p>
            <a:fld id="{AA70F276-1833-4A75-9C1D-A56E2295A68D}" type="datetimeFigureOut">
              <a:rPr lang="en-US" smtClean="0"/>
              <a:t>2/15/2025</a:t>
            </a:fld>
            <a:endParaRPr lang="en-US"/>
          </a:p>
        </p:txBody>
      </p:sp>
      <p:sp>
        <p:nvSpPr>
          <p:cNvPr id="6" name="Footer Placeholder 5">
            <a:extLst>
              <a:ext uri="{FF2B5EF4-FFF2-40B4-BE49-F238E27FC236}">
                <a16:creationId xmlns:a16="http://schemas.microsoft.com/office/drawing/2014/main" id="{CC7115FE-359F-46EA-A3C8-0D18544E34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5165D17-3010-4FF5-9071-5CCD3E6995D6}"/>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12880238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7B47DD-81F8-4128-9E50-04A9F2D3DCD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56564D1-2B83-4C0F-ACBA-E91472C50A3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6FA1D7D-D2EC-4ADB-9C65-191DEC82DDF4}"/>
              </a:ext>
            </a:extLst>
          </p:cNvPr>
          <p:cNvSpPr>
            <a:spLocks noGrp="1"/>
          </p:cNvSpPr>
          <p:nvPr>
            <p:ph type="dt" sz="half" idx="10"/>
          </p:nvPr>
        </p:nvSpPr>
        <p:spPr/>
        <p:txBody>
          <a:bodyPr/>
          <a:lstStyle/>
          <a:p>
            <a:fld id="{AA70F276-1833-4A75-9C1D-A56E2295A68D}" type="datetimeFigureOut">
              <a:rPr lang="en-US" smtClean="0"/>
              <a:t>2/15/2025</a:t>
            </a:fld>
            <a:endParaRPr lang="en-US"/>
          </a:p>
        </p:txBody>
      </p:sp>
      <p:sp>
        <p:nvSpPr>
          <p:cNvPr id="5" name="Footer Placeholder 4">
            <a:extLst>
              <a:ext uri="{FF2B5EF4-FFF2-40B4-BE49-F238E27FC236}">
                <a16:creationId xmlns:a16="http://schemas.microsoft.com/office/drawing/2014/main" id="{534CB571-86F9-474A-826A-75CC21C8832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384F5F-50E6-4BB9-B848-EE2302C02ABE}"/>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1906253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E3F08DF-1C0D-4F53-A3AB-95D7B55FA063}"/>
              </a:ext>
            </a:extLst>
          </p:cNvPr>
          <p:cNvSpPr>
            <a:spLocks noGrp="1"/>
          </p:cNvSpPr>
          <p:nvPr>
            <p:ph type="title" orient="vert"/>
          </p:nvPr>
        </p:nvSpPr>
        <p:spPr>
          <a:xfrm>
            <a:off x="8724900" y="761999"/>
            <a:ext cx="2628900" cy="5414963"/>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1C0D3BBD-C494-4E94-B189-319802A93E38}"/>
              </a:ext>
            </a:extLst>
          </p:cNvPr>
          <p:cNvSpPr>
            <a:spLocks noGrp="1"/>
          </p:cNvSpPr>
          <p:nvPr>
            <p:ph type="body" orient="vert" idx="1"/>
          </p:nvPr>
        </p:nvSpPr>
        <p:spPr>
          <a:xfrm>
            <a:off x="838200" y="761999"/>
            <a:ext cx="7734300" cy="5414963"/>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63C0BD9-4BED-43D3-852F-B74B949A2287}"/>
              </a:ext>
            </a:extLst>
          </p:cNvPr>
          <p:cNvSpPr>
            <a:spLocks noGrp="1"/>
          </p:cNvSpPr>
          <p:nvPr>
            <p:ph type="dt" sz="half" idx="10"/>
          </p:nvPr>
        </p:nvSpPr>
        <p:spPr/>
        <p:txBody>
          <a:bodyPr/>
          <a:lstStyle/>
          <a:p>
            <a:fld id="{AA70F276-1833-4A75-9C1D-A56E2295A68D}" type="datetimeFigureOut">
              <a:rPr lang="en-US" smtClean="0"/>
              <a:t>2/15/2025</a:t>
            </a:fld>
            <a:endParaRPr lang="en-US"/>
          </a:p>
        </p:txBody>
      </p:sp>
      <p:sp>
        <p:nvSpPr>
          <p:cNvPr id="5" name="Footer Placeholder 4">
            <a:extLst>
              <a:ext uri="{FF2B5EF4-FFF2-40B4-BE49-F238E27FC236}">
                <a16:creationId xmlns:a16="http://schemas.microsoft.com/office/drawing/2014/main" id="{BB7811DC-C725-4462-B622-DB96A898767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7C42D06-438F-4150-9238-E2FAEE5E28D9}"/>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1367042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Frame 7">
            <a:extLst>
              <a:ext uri="{FF2B5EF4-FFF2-40B4-BE49-F238E27FC236}">
                <a16:creationId xmlns:a16="http://schemas.microsoft.com/office/drawing/2014/main" id="{DD7EAFE6-2BB9-41FB-9CF4-588CFC708774}"/>
              </a:ext>
            </a:extLst>
          </p:cNvPr>
          <p:cNvSpPr/>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41447F1F-BFA8-4A56-894B-40120132EE48}"/>
              </a:ext>
            </a:extLst>
          </p:cNvPr>
          <p:cNvSpPr>
            <a:spLocks noGrp="1"/>
          </p:cNvSpPr>
          <p:nvPr>
            <p:ph type="title"/>
          </p:nvPr>
        </p:nvSpPr>
        <p:spPr>
          <a:xfrm>
            <a:off x="838200" y="681037"/>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658FB99-0FA3-49F4-99A1-61919F942794}"/>
              </a:ext>
            </a:extLst>
          </p:cNvPr>
          <p:cNvSpPr>
            <a:spLocks noGrp="1"/>
          </p:cNvSpPr>
          <p:nvPr>
            <p:ph type="body" idx="1"/>
          </p:nvPr>
        </p:nvSpPr>
        <p:spPr>
          <a:xfrm>
            <a:off x="838200" y="2178657"/>
            <a:ext cx="10515600" cy="399830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CDCCAE5-4EB0-4174-BD15-4943899B0A29}"/>
              </a:ext>
            </a:extLst>
          </p:cNvPr>
          <p:cNvSpPr>
            <a:spLocks noGrp="1"/>
          </p:cNvSpPr>
          <p:nvPr>
            <p:ph type="dt" sz="half" idx="2"/>
          </p:nvPr>
        </p:nvSpPr>
        <p:spPr>
          <a:xfrm>
            <a:off x="838200" y="6429375"/>
            <a:ext cx="2743200" cy="365125"/>
          </a:xfrm>
          <a:prstGeom prst="rect">
            <a:avLst/>
          </a:prstGeom>
        </p:spPr>
        <p:txBody>
          <a:bodyPr vert="horz" lIns="91440" tIns="45720" rIns="91440" bIns="45720" rtlCol="0" anchor="ctr"/>
          <a:lstStyle>
            <a:lvl1pPr algn="l">
              <a:defRPr sz="900" cap="all" spc="150" baseline="0">
                <a:solidFill>
                  <a:srgbClr val="FFFFFF"/>
                </a:solidFill>
              </a:defRPr>
            </a:lvl1pPr>
          </a:lstStyle>
          <a:p>
            <a:fld id="{AA70F276-1833-4A75-9C1D-A56E2295A68D}" type="datetimeFigureOut">
              <a:rPr lang="en-US" smtClean="0"/>
              <a:pPr/>
              <a:t>2/15/2025</a:t>
            </a:fld>
            <a:endParaRPr lang="en-US" dirty="0"/>
          </a:p>
        </p:txBody>
      </p:sp>
      <p:sp>
        <p:nvSpPr>
          <p:cNvPr id="5" name="Footer Placeholder 4">
            <a:extLst>
              <a:ext uri="{FF2B5EF4-FFF2-40B4-BE49-F238E27FC236}">
                <a16:creationId xmlns:a16="http://schemas.microsoft.com/office/drawing/2014/main" id="{26A4189E-43B2-4CEE-B13E-61A1FBBBD25D}"/>
              </a:ext>
            </a:extLst>
          </p:cNvPr>
          <p:cNvSpPr>
            <a:spLocks noGrp="1"/>
          </p:cNvSpPr>
          <p:nvPr>
            <p:ph type="ftr" sz="quarter" idx="3"/>
          </p:nvPr>
        </p:nvSpPr>
        <p:spPr>
          <a:xfrm>
            <a:off x="4038600" y="6429375"/>
            <a:ext cx="4114800" cy="365125"/>
          </a:xfrm>
          <a:prstGeom prst="rect">
            <a:avLst/>
          </a:prstGeom>
        </p:spPr>
        <p:txBody>
          <a:bodyPr vert="horz" lIns="91440" tIns="45720" rIns="91440" bIns="45720" rtlCol="0" anchor="ctr"/>
          <a:lstStyle>
            <a:lvl1pPr algn="ctr">
              <a:defRPr sz="900" cap="all" spc="150" baseline="0">
                <a:solidFill>
                  <a:srgbClr val="FFFFFF"/>
                </a:solidFill>
              </a:defRPr>
            </a:lvl1pPr>
          </a:lstStyle>
          <a:p>
            <a:endParaRPr lang="en-US">
              <a:solidFill>
                <a:srgbClr val="FFFFFF"/>
              </a:solidFill>
            </a:endParaRPr>
          </a:p>
        </p:txBody>
      </p:sp>
      <p:sp>
        <p:nvSpPr>
          <p:cNvPr id="6" name="Slide Number Placeholder 5">
            <a:extLst>
              <a:ext uri="{FF2B5EF4-FFF2-40B4-BE49-F238E27FC236}">
                <a16:creationId xmlns:a16="http://schemas.microsoft.com/office/drawing/2014/main" id="{EAA0530F-0BC8-46EF-A765-DD58B5367528}"/>
              </a:ext>
            </a:extLst>
          </p:cNvPr>
          <p:cNvSpPr>
            <a:spLocks noGrp="1"/>
          </p:cNvSpPr>
          <p:nvPr>
            <p:ph type="sldNum" sz="quarter" idx="4"/>
          </p:nvPr>
        </p:nvSpPr>
        <p:spPr>
          <a:xfrm>
            <a:off x="8610600" y="6429375"/>
            <a:ext cx="2743200" cy="365125"/>
          </a:xfrm>
          <a:prstGeom prst="rect">
            <a:avLst/>
          </a:prstGeom>
        </p:spPr>
        <p:txBody>
          <a:bodyPr vert="horz" lIns="91440" tIns="45720" rIns="91440" bIns="45720" rtlCol="0" anchor="ctr"/>
          <a:lstStyle>
            <a:lvl1pPr algn="r">
              <a:defRPr sz="900" cap="all" spc="150" baseline="0">
                <a:solidFill>
                  <a:srgbClr val="FFFFFF"/>
                </a:solidFill>
              </a:defRPr>
            </a:lvl1pPr>
          </a:lstStyle>
          <a:p>
            <a:fld id="{28844951-7827-47D4-8276-7DDE1FA7D85A}" type="slidenum">
              <a:rPr lang="en-US" smtClean="0"/>
              <a:pPr/>
              <a:t>‹#›</a:t>
            </a:fld>
            <a:endParaRPr lang="en-US"/>
          </a:p>
        </p:txBody>
      </p:sp>
    </p:spTree>
    <p:extLst>
      <p:ext uri="{BB962C8B-B14F-4D97-AF65-F5344CB8AC3E}">
        <p14:creationId xmlns:p14="http://schemas.microsoft.com/office/powerpoint/2010/main" val="2381998524"/>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txStyles>
    <p:titleStyle>
      <a:lvl1pPr marL="0" algn="l" defTabSz="914400" rtl="0" eaLnBrk="1" latinLnBrk="0" hangingPunct="1">
        <a:lnSpc>
          <a:spcPct val="90000"/>
        </a:lnSpc>
        <a:spcBef>
          <a:spcPct val="0"/>
        </a:spcBef>
        <a:buNone/>
        <a:defRPr lang="en-US" sz="5200" kern="1200" dirty="0">
          <a:gradFill flip="none" rotWithShape="1">
            <a:gsLst>
              <a:gs pos="0">
                <a:schemeClr val="accent5"/>
              </a:gs>
              <a:gs pos="100000">
                <a:schemeClr val="accent1">
                  <a:alpha val="70000"/>
                </a:schemeClr>
              </a:gs>
            </a:gsLst>
            <a:lin ang="0" scaled="1"/>
            <a:tileRect/>
          </a:gradFill>
          <a:latin typeface="+mj-lt"/>
          <a:ea typeface="+mn-ea"/>
          <a:cs typeface="Angsana New" panose="02020603050405020304" pitchFamily="18" charset="-34"/>
        </a:defRPr>
      </a:lvl1pPr>
    </p:titleStyle>
    <p:bodyStyle>
      <a:lvl1pPr marL="457200" indent="-228600" algn="l" defTabSz="914400" rtl="0" eaLnBrk="1" latinLnBrk="0" hangingPunct="1">
        <a:lnSpc>
          <a:spcPct val="110000"/>
        </a:lnSpc>
        <a:spcBef>
          <a:spcPts val="1000"/>
        </a:spcBef>
        <a:buClr>
          <a:schemeClr val="tx2">
            <a:lumMod val="10000"/>
            <a:lumOff val="90000"/>
          </a:schemeClr>
        </a:buClr>
        <a:buSzPct val="80000"/>
        <a:buFont typeface="Wingdings" panose="05000000000000000000" pitchFamily="2" charset="2"/>
        <a:buChar char="§"/>
        <a:defRPr sz="2800" kern="1200">
          <a:solidFill>
            <a:schemeClr val="tx2">
              <a:alpha val="70000"/>
            </a:schemeClr>
          </a:solidFill>
          <a:latin typeface="+mn-lt"/>
          <a:ea typeface="+mn-ea"/>
          <a:cs typeface="+mn-cs"/>
        </a:defRPr>
      </a:lvl1pPr>
      <a:lvl2pPr marL="80010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2400" kern="1200">
          <a:solidFill>
            <a:schemeClr val="tx2">
              <a:alpha val="70000"/>
            </a:schemeClr>
          </a:solidFill>
          <a:latin typeface="+mn-lt"/>
          <a:ea typeface="+mn-ea"/>
          <a:cs typeface="+mn-cs"/>
        </a:defRPr>
      </a:lvl2pPr>
      <a:lvl3pPr marL="125730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2000" kern="1200">
          <a:solidFill>
            <a:schemeClr val="tx2">
              <a:alpha val="70000"/>
            </a:schemeClr>
          </a:solidFill>
          <a:latin typeface="+mn-lt"/>
          <a:ea typeface="+mn-ea"/>
          <a:cs typeface="+mn-cs"/>
        </a:defRPr>
      </a:lvl3pPr>
      <a:lvl4pPr marL="165735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1800" kern="1200">
          <a:solidFill>
            <a:schemeClr val="tx2">
              <a:alpha val="70000"/>
            </a:schemeClr>
          </a:solidFill>
          <a:latin typeface="+mn-lt"/>
          <a:ea typeface="+mn-ea"/>
          <a:cs typeface="+mn-cs"/>
        </a:defRPr>
      </a:lvl4pPr>
      <a:lvl5pPr marL="211455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1800" kern="1200">
          <a:solidFill>
            <a:schemeClr val="tx2">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17.png"/></Relationships>
</file>

<file path=ppt/slides/_rels/slide1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slideLayout" Target="../slideLayouts/slideLayout7.xml"/><Relationship Id="rId1" Type="http://schemas.openxmlformats.org/officeDocument/2006/relationships/video" Target="https://www.youtube.com/embed/ZZcvwQkIhQ8?feature=oembed" TargetMode="External"/><Relationship Id="rId4" Type="http://schemas.openxmlformats.org/officeDocument/2006/relationships/image" Target="../media/image21.png"/></Relationships>
</file>

<file path=ppt/slides/_rels/slide2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7.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5.xml.rels><?xml version="1.0" encoding="UTF-8" standalone="yes"?>
<Relationships xmlns="http://schemas.openxmlformats.org/package/2006/relationships"><Relationship Id="rId3" Type="http://schemas.openxmlformats.org/officeDocument/2006/relationships/hyperlink" Target="https://doi.org/10.1016/j.ijinfomgt.2020.102168" TargetMode="External"/><Relationship Id="rId2" Type="http://schemas.openxmlformats.org/officeDocument/2006/relationships/hyperlink" Target="https://doi.org/10.4018/978-1-5225-5187-4" TargetMode="Externa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0" name="Rectangle 59">
            <a:extLst>
              <a:ext uri="{FF2B5EF4-FFF2-40B4-BE49-F238E27FC236}">
                <a16:creationId xmlns:a16="http://schemas.microsoft.com/office/drawing/2014/main" id="{4E1EF4E8-5513-4BF5-BC41-04645281C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3848" cap="flat">
            <a:noFill/>
            <a:prstDash val="solid"/>
            <a:miter/>
          </a:ln>
          <a:effectLst/>
        </p:spPr>
        <p:txBody>
          <a:bodyPr rtlCol="0" anchor="ctr"/>
          <a:lstStyle/>
          <a:p>
            <a:endParaRPr lang="en-US" dirty="0">
              <a:solidFill>
                <a:schemeClr val="tx1"/>
              </a:solidFill>
            </a:endParaRPr>
          </a:p>
        </p:txBody>
      </p:sp>
      <p:pic>
        <p:nvPicPr>
          <p:cNvPr id="40" name="Picture 39">
            <a:extLst>
              <a:ext uri="{FF2B5EF4-FFF2-40B4-BE49-F238E27FC236}">
                <a16:creationId xmlns:a16="http://schemas.microsoft.com/office/drawing/2014/main" id="{D9F9BF5B-633B-3661-BCA8-F3C648C34AD0}"/>
              </a:ext>
            </a:extLst>
          </p:cNvPr>
          <p:cNvPicPr>
            <a:picLocks noChangeAspect="1"/>
          </p:cNvPicPr>
          <p:nvPr/>
        </p:nvPicPr>
        <p:blipFill>
          <a:blip r:embed="rId3"/>
          <a:srcRect t="10000"/>
          <a:stretch/>
        </p:blipFill>
        <p:spPr>
          <a:xfrm>
            <a:off x="20" y="10"/>
            <a:ext cx="12191980" cy="6857989"/>
          </a:xfrm>
          <a:prstGeom prst="rect">
            <a:avLst/>
          </a:prstGeom>
        </p:spPr>
      </p:pic>
      <p:sp>
        <p:nvSpPr>
          <p:cNvPr id="61" name="Rectangle 60">
            <a:extLst>
              <a:ext uri="{FF2B5EF4-FFF2-40B4-BE49-F238E27FC236}">
                <a16:creationId xmlns:a16="http://schemas.microsoft.com/office/drawing/2014/main" id="{107303E2-7D44-46E4-A0D5-73DF997491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172075" cy="6858000"/>
          </a:xfrm>
          <a:prstGeom prst="rect">
            <a:avLst/>
          </a:prstGeom>
          <a:gradFill flip="none" rotWithShape="1">
            <a:gsLst>
              <a:gs pos="0">
                <a:schemeClr val="accent2">
                  <a:alpha val="60000"/>
                </a:schemeClr>
              </a:gs>
              <a:gs pos="100000">
                <a:schemeClr val="accent1">
                  <a:alpha val="6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Oval 61">
            <a:extLst>
              <a:ext uri="{FF2B5EF4-FFF2-40B4-BE49-F238E27FC236}">
                <a16:creationId xmlns:a16="http://schemas.microsoft.com/office/drawing/2014/main" id="{D22AF24B-DF9B-4580-9019-8FABD7AC6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8875" y="1255390"/>
            <a:ext cx="4008678" cy="4034028"/>
          </a:xfrm>
          <a:prstGeom prst="ellipse">
            <a:avLst/>
          </a:prstGeom>
          <a:gradFill>
            <a:gsLst>
              <a:gs pos="0">
                <a:schemeClr val="accent1">
                  <a:alpha val="40000"/>
                </a:schemeClr>
              </a:gs>
              <a:gs pos="100000">
                <a:schemeClr val="accent5">
                  <a:alpha val="20000"/>
                </a:schemeClr>
              </a:gs>
            </a:gsLst>
            <a:lin ang="2700000" scaled="1"/>
          </a:gradFill>
          <a:ln>
            <a:noFill/>
          </a:ln>
          <a:effectLst>
            <a:softEdge rad="952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3" name="Oval 62">
            <a:extLst>
              <a:ext uri="{FF2B5EF4-FFF2-40B4-BE49-F238E27FC236}">
                <a16:creationId xmlns:a16="http://schemas.microsoft.com/office/drawing/2014/main" id="{814E6672-D9A3-4574-B870-15130060A7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829740" y="720056"/>
            <a:ext cx="3094425" cy="3113994"/>
          </a:xfrm>
          <a:prstGeom prst="ellipse">
            <a:avLst/>
          </a:prstGeom>
          <a:gradFill>
            <a:gsLst>
              <a:gs pos="0">
                <a:schemeClr val="accent1">
                  <a:alpha val="40000"/>
                </a:schemeClr>
              </a:gs>
              <a:gs pos="100000">
                <a:schemeClr val="accent1">
                  <a:lumMod val="20000"/>
                  <a:lumOff val="80000"/>
                  <a:alpha val="69000"/>
                </a:schemeClr>
              </a:gs>
            </a:gsLst>
            <a:lin ang="2700000" scaled="1"/>
          </a:gradFill>
          <a:ln>
            <a:noFill/>
          </a:ln>
          <a:effectLst>
            <a:softEdge rad="952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B049B60-B3A3-05F3-C645-313FC830ADEB}"/>
              </a:ext>
            </a:extLst>
          </p:cNvPr>
          <p:cNvSpPr>
            <a:spLocks noGrp="1"/>
          </p:cNvSpPr>
          <p:nvPr>
            <p:ph type="ctrTitle"/>
          </p:nvPr>
        </p:nvSpPr>
        <p:spPr>
          <a:xfrm>
            <a:off x="537410" y="728905"/>
            <a:ext cx="4396540" cy="3184274"/>
          </a:xfrm>
        </p:spPr>
        <p:txBody>
          <a:bodyPr>
            <a:normAutofit/>
          </a:bodyPr>
          <a:lstStyle/>
          <a:p>
            <a:pPr algn="l"/>
            <a:r>
              <a:rPr lang="en-GB" sz="3400" b="1" i="1">
                <a:solidFill>
                  <a:srgbClr val="FFFFFF"/>
                </a:solidFill>
                <a:effectLst/>
                <a:latin typeface="Times New Roman" panose="02020603050405020304" pitchFamily="18" charset="0"/>
                <a:ea typeface="Aptos" panose="020B0004020202020204" pitchFamily="34" charset="0"/>
              </a:rPr>
              <a:t>Tesco’s Digital and social media engagement and its influence on the organisation performance</a:t>
            </a:r>
            <a:endParaRPr lang="en-GB" sz="3400">
              <a:solidFill>
                <a:srgbClr val="FFFFFF"/>
              </a:solidFill>
            </a:endParaRPr>
          </a:p>
        </p:txBody>
      </p:sp>
      <p:sp>
        <p:nvSpPr>
          <p:cNvPr id="3" name="Subtitle 2">
            <a:extLst>
              <a:ext uri="{FF2B5EF4-FFF2-40B4-BE49-F238E27FC236}">
                <a16:creationId xmlns:a16="http://schemas.microsoft.com/office/drawing/2014/main" id="{B96D8968-1A11-F652-6182-04EB1F0551BD}"/>
              </a:ext>
            </a:extLst>
          </p:cNvPr>
          <p:cNvSpPr>
            <a:spLocks noGrp="1"/>
          </p:cNvSpPr>
          <p:nvPr>
            <p:ph type="subTitle" idx="1"/>
          </p:nvPr>
        </p:nvSpPr>
        <p:spPr>
          <a:xfrm>
            <a:off x="537410" y="4072044"/>
            <a:ext cx="4396540" cy="1495379"/>
          </a:xfrm>
        </p:spPr>
        <p:txBody>
          <a:bodyPr>
            <a:normAutofit/>
          </a:bodyPr>
          <a:lstStyle/>
          <a:p>
            <a:pPr algn="l">
              <a:lnSpc>
                <a:spcPct val="100000"/>
              </a:lnSpc>
            </a:pPr>
            <a:r>
              <a:rPr lang="en-GB" sz="2000">
                <a:solidFill>
                  <a:srgbClr val="FFFFFF"/>
                </a:solidFill>
              </a:rPr>
              <a:t>                                                                                               Roxana Meader</a:t>
            </a:r>
          </a:p>
          <a:p>
            <a:pPr algn="l">
              <a:lnSpc>
                <a:spcPct val="100000"/>
              </a:lnSpc>
            </a:pPr>
            <a:r>
              <a:rPr lang="en-GB" sz="2000">
                <a:solidFill>
                  <a:srgbClr val="FFFFFF"/>
                </a:solidFill>
              </a:rPr>
              <a:t>                                                                                       BMSW5007_SWAN</a:t>
            </a:r>
          </a:p>
        </p:txBody>
      </p:sp>
    </p:spTree>
    <p:extLst>
      <p:ext uri="{BB962C8B-B14F-4D97-AF65-F5344CB8AC3E}">
        <p14:creationId xmlns:p14="http://schemas.microsoft.com/office/powerpoint/2010/main" val="25971921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4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C19DEBCA-FA45-1080-B01F-B9542AB48D4C}"/>
              </a:ext>
            </a:extLst>
          </p:cNvPr>
          <p:cNvSpPr txBox="1"/>
          <p:nvPr/>
        </p:nvSpPr>
        <p:spPr>
          <a:xfrm>
            <a:off x="3127124" y="704824"/>
            <a:ext cx="8461693" cy="4993290"/>
          </a:xfrm>
          <a:prstGeom prst="rect">
            <a:avLst/>
          </a:prstGeom>
          <a:noFill/>
        </p:spPr>
        <p:txBody>
          <a:bodyPr wrap="square">
            <a:spAutoFit/>
          </a:bodyPr>
          <a:lstStyle/>
          <a:p>
            <a:pPr algn="ctr">
              <a:lnSpc>
                <a:spcPct val="115000"/>
              </a:lnSpc>
              <a:spcAft>
                <a:spcPts val="800"/>
              </a:spcAft>
            </a:pPr>
            <a:r>
              <a:rPr lang="en-GB" sz="1600" b="1" i="1" kern="100" dirty="0">
                <a:solidFill>
                  <a:srgbClr val="0070C0"/>
                </a:solidFill>
                <a:effectLst/>
                <a:latin typeface="Times New Roman" panose="02020603050405020304" pitchFamily="18" charset="0"/>
                <a:ea typeface="Aptos" panose="020B0004020202020204" pitchFamily="34" charset="0"/>
                <a:cs typeface="Times New Roman" panose="02020603050405020304" pitchFamily="18" charset="0"/>
              </a:rPr>
              <a:t> </a:t>
            </a:r>
            <a:endParaRPr lang="en-GB" sz="1200" kern="100" dirty="0">
              <a:effectLst/>
              <a:latin typeface="Times New Roman" panose="02020603050405020304" pitchFamily="18" charset="0"/>
              <a:ea typeface="Aptos" panose="020B0004020202020204" pitchFamily="34" charset="0"/>
              <a:cs typeface="Times New Roman" panose="02020603050405020304" pitchFamily="18" charset="0"/>
            </a:endParaRPr>
          </a:p>
          <a:p>
            <a:pPr>
              <a:lnSpc>
                <a:spcPct val="115000"/>
              </a:lnSpc>
              <a:spcAft>
                <a:spcPts val="800"/>
              </a:spcAft>
            </a:pPr>
            <a:r>
              <a:rPr lang="en-GB" kern="100" dirty="0">
                <a:effectLst/>
                <a:latin typeface="Times New Roman" panose="02020603050405020304" pitchFamily="18" charset="0"/>
                <a:ea typeface="Aptos" panose="020B0004020202020204" pitchFamily="34" charset="0"/>
                <a:cs typeface="Times New Roman" panose="02020603050405020304" pitchFamily="18" charset="0"/>
              </a:rPr>
              <a:t>In a world of continuous technological advancement, the organisational marketing sphere finds itself in equal measure in a perpetual change.</a:t>
            </a:r>
          </a:p>
          <a:p>
            <a:pPr>
              <a:lnSpc>
                <a:spcPct val="115000"/>
              </a:lnSpc>
              <a:spcAft>
                <a:spcPts val="800"/>
              </a:spcAft>
            </a:pPr>
            <a:endParaRPr lang="en-GB" kern="100" dirty="0">
              <a:effectLst/>
              <a:latin typeface="Times New Roman" panose="02020603050405020304" pitchFamily="18" charset="0"/>
              <a:ea typeface="Aptos" panose="020B0004020202020204" pitchFamily="34" charset="0"/>
              <a:cs typeface="Times New Roman" panose="02020603050405020304" pitchFamily="18" charset="0"/>
            </a:endParaRPr>
          </a:p>
          <a:p>
            <a:pPr>
              <a:lnSpc>
                <a:spcPct val="115000"/>
              </a:lnSpc>
              <a:spcAft>
                <a:spcPts val="800"/>
              </a:spcAft>
            </a:pPr>
            <a:endParaRPr lang="en-GB" kern="100" dirty="0">
              <a:effectLst/>
              <a:latin typeface="Times New Roman" panose="02020603050405020304" pitchFamily="18" charset="0"/>
              <a:ea typeface="Aptos" panose="020B0004020202020204" pitchFamily="34" charset="0"/>
              <a:cs typeface="Times New Roman" panose="02020603050405020304" pitchFamily="18" charset="0"/>
            </a:endParaRPr>
          </a:p>
          <a:p>
            <a:pPr>
              <a:lnSpc>
                <a:spcPct val="115000"/>
              </a:lnSpc>
              <a:spcAft>
                <a:spcPts val="800"/>
              </a:spcAft>
            </a:pPr>
            <a:endParaRPr lang="en-GB" kern="100" dirty="0">
              <a:latin typeface="Times New Roman" panose="02020603050405020304" pitchFamily="18" charset="0"/>
              <a:ea typeface="Aptos" panose="020B0004020202020204" pitchFamily="34" charset="0"/>
              <a:cs typeface="Times New Roman" panose="02020603050405020304" pitchFamily="18" charset="0"/>
            </a:endParaRPr>
          </a:p>
          <a:p>
            <a:pPr>
              <a:lnSpc>
                <a:spcPct val="115000"/>
              </a:lnSpc>
              <a:spcAft>
                <a:spcPts val="800"/>
              </a:spcAft>
            </a:pPr>
            <a:endParaRPr lang="en-GB" kern="100" dirty="0">
              <a:effectLst/>
              <a:latin typeface="Times New Roman" panose="02020603050405020304" pitchFamily="18" charset="0"/>
              <a:ea typeface="Aptos" panose="020B0004020202020204" pitchFamily="34" charset="0"/>
              <a:cs typeface="Times New Roman" panose="02020603050405020304" pitchFamily="18" charset="0"/>
            </a:endParaRPr>
          </a:p>
          <a:p>
            <a:pPr>
              <a:lnSpc>
                <a:spcPct val="115000"/>
              </a:lnSpc>
              <a:spcAft>
                <a:spcPts val="800"/>
              </a:spcAft>
            </a:pPr>
            <a:endParaRPr lang="en-GB" kern="100" dirty="0">
              <a:latin typeface="Times New Roman" panose="02020603050405020304" pitchFamily="18" charset="0"/>
              <a:ea typeface="Aptos" panose="020B0004020202020204" pitchFamily="34" charset="0"/>
              <a:cs typeface="Times New Roman" panose="02020603050405020304" pitchFamily="18" charset="0"/>
            </a:endParaRPr>
          </a:p>
          <a:p>
            <a:pPr>
              <a:lnSpc>
                <a:spcPct val="115000"/>
              </a:lnSpc>
              <a:spcAft>
                <a:spcPts val="800"/>
              </a:spcAft>
            </a:pPr>
            <a:endParaRPr lang="en-GB" kern="100" dirty="0">
              <a:effectLst/>
              <a:latin typeface="Times New Roman" panose="02020603050405020304" pitchFamily="18" charset="0"/>
              <a:ea typeface="Aptos" panose="020B0004020202020204" pitchFamily="34" charset="0"/>
              <a:cs typeface="Times New Roman" panose="02020603050405020304" pitchFamily="18" charset="0"/>
            </a:endParaRPr>
          </a:p>
          <a:p>
            <a:pPr>
              <a:lnSpc>
                <a:spcPct val="115000"/>
              </a:lnSpc>
              <a:spcAft>
                <a:spcPts val="800"/>
              </a:spcAft>
            </a:pPr>
            <a:r>
              <a:rPr lang="en-GB" kern="100" dirty="0">
                <a:effectLst/>
                <a:latin typeface="Times New Roman" panose="02020603050405020304" pitchFamily="18" charset="0"/>
                <a:ea typeface="Aptos" panose="020B0004020202020204" pitchFamily="34" charset="0"/>
                <a:cs typeface="Times New Roman" panose="02020603050405020304" pitchFamily="18" charset="0"/>
              </a:rPr>
              <a:t>According to Armstrong and Kotler, online purchasing became a standard procedure in today’s market and the organisations can “connect with customers online to share marketing information, sell products and services, provide customer support and maintain ongoing customer relationships” (Armstrong G., Kotler P., 2023, p 189).</a:t>
            </a:r>
          </a:p>
        </p:txBody>
      </p:sp>
      <p:pic>
        <p:nvPicPr>
          <p:cNvPr id="34" name="Picture 33">
            <a:extLst>
              <a:ext uri="{FF2B5EF4-FFF2-40B4-BE49-F238E27FC236}">
                <a16:creationId xmlns:a16="http://schemas.microsoft.com/office/drawing/2014/main" id="{C2C231A8-E684-0167-A6E5-5FE39CA46CAF}"/>
              </a:ext>
            </a:extLst>
          </p:cNvPr>
          <p:cNvPicPr>
            <a:picLocks noChangeAspect="1"/>
          </p:cNvPicPr>
          <p:nvPr/>
        </p:nvPicPr>
        <p:blipFill>
          <a:blip r:embed="rId2"/>
          <a:stretch>
            <a:fillRect/>
          </a:stretch>
        </p:blipFill>
        <p:spPr>
          <a:xfrm>
            <a:off x="522514" y="1474237"/>
            <a:ext cx="2523154" cy="3069772"/>
          </a:xfrm>
          <a:prstGeom prst="rect">
            <a:avLst/>
          </a:prstGeom>
        </p:spPr>
      </p:pic>
    </p:spTree>
    <p:extLst>
      <p:ext uri="{BB962C8B-B14F-4D97-AF65-F5344CB8AC3E}">
        <p14:creationId xmlns:p14="http://schemas.microsoft.com/office/powerpoint/2010/main" val="4995910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ame 8">
            <a:extLst>
              <a:ext uri="{FF2B5EF4-FFF2-40B4-BE49-F238E27FC236}">
                <a16:creationId xmlns:a16="http://schemas.microsoft.com/office/drawing/2014/main" id="{DD7EAFE6-2BB9-41FB-9CF4-588CFC708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32768DCD-B824-413A-B330-8D57ADB37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TextBox 2">
            <a:extLst>
              <a:ext uri="{FF2B5EF4-FFF2-40B4-BE49-F238E27FC236}">
                <a16:creationId xmlns:a16="http://schemas.microsoft.com/office/drawing/2014/main" id="{61C292F2-A1DB-2C84-BB76-D226F22D79CF}"/>
              </a:ext>
            </a:extLst>
          </p:cNvPr>
          <p:cNvGraphicFramePr/>
          <p:nvPr>
            <p:extLst>
              <p:ext uri="{D42A27DB-BD31-4B8C-83A1-F6EECF244321}">
                <p14:modId xmlns:p14="http://schemas.microsoft.com/office/powerpoint/2010/main" val="3814853746"/>
              </p:ext>
            </p:extLst>
          </p:nvPr>
        </p:nvGraphicFramePr>
        <p:xfrm>
          <a:off x="838200" y="619432"/>
          <a:ext cx="10515600" cy="55575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312543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Frame 15">
            <a:extLst>
              <a:ext uri="{FF2B5EF4-FFF2-40B4-BE49-F238E27FC236}">
                <a16:creationId xmlns:a16="http://schemas.microsoft.com/office/drawing/2014/main" id="{DD7EAFE6-2BB9-41FB-9CF4-588CFC708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8" name="Rectangle 17">
            <a:extLst>
              <a:ext uri="{FF2B5EF4-FFF2-40B4-BE49-F238E27FC236}">
                <a16:creationId xmlns:a16="http://schemas.microsoft.com/office/drawing/2014/main" id="{32768DCD-B824-413A-B330-8D57ADB37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TextBox 2">
            <a:extLst>
              <a:ext uri="{FF2B5EF4-FFF2-40B4-BE49-F238E27FC236}">
                <a16:creationId xmlns:a16="http://schemas.microsoft.com/office/drawing/2014/main" id="{45357F6C-CECA-BB39-2796-9A784EC9B7EA}"/>
              </a:ext>
            </a:extLst>
          </p:cNvPr>
          <p:cNvGraphicFramePr/>
          <p:nvPr>
            <p:extLst>
              <p:ext uri="{D42A27DB-BD31-4B8C-83A1-F6EECF244321}">
                <p14:modId xmlns:p14="http://schemas.microsoft.com/office/powerpoint/2010/main" val="518862837"/>
              </p:ext>
            </p:extLst>
          </p:nvPr>
        </p:nvGraphicFramePr>
        <p:xfrm>
          <a:off x="838200" y="894735"/>
          <a:ext cx="10515600" cy="52822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049137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825EDCF-18E5-FA3D-9C3F-D32DCE74C7D8}"/>
              </a:ext>
            </a:extLst>
          </p:cNvPr>
          <p:cNvSpPr txBox="1"/>
          <p:nvPr/>
        </p:nvSpPr>
        <p:spPr>
          <a:xfrm>
            <a:off x="3047238" y="1068546"/>
            <a:ext cx="7854214" cy="4823500"/>
          </a:xfrm>
          <a:prstGeom prst="rect">
            <a:avLst/>
          </a:prstGeom>
          <a:noFill/>
        </p:spPr>
        <p:txBody>
          <a:bodyPr wrap="square">
            <a:spAutoFit/>
          </a:bodyPr>
          <a:lstStyle/>
          <a:p>
            <a:pPr>
              <a:lnSpc>
                <a:spcPct val="115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“Social media is a highly effective public communication tool” and is used by organisations to broadcast its brand and to create virtual support communities for the organisation by engaging the customers and providing a two-way, real-time communication. (Creative school of business, 2022).</a:t>
            </a:r>
          </a:p>
          <a:p>
            <a:pPr>
              <a:lnSpc>
                <a:spcPct val="115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a:t>
            </a:r>
            <a:r>
              <a:rPr lang="en-GB" kern="100" dirty="0">
                <a:latin typeface="Times New Roman" panose="02020603050405020304" pitchFamily="18" charset="0"/>
                <a:ea typeface="Aptos" panose="020B0004020202020204" pitchFamily="34" charset="0"/>
                <a:cs typeface="Times New Roman" panose="02020603050405020304" pitchFamily="18" charset="0"/>
              </a:rPr>
              <a:t>Consequently, Tesco is utilising a sophisticated online strategy to create a positive brand image and appeal to its customers.</a:t>
            </a:r>
          </a:p>
          <a:p>
            <a:pPr>
              <a:lnSpc>
                <a:spcPct val="115000"/>
              </a:lnSpc>
              <a:spcAft>
                <a:spcPts val="800"/>
              </a:spcAft>
            </a:pPr>
            <a:endParaRPr lang="en-GB" kern="100" dirty="0">
              <a:latin typeface="Times New Roman" panose="02020603050405020304" pitchFamily="18" charset="0"/>
              <a:ea typeface="Aptos" panose="020B0004020202020204" pitchFamily="34" charset="0"/>
              <a:cs typeface="Times New Roman" panose="02020603050405020304" pitchFamily="18" charset="0"/>
            </a:endParaRPr>
          </a:p>
          <a:p>
            <a:pPr>
              <a:lnSpc>
                <a:spcPct val="115000"/>
              </a:lnSpc>
              <a:spcAft>
                <a:spcPts val="800"/>
              </a:spcAft>
            </a:pPr>
            <a:r>
              <a:rPr lang="en-GB" kern="100" dirty="0">
                <a:latin typeface="Times New Roman" panose="02020603050405020304" pitchFamily="18" charset="0"/>
                <a:ea typeface="Aptos" panose="020B0004020202020204" pitchFamily="34" charset="0"/>
                <a:cs typeface="Times New Roman" panose="02020603050405020304" pitchFamily="18" charset="0"/>
              </a:rPr>
              <a:t>Conversely social media can bring significant challenges for organisational marketing as “</a:t>
            </a:r>
            <a:r>
              <a:rPr lang="en-GB" b="0" i="0" dirty="0">
                <a:solidFill>
                  <a:srgbClr val="1F1F1F"/>
                </a:solidFill>
                <a:effectLst/>
                <a:latin typeface="Times New Roman" panose="02020603050405020304" pitchFamily="18" charset="0"/>
                <a:cs typeface="Times New Roman" panose="02020603050405020304" pitchFamily="18" charset="0"/>
              </a:rPr>
              <a:t>consumer complaints can be instantly communicated to millions of people in minutes and can have negative consequences for the business concerned”</a:t>
            </a:r>
          </a:p>
          <a:p>
            <a:pPr>
              <a:lnSpc>
                <a:spcPct val="115000"/>
              </a:lnSpc>
              <a:spcAft>
                <a:spcPts val="800"/>
              </a:spcAft>
            </a:pPr>
            <a:r>
              <a:rPr lang="en-GB" kern="100" dirty="0">
                <a:solidFill>
                  <a:srgbClr val="1F1F1F"/>
                </a:solidFill>
                <a:latin typeface="Times New Roman" panose="02020603050405020304" pitchFamily="18" charset="0"/>
                <a:ea typeface="Aptos" panose="020B0004020202020204" pitchFamily="34" charset="0"/>
                <a:cs typeface="Times New Roman" panose="02020603050405020304" pitchFamily="18" charset="0"/>
              </a:rPr>
              <a:t>(Dwivedi et al, 2021).</a:t>
            </a:r>
            <a:endParaRPr lang="en-GB" kern="100" dirty="0">
              <a:latin typeface="Times New Roman" panose="02020603050405020304" pitchFamily="18" charset="0"/>
              <a:ea typeface="Aptos" panose="020B0004020202020204" pitchFamily="34" charset="0"/>
              <a:cs typeface="Times New Roman" panose="02020603050405020304" pitchFamily="18" charset="0"/>
            </a:endParaRPr>
          </a:p>
          <a:p>
            <a:pPr>
              <a:lnSpc>
                <a:spcPct val="115000"/>
              </a:lnSpc>
              <a:spcAft>
                <a:spcPts val="800"/>
              </a:spcAft>
            </a:pPr>
            <a:endParaRPr lang="en-GB" sz="1800" kern="100" dirty="0">
              <a:effectLst/>
              <a:latin typeface="Times New Roman" panose="02020603050405020304" pitchFamily="18" charset="0"/>
              <a:ea typeface="Aptos" panose="020B0004020202020204" pitchFamily="34" charset="0"/>
              <a:cs typeface="Times New Roman" panose="02020603050405020304" pitchFamily="18" charset="0"/>
            </a:endParaRPr>
          </a:p>
          <a:p>
            <a:pPr>
              <a:lnSpc>
                <a:spcPct val="115000"/>
              </a:lnSpc>
              <a:spcAft>
                <a:spcPts val="800"/>
              </a:spcAft>
            </a:pPr>
            <a:endParaRPr lang="en-GB" sz="1800" kern="100" dirty="0">
              <a:effectLst/>
              <a:latin typeface="Times New Roman" panose="02020603050405020304" pitchFamily="18" charset="0"/>
              <a:ea typeface="Aptos" panose="020B0004020202020204" pitchFamily="34" charset="0"/>
              <a:cs typeface="Times New Roman" panose="02020603050405020304" pitchFamily="18" charset="0"/>
            </a:endParaRPr>
          </a:p>
        </p:txBody>
      </p:sp>
      <p:pic>
        <p:nvPicPr>
          <p:cNvPr id="4" name="Picture 3">
            <a:extLst>
              <a:ext uri="{FF2B5EF4-FFF2-40B4-BE49-F238E27FC236}">
                <a16:creationId xmlns:a16="http://schemas.microsoft.com/office/drawing/2014/main" id="{B28EFC98-097C-7E5A-46C2-CEE679288FDF}"/>
              </a:ext>
            </a:extLst>
          </p:cNvPr>
          <p:cNvPicPr>
            <a:picLocks noChangeAspect="1"/>
          </p:cNvPicPr>
          <p:nvPr/>
        </p:nvPicPr>
        <p:blipFill>
          <a:blip r:embed="rId2"/>
          <a:stretch>
            <a:fillRect/>
          </a:stretch>
        </p:blipFill>
        <p:spPr>
          <a:xfrm>
            <a:off x="523275" y="1809095"/>
            <a:ext cx="2523963" cy="3066554"/>
          </a:xfrm>
          <a:prstGeom prst="rect">
            <a:avLst/>
          </a:prstGeom>
        </p:spPr>
      </p:pic>
    </p:spTree>
    <p:extLst>
      <p:ext uri="{BB962C8B-B14F-4D97-AF65-F5344CB8AC3E}">
        <p14:creationId xmlns:p14="http://schemas.microsoft.com/office/powerpoint/2010/main" val="11574411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A2477EE-FBE5-4DB7-8438-DE1CAC61A2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 name="Rectangle 8">
            <a:extLst>
              <a:ext uri="{FF2B5EF4-FFF2-40B4-BE49-F238E27FC236}">
                <a16:creationId xmlns:a16="http://schemas.microsoft.com/office/drawing/2014/main" id="{5B0E521E-8528-4E92-8B8C-67ED5C5BD0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37"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5260A928-5663-B499-B9B8-DE2466710BB0}"/>
              </a:ext>
            </a:extLst>
          </p:cNvPr>
          <p:cNvPicPr>
            <a:picLocks noChangeAspect="1"/>
          </p:cNvPicPr>
          <p:nvPr/>
        </p:nvPicPr>
        <p:blipFill>
          <a:blip r:embed="rId2">
            <a:alphaModFix/>
          </a:blip>
          <a:srcRect r="-1" b="9977"/>
          <a:stretch/>
        </p:blipFill>
        <p:spPr>
          <a:xfrm>
            <a:off x="6485" y="10"/>
            <a:ext cx="12188952" cy="6857990"/>
          </a:xfrm>
          <a:prstGeom prst="rect">
            <a:avLst/>
          </a:prstGeom>
        </p:spPr>
      </p:pic>
    </p:spTree>
    <p:extLst>
      <p:ext uri="{BB962C8B-B14F-4D97-AF65-F5344CB8AC3E}">
        <p14:creationId xmlns:p14="http://schemas.microsoft.com/office/powerpoint/2010/main" val="16779507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ame 8">
            <a:extLst>
              <a:ext uri="{FF2B5EF4-FFF2-40B4-BE49-F238E27FC236}">
                <a16:creationId xmlns:a16="http://schemas.microsoft.com/office/drawing/2014/main" id="{DD7EAFE6-2BB9-41FB-9CF4-588CFC708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32768DCD-B824-413A-B330-8D57ADB37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TextBox 2">
            <a:extLst>
              <a:ext uri="{FF2B5EF4-FFF2-40B4-BE49-F238E27FC236}">
                <a16:creationId xmlns:a16="http://schemas.microsoft.com/office/drawing/2014/main" id="{DD5B0787-E5B9-1949-2F6A-0B6EE641183A}"/>
              </a:ext>
            </a:extLst>
          </p:cNvPr>
          <p:cNvGraphicFramePr/>
          <p:nvPr>
            <p:extLst>
              <p:ext uri="{D42A27DB-BD31-4B8C-83A1-F6EECF244321}">
                <p14:modId xmlns:p14="http://schemas.microsoft.com/office/powerpoint/2010/main" val="4191327808"/>
              </p:ext>
            </p:extLst>
          </p:nvPr>
        </p:nvGraphicFramePr>
        <p:xfrm>
          <a:off x="838200" y="816077"/>
          <a:ext cx="10515600" cy="53608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107152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ame 8">
            <a:extLst>
              <a:ext uri="{FF2B5EF4-FFF2-40B4-BE49-F238E27FC236}">
                <a16:creationId xmlns:a16="http://schemas.microsoft.com/office/drawing/2014/main" id="{DD7EAFE6-2BB9-41FB-9CF4-588CFC708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19B36E71-93BD-4984-AC9C-CC9FB9CC06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A767031-C99F-4567-B7D9-353331C779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4"/>
            <a:ext cx="12188952" cy="6858000"/>
          </a:xfrm>
          <a:prstGeom prst="rect">
            <a:avLst/>
          </a:prstGeom>
          <a:gradFill flip="none" rotWithShape="1">
            <a:gsLst>
              <a:gs pos="0">
                <a:schemeClr val="accent2">
                  <a:alpha val="60000"/>
                </a:schemeClr>
              </a:gs>
              <a:gs pos="100000">
                <a:schemeClr val="accent1">
                  <a:alpha val="6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63FEDEE9-12A6-4011-A532-8071D6086B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3"/>
            <a:ext cx="12188952" cy="6858000"/>
          </a:xfrm>
          <a:prstGeom prst="rect">
            <a:avLst/>
          </a:prstGeom>
          <a:solidFill>
            <a:schemeClr val="bg2">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Oval 16">
            <a:extLst>
              <a:ext uri="{FF2B5EF4-FFF2-40B4-BE49-F238E27FC236}">
                <a16:creationId xmlns:a16="http://schemas.microsoft.com/office/drawing/2014/main" id="{57C37CE9-19CE-49DF-A887-2214EBB1F0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743200" y="0"/>
            <a:ext cx="6857999" cy="6857998"/>
          </a:xfrm>
          <a:prstGeom prst="ellipse">
            <a:avLst/>
          </a:prstGeom>
          <a:gradFill>
            <a:gsLst>
              <a:gs pos="0">
                <a:schemeClr val="accent1">
                  <a:lumMod val="20000"/>
                  <a:lumOff val="80000"/>
                  <a:alpha val="40000"/>
                </a:schemeClr>
              </a:gs>
              <a:gs pos="100000">
                <a:schemeClr val="accent1">
                  <a:alpha val="40000"/>
                </a:schemeClr>
              </a:gs>
            </a:gsLst>
            <a:lin ang="2700000" scaled="1"/>
          </a:gradFill>
          <a:ln>
            <a:noFill/>
          </a:ln>
          <a:effectLst>
            <a:softEdge rad="520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Oval 18">
            <a:extLst>
              <a:ext uri="{FF2B5EF4-FFF2-40B4-BE49-F238E27FC236}">
                <a16:creationId xmlns:a16="http://schemas.microsoft.com/office/drawing/2014/main" id="{7EF84E8E-7E93-4DEE-BCFB-2AE29098B5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73990" y="1194074"/>
            <a:ext cx="5589934" cy="5737916"/>
          </a:xfrm>
          <a:prstGeom prst="ellipse">
            <a:avLst/>
          </a:prstGeom>
          <a:gradFill>
            <a:gsLst>
              <a:gs pos="0">
                <a:schemeClr val="accent1">
                  <a:alpha val="40000"/>
                </a:schemeClr>
              </a:gs>
              <a:gs pos="100000">
                <a:schemeClr val="accent5">
                  <a:alpha val="20000"/>
                </a:schemeClr>
              </a:gs>
            </a:gsLst>
            <a:lin ang="2700000" scaled="1"/>
          </a:gradFill>
          <a:ln>
            <a:noFill/>
          </a:ln>
          <a:effectLst>
            <a:softEdge rad="952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Oval 20">
            <a:extLst>
              <a:ext uri="{FF2B5EF4-FFF2-40B4-BE49-F238E27FC236}">
                <a16:creationId xmlns:a16="http://schemas.microsoft.com/office/drawing/2014/main" id="{9046502B-E9B6-4225-B8EE-BC5D64468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439622" y="194269"/>
            <a:ext cx="5760743" cy="5737917"/>
          </a:xfrm>
          <a:prstGeom prst="ellipse">
            <a:avLst/>
          </a:prstGeom>
          <a:gradFill>
            <a:gsLst>
              <a:gs pos="0">
                <a:schemeClr val="accent1">
                  <a:alpha val="20000"/>
                </a:schemeClr>
              </a:gs>
              <a:gs pos="100000">
                <a:schemeClr val="accent5">
                  <a:alpha val="40000"/>
                </a:schemeClr>
              </a:gs>
            </a:gsLst>
            <a:lin ang="2700000" scaled="1"/>
          </a:gradFill>
          <a:ln>
            <a:noFill/>
          </a:ln>
          <a:effectLst>
            <a:softEdge rad="10033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a:extLst>
              <a:ext uri="{FF2B5EF4-FFF2-40B4-BE49-F238E27FC236}">
                <a16:creationId xmlns:a16="http://schemas.microsoft.com/office/drawing/2014/main" id="{7662489D-9945-616E-7473-7476F9EAA86B}"/>
              </a:ext>
            </a:extLst>
          </p:cNvPr>
          <p:cNvPicPr>
            <a:picLocks noChangeAspect="1"/>
          </p:cNvPicPr>
          <p:nvPr/>
        </p:nvPicPr>
        <p:blipFill>
          <a:blip r:embed="rId2">
            <a:alphaModFix amt="80000"/>
          </a:blip>
          <a:stretch>
            <a:fillRect/>
          </a:stretch>
        </p:blipFill>
        <p:spPr>
          <a:xfrm>
            <a:off x="609250" y="429341"/>
            <a:ext cx="10973500" cy="3087107"/>
          </a:xfrm>
          <a:prstGeom prst="rect">
            <a:avLst/>
          </a:prstGeom>
        </p:spPr>
      </p:pic>
      <p:sp>
        <p:nvSpPr>
          <p:cNvPr id="3" name="TextBox 2">
            <a:extLst>
              <a:ext uri="{FF2B5EF4-FFF2-40B4-BE49-F238E27FC236}">
                <a16:creationId xmlns:a16="http://schemas.microsoft.com/office/drawing/2014/main" id="{84E5921E-D4FB-ADE3-8AFB-EEB4E3F5D1EF}"/>
              </a:ext>
            </a:extLst>
          </p:cNvPr>
          <p:cNvSpPr txBox="1"/>
          <p:nvPr/>
        </p:nvSpPr>
        <p:spPr>
          <a:xfrm>
            <a:off x="979714" y="3899662"/>
            <a:ext cx="10374086" cy="2398029"/>
          </a:xfrm>
          <a:prstGeom prst="rect">
            <a:avLst/>
          </a:prstGeom>
        </p:spPr>
        <p:txBody>
          <a:bodyPr vert="horz" lIns="91440" tIns="45720" rIns="91440" bIns="45720" rtlCol="0" anchor="t">
            <a:normAutofit/>
          </a:bodyPr>
          <a:lstStyle/>
          <a:p>
            <a:pPr indent="-228600">
              <a:spcAft>
                <a:spcPts val="800"/>
              </a:spcAft>
              <a:buClr>
                <a:schemeClr val="tx2">
                  <a:lumMod val="10000"/>
                  <a:lumOff val="90000"/>
                </a:schemeClr>
              </a:buClr>
              <a:buSzPct val="80000"/>
              <a:buFont typeface="Wingdings" panose="05000000000000000000" pitchFamily="2" charset="2"/>
              <a:buChar char="§"/>
            </a:pPr>
            <a:r>
              <a:rPr lang="en-US" sz="2400" dirty="0">
                <a:solidFill>
                  <a:srgbClr val="FFFFFF"/>
                </a:solidFill>
                <a:effectLst/>
                <a:latin typeface="Times New Roman" panose="02020603050405020304" pitchFamily="18" charset="0"/>
                <a:cs typeface="Times New Roman" panose="02020603050405020304" pitchFamily="18" charset="0"/>
              </a:rPr>
              <a:t>At Tesco, the implementation of digital and online marketing strategies started in 1995 with the introduction of the loyalty Clubcard and amplified when its business model upgraded by inaugurating its first online shop, Tesco Direct, in 1996. (The Grocer, 2019). The platform was shut down in 2018 due to high marketing and fulfilment costs</a:t>
            </a:r>
            <a:r>
              <a:rPr lang="en-US" sz="2000" dirty="0">
                <a:solidFill>
                  <a:srgbClr val="FFFFFF"/>
                </a:solidFill>
                <a:effectLst/>
              </a:rPr>
              <a:t>.</a:t>
            </a:r>
          </a:p>
        </p:txBody>
      </p:sp>
    </p:spTree>
    <p:extLst>
      <p:ext uri="{BB962C8B-B14F-4D97-AF65-F5344CB8AC3E}">
        <p14:creationId xmlns:p14="http://schemas.microsoft.com/office/powerpoint/2010/main" val="23888987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Frame 27">
            <a:extLst>
              <a:ext uri="{FF2B5EF4-FFF2-40B4-BE49-F238E27FC236}">
                <a16:creationId xmlns:a16="http://schemas.microsoft.com/office/drawing/2014/main" id="{DD7EAFE6-2BB9-41FB-9CF4-588CFC708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0" name="Rectangle 29">
            <a:extLst>
              <a:ext uri="{FF2B5EF4-FFF2-40B4-BE49-F238E27FC236}">
                <a16:creationId xmlns:a16="http://schemas.microsoft.com/office/drawing/2014/main" id="{32768DCD-B824-413A-B330-8D57ADB37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96E45848-BEDA-4F24-9C4E-DA21209582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4"/>
            <a:ext cx="12188952" cy="6858000"/>
          </a:xfrm>
          <a:prstGeom prst="rect">
            <a:avLst/>
          </a:prstGeom>
          <a:gradFill flip="none" rotWithShape="1">
            <a:gsLst>
              <a:gs pos="0">
                <a:schemeClr val="accent2">
                  <a:alpha val="60000"/>
                </a:schemeClr>
              </a:gs>
              <a:gs pos="100000">
                <a:schemeClr val="accent1">
                  <a:alpha val="6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B2BB8117-A903-442C-9223-A4FEB85C32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3"/>
            <a:ext cx="12188952" cy="6858000"/>
          </a:xfrm>
          <a:prstGeom prst="rect">
            <a:avLst/>
          </a:prstGeom>
          <a:solidFill>
            <a:schemeClr val="bg2">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Oval 35">
            <a:extLst>
              <a:ext uri="{FF2B5EF4-FFF2-40B4-BE49-F238E27FC236}">
                <a16:creationId xmlns:a16="http://schemas.microsoft.com/office/drawing/2014/main" id="{C59300B8-3117-43F8-9F8E-68DB9F002F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537516" y="0"/>
            <a:ext cx="6857999" cy="6857998"/>
          </a:xfrm>
          <a:prstGeom prst="ellipse">
            <a:avLst/>
          </a:prstGeom>
          <a:gradFill>
            <a:gsLst>
              <a:gs pos="0">
                <a:schemeClr val="accent1">
                  <a:lumMod val="20000"/>
                  <a:lumOff val="80000"/>
                  <a:alpha val="40000"/>
                </a:schemeClr>
              </a:gs>
              <a:gs pos="100000">
                <a:schemeClr val="accent1">
                  <a:alpha val="40000"/>
                </a:schemeClr>
              </a:gs>
            </a:gsLst>
            <a:lin ang="2700000" scaled="1"/>
          </a:gradFill>
          <a:ln>
            <a:noFill/>
          </a:ln>
          <a:effectLst>
            <a:softEdge rad="520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8" name="Oval 37">
            <a:extLst>
              <a:ext uri="{FF2B5EF4-FFF2-40B4-BE49-F238E27FC236}">
                <a16:creationId xmlns:a16="http://schemas.microsoft.com/office/drawing/2014/main" id="{1AFAE680-42C1-4104-B74F-B0A8F1FB26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73990" y="1194074"/>
            <a:ext cx="5589934" cy="5737916"/>
          </a:xfrm>
          <a:prstGeom prst="ellipse">
            <a:avLst/>
          </a:prstGeom>
          <a:gradFill>
            <a:gsLst>
              <a:gs pos="0">
                <a:schemeClr val="accent1">
                  <a:alpha val="40000"/>
                </a:schemeClr>
              </a:gs>
              <a:gs pos="100000">
                <a:schemeClr val="accent5">
                  <a:alpha val="20000"/>
                </a:schemeClr>
              </a:gs>
            </a:gsLst>
            <a:lin ang="2700000" scaled="1"/>
          </a:gradFill>
          <a:ln>
            <a:noFill/>
          </a:ln>
          <a:effectLst>
            <a:softEdge rad="952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 name="Oval 39">
            <a:extLst>
              <a:ext uri="{FF2B5EF4-FFF2-40B4-BE49-F238E27FC236}">
                <a16:creationId xmlns:a16="http://schemas.microsoft.com/office/drawing/2014/main" id="{828A8BA9-B3FE-4C96-A0A1-72A0D2C855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439622" y="194269"/>
            <a:ext cx="5760743" cy="5737917"/>
          </a:xfrm>
          <a:prstGeom prst="ellipse">
            <a:avLst/>
          </a:prstGeom>
          <a:gradFill>
            <a:gsLst>
              <a:gs pos="0">
                <a:schemeClr val="accent1">
                  <a:alpha val="20000"/>
                </a:schemeClr>
              </a:gs>
              <a:gs pos="100000">
                <a:schemeClr val="accent5">
                  <a:alpha val="40000"/>
                </a:schemeClr>
              </a:gs>
            </a:gsLst>
            <a:lin ang="2700000" scaled="1"/>
          </a:gradFill>
          <a:ln>
            <a:noFill/>
          </a:ln>
          <a:effectLst>
            <a:softEdge rad="10033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a:extLst>
              <a:ext uri="{FF2B5EF4-FFF2-40B4-BE49-F238E27FC236}">
                <a16:creationId xmlns:a16="http://schemas.microsoft.com/office/drawing/2014/main" id="{3A069E13-1D21-A3EC-96C7-A516BC33D6E8}"/>
              </a:ext>
            </a:extLst>
          </p:cNvPr>
          <p:cNvSpPr txBox="1"/>
          <p:nvPr/>
        </p:nvSpPr>
        <p:spPr>
          <a:xfrm>
            <a:off x="994201" y="1386038"/>
            <a:ext cx="5796580" cy="4454040"/>
          </a:xfrm>
          <a:prstGeom prst="rect">
            <a:avLst/>
          </a:prstGeom>
        </p:spPr>
        <p:txBody>
          <a:bodyPr vert="horz" lIns="91440" tIns="45720" rIns="91440" bIns="45720" rtlCol="0">
            <a:normAutofit/>
          </a:bodyPr>
          <a:lstStyle/>
          <a:p>
            <a:pPr indent="-228600">
              <a:spcAft>
                <a:spcPts val="800"/>
              </a:spcAft>
              <a:buClr>
                <a:schemeClr val="tx2">
                  <a:lumMod val="10000"/>
                  <a:lumOff val="90000"/>
                </a:schemeClr>
              </a:buClr>
              <a:buSzPct val="80000"/>
              <a:buFont typeface="Wingdings" panose="05000000000000000000" pitchFamily="2" charset="2"/>
              <a:buChar char="§"/>
            </a:pPr>
            <a:r>
              <a:rPr lang="en-US" sz="2400" dirty="0">
                <a:solidFill>
                  <a:srgbClr val="FFFFFF"/>
                </a:solidFill>
                <a:effectLst/>
                <a:latin typeface="Times New Roman" panose="02020603050405020304" pitchFamily="18" charset="0"/>
                <a:cs typeface="Times New Roman" panose="02020603050405020304" pitchFamily="18" charset="0"/>
              </a:rPr>
              <a:t>The introduction in 2012 of Scan as you shop handsets, used in tandem with the club cards provided, according to Dunnhumby,  an important development in terms of engaging with customers in stores and enhancing buyer’s experience. (Dunnhumby, 2023). The shopping experience in store simplified and allowed customers to select their choices easier by having a quicker insight of their own shopping budget. This is a matter of choice as customer tills are still available. </a:t>
            </a:r>
          </a:p>
        </p:txBody>
      </p:sp>
      <p:sp>
        <p:nvSpPr>
          <p:cNvPr id="42" name="Rectangle 41">
            <a:extLst>
              <a:ext uri="{FF2B5EF4-FFF2-40B4-BE49-F238E27FC236}">
                <a16:creationId xmlns:a16="http://schemas.microsoft.com/office/drawing/2014/main" id="{2EDB7FB2-4012-481D-B3D1-7301CCF6E4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84982" y="-1328"/>
            <a:ext cx="4407017" cy="6858000"/>
          </a:xfrm>
          <a:prstGeom prst="rect">
            <a:avLst/>
          </a:prstGeom>
          <a:gradFill flip="none" rotWithShape="1">
            <a:gsLst>
              <a:gs pos="0">
                <a:schemeClr val="accent2"/>
              </a:gs>
              <a:gs pos="100000">
                <a:schemeClr val="accent1"/>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867713E1-0DFC-1297-C279-18746D740462}"/>
              </a:ext>
            </a:extLst>
          </p:cNvPr>
          <p:cNvPicPr>
            <a:picLocks noChangeAspect="1"/>
          </p:cNvPicPr>
          <p:nvPr/>
        </p:nvPicPr>
        <p:blipFill>
          <a:blip r:embed="rId2">
            <a:alphaModFix amt="60000"/>
          </a:blip>
          <a:srcRect l="36584" r="24218" b="2"/>
          <a:stretch/>
        </p:blipFill>
        <p:spPr>
          <a:xfrm>
            <a:off x="7784982" y="-1328"/>
            <a:ext cx="4407017" cy="6858000"/>
          </a:xfrm>
          <a:prstGeom prst="rect">
            <a:avLst/>
          </a:prstGeom>
        </p:spPr>
      </p:pic>
    </p:spTree>
    <p:extLst>
      <p:ext uri="{BB962C8B-B14F-4D97-AF65-F5344CB8AC3E}">
        <p14:creationId xmlns:p14="http://schemas.microsoft.com/office/powerpoint/2010/main" val="17473948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ame 8">
            <a:extLst>
              <a:ext uri="{FF2B5EF4-FFF2-40B4-BE49-F238E27FC236}">
                <a16:creationId xmlns:a16="http://schemas.microsoft.com/office/drawing/2014/main" id="{DD7EAFE6-2BB9-41FB-9CF4-588CFC708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32768DCD-B824-413A-B330-8D57ADB37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96E45848-BEDA-4F24-9C4E-DA21209582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4"/>
            <a:ext cx="12188952" cy="6858000"/>
          </a:xfrm>
          <a:prstGeom prst="rect">
            <a:avLst/>
          </a:prstGeom>
          <a:gradFill flip="none" rotWithShape="1">
            <a:gsLst>
              <a:gs pos="0">
                <a:schemeClr val="accent2">
                  <a:alpha val="60000"/>
                </a:schemeClr>
              </a:gs>
              <a:gs pos="100000">
                <a:schemeClr val="accent1">
                  <a:alpha val="6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B2BB8117-A903-442C-9223-A4FEB85C32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3"/>
            <a:ext cx="12188952" cy="6858000"/>
          </a:xfrm>
          <a:prstGeom prst="rect">
            <a:avLst/>
          </a:prstGeom>
          <a:solidFill>
            <a:schemeClr val="bg2">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Oval 16">
            <a:extLst>
              <a:ext uri="{FF2B5EF4-FFF2-40B4-BE49-F238E27FC236}">
                <a16:creationId xmlns:a16="http://schemas.microsoft.com/office/drawing/2014/main" id="{C59300B8-3117-43F8-9F8E-68DB9F002F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743200" y="0"/>
            <a:ext cx="6857999" cy="6857998"/>
          </a:xfrm>
          <a:prstGeom prst="ellipse">
            <a:avLst/>
          </a:prstGeom>
          <a:gradFill>
            <a:gsLst>
              <a:gs pos="0">
                <a:schemeClr val="accent1">
                  <a:lumMod val="20000"/>
                  <a:lumOff val="80000"/>
                  <a:alpha val="40000"/>
                </a:schemeClr>
              </a:gs>
              <a:gs pos="100000">
                <a:schemeClr val="accent1">
                  <a:alpha val="40000"/>
                </a:schemeClr>
              </a:gs>
            </a:gsLst>
            <a:lin ang="2700000" scaled="1"/>
          </a:gradFill>
          <a:ln>
            <a:noFill/>
          </a:ln>
          <a:effectLst>
            <a:softEdge rad="520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Oval 18">
            <a:extLst>
              <a:ext uri="{FF2B5EF4-FFF2-40B4-BE49-F238E27FC236}">
                <a16:creationId xmlns:a16="http://schemas.microsoft.com/office/drawing/2014/main" id="{1AFAE680-42C1-4104-B74F-B0A8F1FB26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73990" y="1194074"/>
            <a:ext cx="5589934" cy="5737916"/>
          </a:xfrm>
          <a:prstGeom prst="ellipse">
            <a:avLst/>
          </a:prstGeom>
          <a:gradFill>
            <a:gsLst>
              <a:gs pos="0">
                <a:schemeClr val="accent1">
                  <a:alpha val="40000"/>
                </a:schemeClr>
              </a:gs>
              <a:gs pos="100000">
                <a:schemeClr val="accent5">
                  <a:alpha val="20000"/>
                </a:schemeClr>
              </a:gs>
            </a:gsLst>
            <a:lin ang="2700000" scaled="1"/>
          </a:gradFill>
          <a:ln>
            <a:noFill/>
          </a:ln>
          <a:effectLst>
            <a:softEdge rad="952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Oval 20">
            <a:extLst>
              <a:ext uri="{FF2B5EF4-FFF2-40B4-BE49-F238E27FC236}">
                <a16:creationId xmlns:a16="http://schemas.microsoft.com/office/drawing/2014/main" id="{828A8BA9-B3FE-4C96-A0A1-72A0D2C855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439622" y="194269"/>
            <a:ext cx="5760743" cy="5737917"/>
          </a:xfrm>
          <a:prstGeom prst="ellipse">
            <a:avLst/>
          </a:prstGeom>
          <a:gradFill>
            <a:gsLst>
              <a:gs pos="0">
                <a:schemeClr val="accent1">
                  <a:alpha val="20000"/>
                </a:schemeClr>
              </a:gs>
              <a:gs pos="100000">
                <a:schemeClr val="accent5">
                  <a:alpha val="40000"/>
                </a:schemeClr>
              </a:gs>
            </a:gsLst>
            <a:lin ang="2700000" scaled="1"/>
          </a:gradFill>
          <a:ln>
            <a:noFill/>
          </a:ln>
          <a:effectLst>
            <a:softEdge rad="10033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Frame 22">
            <a:extLst>
              <a:ext uri="{FF2B5EF4-FFF2-40B4-BE49-F238E27FC236}">
                <a16:creationId xmlns:a16="http://schemas.microsoft.com/office/drawing/2014/main" id="{19F9CD66-32FC-448F-B4C5-67D17508A2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F0C8F834-3B2A-0BEA-FF7C-0ECA0DE7DC67}"/>
              </a:ext>
            </a:extLst>
          </p:cNvPr>
          <p:cNvSpPr txBox="1"/>
          <p:nvPr/>
        </p:nvSpPr>
        <p:spPr>
          <a:xfrm>
            <a:off x="838200" y="1334279"/>
            <a:ext cx="5428375" cy="4842684"/>
          </a:xfrm>
          <a:prstGeom prst="rect">
            <a:avLst/>
          </a:prstGeom>
        </p:spPr>
        <p:txBody>
          <a:bodyPr vert="horz" lIns="91440" tIns="45720" rIns="91440" bIns="45720" rtlCol="0">
            <a:normAutofit/>
          </a:bodyPr>
          <a:lstStyle/>
          <a:p>
            <a:pPr indent="-228600">
              <a:spcAft>
                <a:spcPts val="800"/>
              </a:spcAft>
              <a:buClr>
                <a:schemeClr val="tx2">
                  <a:lumMod val="10000"/>
                  <a:lumOff val="90000"/>
                </a:schemeClr>
              </a:buClr>
              <a:buSzPct val="80000"/>
              <a:buFont typeface="Wingdings" panose="05000000000000000000" pitchFamily="2" charset="2"/>
              <a:buChar char="§"/>
            </a:pPr>
            <a:r>
              <a:rPr lang="en-US" sz="2000" dirty="0">
                <a:solidFill>
                  <a:srgbClr val="FFFFFF"/>
                </a:solidFill>
                <a:effectLst/>
                <a:latin typeface="Times New Roman" panose="02020603050405020304" pitchFamily="18" charset="0"/>
                <a:cs typeface="Times New Roman" panose="02020603050405020304" pitchFamily="18" charset="0"/>
              </a:rPr>
              <a:t>In stores Tesco is applying the digital marketing strategies by optimising the customer experience with the help of self-ordering tills and the introduction on trial basis of “magic tills” which allow cameras and sensors to track customers habits and choices . The latest digital development comes with conflicting feedback from customers, several buyers agreeing with its implementation in terms of time saving benefits, while others are against AI tracking technologies. (Mail Online, 2023). This development happened due to change in shopping behaviors and it is not exclusive, as customer service employee’s alternative will always be provided</a:t>
            </a:r>
            <a:r>
              <a:rPr lang="en-US" sz="1400" dirty="0">
                <a:solidFill>
                  <a:srgbClr val="FFFFFF"/>
                </a:solidFill>
                <a:effectLst/>
              </a:rPr>
              <a:t>.</a:t>
            </a:r>
          </a:p>
        </p:txBody>
      </p:sp>
      <p:pic>
        <p:nvPicPr>
          <p:cNvPr id="2" name="Picture 1">
            <a:extLst>
              <a:ext uri="{FF2B5EF4-FFF2-40B4-BE49-F238E27FC236}">
                <a16:creationId xmlns:a16="http://schemas.microsoft.com/office/drawing/2014/main" id="{C1A461DC-CB17-BDFD-C717-F49470BDA2CE}"/>
              </a:ext>
            </a:extLst>
          </p:cNvPr>
          <p:cNvPicPr>
            <a:picLocks noChangeAspect="1"/>
          </p:cNvPicPr>
          <p:nvPr/>
        </p:nvPicPr>
        <p:blipFill>
          <a:blip r:embed="rId2">
            <a:alphaModFix amt="80000"/>
          </a:blip>
          <a:stretch>
            <a:fillRect/>
          </a:stretch>
        </p:blipFill>
        <p:spPr>
          <a:xfrm>
            <a:off x="6695514" y="2110506"/>
            <a:ext cx="4628521" cy="2603543"/>
          </a:xfrm>
          <a:prstGeom prst="rect">
            <a:avLst/>
          </a:prstGeom>
        </p:spPr>
      </p:pic>
    </p:spTree>
    <p:extLst>
      <p:ext uri="{BB962C8B-B14F-4D97-AF65-F5344CB8AC3E}">
        <p14:creationId xmlns:p14="http://schemas.microsoft.com/office/powerpoint/2010/main" val="8388662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A2477EE-FBE5-4DB7-8438-DE1CAC61A2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 name="Rectangle 8">
            <a:extLst>
              <a:ext uri="{FF2B5EF4-FFF2-40B4-BE49-F238E27FC236}">
                <a16:creationId xmlns:a16="http://schemas.microsoft.com/office/drawing/2014/main" id="{5B0E521E-8528-4E92-8B8C-67ED5C5BD0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37"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9851800E-A33A-0E8F-E781-8B1BF9DC9009}"/>
              </a:ext>
            </a:extLst>
          </p:cNvPr>
          <p:cNvPicPr>
            <a:picLocks noChangeAspect="1"/>
          </p:cNvPicPr>
          <p:nvPr/>
        </p:nvPicPr>
        <p:blipFill>
          <a:blip r:embed="rId2">
            <a:alphaModFix/>
          </a:blip>
          <a:srcRect r="-1" b="4636"/>
          <a:stretch/>
        </p:blipFill>
        <p:spPr>
          <a:xfrm>
            <a:off x="-21815" y="10"/>
            <a:ext cx="12188952" cy="6857990"/>
          </a:xfrm>
          <a:prstGeom prst="rect">
            <a:avLst/>
          </a:prstGeom>
        </p:spPr>
      </p:pic>
    </p:spTree>
    <p:extLst>
      <p:ext uri="{BB962C8B-B14F-4D97-AF65-F5344CB8AC3E}">
        <p14:creationId xmlns:p14="http://schemas.microsoft.com/office/powerpoint/2010/main" val="32061866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C53CF463-5469-DB73-E929-3834149606CA}"/>
              </a:ext>
            </a:extLst>
          </p:cNvPr>
          <p:cNvPicPr>
            <a:picLocks noChangeAspect="1"/>
          </p:cNvPicPr>
          <p:nvPr/>
        </p:nvPicPr>
        <p:blipFill>
          <a:blip r:embed="rId2"/>
          <a:stretch>
            <a:fillRect/>
          </a:stretch>
        </p:blipFill>
        <p:spPr>
          <a:xfrm>
            <a:off x="541176" y="480867"/>
            <a:ext cx="6886524" cy="2374300"/>
          </a:xfrm>
          <a:prstGeom prst="rect">
            <a:avLst/>
          </a:prstGeom>
        </p:spPr>
      </p:pic>
      <p:pic>
        <p:nvPicPr>
          <p:cNvPr id="3" name="Picture 2">
            <a:extLst>
              <a:ext uri="{FF2B5EF4-FFF2-40B4-BE49-F238E27FC236}">
                <a16:creationId xmlns:a16="http://schemas.microsoft.com/office/drawing/2014/main" id="{BE37D4D4-8E77-C6AB-4AA4-A64B9BCD13F8}"/>
              </a:ext>
            </a:extLst>
          </p:cNvPr>
          <p:cNvPicPr>
            <a:picLocks noChangeAspect="1"/>
          </p:cNvPicPr>
          <p:nvPr/>
        </p:nvPicPr>
        <p:blipFill>
          <a:blip r:embed="rId3"/>
          <a:stretch>
            <a:fillRect/>
          </a:stretch>
        </p:blipFill>
        <p:spPr>
          <a:xfrm>
            <a:off x="7287208" y="480867"/>
            <a:ext cx="4236098" cy="2122374"/>
          </a:xfrm>
          <a:prstGeom prst="rect">
            <a:avLst/>
          </a:prstGeom>
        </p:spPr>
      </p:pic>
      <p:sp>
        <p:nvSpPr>
          <p:cNvPr id="5" name="TextBox 4">
            <a:extLst>
              <a:ext uri="{FF2B5EF4-FFF2-40B4-BE49-F238E27FC236}">
                <a16:creationId xmlns:a16="http://schemas.microsoft.com/office/drawing/2014/main" id="{E0C43368-CE59-FFEC-778E-4125CA748236}"/>
              </a:ext>
            </a:extLst>
          </p:cNvPr>
          <p:cNvSpPr txBox="1"/>
          <p:nvPr/>
        </p:nvSpPr>
        <p:spPr>
          <a:xfrm>
            <a:off x="1511166" y="2012042"/>
            <a:ext cx="9249878" cy="3669851"/>
          </a:xfrm>
          <a:prstGeom prst="rect">
            <a:avLst/>
          </a:prstGeom>
          <a:noFill/>
        </p:spPr>
        <p:txBody>
          <a:bodyPr wrap="square">
            <a:spAutoFit/>
          </a:bodyPr>
          <a:lstStyle/>
          <a:p>
            <a:pPr>
              <a:lnSpc>
                <a:spcPct val="115000"/>
              </a:lnSpc>
              <a:spcAft>
                <a:spcPts val="800"/>
              </a:spcAft>
            </a:pP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 </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kern="100" dirty="0">
                <a:effectLst/>
                <a:latin typeface="Times New Roman" panose="02020603050405020304" pitchFamily="18" charset="0"/>
                <a:ea typeface="Aptos" panose="020B0004020202020204" pitchFamily="34" charset="0"/>
                <a:cs typeface="Times New Roman" panose="02020603050405020304" pitchFamily="18" charset="0"/>
              </a:rPr>
              <a:t>Tesco has branched its digital and online marketing strategy on all three sectors of the social media. The organisation is accessing paid media venues, such as Google (by employing Google add strategy to get more traffic from online platforms), Spotify and well-known channels as ITV, Sky and Channel 4. This helps increase the interest in the brand by reaching a wide audience, creating awareness, and attracting more customers, but also making the brand more relevant to existing customers.</a:t>
            </a:r>
          </a:p>
          <a:p>
            <a:pPr>
              <a:lnSpc>
                <a:spcPct val="115000"/>
              </a:lnSpc>
              <a:spcAft>
                <a:spcPts val="800"/>
              </a:spcAft>
            </a:pPr>
            <a:r>
              <a:rPr lang="en-GB" kern="100" dirty="0">
                <a:effectLst/>
                <a:latin typeface="Times New Roman" panose="02020603050405020304" pitchFamily="18" charset="0"/>
                <a:ea typeface="Aptos" panose="020B0004020202020204" pitchFamily="34" charset="0"/>
                <a:cs typeface="Times New Roman" panose="02020603050405020304" pitchFamily="18" charset="0"/>
              </a:rPr>
              <a:t>According to Dunnhumby, Tesco is working in partnership with ITV, Sky and Channel 4, its brands featuring on TV, radio, and social media. (Dunnhumby, 2023). This way, using outbound marketing strategies, Tesco can target a wider audience and advertise its products and services. The strategy is costly but is good for organisational growth and reaching more potential customers.</a:t>
            </a:r>
          </a:p>
        </p:txBody>
      </p:sp>
    </p:spTree>
    <p:extLst>
      <p:ext uri="{BB962C8B-B14F-4D97-AF65-F5344CB8AC3E}">
        <p14:creationId xmlns:p14="http://schemas.microsoft.com/office/powerpoint/2010/main" val="14239182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ame 8">
            <a:extLst>
              <a:ext uri="{FF2B5EF4-FFF2-40B4-BE49-F238E27FC236}">
                <a16:creationId xmlns:a16="http://schemas.microsoft.com/office/drawing/2014/main" id="{DD7EAFE6-2BB9-41FB-9CF4-588CFC708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19B36E71-93BD-4984-AC9C-CC9FB9CC06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A767031-C99F-4567-B7D9-353331C779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4"/>
            <a:ext cx="12188952" cy="6858000"/>
          </a:xfrm>
          <a:prstGeom prst="rect">
            <a:avLst/>
          </a:prstGeom>
          <a:gradFill flip="none" rotWithShape="1">
            <a:gsLst>
              <a:gs pos="0">
                <a:schemeClr val="accent2">
                  <a:alpha val="60000"/>
                </a:schemeClr>
              </a:gs>
              <a:gs pos="100000">
                <a:schemeClr val="accent1">
                  <a:alpha val="6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63FEDEE9-12A6-4011-A532-8071D6086B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3"/>
            <a:ext cx="12188952" cy="6858000"/>
          </a:xfrm>
          <a:prstGeom prst="rect">
            <a:avLst/>
          </a:prstGeom>
          <a:solidFill>
            <a:schemeClr val="bg2">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Oval 16">
            <a:extLst>
              <a:ext uri="{FF2B5EF4-FFF2-40B4-BE49-F238E27FC236}">
                <a16:creationId xmlns:a16="http://schemas.microsoft.com/office/drawing/2014/main" id="{57C37CE9-19CE-49DF-A887-2214EBB1F0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743200" y="0"/>
            <a:ext cx="6857999" cy="6857998"/>
          </a:xfrm>
          <a:prstGeom prst="ellipse">
            <a:avLst/>
          </a:prstGeom>
          <a:gradFill>
            <a:gsLst>
              <a:gs pos="0">
                <a:schemeClr val="accent1">
                  <a:lumMod val="20000"/>
                  <a:lumOff val="80000"/>
                  <a:alpha val="40000"/>
                </a:schemeClr>
              </a:gs>
              <a:gs pos="100000">
                <a:schemeClr val="accent1">
                  <a:alpha val="40000"/>
                </a:schemeClr>
              </a:gs>
            </a:gsLst>
            <a:lin ang="2700000" scaled="1"/>
          </a:gradFill>
          <a:ln>
            <a:noFill/>
          </a:ln>
          <a:effectLst>
            <a:softEdge rad="520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Oval 18">
            <a:extLst>
              <a:ext uri="{FF2B5EF4-FFF2-40B4-BE49-F238E27FC236}">
                <a16:creationId xmlns:a16="http://schemas.microsoft.com/office/drawing/2014/main" id="{7EF84E8E-7E93-4DEE-BCFB-2AE29098B5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73990" y="1194074"/>
            <a:ext cx="5589934" cy="5737916"/>
          </a:xfrm>
          <a:prstGeom prst="ellipse">
            <a:avLst/>
          </a:prstGeom>
          <a:gradFill>
            <a:gsLst>
              <a:gs pos="0">
                <a:schemeClr val="accent1">
                  <a:alpha val="40000"/>
                </a:schemeClr>
              </a:gs>
              <a:gs pos="100000">
                <a:schemeClr val="accent5">
                  <a:alpha val="20000"/>
                </a:schemeClr>
              </a:gs>
            </a:gsLst>
            <a:lin ang="2700000" scaled="1"/>
          </a:gradFill>
          <a:ln>
            <a:noFill/>
          </a:ln>
          <a:effectLst>
            <a:softEdge rad="952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Oval 20">
            <a:extLst>
              <a:ext uri="{FF2B5EF4-FFF2-40B4-BE49-F238E27FC236}">
                <a16:creationId xmlns:a16="http://schemas.microsoft.com/office/drawing/2014/main" id="{9046502B-E9B6-4225-B8EE-BC5D64468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439622" y="194269"/>
            <a:ext cx="5760743" cy="5737917"/>
          </a:xfrm>
          <a:prstGeom prst="ellipse">
            <a:avLst/>
          </a:prstGeom>
          <a:gradFill>
            <a:gsLst>
              <a:gs pos="0">
                <a:schemeClr val="accent1">
                  <a:alpha val="20000"/>
                </a:schemeClr>
              </a:gs>
              <a:gs pos="100000">
                <a:schemeClr val="accent5">
                  <a:alpha val="40000"/>
                </a:schemeClr>
              </a:gs>
            </a:gsLst>
            <a:lin ang="2700000" scaled="1"/>
          </a:gradFill>
          <a:ln>
            <a:noFill/>
          </a:ln>
          <a:effectLst>
            <a:softEdge rad="10033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2D500B59-4CB5-4E11-9A7B-D19B4BA14B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3"/>
            <a:ext cx="12188952" cy="3594019"/>
          </a:xfrm>
          <a:prstGeom prst="rect">
            <a:avLst/>
          </a:prstGeom>
          <a:gradFill flip="none" rotWithShape="1">
            <a:gsLst>
              <a:gs pos="0">
                <a:schemeClr val="accent2"/>
              </a:gs>
              <a:gs pos="100000">
                <a:schemeClr val="accent1"/>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454BD06B-ACA9-6FCD-C447-0252DB7ABE1A}"/>
              </a:ext>
            </a:extLst>
          </p:cNvPr>
          <p:cNvPicPr>
            <a:picLocks noChangeAspect="1"/>
          </p:cNvPicPr>
          <p:nvPr/>
        </p:nvPicPr>
        <p:blipFill>
          <a:blip r:embed="rId2">
            <a:alphaModFix amt="60000"/>
          </a:blip>
          <a:srcRect r="4190" b="-2"/>
          <a:stretch/>
        </p:blipFill>
        <p:spPr>
          <a:xfrm>
            <a:off x="20" y="663"/>
            <a:ext cx="12188932" cy="3594019"/>
          </a:xfrm>
          <a:prstGeom prst="rect">
            <a:avLst/>
          </a:prstGeom>
        </p:spPr>
      </p:pic>
      <p:sp>
        <p:nvSpPr>
          <p:cNvPr id="4" name="TextBox 3">
            <a:extLst>
              <a:ext uri="{FF2B5EF4-FFF2-40B4-BE49-F238E27FC236}">
                <a16:creationId xmlns:a16="http://schemas.microsoft.com/office/drawing/2014/main" id="{842D9E42-B20B-8F16-C178-A315F42733C4}"/>
              </a:ext>
            </a:extLst>
          </p:cNvPr>
          <p:cNvSpPr txBox="1"/>
          <p:nvPr/>
        </p:nvSpPr>
        <p:spPr>
          <a:xfrm>
            <a:off x="452388" y="3905880"/>
            <a:ext cx="10901412" cy="2552672"/>
          </a:xfrm>
          <a:prstGeom prst="rect">
            <a:avLst/>
          </a:prstGeom>
        </p:spPr>
        <p:txBody>
          <a:bodyPr vert="horz" lIns="91440" tIns="45720" rIns="91440" bIns="45720" rtlCol="0" anchor="t">
            <a:noAutofit/>
          </a:bodyPr>
          <a:lstStyle/>
          <a:p>
            <a:pPr indent="-228600">
              <a:spcAft>
                <a:spcPts val="800"/>
              </a:spcAft>
              <a:buClr>
                <a:schemeClr val="tx2">
                  <a:lumMod val="10000"/>
                  <a:lumOff val="90000"/>
                </a:schemeClr>
              </a:buClr>
              <a:buSzPct val="80000"/>
              <a:buFont typeface="Wingdings" panose="05000000000000000000" pitchFamily="2" charset="2"/>
              <a:buChar char="§"/>
            </a:pPr>
            <a:r>
              <a:rPr lang="en-US" dirty="0">
                <a:solidFill>
                  <a:srgbClr val="FFFFFF"/>
                </a:solidFill>
                <a:effectLst/>
                <a:latin typeface="Times New Roman" panose="02020603050405020304" pitchFamily="18" charset="0"/>
                <a:cs typeface="Times New Roman" panose="02020603050405020304" pitchFamily="18" charset="0"/>
              </a:rPr>
              <a:t>Tesco is also using its own media setting with the launch of the new marketplace website, which is an upgraded version of the online groceries shop with the addition of thousands of new third-party products. The organisation’s new addition is designed to upgrade the online shopping experience and turn Tesco into “one stop-shop for everything customers need.” The Site is easy to navigate and provides options as click and collect and whoosh delivery services. (Retail Gazette, 2024).</a:t>
            </a:r>
          </a:p>
          <a:p>
            <a:pPr indent="-228600">
              <a:spcAft>
                <a:spcPts val="800"/>
              </a:spcAft>
              <a:buClr>
                <a:schemeClr val="tx2">
                  <a:lumMod val="10000"/>
                  <a:lumOff val="90000"/>
                </a:schemeClr>
              </a:buClr>
              <a:buSzPct val="80000"/>
              <a:buFont typeface="Wingdings" panose="05000000000000000000" pitchFamily="2" charset="2"/>
              <a:buChar char="§"/>
            </a:pPr>
            <a:r>
              <a:rPr lang="en-US" dirty="0">
                <a:solidFill>
                  <a:srgbClr val="FFFFFF"/>
                </a:solidFill>
                <a:effectLst/>
                <a:latin typeface="Times New Roman" panose="02020603050405020304" pitchFamily="18" charset="0"/>
                <a:cs typeface="Times New Roman" panose="02020603050405020304" pitchFamily="18" charset="0"/>
              </a:rPr>
              <a:t>This medium is cost efficient, provides more flexibility, and builds trust.</a:t>
            </a:r>
          </a:p>
          <a:p>
            <a:pPr indent="-228600">
              <a:spcAft>
                <a:spcPts val="800"/>
              </a:spcAft>
              <a:buClr>
                <a:schemeClr val="tx2">
                  <a:lumMod val="10000"/>
                  <a:lumOff val="90000"/>
                </a:schemeClr>
              </a:buClr>
              <a:buSzPct val="80000"/>
              <a:buFont typeface="Wingdings" panose="05000000000000000000" pitchFamily="2" charset="2"/>
              <a:buChar char="§"/>
            </a:pPr>
            <a:r>
              <a:rPr lang="en-US" dirty="0">
                <a:solidFill>
                  <a:srgbClr val="FFFFFF"/>
                </a:solidFill>
                <a:latin typeface="Times New Roman" panose="02020603050405020304" pitchFamily="18" charset="0"/>
                <a:cs typeface="Times New Roman" panose="02020603050405020304" pitchFamily="18" charset="0"/>
              </a:rPr>
              <a:t>Conversely  Tesco is lacking appropriate approach on online customer service, the reviews and feedback from shoppers are not favorable . Trustpilot is awarding Tesco customer service only 2 stars out of 5.(Trustpilot, 2024)</a:t>
            </a:r>
            <a:endParaRPr lang="en-US" dirty="0">
              <a:solidFill>
                <a:srgbClr val="FFFFFF"/>
              </a:solidFill>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4397248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ame 8">
            <a:extLst>
              <a:ext uri="{FF2B5EF4-FFF2-40B4-BE49-F238E27FC236}">
                <a16:creationId xmlns:a16="http://schemas.microsoft.com/office/drawing/2014/main" id="{DD7EAFE6-2BB9-41FB-9CF4-588CFC708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32768DCD-B824-413A-B330-8D57ADB37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96E45848-BEDA-4F24-9C4E-DA21209582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4"/>
            <a:ext cx="12188952" cy="6858000"/>
          </a:xfrm>
          <a:prstGeom prst="rect">
            <a:avLst/>
          </a:prstGeom>
          <a:gradFill flip="none" rotWithShape="1">
            <a:gsLst>
              <a:gs pos="0">
                <a:schemeClr val="accent2">
                  <a:alpha val="60000"/>
                </a:schemeClr>
              </a:gs>
              <a:gs pos="100000">
                <a:schemeClr val="accent1">
                  <a:alpha val="6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B2BB8117-A903-442C-9223-A4FEB85C32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3"/>
            <a:ext cx="12188952" cy="6858000"/>
          </a:xfrm>
          <a:prstGeom prst="rect">
            <a:avLst/>
          </a:prstGeom>
          <a:solidFill>
            <a:schemeClr val="bg2">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Oval 16">
            <a:extLst>
              <a:ext uri="{FF2B5EF4-FFF2-40B4-BE49-F238E27FC236}">
                <a16:creationId xmlns:a16="http://schemas.microsoft.com/office/drawing/2014/main" id="{C59300B8-3117-43F8-9F8E-68DB9F002F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743200" y="0"/>
            <a:ext cx="6857999" cy="6857998"/>
          </a:xfrm>
          <a:prstGeom prst="ellipse">
            <a:avLst/>
          </a:prstGeom>
          <a:gradFill>
            <a:gsLst>
              <a:gs pos="0">
                <a:schemeClr val="accent1">
                  <a:lumMod val="20000"/>
                  <a:lumOff val="80000"/>
                  <a:alpha val="40000"/>
                </a:schemeClr>
              </a:gs>
              <a:gs pos="100000">
                <a:schemeClr val="accent1">
                  <a:alpha val="40000"/>
                </a:schemeClr>
              </a:gs>
            </a:gsLst>
            <a:lin ang="2700000" scaled="1"/>
          </a:gradFill>
          <a:ln>
            <a:noFill/>
          </a:ln>
          <a:effectLst>
            <a:softEdge rad="520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Oval 18">
            <a:extLst>
              <a:ext uri="{FF2B5EF4-FFF2-40B4-BE49-F238E27FC236}">
                <a16:creationId xmlns:a16="http://schemas.microsoft.com/office/drawing/2014/main" id="{1AFAE680-42C1-4104-B74F-B0A8F1FB26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73990" y="1194074"/>
            <a:ext cx="5589934" cy="5737916"/>
          </a:xfrm>
          <a:prstGeom prst="ellipse">
            <a:avLst/>
          </a:prstGeom>
          <a:gradFill>
            <a:gsLst>
              <a:gs pos="0">
                <a:schemeClr val="accent1">
                  <a:alpha val="40000"/>
                </a:schemeClr>
              </a:gs>
              <a:gs pos="100000">
                <a:schemeClr val="accent5">
                  <a:alpha val="20000"/>
                </a:schemeClr>
              </a:gs>
            </a:gsLst>
            <a:lin ang="2700000" scaled="1"/>
          </a:gradFill>
          <a:ln>
            <a:noFill/>
          </a:ln>
          <a:effectLst>
            <a:softEdge rad="952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Oval 20">
            <a:extLst>
              <a:ext uri="{FF2B5EF4-FFF2-40B4-BE49-F238E27FC236}">
                <a16:creationId xmlns:a16="http://schemas.microsoft.com/office/drawing/2014/main" id="{828A8BA9-B3FE-4C96-A0A1-72A0D2C855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439622" y="194269"/>
            <a:ext cx="5760743" cy="5737917"/>
          </a:xfrm>
          <a:prstGeom prst="ellipse">
            <a:avLst/>
          </a:prstGeom>
          <a:gradFill>
            <a:gsLst>
              <a:gs pos="0">
                <a:schemeClr val="accent1">
                  <a:alpha val="20000"/>
                </a:schemeClr>
              </a:gs>
              <a:gs pos="100000">
                <a:schemeClr val="accent5">
                  <a:alpha val="40000"/>
                </a:schemeClr>
              </a:gs>
            </a:gsLst>
            <a:lin ang="2700000" scaled="1"/>
          </a:gradFill>
          <a:ln>
            <a:noFill/>
          </a:ln>
          <a:effectLst>
            <a:softEdge rad="10033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16272B6F-135F-45E6-8F46-83B32059F2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03670" y="494950"/>
            <a:ext cx="5231130" cy="5871589"/>
          </a:xfrm>
          <a:prstGeom prst="rect">
            <a:avLst/>
          </a:prstGeom>
          <a:gradFill flip="none" rotWithShape="1">
            <a:gsLst>
              <a:gs pos="0">
                <a:schemeClr val="accent2"/>
              </a:gs>
              <a:gs pos="100000">
                <a:schemeClr val="accent1"/>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ame 24">
            <a:extLst>
              <a:ext uri="{FF2B5EF4-FFF2-40B4-BE49-F238E27FC236}">
                <a16:creationId xmlns:a16="http://schemas.microsoft.com/office/drawing/2014/main" id="{19F9CD66-32FC-448F-B4C5-67D17508A2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411F0905-9C2E-F5F3-99A8-C07C6E204703}"/>
              </a:ext>
            </a:extLst>
          </p:cNvPr>
          <p:cNvSpPr txBox="1"/>
          <p:nvPr/>
        </p:nvSpPr>
        <p:spPr>
          <a:xfrm>
            <a:off x="838200" y="804673"/>
            <a:ext cx="5428375" cy="5372290"/>
          </a:xfrm>
          <a:prstGeom prst="rect">
            <a:avLst/>
          </a:prstGeom>
        </p:spPr>
        <p:txBody>
          <a:bodyPr vert="horz" lIns="91440" tIns="45720" rIns="91440" bIns="45720" rtlCol="0">
            <a:normAutofit/>
          </a:bodyPr>
          <a:lstStyle/>
          <a:p>
            <a:pPr>
              <a:lnSpc>
                <a:spcPct val="110000"/>
              </a:lnSpc>
              <a:spcAft>
                <a:spcPts val="800"/>
              </a:spcAft>
              <a:buClr>
                <a:schemeClr val="tx2">
                  <a:lumMod val="10000"/>
                  <a:lumOff val="90000"/>
                </a:schemeClr>
              </a:buClr>
              <a:buSzPct val="80000"/>
            </a:pPr>
            <a:endParaRPr lang="en-US" sz="2000" dirty="0">
              <a:solidFill>
                <a:srgbClr val="FFFFFF"/>
              </a:solidFill>
              <a:effectLst/>
            </a:endParaRPr>
          </a:p>
          <a:p>
            <a:pPr indent="-228600">
              <a:lnSpc>
                <a:spcPct val="110000"/>
              </a:lnSpc>
              <a:spcAft>
                <a:spcPts val="800"/>
              </a:spcAft>
              <a:buClr>
                <a:schemeClr val="tx2">
                  <a:lumMod val="10000"/>
                  <a:lumOff val="90000"/>
                </a:schemeClr>
              </a:buClr>
              <a:buSzPct val="80000"/>
              <a:buFont typeface="Wingdings" panose="05000000000000000000" pitchFamily="2" charset="2"/>
              <a:buChar char="§"/>
            </a:pPr>
            <a:r>
              <a:rPr lang="en-US" sz="2000" dirty="0">
                <a:solidFill>
                  <a:srgbClr val="FFFFFF"/>
                </a:solidFill>
                <a:effectLst/>
                <a:latin typeface="Times New Roman" panose="02020603050405020304" pitchFamily="18" charset="0"/>
                <a:cs typeface="Times New Roman" panose="02020603050405020304" pitchFamily="18" charset="0"/>
              </a:rPr>
              <a:t>In addition, the organisation has a strong presence on social media. Tesco understands that social media is an important way of interaction and getting feedback, and it facilitates the communication with old or potential customers and brand awareness.</a:t>
            </a:r>
          </a:p>
          <a:p>
            <a:pPr indent="-228600">
              <a:lnSpc>
                <a:spcPct val="110000"/>
              </a:lnSpc>
              <a:spcAft>
                <a:spcPts val="800"/>
              </a:spcAft>
              <a:buClr>
                <a:schemeClr val="tx2">
                  <a:lumMod val="10000"/>
                  <a:lumOff val="90000"/>
                </a:schemeClr>
              </a:buClr>
              <a:buSzPct val="80000"/>
              <a:buFont typeface="Wingdings" panose="05000000000000000000" pitchFamily="2" charset="2"/>
              <a:buChar char="§"/>
            </a:pPr>
            <a:r>
              <a:rPr lang="en-US" sz="2000" dirty="0">
                <a:solidFill>
                  <a:srgbClr val="FFFFFF"/>
                </a:solidFill>
                <a:latin typeface="Times New Roman" panose="02020603050405020304" pitchFamily="18" charset="0"/>
                <a:cs typeface="Times New Roman" panose="02020603050405020304" pitchFamily="18" charset="0"/>
              </a:rPr>
              <a:t>“Social media marketing is the practice of using social media for customer management purposes”(Buttle F, Maklan S., 2013, p 250).</a:t>
            </a:r>
            <a:endParaRPr lang="en-US" sz="2000" dirty="0">
              <a:solidFill>
                <a:srgbClr val="FFFFFF"/>
              </a:solidFill>
              <a:effectLst/>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DFF7A71C-E39A-1583-61D0-AED64352B7EA}"/>
              </a:ext>
            </a:extLst>
          </p:cNvPr>
          <p:cNvPicPr>
            <a:picLocks noChangeAspect="1"/>
          </p:cNvPicPr>
          <p:nvPr/>
        </p:nvPicPr>
        <p:blipFill>
          <a:blip r:embed="rId2">
            <a:alphaModFix amt="60000"/>
          </a:blip>
          <a:srcRect l="14340" r="26656"/>
          <a:stretch/>
        </p:blipFill>
        <p:spPr>
          <a:xfrm>
            <a:off x="6503670" y="494950"/>
            <a:ext cx="5190186" cy="5871589"/>
          </a:xfrm>
          <a:prstGeom prst="rect">
            <a:avLst/>
          </a:prstGeom>
        </p:spPr>
      </p:pic>
    </p:spTree>
    <p:extLst>
      <p:ext uri="{BB962C8B-B14F-4D97-AF65-F5344CB8AC3E}">
        <p14:creationId xmlns:p14="http://schemas.microsoft.com/office/powerpoint/2010/main" val="265920739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6" name="Frame 45">
            <a:extLst>
              <a:ext uri="{FF2B5EF4-FFF2-40B4-BE49-F238E27FC236}">
                <a16:creationId xmlns:a16="http://schemas.microsoft.com/office/drawing/2014/main" id="{DD7EAFE6-2BB9-41FB-9CF4-588CFC708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7" name="Rectangle 46">
            <a:extLst>
              <a:ext uri="{FF2B5EF4-FFF2-40B4-BE49-F238E27FC236}">
                <a16:creationId xmlns:a16="http://schemas.microsoft.com/office/drawing/2014/main" id="{19B36E71-93BD-4984-AC9C-CC9FB9CC06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Rectangle 47">
            <a:extLst>
              <a:ext uri="{FF2B5EF4-FFF2-40B4-BE49-F238E27FC236}">
                <a16:creationId xmlns:a16="http://schemas.microsoft.com/office/drawing/2014/main" id="{3A767031-C99F-4567-B7D9-353331C779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4"/>
            <a:ext cx="12188952" cy="6858000"/>
          </a:xfrm>
          <a:prstGeom prst="rect">
            <a:avLst/>
          </a:prstGeom>
          <a:gradFill flip="none" rotWithShape="1">
            <a:gsLst>
              <a:gs pos="0">
                <a:schemeClr val="accent2">
                  <a:alpha val="60000"/>
                </a:schemeClr>
              </a:gs>
              <a:gs pos="100000">
                <a:schemeClr val="accent1">
                  <a:alpha val="6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48">
            <a:extLst>
              <a:ext uri="{FF2B5EF4-FFF2-40B4-BE49-F238E27FC236}">
                <a16:creationId xmlns:a16="http://schemas.microsoft.com/office/drawing/2014/main" id="{63FEDEE9-12A6-4011-A532-8071D6086B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3"/>
            <a:ext cx="12188952" cy="6858000"/>
          </a:xfrm>
          <a:prstGeom prst="rect">
            <a:avLst/>
          </a:prstGeom>
          <a:solidFill>
            <a:schemeClr val="bg2">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0" name="Oval 49">
            <a:extLst>
              <a:ext uri="{FF2B5EF4-FFF2-40B4-BE49-F238E27FC236}">
                <a16:creationId xmlns:a16="http://schemas.microsoft.com/office/drawing/2014/main" id="{57C37CE9-19CE-49DF-A887-2214EBB1F0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743200" y="0"/>
            <a:ext cx="6857999" cy="6857998"/>
          </a:xfrm>
          <a:prstGeom prst="ellipse">
            <a:avLst/>
          </a:prstGeom>
          <a:gradFill>
            <a:gsLst>
              <a:gs pos="0">
                <a:schemeClr val="accent1">
                  <a:lumMod val="20000"/>
                  <a:lumOff val="80000"/>
                  <a:alpha val="40000"/>
                </a:schemeClr>
              </a:gs>
              <a:gs pos="100000">
                <a:schemeClr val="accent1">
                  <a:alpha val="40000"/>
                </a:schemeClr>
              </a:gs>
            </a:gsLst>
            <a:lin ang="2700000" scaled="1"/>
          </a:gradFill>
          <a:ln>
            <a:noFill/>
          </a:ln>
          <a:effectLst>
            <a:softEdge rad="520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1" name="Oval 50">
            <a:extLst>
              <a:ext uri="{FF2B5EF4-FFF2-40B4-BE49-F238E27FC236}">
                <a16:creationId xmlns:a16="http://schemas.microsoft.com/office/drawing/2014/main" id="{7EF84E8E-7E93-4DEE-BCFB-2AE29098B5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73990" y="1194074"/>
            <a:ext cx="5589934" cy="5737916"/>
          </a:xfrm>
          <a:prstGeom prst="ellipse">
            <a:avLst/>
          </a:prstGeom>
          <a:gradFill>
            <a:gsLst>
              <a:gs pos="0">
                <a:schemeClr val="accent1">
                  <a:alpha val="40000"/>
                </a:schemeClr>
              </a:gs>
              <a:gs pos="100000">
                <a:schemeClr val="accent5">
                  <a:alpha val="20000"/>
                </a:schemeClr>
              </a:gs>
            </a:gsLst>
            <a:lin ang="2700000" scaled="1"/>
          </a:gradFill>
          <a:ln>
            <a:noFill/>
          </a:ln>
          <a:effectLst>
            <a:softEdge rad="952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2" name="Oval 51">
            <a:extLst>
              <a:ext uri="{FF2B5EF4-FFF2-40B4-BE49-F238E27FC236}">
                <a16:creationId xmlns:a16="http://schemas.microsoft.com/office/drawing/2014/main" id="{9046502B-E9B6-4225-B8EE-BC5D64468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439622" y="194269"/>
            <a:ext cx="5760743" cy="5737917"/>
          </a:xfrm>
          <a:prstGeom prst="ellipse">
            <a:avLst/>
          </a:prstGeom>
          <a:gradFill>
            <a:gsLst>
              <a:gs pos="0">
                <a:schemeClr val="accent1">
                  <a:alpha val="20000"/>
                </a:schemeClr>
              </a:gs>
              <a:gs pos="100000">
                <a:schemeClr val="accent5">
                  <a:alpha val="40000"/>
                </a:schemeClr>
              </a:gs>
            </a:gsLst>
            <a:lin ang="2700000" scaled="1"/>
          </a:gradFill>
          <a:ln>
            <a:noFill/>
          </a:ln>
          <a:effectLst>
            <a:softEdge rad="10033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 name="Picture 1">
            <a:extLst>
              <a:ext uri="{FF2B5EF4-FFF2-40B4-BE49-F238E27FC236}">
                <a16:creationId xmlns:a16="http://schemas.microsoft.com/office/drawing/2014/main" id="{17ACBB03-40D8-8C13-0D37-8B3054EF01CE}"/>
              </a:ext>
            </a:extLst>
          </p:cNvPr>
          <p:cNvPicPr>
            <a:picLocks noChangeAspect="1"/>
          </p:cNvPicPr>
          <p:nvPr/>
        </p:nvPicPr>
        <p:blipFill>
          <a:blip r:embed="rId2">
            <a:alphaModFix amt="80000"/>
          </a:blip>
          <a:stretch>
            <a:fillRect/>
          </a:stretch>
        </p:blipFill>
        <p:spPr>
          <a:xfrm>
            <a:off x="1947751" y="429341"/>
            <a:ext cx="8296497" cy="3235633"/>
          </a:xfrm>
          <a:prstGeom prst="rect">
            <a:avLst/>
          </a:prstGeom>
        </p:spPr>
      </p:pic>
      <p:sp>
        <p:nvSpPr>
          <p:cNvPr id="4" name="TextBox 3">
            <a:extLst>
              <a:ext uri="{FF2B5EF4-FFF2-40B4-BE49-F238E27FC236}">
                <a16:creationId xmlns:a16="http://schemas.microsoft.com/office/drawing/2014/main" id="{9EE9435F-24F2-F061-53C0-F679575850EA}"/>
              </a:ext>
            </a:extLst>
          </p:cNvPr>
          <p:cNvSpPr txBox="1"/>
          <p:nvPr/>
        </p:nvSpPr>
        <p:spPr>
          <a:xfrm>
            <a:off x="1763486" y="3899662"/>
            <a:ext cx="8612155" cy="2775483"/>
          </a:xfrm>
          <a:prstGeom prst="rect">
            <a:avLst/>
          </a:prstGeom>
        </p:spPr>
        <p:txBody>
          <a:bodyPr vert="horz" lIns="91440" tIns="45720" rIns="91440" bIns="45720" rtlCol="0" anchor="t">
            <a:noAutofit/>
          </a:bodyPr>
          <a:lstStyle/>
          <a:p>
            <a:pPr indent="-228600">
              <a:spcAft>
                <a:spcPts val="800"/>
              </a:spcAft>
              <a:buClr>
                <a:schemeClr val="tx2">
                  <a:lumMod val="10000"/>
                  <a:lumOff val="90000"/>
                </a:schemeClr>
              </a:buClr>
              <a:buSzPct val="80000"/>
              <a:buFont typeface="Wingdings" panose="05000000000000000000" pitchFamily="2" charset="2"/>
              <a:buChar char="§"/>
            </a:pPr>
            <a:r>
              <a:rPr lang="en-US" sz="2000" dirty="0">
                <a:solidFill>
                  <a:srgbClr val="FFFFFF"/>
                </a:solidFill>
                <a:effectLst/>
                <a:latin typeface="Times New Roman" panose="02020603050405020304" pitchFamily="18" charset="0"/>
                <a:cs typeface="Times New Roman" panose="02020603050405020304" pitchFamily="18" charset="0"/>
              </a:rPr>
              <a:t>Tesco has gained more social media attention during the Covid pandemic when the organisation increased its online presence by delivering messages with emotional impact with the Food love stories campaign, and by contributing to the community in crisis. (Marketing X, 2020)</a:t>
            </a:r>
          </a:p>
          <a:p>
            <a:pPr indent="-228600">
              <a:spcAft>
                <a:spcPts val="800"/>
              </a:spcAft>
              <a:buClr>
                <a:schemeClr val="tx2">
                  <a:lumMod val="10000"/>
                  <a:lumOff val="90000"/>
                </a:schemeClr>
              </a:buClr>
              <a:buSzPct val="80000"/>
              <a:buFont typeface="Wingdings" panose="05000000000000000000" pitchFamily="2" charset="2"/>
              <a:buChar char="§"/>
            </a:pPr>
            <a:endParaRPr lang="en-US" sz="2000" dirty="0">
              <a:solidFill>
                <a:srgbClr val="FFFFFF"/>
              </a:solidFill>
              <a:latin typeface="Times New Roman" panose="02020603050405020304" pitchFamily="18" charset="0"/>
              <a:cs typeface="Times New Roman" panose="02020603050405020304" pitchFamily="18" charset="0"/>
            </a:endParaRPr>
          </a:p>
          <a:p>
            <a:pPr>
              <a:spcAft>
                <a:spcPts val="800"/>
              </a:spcAft>
              <a:buClr>
                <a:schemeClr val="tx2">
                  <a:lumMod val="10000"/>
                  <a:lumOff val="90000"/>
                </a:schemeClr>
              </a:buClr>
              <a:buSzPct val="80000"/>
            </a:pPr>
            <a:r>
              <a:rPr lang="en-US" sz="2000" dirty="0">
                <a:solidFill>
                  <a:srgbClr val="FFFFFF"/>
                </a:solidFill>
                <a:effectLst/>
                <a:latin typeface="Times New Roman" panose="02020603050405020304" pitchFamily="18" charset="0"/>
                <a:cs typeface="Times New Roman" panose="02020603050405020304" pitchFamily="18" charset="0"/>
              </a:rPr>
              <a:t>The initiative brought tremendous popularity to Tesco brand, strengthening customer loyalty, increasing sales, and reinforcing the organisation image, of customer focus and centrality. </a:t>
            </a:r>
          </a:p>
          <a:p>
            <a:pPr>
              <a:spcAft>
                <a:spcPts val="800"/>
              </a:spcAft>
              <a:buClr>
                <a:schemeClr val="tx2">
                  <a:lumMod val="10000"/>
                  <a:lumOff val="90000"/>
                </a:schemeClr>
              </a:buClr>
              <a:buSzPct val="80000"/>
            </a:pPr>
            <a:r>
              <a:rPr lang="en-US" dirty="0">
                <a:solidFill>
                  <a:srgbClr val="FFFFFF"/>
                </a:solidFill>
                <a:effectLst/>
              </a:rPr>
              <a:t> </a:t>
            </a:r>
          </a:p>
        </p:txBody>
      </p:sp>
    </p:spTree>
    <p:extLst>
      <p:ext uri="{BB962C8B-B14F-4D97-AF65-F5344CB8AC3E}">
        <p14:creationId xmlns:p14="http://schemas.microsoft.com/office/powerpoint/2010/main" val="873144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Frame 25">
            <a:extLst>
              <a:ext uri="{FF2B5EF4-FFF2-40B4-BE49-F238E27FC236}">
                <a16:creationId xmlns:a16="http://schemas.microsoft.com/office/drawing/2014/main" id="{DD7EAFE6-2BB9-41FB-9CF4-588CFC708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7" name="Rectangle 26">
            <a:extLst>
              <a:ext uri="{FF2B5EF4-FFF2-40B4-BE49-F238E27FC236}">
                <a16:creationId xmlns:a16="http://schemas.microsoft.com/office/drawing/2014/main" id="{19B36E71-93BD-4984-AC9C-CC9FB9CC06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3A767031-C99F-4567-B7D9-353331C779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4"/>
            <a:ext cx="12188952" cy="6858000"/>
          </a:xfrm>
          <a:prstGeom prst="rect">
            <a:avLst/>
          </a:prstGeom>
          <a:gradFill flip="none" rotWithShape="1">
            <a:gsLst>
              <a:gs pos="0">
                <a:schemeClr val="accent2">
                  <a:alpha val="60000"/>
                </a:schemeClr>
              </a:gs>
              <a:gs pos="100000">
                <a:schemeClr val="accent1">
                  <a:alpha val="6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63FEDEE9-12A6-4011-A532-8071D6086B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3"/>
            <a:ext cx="12188952" cy="6858000"/>
          </a:xfrm>
          <a:prstGeom prst="rect">
            <a:avLst/>
          </a:prstGeom>
          <a:solidFill>
            <a:schemeClr val="bg2">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Oval 29">
            <a:extLst>
              <a:ext uri="{FF2B5EF4-FFF2-40B4-BE49-F238E27FC236}">
                <a16:creationId xmlns:a16="http://schemas.microsoft.com/office/drawing/2014/main" id="{57C37CE9-19CE-49DF-A887-2214EBB1F0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743200" y="0"/>
            <a:ext cx="6857999" cy="6857998"/>
          </a:xfrm>
          <a:prstGeom prst="ellipse">
            <a:avLst/>
          </a:prstGeom>
          <a:gradFill>
            <a:gsLst>
              <a:gs pos="0">
                <a:schemeClr val="accent1">
                  <a:lumMod val="20000"/>
                  <a:lumOff val="80000"/>
                  <a:alpha val="40000"/>
                </a:schemeClr>
              </a:gs>
              <a:gs pos="100000">
                <a:schemeClr val="accent1">
                  <a:alpha val="40000"/>
                </a:schemeClr>
              </a:gs>
            </a:gsLst>
            <a:lin ang="2700000" scaled="1"/>
          </a:gradFill>
          <a:ln>
            <a:noFill/>
          </a:ln>
          <a:effectLst>
            <a:softEdge rad="520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Oval 30">
            <a:extLst>
              <a:ext uri="{FF2B5EF4-FFF2-40B4-BE49-F238E27FC236}">
                <a16:creationId xmlns:a16="http://schemas.microsoft.com/office/drawing/2014/main" id="{7EF84E8E-7E93-4DEE-BCFB-2AE29098B5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73990" y="1194074"/>
            <a:ext cx="5589934" cy="5737916"/>
          </a:xfrm>
          <a:prstGeom prst="ellipse">
            <a:avLst/>
          </a:prstGeom>
          <a:gradFill>
            <a:gsLst>
              <a:gs pos="0">
                <a:schemeClr val="accent1">
                  <a:alpha val="40000"/>
                </a:schemeClr>
              </a:gs>
              <a:gs pos="100000">
                <a:schemeClr val="accent5">
                  <a:alpha val="20000"/>
                </a:schemeClr>
              </a:gs>
            </a:gsLst>
            <a:lin ang="2700000" scaled="1"/>
          </a:gradFill>
          <a:ln>
            <a:noFill/>
          </a:ln>
          <a:effectLst>
            <a:softEdge rad="952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Oval 31">
            <a:extLst>
              <a:ext uri="{FF2B5EF4-FFF2-40B4-BE49-F238E27FC236}">
                <a16:creationId xmlns:a16="http://schemas.microsoft.com/office/drawing/2014/main" id="{9046502B-E9B6-4225-B8EE-BC5D64468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439622" y="194269"/>
            <a:ext cx="5760743" cy="5737917"/>
          </a:xfrm>
          <a:prstGeom prst="ellipse">
            <a:avLst/>
          </a:prstGeom>
          <a:gradFill>
            <a:gsLst>
              <a:gs pos="0">
                <a:schemeClr val="accent1">
                  <a:alpha val="20000"/>
                </a:schemeClr>
              </a:gs>
              <a:gs pos="100000">
                <a:schemeClr val="accent5">
                  <a:alpha val="40000"/>
                </a:schemeClr>
              </a:gs>
            </a:gsLst>
            <a:lin ang="2700000" scaled="1"/>
          </a:gradFill>
          <a:ln>
            <a:noFill/>
          </a:ln>
          <a:effectLst>
            <a:softEdge rad="10033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 name="Picture 1">
            <a:extLst>
              <a:ext uri="{FF2B5EF4-FFF2-40B4-BE49-F238E27FC236}">
                <a16:creationId xmlns:a16="http://schemas.microsoft.com/office/drawing/2014/main" id="{F07E84CA-35DD-E557-30AD-6E2C2C258DFF}"/>
              </a:ext>
            </a:extLst>
          </p:cNvPr>
          <p:cNvPicPr>
            <a:picLocks noChangeAspect="1"/>
          </p:cNvPicPr>
          <p:nvPr/>
        </p:nvPicPr>
        <p:blipFill>
          <a:blip r:embed="rId2">
            <a:alphaModFix amt="80000"/>
          </a:blip>
          <a:stretch>
            <a:fillRect/>
          </a:stretch>
        </p:blipFill>
        <p:spPr>
          <a:xfrm>
            <a:off x="609250" y="429341"/>
            <a:ext cx="5402913" cy="2877050"/>
          </a:xfrm>
          <a:prstGeom prst="rect">
            <a:avLst/>
          </a:prstGeom>
        </p:spPr>
      </p:pic>
      <p:pic>
        <p:nvPicPr>
          <p:cNvPr id="3" name="Picture 2">
            <a:extLst>
              <a:ext uri="{FF2B5EF4-FFF2-40B4-BE49-F238E27FC236}">
                <a16:creationId xmlns:a16="http://schemas.microsoft.com/office/drawing/2014/main" id="{2DEEA429-B279-ACAE-6262-F12FE321D191}"/>
              </a:ext>
            </a:extLst>
          </p:cNvPr>
          <p:cNvPicPr>
            <a:picLocks noChangeAspect="1"/>
          </p:cNvPicPr>
          <p:nvPr/>
        </p:nvPicPr>
        <p:blipFill>
          <a:blip r:embed="rId3">
            <a:alphaModFix amt="80000"/>
          </a:blip>
          <a:stretch>
            <a:fillRect/>
          </a:stretch>
        </p:blipFill>
        <p:spPr>
          <a:xfrm>
            <a:off x="6172199" y="429341"/>
            <a:ext cx="5402913" cy="1809976"/>
          </a:xfrm>
          <a:prstGeom prst="rect">
            <a:avLst/>
          </a:prstGeom>
        </p:spPr>
      </p:pic>
      <p:sp>
        <p:nvSpPr>
          <p:cNvPr id="5" name="TextBox 4">
            <a:extLst>
              <a:ext uri="{FF2B5EF4-FFF2-40B4-BE49-F238E27FC236}">
                <a16:creationId xmlns:a16="http://schemas.microsoft.com/office/drawing/2014/main" id="{4E1E99F6-0125-C25A-3CFF-67D0D782621E}"/>
              </a:ext>
            </a:extLst>
          </p:cNvPr>
          <p:cNvSpPr txBox="1"/>
          <p:nvPr/>
        </p:nvSpPr>
        <p:spPr>
          <a:xfrm>
            <a:off x="981777" y="3899662"/>
            <a:ext cx="10372023" cy="2398029"/>
          </a:xfrm>
          <a:prstGeom prst="rect">
            <a:avLst/>
          </a:prstGeom>
        </p:spPr>
        <p:txBody>
          <a:bodyPr vert="horz" lIns="91440" tIns="45720" rIns="91440" bIns="45720" rtlCol="0" anchor="ctr">
            <a:normAutofit/>
          </a:bodyPr>
          <a:lstStyle/>
          <a:p>
            <a:pPr indent="-228600">
              <a:spcAft>
                <a:spcPts val="800"/>
              </a:spcAft>
              <a:buClr>
                <a:schemeClr val="tx2">
                  <a:lumMod val="10000"/>
                  <a:lumOff val="90000"/>
                </a:schemeClr>
              </a:buClr>
              <a:buSzPct val="80000"/>
              <a:buFont typeface="Wingdings" panose="05000000000000000000" pitchFamily="2" charset="2"/>
              <a:buChar char="§"/>
            </a:pPr>
            <a:r>
              <a:rPr lang="en-US" sz="2400" dirty="0">
                <a:solidFill>
                  <a:srgbClr val="FFFFFF"/>
                </a:solidFill>
                <a:effectLst/>
                <a:latin typeface="Times New Roman" panose="02020603050405020304" pitchFamily="18" charset="0"/>
                <a:cs typeface="Times New Roman" panose="02020603050405020304" pitchFamily="18" charset="0"/>
              </a:rPr>
              <a:t>Tesco has a huge Facebook fan base; statistics suggest that it reached 2.5 million followers and is more popular that other groceries retailers on the market. In contrast the organisation does not deliver on answering the comments on Facebook as much as other competitors do. </a:t>
            </a:r>
          </a:p>
        </p:txBody>
      </p:sp>
    </p:spTree>
    <p:extLst>
      <p:ext uri="{BB962C8B-B14F-4D97-AF65-F5344CB8AC3E}">
        <p14:creationId xmlns:p14="http://schemas.microsoft.com/office/powerpoint/2010/main" val="280952896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ame 8">
            <a:extLst>
              <a:ext uri="{FF2B5EF4-FFF2-40B4-BE49-F238E27FC236}">
                <a16:creationId xmlns:a16="http://schemas.microsoft.com/office/drawing/2014/main" id="{DD7EAFE6-2BB9-41FB-9CF4-588CFC708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32768DCD-B824-413A-B330-8D57ADB37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96E45848-BEDA-4F24-9C4E-DA21209582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4"/>
            <a:ext cx="12188952" cy="6858000"/>
          </a:xfrm>
          <a:prstGeom prst="rect">
            <a:avLst/>
          </a:prstGeom>
          <a:gradFill flip="none" rotWithShape="1">
            <a:gsLst>
              <a:gs pos="0">
                <a:schemeClr val="accent2">
                  <a:alpha val="60000"/>
                </a:schemeClr>
              </a:gs>
              <a:gs pos="100000">
                <a:schemeClr val="accent1">
                  <a:alpha val="6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B2BB8117-A903-442C-9223-A4FEB85C32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3"/>
            <a:ext cx="12188952" cy="6858000"/>
          </a:xfrm>
          <a:prstGeom prst="rect">
            <a:avLst/>
          </a:prstGeom>
          <a:solidFill>
            <a:schemeClr val="bg2">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Oval 16">
            <a:extLst>
              <a:ext uri="{FF2B5EF4-FFF2-40B4-BE49-F238E27FC236}">
                <a16:creationId xmlns:a16="http://schemas.microsoft.com/office/drawing/2014/main" id="{C59300B8-3117-43F8-9F8E-68DB9F002F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743200" y="0"/>
            <a:ext cx="6857999" cy="6857998"/>
          </a:xfrm>
          <a:prstGeom prst="ellipse">
            <a:avLst/>
          </a:prstGeom>
          <a:gradFill>
            <a:gsLst>
              <a:gs pos="0">
                <a:schemeClr val="accent1">
                  <a:lumMod val="20000"/>
                  <a:lumOff val="80000"/>
                  <a:alpha val="40000"/>
                </a:schemeClr>
              </a:gs>
              <a:gs pos="100000">
                <a:schemeClr val="accent1">
                  <a:alpha val="40000"/>
                </a:schemeClr>
              </a:gs>
            </a:gsLst>
            <a:lin ang="2700000" scaled="1"/>
          </a:gradFill>
          <a:ln>
            <a:noFill/>
          </a:ln>
          <a:effectLst>
            <a:softEdge rad="520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Oval 18">
            <a:extLst>
              <a:ext uri="{FF2B5EF4-FFF2-40B4-BE49-F238E27FC236}">
                <a16:creationId xmlns:a16="http://schemas.microsoft.com/office/drawing/2014/main" id="{1AFAE680-42C1-4104-B74F-B0A8F1FB26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73990" y="1194074"/>
            <a:ext cx="5589934" cy="5737916"/>
          </a:xfrm>
          <a:prstGeom prst="ellipse">
            <a:avLst/>
          </a:prstGeom>
          <a:gradFill>
            <a:gsLst>
              <a:gs pos="0">
                <a:schemeClr val="accent1">
                  <a:alpha val="40000"/>
                </a:schemeClr>
              </a:gs>
              <a:gs pos="100000">
                <a:schemeClr val="accent5">
                  <a:alpha val="20000"/>
                </a:schemeClr>
              </a:gs>
            </a:gsLst>
            <a:lin ang="2700000" scaled="1"/>
          </a:gradFill>
          <a:ln>
            <a:noFill/>
          </a:ln>
          <a:effectLst>
            <a:softEdge rad="952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Oval 20">
            <a:extLst>
              <a:ext uri="{FF2B5EF4-FFF2-40B4-BE49-F238E27FC236}">
                <a16:creationId xmlns:a16="http://schemas.microsoft.com/office/drawing/2014/main" id="{828A8BA9-B3FE-4C96-A0A1-72A0D2C855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439622" y="194269"/>
            <a:ext cx="5760743" cy="5737917"/>
          </a:xfrm>
          <a:prstGeom prst="ellipse">
            <a:avLst/>
          </a:prstGeom>
          <a:gradFill>
            <a:gsLst>
              <a:gs pos="0">
                <a:schemeClr val="accent1">
                  <a:alpha val="20000"/>
                </a:schemeClr>
              </a:gs>
              <a:gs pos="100000">
                <a:schemeClr val="accent5">
                  <a:alpha val="40000"/>
                </a:schemeClr>
              </a:gs>
            </a:gsLst>
            <a:lin ang="2700000" scaled="1"/>
          </a:gradFill>
          <a:ln>
            <a:noFill/>
          </a:ln>
          <a:effectLst>
            <a:softEdge rad="10033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16272B6F-135F-45E6-8F46-83B32059F2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03670" y="494950"/>
            <a:ext cx="5231130" cy="5871589"/>
          </a:xfrm>
          <a:prstGeom prst="rect">
            <a:avLst/>
          </a:prstGeom>
          <a:gradFill flip="none" rotWithShape="1">
            <a:gsLst>
              <a:gs pos="0">
                <a:schemeClr val="accent2"/>
              </a:gs>
              <a:gs pos="100000">
                <a:schemeClr val="accent1"/>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ame 24">
            <a:extLst>
              <a:ext uri="{FF2B5EF4-FFF2-40B4-BE49-F238E27FC236}">
                <a16:creationId xmlns:a16="http://schemas.microsoft.com/office/drawing/2014/main" id="{19F9CD66-32FC-448F-B4C5-67D17508A2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EEBD6A72-9A2A-BF73-F2B1-B64FE693FB9D}"/>
              </a:ext>
            </a:extLst>
          </p:cNvPr>
          <p:cNvSpPr txBox="1"/>
          <p:nvPr/>
        </p:nvSpPr>
        <p:spPr>
          <a:xfrm>
            <a:off x="838200" y="3190875"/>
            <a:ext cx="5428375" cy="2986087"/>
          </a:xfrm>
          <a:prstGeom prst="rect">
            <a:avLst/>
          </a:prstGeom>
        </p:spPr>
        <p:txBody>
          <a:bodyPr vert="horz" lIns="91440" tIns="45720" rIns="91440" bIns="45720" rtlCol="0">
            <a:normAutofit/>
          </a:bodyPr>
          <a:lstStyle/>
          <a:p>
            <a:pPr indent="-228600">
              <a:spcAft>
                <a:spcPts val="800"/>
              </a:spcAft>
              <a:buClr>
                <a:schemeClr val="tx2">
                  <a:lumMod val="10000"/>
                  <a:lumOff val="90000"/>
                </a:schemeClr>
              </a:buClr>
              <a:buSzPct val="80000"/>
              <a:buFont typeface="Wingdings" panose="05000000000000000000" pitchFamily="2" charset="2"/>
              <a:buChar char="§"/>
            </a:pPr>
            <a:r>
              <a:rPr lang="en-US" sz="2000" dirty="0">
                <a:solidFill>
                  <a:srgbClr val="FFFFFF"/>
                </a:solidFill>
                <a:effectLst/>
                <a:latin typeface="Times New Roman" panose="02020603050405020304" pitchFamily="18" charset="0"/>
                <a:cs typeface="Times New Roman" panose="02020603050405020304" pitchFamily="18" charset="0"/>
              </a:rPr>
              <a:t>In August 2024 Tesco announced the launch of a new Instagram page, called @tesco. news which is designed to provide information about different community initiatives, sustainability, or updates about the company activity. The page was advertised on the organisation LinkedIn page and insured a merge of the two mediums audience. </a:t>
            </a:r>
          </a:p>
        </p:txBody>
      </p:sp>
      <p:pic>
        <p:nvPicPr>
          <p:cNvPr id="2" name="Picture 1">
            <a:extLst>
              <a:ext uri="{FF2B5EF4-FFF2-40B4-BE49-F238E27FC236}">
                <a16:creationId xmlns:a16="http://schemas.microsoft.com/office/drawing/2014/main" id="{B4032923-3120-5801-EF28-D0F42573395B}"/>
              </a:ext>
            </a:extLst>
          </p:cNvPr>
          <p:cNvPicPr>
            <a:picLocks noChangeAspect="1"/>
          </p:cNvPicPr>
          <p:nvPr/>
        </p:nvPicPr>
        <p:blipFill>
          <a:blip r:embed="rId3">
            <a:alphaModFix amt="60000"/>
          </a:blip>
          <a:srcRect l="7130" r="4475"/>
          <a:stretch/>
        </p:blipFill>
        <p:spPr>
          <a:xfrm>
            <a:off x="6503670" y="3493008"/>
            <a:ext cx="5190186" cy="2873531"/>
          </a:xfrm>
          <a:prstGeom prst="rect">
            <a:avLst/>
          </a:prstGeom>
        </p:spPr>
      </p:pic>
      <p:sp>
        <p:nvSpPr>
          <p:cNvPr id="5" name="TextBox 4">
            <a:extLst>
              <a:ext uri="{FF2B5EF4-FFF2-40B4-BE49-F238E27FC236}">
                <a16:creationId xmlns:a16="http://schemas.microsoft.com/office/drawing/2014/main" id="{15408975-E605-7282-7A08-E05FB834ADFE}"/>
              </a:ext>
            </a:extLst>
          </p:cNvPr>
          <p:cNvSpPr txBox="1"/>
          <p:nvPr/>
        </p:nvSpPr>
        <p:spPr>
          <a:xfrm>
            <a:off x="758952" y="914401"/>
            <a:ext cx="5337048" cy="1938992"/>
          </a:xfrm>
          <a:prstGeom prst="rect">
            <a:avLst/>
          </a:prstGeom>
          <a:noFill/>
        </p:spPr>
        <p:txBody>
          <a:bodyPr wrap="square">
            <a:spAutoFit/>
          </a:bodyPr>
          <a:lstStyle/>
          <a:p>
            <a:endParaRPr lang="en-GB" sz="20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sz="2000" dirty="0">
                <a:solidFill>
                  <a:schemeClr val="bg1">
                    <a:lumMod val="95000"/>
                  </a:schemeClr>
                </a:solidFill>
                <a:latin typeface="Times New Roman" panose="02020603050405020304" pitchFamily="18" charset="0"/>
                <a:cs typeface="Times New Roman" panose="02020603050405020304" pitchFamily="18" charset="0"/>
              </a:rPr>
              <a:t>There are multiple Tesco accounts on the platform X that separate the brand offers and messages such as customer care, real food, jobs, etc and they all have over 10 thousand followers. (Econsultancy, 2013)</a:t>
            </a:r>
          </a:p>
        </p:txBody>
      </p:sp>
      <p:pic>
        <p:nvPicPr>
          <p:cNvPr id="6" name="Picture 5">
            <a:extLst>
              <a:ext uri="{FF2B5EF4-FFF2-40B4-BE49-F238E27FC236}">
                <a16:creationId xmlns:a16="http://schemas.microsoft.com/office/drawing/2014/main" id="{8163300D-6F2E-9AFD-7E2A-FD17DCF4B5A8}"/>
              </a:ext>
            </a:extLst>
          </p:cNvPr>
          <p:cNvPicPr>
            <a:picLocks noChangeAspect="1"/>
          </p:cNvPicPr>
          <p:nvPr/>
        </p:nvPicPr>
        <p:blipFill>
          <a:blip r:embed="rId4"/>
          <a:stretch>
            <a:fillRect/>
          </a:stretch>
        </p:blipFill>
        <p:spPr>
          <a:xfrm>
            <a:off x="6503669" y="491461"/>
            <a:ext cx="5190186" cy="3000883"/>
          </a:xfrm>
          <a:prstGeom prst="rect">
            <a:avLst/>
          </a:prstGeom>
        </p:spPr>
      </p:pic>
    </p:spTree>
    <p:extLst>
      <p:ext uri="{BB962C8B-B14F-4D97-AF65-F5344CB8AC3E}">
        <p14:creationId xmlns:p14="http://schemas.microsoft.com/office/powerpoint/2010/main" val="150919442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0" name="Frame 59">
            <a:extLst>
              <a:ext uri="{FF2B5EF4-FFF2-40B4-BE49-F238E27FC236}">
                <a16:creationId xmlns:a16="http://schemas.microsoft.com/office/drawing/2014/main" id="{DD7EAFE6-2BB9-41FB-9CF4-588CFC708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61" name="Rectangle 60">
            <a:extLst>
              <a:ext uri="{FF2B5EF4-FFF2-40B4-BE49-F238E27FC236}">
                <a16:creationId xmlns:a16="http://schemas.microsoft.com/office/drawing/2014/main" id="{32768DCD-B824-413A-B330-8D57ADB37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Rectangle 61">
            <a:extLst>
              <a:ext uri="{FF2B5EF4-FFF2-40B4-BE49-F238E27FC236}">
                <a16:creationId xmlns:a16="http://schemas.microsoft.com/office/drawing/2014/main" id="{96E45848-BEDA-4F24-9C4E-DA21209582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4"/>
            <a:ext cx="12188952" cy="6858000"/>
          </a:xfrm>
          <a:prstGeom prst="rect">
            <a:avLst/>
          </a:prstGeom>
          <a:gradFill flip="none" rotWithShape="1">
            <a:gsLst>
              <a:gs pos="0">
                <a:schemeClr val="accent2">
                  <a:alpha val="60000"/>
                </a:schemeClr>
              </a:gs>
              <a:gs pos="100000">
                <a:schemeClr val="accent1">
                  <a:alpha val="6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Rectangle 62">
            <a:extLst>
              <a:ext uri="{FF2B5EF4-FFF2-40B4-BE49-F238E27FC236}">
                <a16:creationId xmlns:a16="http://schemas.microsoft.com/office/drawing/2014/main" id="{B2BB8117-A903-442C-9223-A4FEB85C32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3"/>
            <a:ext cx="12188952" cy="6858000"/>
          </a:xfrm>
          <a:prstGeom prst="rect">
            <a:avLst/>
          </a:prstGeom>
          <a:solidFill>
            <a:schemeClr val="bg2">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4" name="Oval 63">
            <a:extLst>
              <a:ext uri="{FF2B5EF4-FFF2-40B4-BE49-F238E27FC236}">
                <a16:creationId xmlns:a16="http://schemas.microsoft.com/office/drawing/2014/main" id="{C59300B8-3117-43F8-9F8E-68DB9F002F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537516" y="0"/>
            <a:ext cx="6857999" cy="6857998"/>
          </a:xfrm>
          <a:prstGeom prst="ellipse">
            <a:avLst/>
          </a:prstGeom>
          <a:gradFill>
            <a:gsLst>
              <a:gs pos="0">
                <a:schemeClr val="accent1">
                  <a:lumMod val="20000"/>
                  <a:lumOff val="80000"/>
                  <a:alpha val="40000"/>
                </a:schemeClr>
              </a:gs>
              <a:gs pos="100000">
                <a:schemeClr val="accent1">
                  <a:alpha val="40000"/>
                </a:schemeClr>
              </a:gs>
            </a:gsLst>
            <a:lin ang="2700000" scaled="1"/>
          </a:gradFill>
          <a:ln>
            <a:noFill/>
          </a:ln>
          <a:effectLst>
            <a:softEdge rad="520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5" name="Oval 64">
            <a:extLst>
              <a:ext uri="{FF2B5EF4-FFF2-40B4-BE49-F238E27FC236}">
                <a16:creationId xmlns:a16="http://schemas.microsoft.com/office/drawing/2014/main" id="{1AFAE680-42C1-4104-B74F-B0A8F1FB26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73990" y="1194074"/>
            <a:ext cx="5589934" cy="5737916"/>
          </a:xfrm>
          <a:prstGeom prst="ellipse">
            <a:avLst/>
          </a:prstGeom>
          <a:gradFill>
            <a:gsLst>
              <a:gs pos="0">
                <a:schemeClr val="accent1">
                  <a:alpha val="40000"/>
                </a:schemeClr>
              </a:gs>
              <a:gs pos="100000">
                <a:schemeClr val="accent5">
                  <a:alpha val="20000"/>
                </a:schemeClr>
              </a:gs>
            </a:gsLst>
            <a:lin ang="2700000" scaled="1"/>
          </a:gradFill>
          <a:ln>
            <a:noFill/>
          </a:ln>
          <a:effectLst>
            <a:softEdge rad="952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6" name="Oval 65">
            <a:extLst>
              <a:ext uri="{FF2B5EF4-FFF2-40B4-BE49-F238E27FC236}">
                <a16:creationId xmlns:a16="http://schemas.microsoft.com/office/drawing/2014/main" id="{828A8BA9-B3FE-4C96-A0A1-72A0D2C855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439622" y="194269"/>
            <a:ext cx="5760743" cy="5737917"/>
          </a:xfrm>
          <a:prstGeom prst="ellipse">
            <a:avLst/>
          </a:prstGeom>
          <a:gradFill>
            <a:gsLst>
              <a:gs pos="0">
                <a:schemeClr val="accent1">
                  <a:alpha val="20000"/>
                </a:schemeClr>
              </a:gs>
              <a:gs pos="100000">
                <a:schemeClr val="accent5">
                  <a:alpha val="40000"/>
                </a:schemeClr>
              </a:gs>
            </a:gsLst>
            <a:lin ang="2700000" scaled="1"/>
          </a:gradFill>
          <a:ln>
            <a:noFill/>
          </a:ln>
          <a:effectLst>
            <a:softEdge rad="10033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a:extLst>
              <a:ext uri="{FF2B5EF4-FFF2-40B4-BE49-F238E27FC236}">
                <a16:creationId xmlns:a16="http://schemas.microsoft.com/office/drawing/2014/main" id="{92F5C84A-C2B9-3780-7EFA-FECBBA80F426}"/>
              </a:ext>
            </a:extLst>
          </p:cNvPr>
          <p:cNvSpPr txBox="1"/>
          <p:nvPr/>
        </p:nvSpPr>
        <p:spPr>
          <a:xfrm>
            <a:off x="489359" y="3190875"/>
            <a:ext cx="6145421" cy="1926070"/>
          </a:xfrm>
          <a:prstGeom prst="rect">
            <a:avLst/>
          </a:prstGeom>
        </p:spPr>
        <p:txBody>
          <a:bodyPr vert="horz" lIns="91440" tIns="45720" rIns="91440" bIns="45720" rtlCol="0">
            <a:normAutofit/>
          </a:bodyPr>
          <a:lstStyle/>
          <a:p>
            <a:pPr marL="228600" lvl="1">
              <a:lnSpc>
                <a:spcPct val="110000"/>
              </a:lnSpc>
              <a:spcAft>
                <a:spcPts val="800"/>
              </a:spcAft>
              <a:buClr>
                <a:schemeClr val="tx2">
                  <a:lumMod val="10000"/>
                  <a:lumOff val="90000"/>
                </a:schemeClr>
              </a:buClr>
              <a:buSzPct val="80000"/>
            </a:pPr>
            <a:r>
              <a:rPr lang="en-US" sz="2000" dirty="0">
                <a:solidFill>
                  <a:schemeClr val="bg1"/>
                </a:solidFill>
                <a:effectLst/>
                <a:latin typeface="Times New Roman" panose="02020603050405020304" pitchFamily="18" charset="0"/>
                <a:cs typeface="Times New Roman" panose="02020603050405020304" pitchFamily="18" charset="0"/>
              </a:rPr>
              <a:t>Furthermore, Tesco is making its presence known on Pinterest with recipes and home ideas. Jamie Oliver is acting as a brand advocate for Tesco and collaborates to help cook healthy recipes</a:t>
            </a:r>
            <a:r>
              <a:rPr lang="en-US" dirty="0">
                <a:solidFill>
                  <a:schemeClr val="bg1"/>
                </a:solidFill>
                <a:effectLst/>
              </a:rPr>
              <a:t>.</a:t>
            </a:r>
          </a:p>
        </p:txBody>
      </p:sp>
      <p:pic>
        <p:nvPicPr>
          <p:cNvPr id="5" name="Picture 4">
            <a:extLst>
              <a:ext uri="{FF2B5EF4-FFF2-40B4-BE49-F238E27FC236}">
                <a16:creationId xmlns:a16="http://schemas.microsoft.com/office/drawing/2014/main" id="{3A3EED63-F128-86F7-AB62-7FF172633E85}"/>
              </a:ext>
            </a:extLst>
          </p:cNvPr>
          <p:cNvPicPr>
            <a:picLocks noChangeAspect="1"/>
          </p:cNvPicPr>
          <p:nvPr/>
        </p:nvPicPr>
        <p:blipFill>
          <a:blip r:embed="rId2">
            <a:alphaModFix amt="80000"/>
          </a:blip>
          <a:stretch>
            <a:fillRect/>
          </a:stretch>
        </p:blipFill>
        <p:spPr>
          <a:xfrm>
            <a:off x="8286696" y="511729"/>
            <a:ext cx="3415944" cy="2801074"/>
          </a:xfrm>
          <a:prstGeom prst="rect">
            <a:avLst/>
          </a:prstGeom>
        </p:spPr>
      </p:pic>
      <p:pic>
        <p:nvPicPr>
          <p:cNvPr id="2" name="Picture 1">
            <a:extLst>
              <a:ext uri="{FF2B5EF4-FFF2-40B4-BE49-F238E27FC236}">
                <a16:creationId xmlns:a16="http://schemas.microsoft.com/office/drawing/2014/main" id="{6FC581CD-880E-F309-0D17-49728DB6CA20}"/>
              </a:ext>
            </a:extLst>
          </p:cNvPr>
          <p:cNvPicPr>
            <a:picLocks noChangeAspect="1"/>
          </p:cNvPicPr>
          <p:nvPr/>
        </p:nvPicPr>
        <p:blipFill>
          <a:blip r:embed="rId3">
            <a:alphaModFix amt="80000"/>
          </a:blip>
          <a:stretch>
            <a:fillRect/>
          </a:stretch>
        </p:blipFill>
        <p:spPr>
          <a:xfrm>
            <a:off x="7784982" y="3495858"/>
            <a:ext cx="3917659" cy="2752155"/>
          </a:xfrm>
          <a:prstGeom prst="rect">
            <a:avLst/>
          </a:prstGeom>
        </p:spPr>
      </p:pic>
      <p:sp>
        <p:nvSpPr>
          <p:cNvPr id="6" name="TextBox 5">
            <a:extLst>
              <a:ext uri="{FF2B5EF4-FFF2-40B4-BE49-F238E27FC236}">
                <a16:creationId xmlns:a16="http://schemas.microsoft.com/office/drawing/2014/main" id="{3AA79B43-DB2F-AF90-10B0-7F88BEF83A01}"/>
              </a:ext>
            </a:extLst>
          </p:cNvPr>
          <p:cNvSpPr txBox="1"/>
          <p:nvPr/>
        </p:nvSpPr>
        <p:spPr>
          <a:xfrm>
            <a:off x="676656" y="949877"/>
            <a:ext cx="7026472" cy="1323439"/>
          </a:xfrm>
          <a:prstGeom prst="rect">
            <a:avLst/>
          </a:prstGeom>
          <a:noFill/>
        </p:spPr>
        <p:txBody>
          <a:bodyPr wrap="square">
            <a:spAutoFit/>
          </a:bodyPr>
          <a:lstStyle/>
          <a:p>
            <a:r>
              <a:rPr lang="en-GB" sz="2000" dirty="0">
                <a:solidFill>
                  <a:schemeClr val="bg1"/>
                </a:solidFill>
                <a:effectLst/>
                <a:latin typeface="Times New Roman" panose="02020603050405020304" pitchFamily="18" charset="0"/>
                <a:ea typeface="Aptos" panose="020B0004020202020204" pitchFamily="34" charset="0"/>
              </a:rPr>
              <a:t>According to Eightception.com, Tesco is the only supermarket with a YouTube channel and is successfully using it to create emotional and meaningful messages for its audience. (Eightception.com, 2024)</a:t>
            </a:r>
            <a:endParaRPr lang="en-GB" sz="2000" dirty="0">
              <a:solidFill>
                <a:schemeClr val="bg1"/>
              </a:solidFill>
            </a:endParaRPr>
          </a:p>
        </p:txBody>
      </p:sp>
    </p:spTree>
    <p:extLst>
      <p:ext uri="{BB962C8B-B14F-4D97-AF65-F5344CB8AC3E}">
        <p14:creationId xmlns:p14="http://schemas.microsoft.com/office/powerpoint/2010/main" val="48359675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Frame 16">
            <a:extLst>
              <a:ext uri="{FF2B5EF4-FFF2-40B4-BE49-F238E27FC236}">
                <a16:creationId xmlns:a16="http://schemas.microsoft.com/office/drawing/2014/main" id="{DD7EAFE6-2BB9-41FB-9CF4-588CFC708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9" name="Rectangle 18">
            <a:extLst>
              <a:ext uri="{FF2B5EF4-FFF2-40B4-BE49-F238E27FC236}">
                <a16:creationId xmlns:a16="http://schemas.microsoft.com/office/drawing/2014/main" id="{32768DCD-B824-413A-B330-8D57ADB37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96E45848-BEDA-4F24-9C4E-DA21209582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4"/>
            <a:ext cx="12188952" cy="6858000"/>
          </a:xfrm>
          <a:prstGeom prst="rect">
            <a:avLst/>
          </a:prstGeom>
          <a:gradFill flip="none" rotWithShape="1">
            <a:gsLst>
              <a:gs pos="0">
                <a:schemeClr val="accent2">
                  <a:alpha val="60000"/>
                </a:schemeClr>
              </a:gs>
              <a:gs pos="100000">
                <a:schemeClr val="accent1">
                  <a:alpha val="6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B2BB8117-A903-442C-9223-A4FEB85C32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3"/>
            <a:ext cx="12188952" cy="6858000"/>
          </a:xfrm>
          <a:prstGeom prst="rect">
            <a:avLst/>
          </a:prstGeom>
          <a:solidFill>
            <a:schemeClr val="bg2">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Oval 17">
            <a:extLst>
              <a:ext uri="{FF2B5EF4-FFF2-40B4-BE49-F238E27FC236}">
                <a16:creationId xmlns:a16="http://schemas.microsoft.com/office/drawing/2014/main" id="{C59300B8-3117-43F8-9F8E-68DB9F002F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743200" y="0"/>
            <a:ext cx="6857999" cy="6857998"/>
          </a:xfrm>
          <a:prstGeom prst="ellipse">
            <a:avLst/>
          </a:prstGeom>
          <a:gradFill>
            <a:gsLst>
              <a:gs pos="0">
                <a:schemeClr val="accent1">
                  <a:lumMod val="20000"/>
                  <a:lumOff val="80000"/>
                  <a:alpha val="40000"/>
                </a:schemeClr>
              </a:gs>
              <a:gs pos="100000">
                <a:schemeClr val="accent1">
                  <a:alpha val="40000"/>
                </a:schemeClr>
              </a:gs>
            </a:gsLst>
            <a:lin ang="2700000" scaled="1"/>
          </a:gradFill>
          <a:ln>
            <a:noFill/>
          </a:ln>
          <a:effectLst>
            <a:softEdge rad="520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Oval 19">
            <a:extLst>
              <a:ext uri="{FF2B5EF4-FFF2-40B4-BE49-F238E27FC236}">
                <a16:creationId xmlns:a16="http://schemas.microsoft.com/office/drawing/2014/main" id="{1AFAE680-42C1-4104-B74F-B0A8F1FB26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73990" y="1194074"/>
            <a:ext cx="5589934" cy="5737916"/>
          </a:xfrm>
          <a:prstGeom prst="ellipse">
            <a:avLst/>
          </a:prstGeom>
          <a:gradFill>
            <a:gsLst>
              <a:gs pos="0">
                <a:schemeClr val="accent1">
                  <a:alpha val="40000"/>
                </a:schemeClr>
              </a:gs>
              <a:gs pos="100000">
                <a:schemeClr val="accent5">
                  <a:alpha val="20000"/>
                </a:schemeClr>
              </a:gs>
            </a:gsLst>
            <a:lin ang="2700000" scaled="1"/>
          </a:gradFill>
          <a:ln>
            <a:noFill/>
          </a:ln>
          <a:effectLst>
            <a:softEdge rad="952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Oval 21">
            <a:extLst>
              <a:ext uri="{FF2B5EF4-FFF2-40B4-BE49-F238E27FC236}">
                <a16:creationId xmlns:a16="http://schemas.microsoft.com/office/drawing/2014/main" id="{828A8BA9-B3FE-4C96-A0A1-72A0D2C855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439622" y="194269"/>
            <a:ext cx="5760743" cy="5737917"/>
          </a:xfrm>
          <a:prstGeom prst="ellipse">
            <a:avLst/>
          </a:prstGeom>
          <a:gradFill>
            <a:gsLst>
              <a:gs pos="0">
                <a:schemeClr val="accent1">
                  <a:alpha val="20000"/>
                </a:schemeClr>
              </a:gs>
              <a:gs pos="100000">
                <a:schemeClr val="accent5">
                  <a:alpha val="40000"/>
                </a:schemeClr>
              </a:gs>
            </a:gsLst>
            <a:lin ang="2700000" scaled="1"/>
          </a:gradFill>
          <a:ln>
            <a:noFill/>
          </a:ln>
          <a:effectLst>
            <a:softEdge rad="10033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Frame 23">
            <a:extLst>
              <a:ext uri="{FF2B5EF4-FFF2-40B4-BE49-F238E27FC236}">
                <a16:creationId xmlns:a16="http://schemas.microsoft.com/office/drawing/2014/main" id="{19F9CD66-32FC-448F-B4C5-67D17508A2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E6B65BBD-29C8-75FE-4E3D-57C133CDF059}"/>
              </a:ext>
            </a:extLst>
          </p:cNvPr>
          <p:cNvSpPr txBox="1"/>
          <p:nvPr/>
        </p:nvSpPr>
        <p:spPr>
          <a:xfrm>
            <a:off x="867965" y="1147666"/>
            <a:ext cx="5398610" cy="4704494"/>
          </a:xfrm>
          <a:prstGeom prst="rect">
            <a:avLst/>
          </a:prstGeom>
        </p:spPr>
        <p:txBody>
          <a:bodyPr vert="horz" lIns="91440" tIns="45720" rIns="91440" bIns="45720" rtlCol="0">
            <a:normAutofit fontScale="92500" lnSpcReduction="20000"/>
          </a:bodyPr>
          <a:lstStyle/>
          <a:p>
            <a:pPr>
              <a:spcAft>
                <a:spcPts val="800"/>
              </a:spcAft>
              <a:buClr>
                <a:schemeClr val="tx2">
                  <a:lumMod val="10000"/>
                  <a:lumOff val="90000"/>
                </a:schemeClr>
              </a:buClr>
              <a:buSzPct val="80000"/>
            </a:pPr>
            <a:r>
              <a:rPr lang="en-US" sz="1100" dirty="0">
                <a:solidFill>
                  <a:srgbClr val="FFFFFF"/>
                </a:solidFill>
                <a:effectLst/>
              </a:rPr>
              <a:t> </a:t>
            </a:r>
          </a:p>
          <a:p>
            <a:pPr indent="-228600">
              <a:spcAft>
                <a:spcPts val="800"/>
              </a:spcAft>
              <a:buClr>
                <a:schemeClr val="tx2">
                  <a:lumMod val="10000"/>
                  <a:lumOff val="90000"/>
                </a:schemeClr>
              </a:buClr>
              <a:buSzPct val="80000"/>
              <a:buFont typeface="Wingdings" panose="05000000000000000000" pitchFamily="2" charset="2"/>
              <a:buChar char="§"/>
            </a:pPr>
            <a:r>
              <a:rPr lang="en-US" sz="1900" dirty="0">
                <a:solidFill>
                  <a:srgbClr val="FFFFFF"/>
                </a:solidFill>
                <a:effectLst/>
                <a:latin typeface="Times New Roman" panose="02020603050405020304" pitchFamily="18" charset="0"/>
                <a:cs typeface="Times New Roman" panose="02020603050405020304" pitchFamily="18" charset="0"/>
              </a:rPr>
              <a:t>In 2021 the launch of Woosh and its marketing strategy was an absolute success in the digital and online media. </a:t>
            </a:r>
          </a:p>
          <a:p>
            <a:pPr indent="-228600">
              <a:spcAft>
                <a:spcPts val="800"/>
              </a:spcAft>
              <a:buClr>
                <a:schemeClr val="tx2">
                  <a:lumMod val="10000"/>
                  <a:lumOff val="90000"/>
                </a:schemeClr>
              </a:buClr>
              <a:buSzPct val="80000"/>
              <a:buFont typeface="Wingdings" panose="05000000000000000000" pitchFamily="2" charset="2"/>
              <a:buChar char="§"/>
            </a:pPr>
            <a:r>
              <a:rPr lang="en-US" sz="1900" dirty="0">
                <a:solidFill>
                  <a:srgbClr val="FFFFFF"/>
                </a:solidFill>
                <a:effectLst/>
                <a:latin typeface="Times New Roman" panose="02020603050405020304" pitchFamily="18" charset="0"/>
                <a:cs typeface="Times New Roman" panose="02020603050405020304" pitchFamily="18" charset="0"/>
              </a:rPr>
              <a:t> Tesco’s advertising campaign was delivered with authenticity by three videos directed by Daniel Lundh, with the message “Tesco Whoosh. Delivery from as little as 20 minutes. Because going to the shops is not everyone’s bag”</a:t>
            </a:r>
          </a:p>
          <a:p>
            <a:pPr indent="-228600">
              <a:spcAft>
                <a:spcPts val="800"/>
              </a:spcAft>
              <a:buClr>
                <a:schemeClr val="tx2">
                  <a:lumMod val="10000"/>
                  <a:lumOff val="90000"/>
                </a:schemeClr>
              </a:buClr>
              <a:buSzPct val="80000"/>
              <a:buFont typeface="Wingdings" panose="05000000000000000000" pitchFamily="2" charset="2"/>
              <a:buChar char="§"/>
            </a:pPr>
            <a:r>
              <a:rPr lang="en-US" sz="1900" dirty="0">
                <a:solidFill>
                  <a:srgbClr val="FFFFFF"/>
                </a:solidFill>
                <a:effectLst/>
                <a:latin typeface="Times New Roman" panose="02020603050405020304" pitchFamily="18" charset="0"/>
                <a:cs typeface="Times New Roman" panose="02020603050405020304" pitchFamily="18" charset="0"/>
              </a:rPr>
              <a:t>According to Tesco Plc preliminary results 2023/2024, Tesco Whoosh contributed around 2 percentage points to overall online growth and is now available in over 1,400 stores and to two thirds of UK customers, with over 70% of orders delivered within 30 minutes.(Tesco PLC, 2024)</a:t>
            </a:r>
          </a:p>
          <a:p>
            <a:pPr indent="-228600">
              <a:spcAft>
                <a:spcPts val="800"/>
              </a:spcAft>
              <a:buClr>
                <a:schemeClr val="tx2">
                  <a:lumMod val="10000"/>
                  <a:lumOff val="90000"/>
                </a:schemeClr>
              </a:buClr>
              <a:buSzPct val="80000"/>
              <a:buFont typeface="Wingdings" panose="05000000000000000000" pitchFamily="2" charset="2"/>
              <a:buChar char="§"/>
            </a:pPr>
            <a:r>
              <a:rPr lang="en-US" sz="1900" dirty="0">
                <a:solidFill>
                  <a:srgbClr val="FFFFFF"/>
                </a:solidFill>
                <a:latin typeface="Times New Roman" panose="02020603050405020304" pitchFamily="18" charset="0"/>
                <a:cs typeface="Times New Roman" panose="02020603050405020304" pitchFamily="18" charset="0"/>
              </a:rPr>
              <a:t>Not all customers provide positive feedback for Woosh, some accusing the service of being too expensive and lacking transparency in prices.(MoneySavingExpert, 2023)</a:t>
            </a:r>
            <a:endParaRPr lang="en-US" sz="1900" dirty="0">
              <a:solidFill>
                <a:srgbClr val="FFFFFF"/>
              </a:solidFill>
              <a:effectLst/>
              <a:latin typeface="Times New Roman" panose="02020603050405020304" pitchFamily="18" charset="0"/>
              <a:cs typeface="Times New Roman" panose="02020603050405020304" pitchFamily="18" charset="0"/>
            </a:endParaRPr>
          </a:p>
          <a:p>
            <a:pPr indent="-228600">
              <a:spcAft>
                <a:spcPts val="800"/>
              </a:spcAft>
              <a:buClr>
                <a:schemeClr val="tx2">
                  <a:lumMod val="10000"/>
                  <a:lumOff val="90000"/>
                </a:schemeClr>
              </a:buClr>
              <a:buSzPct val="80000"/>
              <a:buFont typeface="Wingdings" panose="05000000000000000000" pitchFamily="2" charset="2"/>
              <a:buChar char="§"/>
            </a:pPr>
            <a:endParaRPr lang="en-US" sz="1600" dirty="0">
              <a:solidFill>
                <a:srgbClr val="FFFFFF"/>
              </a:solidFill>
              <a:effectLst/>
            </a:endParaRPr>
          </a:p>
          <a:p>
            <a:pPr indent="-228600">
              <a:spcAft>
                <a:spcPts val="800"/>
              </a:spcAft>
              <a:buClr>
                <a:schemeClr val="tx2">
                  <a:lumMod val="10000"/>
                  <a:lumOff val="90000"/>
                </a:schemeClr>
              </a:buClr>
              <a:buSzPct val="80000"/>
              <a:buFont typeface="Wingdings" panose="05000000000000000000" pitchFamily="2" charset="2"/>
              <a:buChar char="§"/>
            </a:pPr>
            <a:endParaRPr lang="en-US" sz="1600" dirty="0">
              <a:solidFill>
                <a:srgbClr val="FFFFFF"/>
              </a:solidFill>
              <a:effectLst/>
            </a:endParaRPr>
          </a:p>
          <a:p>
            <a:pPr>
              <a:spcAft>
                <a:spcPts val="800"/>
              </a:spcAft>
              <a:buClr>
                <a:schemeClr val="tx2">
                  <a:lumMod val="10000"/>
                  <a:lumOff val="90000"/>
                </a:schemeClr>
              </a:buClr>
              <a:buSzPct val="80000"/>
            </a:pPr>
            <a:endParaRPr lang="en-US" sz="1100" dirty="0">
              <a:solidFill>
                <a:srgbClr val="FFFFFF"/>
              </a:solidFill>
              <a:effectLst/>
            </a:endParaRPr>
          </a:p>
        </p:txBody>
      </p:sp>
      <p:pic>
        <p:nvPicPr>
          <p:cNvPr id="5" name="Online Media 4" title="Tesco Whoosh - Watering | Tesco">
            <a:hlinkClick r:id="" action="ppaction://media"/>
            <a:extLst>
              <a:ext uri="{FF2B5EF4-FFF2-40B4-BE49-F238E27FC236}">
                <a16:creationId xmlns:a16="http://schemas.microsoft.com/office/drawing/2014/main" id="{601B94DD-A253-20DD-7F91-CAC8D1FF6579}"/>
              </a:ext>
            </a:extLst>
          </p:cNvPr>
          <p:cNvPicPr>
            <a:picLocks noRot="1" noChangeAspect="1"/>
          </p:cNvPicPr>
          <p:nvPr>
            <a:videoFile r:link="rId1"/>
          </p:nvPr>
        </p:nvPicPr>
        <p:blipFill>
          <a:blip r:embed="rId3">
            <a:alphaModFix amt="80000"/>
          </a:blip>
          <a:stretch>
            <a:fillRect/>
          </a:stretch>
        </p:blipFill>
        <p:spPr>
          <a:xfrm>
            <a:off x="6963306" y="914401"/>
            <a:ext cx="4360729" cy="2463812"/>
          </a:xfrm>
          <a:prstGeom prst="rect">
            <a:avLst/>
          </a:prstGeom>
        </p:spPr>
      </p:pic>
      <p:pic>
        <p:nvPicPr>
          <p:cNvPr id="4" name="Picture 3">
            <a:extLst>
              <a:ext uri="{FF2B5EF4-FFF2-40B4-BE49-F238E27FC236}">
                <a16:creationId xmlns:a16="http://schemas.microsoft.com/office/drawing/2014/main" id="{D10C4235-D812-FFA4-BCBD-13D4EA3FA3AC}"/>
              </a:ext>
            </a:extLst>
          </p:cNvPr>
          <p:cNvPicPr>
            <a:picLocks noChangeAspect="1"/>
          </p:cNvPicPr>
          <p:nvPr/>
        </p:nvPicPr>
        <p:blipFill>
          <a:blip r:embed="rId4">
            <a:alphaModFix amt="80000"/>
          </a:blip>
          <a:stretch>
            <a:fillRect/>
          </a:stretch>
        </p:blipFill>
        <p:spPr>
          <a:xfrm>
            <a:off x="6695514" y="4121298"/>
            <a:ext cx="4628521" cy="1302113"/>
          </a:xfrm>
          <a:prstGeom prst="rect">
            <a:avLst/>
          </a:prstGeom>
        </p:spPr>
      </p:pic>
    </p:spTree>
    <p:extLst>
      <p:ext uri="{BB962C8B-B14F-4D97-AF65-F5344CB8AC3E}">
        <p14:creationId xmlns:p14="http://schemas.microsoft.com/office/powerpoint/2010/main" val="13455654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ame 8">
            <a:extLst>
              <a:ext uri="{FF2B5EF4-FFF2-40B4-BE49-F238E27FC236}">
                <a16:creationId xmlns:a16="http://schemas.microsoft.com/office/drawing/2014/main" id="{DD7EAFE6-2BB9-41FB-9CF4-588CFC708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32768DCD-B824-413A-B330-8D57ADB37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96E45848-BEDA-4F24-9C4E-DA21209582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4"/>
            <a:ext cx="12188952" cy="6858000"/>
          </a:xfrm>
          <a:prstGeom prst="rect">
            <a:avLst/>
          </a:prstGeom>
          <a:gradFill flip="none" rotWithShape="1">
            <a:gsLst>
              <a:gs pos="0">
                <a:schemeClr val="accent2">
                  <a:alpha val="60000"/>
                </a:schemeClr>
              </a:gs>
              <a:gs pos="100000">
                <a:schemeClr val="accent1">
                  <a:alpha val="6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B2BB8117-A903-442C-9223-A4FEB85C32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3"/>
            <a:ext cx="12188952" cy="6858000"/>
          </a:xfrm>
          <a:prstGeom prst="rect">
            <a:avLst/>
          </a:prstGeom>
          <a:solidFill>
            <a:schemeClr val="bg2">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Oval 16">
            <a:extLst>
              <a:ext uri="{FF2B5EF4-FFF2-40B4-BE49-F238E27FC236}">
                <a16:creationId xmlns:a16="http://schemas.microsoft.com/office/drawing/2014/main" id="{C59300B8-3117-43F8-9F8E-68DB9F002F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743200" y="0"/>
            <a:ext cx="6857999" cy="6857998"/>
          </a:xfrm>
          <a:prstGeom prst="ellipse">
            <a:avLst/>
          </a:prstGeom>
          <a:gradFill>
            <a:gsLst>
              <a:gs pos="0">
                <a:schemeClr val="accent1">
                  <a:lumMod val="20000"/>
                  <a:lumOff val="80000"/>
                  <a:alpha val="40000"/>
                </a:schemeClr>
              </a:gs>
              <a:gs pos="100000">
                <a:schemeClr val="accent1">
                  <a:alpha val="40000"/>
                </a:schemeClr>
              </a:gs>
            </a:gsLst>
            <a:lin ang="2700000" scaled="1"/>
          </a:gradFill>
          <a:ln>
            <a:noFill/>
          </a:ln>
          <a:effectLst>
            <a:softEdge rad="520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Oval 18">
            <a:extLst>
              <a:ext uri="{FF2B5EF4-FFF2-40B4-BE49-F238E27FC236}">
                <a16:creationId xmlns:a16="http://schemas.microsoft.com/office/drawing/2014/main" id="{1AFAE680-42C1-4104-B74F-B0A8F1FB26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73990" y="1194074"/>
            <a:ext cx="5589934" cy="5737916"/>
          </a:xfrm>
          <a:prstGeom prst="ellipse">
            <a:avLst/>
          </a:prstGeom>
          <a:gradFill>
            <a:gsLst>
              <a:gs pos="0">
                <a:schemeClr val="accent1">
                  <a:alpha val="40000"/>
                </a:schemeClr>
              </a:gs>
              <a:gs pos="100000">
                <a:schemeClr val="accent5">
                  <a:alpha val="20000"/>
                </a:schemeClr>
              </a:gs>
            </a:gsLst>
            <a:lin ang="2700000" scaled="1"/>
          </a:gradFill>
          <a:ln>
            <a:noFill/>
          </a:ln>
          <a:effectLst>
            <a:softEdge rad="952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Oval 20">
            <a:extLst>
              <a:ext uri="{FF2B5EF4-FFF2-40B4-BE49-F238E27FC236}">
                <a16:creationId xmlns:a16="http://schemas.microsoft.com/office/drawing/2014/main" id="{828A8BA9-B3FE-4C96-A0A1-72A0D2C855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439622" y="194269"/>
            <a:ext cx="5760743" cy="5737917"/>
          </a:xfrm>
          <a:prstGeom prst="ellipse">
            <a:avLst/>
          </a:prstGeom>
          <a:gradFill>
            <a:gsLst>
              <a:gs pos="0">
                <a:schemeClr val="accent1">
                  <a:alpha val="20000"/>
                </a:schemeClr>
              </a:gs>
              <a:gs pos="100000">
                <a:schemeClr val="accent5">
                  <a:alpha val="40000"/>
                </a:schemeClr>
              </a:gs>
            </a:gsLst>
            <a:lin ang="2700000" scaled="1"/>
          </a:gradFill>
          <a:ln>
            <a:noFill/>
          </a:ln>
          <a:effectLst>
            <a:softEdge rad="10033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Frame 22">
            <a:extLst>
              <a:ext uri="{FF2B5EF4-FFF2-40B4-BE49-F238E27FC236}">
                <a16:creationId xmlns:a16="http://schemas.microsoft.com/office/drawing/2014/main" id="{19F9CD66-32FC-448F-B4C5-67D17508A2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557B753B-3FA5-E610-BC42-1C8EDC090813}"/>
              </a:ext>
            </a:extLst>
          </p:cNvPr>
          <p:cNvSpPr txBox="1"/>
          <p:nvPr/>
        </p:nvSpPr>
        <p:spPr>
          <a:xfrm>
            <a:off x="1020364" y="947315"/>
            <a:ext cx="5428375" cy="4996284"/>
          </a:xfrm>
          <a:prstGeom prst="rect">
            <a:avLst/>
          </a:prstGeom>
        </p:spPr>
        <p:txBody>
          <a:bodyPr vert="horz" lIns="91440" tIns="45720" rIns="91440" bIns="45720" rtlCol="0">
            <a:noAutofit/>
          </a:bodyPr>
          <a:lstStyle/>
          <a:p>
            <a:pPr indent="-228600">
              <a:spcAft>
                <a:spcPts val="800"/>
              </a:spcAft>
              <a:buClr>
                <a:schemeClr val="tx2">
                  <a:lumMod val="10000"/>
                  <a:lumOff val="90000"/>
                </a:schemeClr>
              </a:buClr>
              <a:buSzPct val="80000"/>
              <a:buFont typeface="Wingdings" panose="05000000000000000000" pitchFamily="2" charset="2"/>
              <a:buChar char="§"/>
            </a:pPr>
            <a:r>
              <a:rPr lang="en-US" dirty="0">
                <a:solidFill>
                  <a:srgbClr val="FFFFFF"/>
                </a:solidFill>
                <a:effectLst/>
                <a:latin typeface="Times New Roman" panose="02020603050405020304" pitchFamily="18" charset="0"/>
                <a:cs typeface="Times New Roman" panose="02020603050405020304" pitchFamily="18" charset="0"/>
              </a:rPr>
              <a:t>Sending a message with emotional impact, is one of the social media strategies that Tesco repeatedly and successfully applied, and it culminated in the winning of the 2023 Marketing Week Masters award due to the “prices that take you back campaign”(Marketing week, 2024).</a:t>
            </a:r>
          </a:p>
          <a:p>
            <a:pPr indent="-228600">
              <a:spcAft>
                <a:spcPts val="800"/>
              </a:spcAft>
              <a:buClr>
                <a:schemeClr val="tx2">
                  <a:lumMod val="10000"/>
                  <a:lumOff val="90000"/>
                </a:schemeClr>
              </a:buClr>
              <a:buSzPct val="80000"/>
              <a:buFont typeface="Wingdings" panose="05000000000000000000" pitchFamily="2" charset="2"/>
              <a:buChar char="§"/>
            </a:pPr>
            <a:endParaRPr lang="en-US" dirty="0">
              <a:solidFill>
                <a:srgbClr val="FFFFFF"/>
              </a:solidFill>
              <a:latin typeface="Times New Roman" panose="02020603050405020304" pitchFamily="18" charset="0"/>
              <a:cs typeface="Times New Roman" panose="02020603050405020304" pitchFamily="18" charset="0"/>
            </a:endParaRPr>
          </a:p>
          <a:p>
            <a:pPr indent="-228600">
              <a:spcAft>
                <a:spcPts val="800"/>
              </a:spcAft>
              <a:buClr>
                <a:schemeClr val="tx2">
                  <a:lumMod val="10000"/>
                  <a:lumOff val="90000"/>
                </a:schemeClr>
              </a:buClr>
              <a:buSzPct val="80000"/>
              <a:buFont typeface="Wingdings" panose="05000000000000000000" pitchFamily="2" charset="2"/>
              <a:buChar char="§"/>
            </a:pPr>
            <a:endParaRPr lang="en-US" dirty="0">
              <a:solidFill>
                <a:srgbClr val="FFFFFF"/>
              </a:solidFill>
              <a:effectLst/>
              <a:latin typeface="Times New Roman" panose="02020603050405020304" pitchFamily="18" charset="0"/>
              <a:cs typeface="Times New Roman" panose="02020603050405020304" pitchFamily="18" charset="0"/>
            </a:endParaRPr>
          </a:p>
          <a:p>
            <a:pPr indent="-228600">
              <a:spcAft>
                <a:spcPts val="800"/>
              </a:spcAft>
              <a:buClr>
                <a:schemeClr val="tx2">
                  <a:lumMod val="10000"/>
                  <a:lumOff val="90000"/>
                </a:schemeClr>
              </a:buClr>
              <a:buSzPct val="80000"/>
              <a:buFont typeface="Wingdings" panose="05000000000000000000" pitchFamily="2" charset="2"/>
              <a:buChar char="§"/>
            </a:pPr>
            <a:r>
              <a:rPr lang="en-US" dirty="0">
                <a:solidFill>
                  <a:srgbClr val="FFFFFF"/>
                </a:solidFill>
                <a:effectLst/>
                <a:latin typeface="Times New Roman" panose="02020603050405020304" pitchFamily="18" charset="0"/>
                <a:cs typeface="Times New Roman" panose="02020603050405020304" pitchFamily="18" charset="0"/>
              </a:rPr>
              <a:t> Another successful campaign was the “Tesco Voice Of Checkout” which was a further promotion of the club card in 2023, when Tesco decided “to give brand fans the chance to become the voice of the checkout for a week and turned the checkouts into a character, with the duet feature allowing followers to co-create their entry”. (Marketing week, 2023). The campaign has been posted on TikTok and increased awareness and appeal, hitting a target of 42 million views. </a:t>
            </a:r>
          </a:p>
        </p:txBody>
      </p:sp>
      <p:pic>
        <p:nvPicPr>
          <p:cNvPr id="2" name="Picture 1">
            <a:extLst>
              <a:ext uri="{FF2B5EF4-FFF2-40B4-BE49-F238E27FC236}">
                <a16:creationId xmlns:a16="http://schemas.microsoft.com/office/drawing/2014/main" id="{8911003E-50CE-82A0-EBDF-7604DC3CB5F7}"/>
              </a:ext>
            </a:extLst>
          </p:cNvPr>
          <p:cNvPicPr>
            <a:picLocks noChangeAspect="1"/>
          </p:cNvPicPr>
          <p:nvPr/>
        </p:nvPicPr>
        <p:blipFill>
          <a:blip r:embed="rId2">
            <a:alphaModFix amt="80000"/>
          </a:blip>
          <a:stretch>
            <a:fillRect/>
          </a:stretch>
        </p:blipFill>
        <p:spPr>
          <a:xfrm>
            <a:off x="6695514" y="1867509"/>
            <a:ext cx="4628521" cy="3089537"/>
          </a:xfrm>
          <a:prstGeom prst="rect">
            <a:avLst/>
          </a:prstGeom>
        </p:spPr>
      </p:pic>
    </p:spTree>
    <p:extLst>
      <p:ext uri="{BB962C8B-B14F-4D97-AF65-F5344CB8AC3E}">
        <p14:creationId xmlns:p14="http://schemas.microsoft.com/office/powerpoint/2010/main" val="58560774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ame 8">
            <a:extLst>
              <a:ext uri="{FF2B5EF4-FFF2-40B4-BE49-F238E27FC236}">
                <a16:creationId xmlns:a16="http://schemas.microsoft.com/office/drawing/2014/main" id="{DD7EAFE6-2BB9-41FB-9CF4-588CFC708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32768DCD-B824-413A-B330-8D57ADB37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96E45848-BEDA-4F24-9C4E-DA21209582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4"/>
            <a:ext cx="12188952" cy="6858000"/>
          </a:xfrm>
          <a:prstGeom prst="rect">
            <a:avLst/>
          </a:prstGeom>
          <a:gradFill flip="none" rotWithShape="1">
            <a:gsLst>
              <a:gs pos="0">
                <a:schemeClr val="accent2">
                  <a:alpha val="60000"/>
                </a:schemeClr>
              </a:gs>
              <a:gs pos="100000">
                <a:schemeClr val="accent1">
                  <a:alpha val="6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B2BB8117-A903-442C-9223-A4FEB85C32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3"/>
            <a:ext cx="12188952" cy="6858000"/>
          </a:xfrm>
          <a:prstGeom prst="rect">
            <a:avLst/>
          </a:prstGeom>
          <a:solidFill>
            <a:schemeClr val="bg2">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Oval 16">
            <a:extLst>
              <a:ext uri="{FF2B5EF4-FFF2-40B4-BE49-F238E27FC236}">
                <a16:creationId xmlns:a16="http://schemas.microsoft.com/office/drawing/2014/main" id="{C59300B8-3117-43F8-9F8E-68DB9F002F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743200" y="0"/>
            <a:ext cx="6857999" cy="6857998"/>
          </a:xfrm>
          <a:prstGeom prst="ellipse">
            <a:avLst/>
          </a:prstGeom>
          <a:gradFill>
            <a:gsLst>
              <a:gs pos="0">
                <a:schemeClr val="accent1">
                  <a:lumMod val="20000"/>
                  <a:lumOff val="80000"/>
                  <a:alpha val="40000"/>
                </a:schemeClr>
              </a:gs>
              <a:gs pos="100000">
                <a:schemeClr val="accent1">
                  <a:alpha val="40000"/>
                </a:schemeClr>
              </a:gs>
            </a:gsLst>
            <a:lin ang="2700000" scaled="1"/>
          </a:gradFill>
          <a:ln>
            <a:noFill/>
          </a:ln>
          <a:effectLst>
            <a:softEdge rad="520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Oval 18">
            <a:extLst>
              <a:ext uri="{FF2B5EF4-FFF2-40B4-BE49-F238E27FC236}">
                <a16:creationId xmlns:a16="http://schemas.microsoft.com/office/drawing/2014/main" id="{1AFAE680-42C1-4104-B74F-B0A8F1FB26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73990" y="1194074"/>
            <a:ext cx="5589934" cy="5737916"/>
          </a:xfrm>
          <a:prstGeom prst="ellipse">
            <a:avLst/>
          </a:prstGeom>
          <a:gradFill>
            <a:gsLst>
              <a:gs pos="0">
                <a:schemeClr val="accent1">
                  <a:alpha val="40000"/>
                </a:schemeClr>
              </a:gs>
              <a:gs pos="100000">
                <a:schemeClr val="accent5">
                  <a:alpha val="20000"/>
                </a:schemeClr>
              </a:gs>
            </a:gsLst>
            <a:lin ang="2700000" scaled="1"/>
          </a:gradFill>
          <a:ln>
            <a:noFill/>
          </a:ln>
          <a:effectLst>
            <a:softEdge rad="952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Oval 20">
            <a:extLst>
              <a:ext uri="{FF2B5EF4-FFF2-40B4-BE49-F238E27FC236}">
                <a16:creationId xmlns:a16="http://schemas.microsoft.com/office/drawing/2014/main" id="{828A8BA9-B3FE-4C96-A0A1-72A0D2C855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439622" y="194269"/>
            <a:ext cx="5760743" cy="5737917"/>
          </a:xfrm>
          <a:prstGeom prst="ellipse">
            <a:avLst/>
          </a:prstGeom>
          <a:gradFill>
            <a:gsLst>
              <a:gs pos="0">
                <a:schemeClr val="accent1">
                  <a:alpha val="20000"/>
                </a:schemeClr>
              </a:gs>
              <a:gs pos="100000">
                <a:schemeClr val="accent5">
                  <a:alpha val="40000"/>
                </a:schemeClr>
              </a:gs>
            </a:gsLst>
            <a:lin ang="2700000" scaled="1"/>
          </a:gradFill>
          <a:ln>
            <a:noFill/>
          </a:ln>
          <a:effectLst>
            <a:softEdge rad="10033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Frame 22">
            <a:extLst>
              <a:ext uri="{FF2B5EF4-FFF2-40B4-BE49-F238E27FC236}">
                <a16:creationId xmlns:a16="http://schemas.microsoft.com/office/drawing/2014/main" id="{19F9CD66-32FC-448F-B4C5-67D17508A2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7B275ED1-4B49-0057-3746-0E31657446B1}"/>
              </a:ext>
            </a:extLst>
          </p:cNvPr>
          <p:cNvSpPr txBox="1"/>
          <p:nvPr/>
        </p:nvSpPr>
        <p:spPr>
          <a:xfrm>
            <a:off x="838200" y="746449"/>
            <a:ext cx="5428375" cy="5430513"/>
          </a:xfrm>
          <a:prstGeom prst="rect">
            <a:avLst/>
          </a:prstGeom>
        </p:spPr>
        <p:txBody>
          <a:bodyPr vert="horz" lIns="91440" tIns="45720" rIns="91440" bIns="45720" rtlCol="0">
            <a:noAutofit/>
          </a:bodyPr>
          <a:lstStyle/>
          <a:p>
            <a:pPr indent="-228600">
              <a:spcAft>
                <a:spcPts val="800"/>
              </a:spcAft>
              <a:buClr>
                <a:schemeClr val="tx2">
                  <a:lumMod val="10000"/>
                  <a:lumOff val="90000"/>
                </a:schemeClr>
              </a:buClr>
              <a:buSzPct val="80000"/>
              <a:buFont typeface="Wingdings" panose="05000000000000000000" pitchFamily="2" charset="2"/>
              <a:buChar char="§"/>
            </a:pPr>
            <a:r>
              <a:rPr lang="en-US" dirty="0">
                <a:solidFill>
                  <a:srgbClr val="FFFFFF"/>
                </a:solidFill>
                <a:effectLst/>
                <a:latin typeface="Times New Roman" panose="02020603050405020304" pitchFamily="18" charset="0"/>
                <a:cs typeface="Times New Roman" panose="02020603050405020304" pitchFamily="18" charset="0"/>
              </a:rPr>
              <a:t>The online strategy that Tesco is using does not come without risks, as the brand and image will always be subjected to potential harmful comments; the online medium can be a harsh and challenging one. Nevertheless, the company adapted and modified its strategies in accordance with the customers values and needs. </a:t>
            </a:r>
          </a:p>
          <a:p>
            <a:pPr indent="-228600">
              <a:spcAft>
                <a:spcPts val="800"/>
              </a:spcAft>
              <a:buClr>
                <a:schemeClr val="tx2">
                  <a:lumMod val="10000"/>
                  <a:lumOff val="90000"/>
                </a:schemeClr>
              </a:buClr>
              <a:buSzPct val="80000"/>
              <a:buFont typeface="Wingdings" panose="05000000000000000000" pitchFamily="2" charset="2"/>
              <a:buChar char="§"/>
            </a:pPr>
            <a:r>
              <a:rPr lang="en-US" dirty="0">
                <a:solidFill>
                  <a:srgbClr val="FFFFFF"/>
                </a:solidFill>
                <a:effectLst/>
                <a:latin typeface="Times New Roman" panose="02020603050405020304" pitchFamily="18" charset="0"/>
                <a:cs typeface="Times New Roman" panose="02020603050405020304" pitchFamily="18" charset="0"/>
              </a:rPr>
              <a:t>In terms of digital marketing statistic, Tesco is investing constantly in SEO, email marketing, social media marketing and content marketing.</a:t>
            </a:r>
          </a:p>
          <a:p>
            <a:pPr>
              <a:spcAft>
                <a:spcPts val="800"/>
              </a:spcAft>
              <a:buClr>
                <a:schemeClr val="tx2">
                  <a:lumMod val="10000"/>
                  <a:lumOff val="90000"/>
                </a:schemeClr>
              </a:buClr>
              <a:buSzPct val="80000"/>
            </a:pPr>
            <a:endParaRPr lang="en-US" dirty="0">
              <a:solidFill>
                <a:srgbClr val="FFFFFF"/>
              </a:solidFill>
              <a:effectLst/>
              <a:latin typeface="Times New Roman" panose="02020603050405020304" pitchFamily="18" charset="0"/>
              <a:cs typeface="Times New Roman" panose="02020603050405020304" pitchFamily="18" charset="0"/>
            </a:endParaRPr>
          </a:p>
          <a:p>
            <a:pPr indent="-228600">
              <a:spcAft>
                <a:spcPts val="800"/>
              </a:spcAft>
              <a:buClr>
                <a:schemeClr val="tx2">
                  <a:lumMod val="10000"/>
                  <a:lumOff val="90000"/>
                </a:schemeClr>
              </a:buClr>
              <a:buSzPct val="80000"/>
              <a:buFont typeface="Wingdings" panose="05000000000000000000" pitchFamily="2" charset="2"/>
              <a:buChar char="§"/>
            </a:pPr>
            <a:r>
              <a:rPr lang="en-US" dirty="0">
                <a:solidFill>
                  <a:srgbClr val="FFFFFF"/>
                </a:solidFill>
                <a:effectLst/>
                <a:latin typeface="Times New Roman" panose="02020603050405020304" pitchFamily="18" charset="0"/>
                <a:cs typeface="Times New Roman" panose="02020603050405020304" pitchFamily="18" charset="0"/>
              </a:rPr>
              <a:t>This strategy targets the right audience, creating meaningful content, and delivering the right message, building a loyal customer base, and fostering customer relationships through digital channels. According to Shopify those are the 5C’s of digital marketing. (Shopify, 2024)</a:t>
            </a:r>
          </a:p>
        </p:txBody>
      </p:sp>
      <p:pic>
        <p:nvPicPr>
          <p:cNvPr id="4" name="Picture 3">
            <a:extLst>
              <a:ext uri="{FF2B5EF4-FFF2-40B4-BE49-F238E27FC236}">
                <a16:creationId xmlns:a16="http://schemas.microsoft.com/office/drawing/2014/main" id="{DDF67DDB-76BE-1A32-7A99-5B0E7868F242}"/>
              </a:ext>
            </a:extLst>
          </p:cNvPr>
          <p:cNvPicPr>
            <a:picLocks noChangeAspect="1"/>
          </p:cNvPicPr>
          <p:nvPr/>
        </p:nvPicPr>
        <p:blipFill>
          <a:blip r:embed="rId3">
            <a:alphaModFix amt="80000"/>
          </a:blip>
          <a:stretch>
            <a:fillRect/>
          </a:stretch>
        </p:blipFill>
        <p:spPr>
          <a:xfrm>
            <a:off x="6695514" y="2116292"/>
            <a:ext cx="4628521" cy="2591971"/>
          </a:xfrm>
          <a:prstGeom prst="rect">
            <a:avLst/>
          </a:prstGeom>
        </p:spPr>
      </p:pic>
    </p:spTree>
    <p:extLst>
      <p:ext uri="{BB962C8B-B14F-4D97-AF65-F5344CB8AC3E}">
        <p14:creationId xmlns:p14="http://schemas.microsoft.com/office/powerpoint/2010/main" val="260209842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ame 8">
            <a:extLst>
              <a:ext uri="{FF2B5EF4-FFF2-40B4-BE49-F238E27FC236}">
                <a16:creationId xmlns:a16="http://schemas.microsoft.com/office/drawing/2014/main" id="{DD7EAFE6-2BB9-41FB-9CF4-588CFC708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32768DCD-B824-413A-B330-8D57ADB37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96E45848-BEDA-4F24-9C4E-DA21209582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4"/>
            <a:ext cx="12188952" cy="6858000"/>
          </a:xfrm>
          <a:prstGeom prst="rect">
            <a:avLst/>
          </a:prstGeom>
          <a:gradFill flip="none" rotWithShape="1">
            <a:gsLst>
              <a:gs pos="0">
                <a:schemeClr val="accent2">
                  <a:alpha val="60000"/>
                </a:schemeClr>
              </a:gs>
              <a:gs pos="100000">
                <a:schemeClr val="accent1">
                  <a:alpha val="6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B2BB8117-A903-442C-9223-A4FEB85C32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3"/>
            <a:ext cx="12188952" cy="6858000"/>
          </a:xfrm>
          <a:prstGeom prst="rect">
            <a:avLst/>
          </a:prstGeom>
          <a:solidFill>
            <a:schemeClr val="bg2">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Oval 16">
            <a:extLst>
              <a:ext uri="{FF2B5EF4-FFF2-40B4-BE49-F238E27FC236}">
                <a16:creationId xmlns:a16="http://schemas.microsoft.com/office/drawing/2014/main" id="{C59300B8-3117-43F8-9F8E-68DB9F002F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743200" y="0"/>
            <a:ext cx="6857999" cy="6857998"/>
          </a:xfrm>
          <a:prstGeom prst="ellipse">
            <a:avLst/>
          </a:prstGeom>
          <a:gradFill>
            <a:gsLst>
              <a:gs pos="0">
                <a:schemeClr val="accent1">
                  <a:lumMod val="20000"/>
                  <a:lumOff val="80000"/>
                  <a:alpha val="40000"/>
                </a:schemeClr>
              </a:gs>
              <a:gs pos="100000">
                <a:schemeClr val="accent1">
                  <a:alpha val="40000"/>
                </a:schemeClr>
              </a:gs>
            </a:gsLst>
            <a:lin ang="2700000" scaled="1"/>
          </a:gradFill>
          <a:ln>
            <a:noFill/>
          </a:ln>
          <a:effectLst>
            <a:softEdge rad="520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Oval 18">
            <a:extLst>
              <a:ext uri="{FF2B5EF4-FFF2-40B4-BE49-F238E27FC236}">
                <a16:creationId xmlns:a16="http://schemas.microsoft.com/office/drawing/2014/main" id="{1AFAE680-42C1-4104-B74F-B0A8F1FB26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73990" y="1194074"/>
            <a:ext cx="5589934" cy="5737916"/>
          </a:xfrm>
          <a:prstGeom prst="ellipse">
            <a:avLst/>
          </a:prstGeom>
          <a:gradFill>
            <a:gsLst>
              <a:gs pos="0">
                <a:schemeClr val="accent1">
                  <a:alpha val="40000"/>
                </a:schemeClr>
              </a:gs>
              <a:gs pos="100000">
                <a:schemeClr val="accent5">
                  <a:alpha val="20000"/>
                </a:schemeClr>
              </a:gs>
            </a:gsLst>
            <a:lin ang="2700000" scaled="1"/>
          </a:gradFill>
          <a:ln>
            <a:noFill/>
          </a:ln>
          <a:effectLst>
            <a:softEdge rad="952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Oval 20">
            <a:extLst>
              <a:ext uri="{FF2B5EF4-FFF2-40B4-BE49-F238E27FC236}">
                <a16:creationId xmlns:a16="http://schemas.microsoft.com/office/drawing/2014/main" id="{828A8BA9-B3FE-4C96-A0A1-72A0D2C855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439622" y="194269"/>
            <a:ext cx="5760743" cy="5737917"/>
          </a:xfrm>
          <a:prstGeom prst="ellipse">
            <a:avLst/>
          </a:prstGeom>
          <a:gradFill>
            <a:gsLst>
              <a:gs pos="0">
                <a:schemeClr val="accent1">
                  <a:alpha val="20000"/>
                </a:schemeClr>
              </a:gs>
              <a:gs pos="100000">
                <a:schemeClr val="accent5">
                  <a:alpha val="40000"/>
                </a:schemeClr>
              </a:gs>
            </a:gsLst>
            <a:lin ang="2700000" scaled="1"/>
          </a:gradFill>
          <a:ln>
            <a:noFill/>
          </a:ln>
          <a:effectLst>
            <a:softEdge rad="10033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Frame 22">
            <a:extLst>
              <a:ext uri="{FF2B5EF4-FFF2-40B4-BE49-F238E27FC236}">
                <a16:creationId xmlns:a16="http://schemas.microsoft.com/office/drawing/2014/main" id="{19F9CD66-32FC-448F-B4C5-67D17508A2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C3325513-5941-89E9-3765-5AC7649914AF}"/>
              </a:ext>
            </a:extLst>
          </p:cNvPr>
          <p:cNvSpPr txBox="1"/>
          <p:nvPr/>
        </p:nvSpPr>
        <p:spPr>
          <a:xfrm>
            <a:off x="838200" y="774441"/>
            <a:ext cx="5612835" cy="5402521"/>
          </a:xfrm>
          <a:prstGeom prst="rect">
            <a:avLst/>
          </a:prstGeom>
        </p:spPr>
        <p:txBody>
          <a:bodyPr vert="horz" lIns="91440" tIns="45720" rIns="91440" bIns="45720" rtlCol="0">
            <a:normAutofit/>
          </a:bodyPr>
          <a:lstStyle/>
          <a:p>
            <a:pPr>
              <a:spcAft>
                <a:spcPts val="800"/>
              </a:spcAft>
              <a:buClr>
                <a:schemeClr val="tx2">
                  <a:lumMod val="10000"/>
                  <a:lumOff val="90000"/>
                </a:schemeClr>
              </a:buClr>
              <a:buSzPct val="80000"/>
            </a:pPr>
            <a:r>
              <a:rPr lang="en-US" sz="800" dirty="0">
                <a:solidFill>
                  <a:srgbClr val="FFFFFF"/>
                </a:solidFill>
                <a:effectLst/>
              </a:rPr>
              <a:t> </a:t>
            </a:r>
            <a:endParaRPr lang="en-US" sz="1400" dirty="0">
              <a:solidFill>
                <a:srgbClr val="FFFFFF"/>
              </a:solidFill>
              <a:effectLst/>
            </a:endParaRPr>
          </a:p>
          <a:p>
            <a:pPr>
              <a:spcAft>
                <a:spcPts val="800"/>
              </a:spcAft>
              <a:buClr>
                <a:schemeClr val="tx2">
                  <a:lumMod val="10000"/>
                  <a:lumOff val="90000"/>
                </a:schemeClr>
              </a:buClr>
              <a:buSzPct val="80000"/>
            </a:pPr>
            <a:r>
              <a:rPr lang="en-US" dirty="0">
                <a:solidFill>
                  <a:srgbClr val="FFFFFF"/>
                </a:solidFill>
                <a:effectLst/>
                <a:latin typeface="Times New Roman" panose="02020603050405020304" pitchFamily="18" charset="0"/>
                <a:cs typeface="Times New Roman" panose="02020603050405020304" pitchFamily="18" charset="0"/>
              </a:rPr>
              <a:t>To sum it up,</a:t>
            </a:r>
          </a:p>
          <a:p>
            <a:pPr indent="-228600">
              <a:spcAft>
                <a:spcPts val="800"/>
              </a:spcAft>
              <a:buClr>
                <a:schemeClr val="tx2">
                  <a:lumMod val="10000"/>
                  <a:lumOff val="90000"/>
                </a:schemeClr>
              </a:buClr>
              <a:buSzPct val="80000"/>
              <a:buFont typeface="Wingdings" panose="05000000000000000000" pitchFamily="2" charset="2"/>
              <a:buChar char="§"/>
            </a:pPr>
            <a:r>
              <a:rPr lang="en-US" dirty="0">
                <a:solidFill>
                  <a:srgbClr val="FFFFFF"/>
                </a:solidFill>
                <a:effectLst/>
                <a:latin typeface="Times New Roman" panose="02020603050405020304" pitchFamily="18" charset="0"/>
                <a:cs typeface="Times New Roman" panose="02020603050405020304" pitchFamily="18" charset="0"/>
              </a:rPr>
              <a:t>Tesco is using an extensive digital and online media marketing strategy. The Clubcard and Tesco market page are easy to use and access and provide customer centric products and services. The mobile app is simple and provides information about loyalty points and rewards but require more involvement in customer service.</a:t>
            </a:r>
          </a:p>
          <a:p>
            <a:pPr indent="-228600">
              <a:spcAft>
                <a:spcPts val="800"/>
              </a:spcAft>
              <a:buClr>
                <a:schemeClr val="tx2">
                  <a:lumMod val="10000"/>
                  <a:lumOff val="90000"/>
                </a:schemeClr>
              </a:buClr>
              <a:buSzPct val="80000"/>
              <a:buFont typeface="Wingdings" panose="05000000000000000000" pitchFamily="2" charset="2"/>
              <a:buChar char="§"/>
            </a:pPr>
            <a:r>
              <a:rPr lang="en-US" dirty="0">
                <a:solidFill>
                  <a:srgbClr val="FFFFFF"/>
                </a:solidFill>
                <a:effectLst/>
                <a:latin typeface="Times New Roman" panose="02020603050405020304" pitchFamily="18" charset="0"/>
                <a:cs typeface="Times New Roman" panose="02020603050405020304" pitchFamily="18" charset="0"/>
              </a:rPr>
              <a:t>The digital experience in store has been highly enhanced by the modern technologies introduced by the organisation, which allow flexibility and personalisation. Awareness must be raised by the risk of technology overload, as customer’s needs and choices differ, and some prefer check out staff.</a:t>
            </a:r>
          </a:p>
          <a:p>
            <a:pPr indent="-228600">
              <a:spcAft>
                <a:spcPts val="800"/>
              </a:spcAft>
              <a:buClr>
                <a:schemeClr val="tx2">
                  <a:lumMod val="10000"/>
                  <a:lumOff val="90000"/>
                </a:schemeClr>
              </a:buClr>
              <a:buSzPct val="80000"/>
              <a:buFont typeface="Wingdings" panose="05000000000000000000" pitchFamily="2" charset="2"/>
              <a:buChar char="§"/>
            </a:pPr>
            <a:r>
              <a:rPr lang="en-US" dirty="0">
                <a:solidFill>
                  <a:srgbClr val="FFFFFF"/>
                </a:solidFill>
                <a:effectLst/>
                <a:latin typeface="Times New Roman" panose="02020603050405020304" pitchFamily="18" charset="0"/>
                <a:cs typeface="Times New Roman" panose="02020603050405020304" pitchFamily="18" charset="0"/>
              </a:rPr>
              <a:t>The organisation presence through radio waves and television is optimised and in continuous expansion. Tesco should be aware of social changes and adapt its strategy to stay relevant</a:t>
            </a:r>
            <a:r>
              <a:rPr lang="en-US" sz="1400" dirty="0">
                <a:solidFill>
                  <a:srgbClr val="FFFFFF"/>
                </a:solidFill>
                <a:effectLst/>
              </a:rPr>
              <a:t>.</a:t>
            </a:r>
          </a:p>
        </p:txBody>
      </p:sp>
      <p:pic>
        <p:nvPicPr>
          <p:cNvPr id="2" name="Picture 1">
            <a:extLst>
              <a:ext uri="{FF2B5EF4-FFF2-40B4-BE49-F238E27FC236}">
                <a16:creationId xmlns:a16="http://schemas.microsoft.com/office/drawing/2014/main" id="{CA8A73B5-D8E5-2D93-22FA-EB13805552DD}"/>
              </a:ext>
            </a:extLst>
          </p:cNvPr>
          <p:cNvPicPr>
            <a:picLocks noChangeAspect="1"/>
          </p:cNvPicPr>
          <p:nvPr/>
        </p:nvPicPr>
        <p:blipFill>
          <a:blip r:embed="rId2">
            <a:alphaModFix amt="80000"/>
          </a:blip>
          <a:stretch>
            <a:fillRect/>
          </a:stretch>
        </p:blipFill>
        <p:spPr>
          <a:xfrm>
            <a:off x="6695514" y="1943297"/>
            <a:ext cx="4628521" cy="2937961"/>
          </a:xfrm>
          <a:prstGeom prst="rect">
            <a:avLst/>
          </a:prstGeom>
        </p:spPr>
      </p:pic>
    </p:spTree>
    <p:extLst>
      <p:ext uri="{BB962C8B-B14F-4D97-AF65-F5344CB8AC3E}">
        <p14:creationId xmlns:p14="http://schemas.microsoft.com/office/powerpoint/2010/main" val="264850512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ame 8">
            <a:extLst>
              <a:ext uri="{FF2B5EF4-FFF2-40B4-BE49-F238E27FC236}">
                <a16:creationId xmlns:a16="http://schemas.microsoft.com/office/drawing/2014/main" id="{DD7EAFE6-2BB9-41FB-9CF4-588CFC708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32768DCD-B824-413A-B330-8D57ADB37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96E45848-BEDA-4F24-9C4E-DA21209582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4"/>
            <a:ext cx="12188952" cy="6858000"/>
          </a:xfrm>
          <a:prstGeom prst="rect">
            <a:avLst/>
          </a:prstGeom>
          <a:gradFill flip="none" rotWithShape="1">
            <a:gsLst>
              <a:gs pos="0">
                <a:schemeClr val="accent2">
                  <a:alpha val="60000"/>
                </a:schemeClr>
              </a:gs>
              <a:gs pos="100000">
                <a:schemeClr val="accent1">
                  <a:alpha val="6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B2BB8117-A903-442C-9223-A4FEB85C32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3"/>
            <a:ext cx="12188952" cy="6858000"/>
          </a:xfrm>
          <a:prstGeom prst="rect">
            <a:avLst/>
          </a:prstGeom>
          <a:solidFill>
            <a:schemeClr val="bg2">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Oval 16">
            <a:extLst>
              <a:ext uri="{FF2B5EF4-FFF2-40B4-BE49-F238E27FC236}">
                <a16:creationId xmlns:a16="http://schemas.microsoft.com/office/drawing/2014/main" id="{C59300B8-3117-43F8-9F8E-68DB9F002F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743200" y="0"/>
            <a:ext cx="6857999" cy="6857998"/>
          </a:xfrm>
          <a:prstGeom prst="ellipse">
            <a:avLst/>
          </a:prstGeom>
          <a:gradFill>
            <a:gsLst>
              <a:gs pos="0">
                <a:schemeClr val="accent1">
                  <a:lumMod val="20000"/>
                  <a:lumOff val="80000"/>
                  <a:alpha val="40000"/>
                </a:schemeClr>
              </a:gs>
              <a:gs pos="100000">
                <a:schemeClr val="accent1">
                  <a:alpha val="40000"/>
                </a:schemeClr>
              </a:gs>
            </a:gsLst>
            <a:lin ang="2700000" scaled="1"/>
          </a:gradFill>
          <a:ln>
            <a:noFill/>
          </a:ln>
          <a:effectLst>
            <a:softEdge rad="520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Oval 18">
            <a:extLst>
              <a:ext uri="{FF2B5EF4-FFF2-40B4-BE49-F238E27FC236}">
                <a16:creationId xmlns:a16="http://schemas.microsoft.com/office/drawing/2014/main" id="{1AFAE680-42C1-4104-B74F-B0A8F1FB26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73990" y="1194074"/>
            <a:ext cx="5589934" cy="5737916"/>
          </a:xfrm>
          <a:prstGeom prst="ellipse">
            <a:avLst/>
          </a:prstGeom>
          <a:gradFill>
            <a:gsLst>
              <a:gs pos="0">
                <a:schemeClr val="accent1">
                  <a:alpha val="40000"/>
                </a:schemeClr>
              </a:gs>
              <a:gs pos="100000">
                <a:schemeClr val="accent5">
                  <a:alpha val="20000"/>
                </a:schemeClr>
              </a:gs>
            </a:gsLst>
            <a:lin ang="2700000" scaled="1"/>
          </a:gradFill>
          <a:ln>
            <a:noFill/>
          </a:ln>
          <a:effectLst>
            <a:softEdge rad="952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Oval 20">
            <a:extLst>
              <a:ext uri="{FF2B5EF4-FFF2-40B4-BE49-F238E27FC236}">
                <a16:creationId xmlns:a16="http://schemas.microsoft.com/office/drawing/2014/main" id="{828A8BA9-B3FE-4C96-A0A1-72A0D2C855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439622" y="194269"/>
            <a:ext cx="5760743" cy="5737917"/>
          </a:xfrm>
          <a:prstGeom prst="ellipse">
            <a:avLst/>
          </a:prstGeom>
          <a:gradFill>
            <a:gsLst>
              <a:gs pos="0">
                <a:schemeClr val="accent1">
                  <a:alpha val="20000"/>
                </a:schemeClr>
              </a:gs>
              <a:gs pos="100000">
                <a:schemeClr val="accent5">
                  <a:alpha val="40000"/>
                </a:schemeClr>
              </a:gs>
            </a:gsLst>
            <a:lin ang="2700000" scaled="1"/>
          </a:gradFill>
          <a:ln>
            <a:noFill/>
          </a:ln>
          <a:effectLst>
            <a:softEdge rad="10033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16272B6F-135F-45E6-8F46-83B32059F2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03670" y="494950"/>
            <a:ext cx="5231130" cy="5871589"/>
          </a:xfrm>
          <a:prstGeom prst="rect">
            <a:avLst/>
          </a:prstGeom>
          <a:gradFill flip="none" rotWithShape="1">
            <a:gsLst>
              <a:gs pos="0">
                <a:schemeClr val="accent2"/>
              </a:gs>
              <a:gs pos="100000">
                <a:schemeClr val="accent1"/>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ame 24">
            <a:extLst>
              <a:ext uri="{FF2B5EF4-FFF2-40B4-BE49-F238E27FC236}">
                <a16:creationId xmlns:a16="http://schemas.microsoft.com/office/drawing/2014/main" id="{19F9CD66-32FC-448F-B4C5-67D17508A2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B837260A-D74C-9967-F5DB-05D20317F17F}"/>
              </a:ext>
            </a:extLst>
          </p:cNvPr>
          <p:cNvSpPr txBox="1"/>
          <p:nvPr/>
        </p:nvSpPr>
        <p:spPr>
          <a:xfrm>
            <a:off x="794327" y="729673"/>
            <a:ext cx="5135419" cy="5213926"/>
          </a:xfrm>
          <a:prstGeom prst="rect">
            <a:avLst/>
          </a:prstGeom>
        </p:spPr>
        <p:txBody>
          <a:bodyPr vert="horz" lIns="91440" tIns="45720" rIns="91440" bIns="45720" rtlCol="0">
            <a:noAutofit/>
          </a:bodyPr>
          <a:lstStyle/>
          <a:p>
            <a:pPr indent="-228600">
              <a:spcAft>
                <a:spcPts val="600"/>
              </a:spcAft>
              <a:buClr>
                <a:schemeClr val="tx2">
                  <a:lumMod val="10000"/>
                  <a:lumOff val="90000"/>
                </a:schemeClr>
              </a:buClr>
              <a:buSzPct val="80000"/>
              <a:buFont typeface="Wingdings" panose="05000000000000000000" pitchFamily="2" charset="2"/>
              <a:buChar char="§"/>
            </a:pPr>
            <a:r>
              <a:rPr lang="en-US" sz="2000" dirty="0">
                <a:solidFill>
                  <a:srgbClr val="FFFFFF"/>
                </a:solidFill>
                <a:latin typeface="Times New Roman" panose="02020603050405020304" pitchFamily="18" charset="0"/>
                <a:cs typeface="Times New Roman" panose="02020603050405020304" pitchFamily="18" charset="0"/>
              </a:rPr>
              <a:t>Tesco has a noticeable online presence, and it stands out by continuous involvement in the communities, customers relationships and their centrality, by meaningful campaigns and messages that are send through the digital and online media different platforms. </a:t>
            </a:r>
          </a:p>
          <a:p>
            <a:pPr indent="-228600">
              <a:spcAft>
                <a:spcPts val="600"/>
              </a:spcAft>
              <a:buClr>
                <a:schemeClr val="tx2">
                  <a:lumMod val="10000"/>
                  <a:lumOff val="90000"/>
                </a:schemeClr>
              </a:buClr>
              <a:buSzPct val="80000"/>
              <a:buFont typeface="Wingdings" panose="05000000000000000000" pitchFamily="2" charset="2"/>
              <a:buChar char="§"/>
            </a:pPr>
            <a:endParaRPr lang="en-US" sz="2000" dirty="0">
              <a:solidFill>
                <a:srgbClr val="FFFFFF"/>
              </a:solidFill>
              <a:latin typeface="Times New Roman" panose="02020603050405020304" pitchFamily="18" charset="0"/>
              <a:cs typeface="Times New Roman" panose="02020603050405020304" pitchFamily="18" charset="0"/>
            </a:endParaRPr>
          </a:p>
          <a:p>
            <a:pPr indent="-228600">
              <a:spcAft>
                <a:spcPts val="600"/>
              </a:spcAft>
              <a:buClr>
                <a:schemeClr val="tx2">
                  <a:lumMod val="10000"/>
                  <a:lumOff val="90000"/>
                </a:schemeClr>
              </a:buClr>
              <a:buSzPct val="80000"/>
              <a:buFont typeface="Wingdings" panose="05000000000000000000" pitchFamily="2" charset="2"/>
              <a:buChar char="§"/>
            </a:pPr>
            <a:r>
              <a:rPr lang="en-US" sz="2000" dirty="0">
                <a:solidFill>
                  <a:srgbClr val="FFFFFF"/>
                </a:solidFill>
                <a:latin typeface="Times New Roman" panose="02020603050405020304" pitchFamily="18" charset="0"/>
                <a:cs typeface="Times New Roman" panose="02020603050405020304" pitchFamily="18" charset="0"/>
              </a:rPr>
              <a:t>Tesco should increase the emotional content and its community involvement to resonate with its audience needs but also raise awareness of the risk of overloading the customers with information and the risk of customer dissatisfaction concerning data collecting on social media platforms. </a:t>
            </a:r>
          </a:p>
        </p:txBody>
      </p:sp>
      <p:pic>
        <p:nvPicPr>
          <p:cNvPr id="4" name="Picture 3">
            <a:extLst>
              <a:ext uri="{FF2B5EF4-FFF2-40B4-BE49-F238E27FC236}">
                <a16:creationId xmlns:a16="http://schemas.microsoft.com/office/drawing/2014/main" id="{E2A43104-6671-442D-81DA-339F86A95065}"/>
              </a:ext>
            </a:extLst>
          </p:cNvPr>
          <p:cNvPicPr>
            <a:picLocks noChangeAspect="1"/>
          </p:cNvPicPr>
          <p:nvPr/>
        </p:nvPicPr>
        <p:blipFill>
          <a:blip r:embed="rId2">
            <a:alphaModFix amt="60000"/>
          </a:blip>
          <a:srcRect l="41881" r="-2" b="-2"/>
          <a:stretch/>
        </p:blipFill>
        <p:spPr>
          <a:xfrm>
            <a:off x="6503670" y="494950"/>
            <a:ext cx="5190186" cy="5871589"/>
          </a:xfrm>
          <a:prstGeom prst="rect">
            <a:avLst/>
          </a:prstGeom>
        </p:spPr>
      </p:pic>
    </p:spTree>
    <p:extLst>
      <p:ext uri="{BB962C8B-B14F-4D97-AF65-F5344CB8AC3E}">
        <p14:creationId xmlns:p14="http://schemas.microsoft.com/office/powerpoint/2010/main" val="56984535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ame 8">
            <a:extLst>
              <a:ext uri="{FF2B5EF4-FFF2-40B4-BE49-F238E27FC236}">
                <a16:creationId xmlns:a16="http://schemas.microsoft.com/office/drawing/2014/main" id="{DD7EAFE6-2BB9-41FB-9CF4-588CFC708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32768DCD-B824-413A-B330-8D57ADB37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TextBox 2">
            <a:extLst>
              <a:ext uri="{FF2B5EF4-FFF2-40B4-BE49-F238E27FC236}">
                <a16:creationId xmlns:a16="http://schemas.microsoft.com/office/drawing/2014/main" id="{F7DFC593-E2EC-81E7-7427-79C5420D2D65}"/>
              </a:ext>
            </a:extLst>
          </p:cNvPr>
          <p:cNvGraphicFramePr/>
          <p:nvPr>
            <p:extLst>
              <p:ext uri="{D42A27DB-BD31-4B8C-83A1-F6EECF244321}">
                <p14:modId xmlns:p14="http://schemas.microsoft.com/office/powerpoint/2010/main" val="2215808047"/>
              </p:ext>
            </p:extLst>
          </p:nvPr>
        </p:nvGraphicFramePr>
        <p:xfrm>
          <a:off x="838200" y="685800"/>
          <a:ext cx="10515600" cy="54911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2524617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69E72C7-B081-5858-3523-8F1F5F31FDC9}"/>
              </a:ext>
            </a:extLst>
          </p:cNvPr>
          <p:cNvSpPr txBox="1"/>
          <p:nvPr/>
        </p:nvSpPr>
        <p:spPr>
          <a:xfrm>
            <a:off x="694944" y="539495"/>
            <a:ext cx="10908792" cy="6231706"/>
          </a:xfrm>
          <a:prstGeom prst="rect">
            <a:avLst/>
          </a:prstGeom>
          <a:noFill/>
        </p:spPr>
        <p:txBody>
          <a:bodyPr wrap="square">
            <a:spAutoFit/>
          </a:bodyPr>
          <a:lstStyle/>
          <a:p>
            <a:pPr>
              <a:lnSpc>
                <a:spcPct val="115000"/>
              </a:lnSpc>
              <a:spcAft>
                <a:spcPts val="800"/>
              </a:spcAft>
            </a:pPr>
            <a:r>
              <a:rPr lang="en-GB" sz="1400" b="1" i="1" kern="100" dirty="0">
                <a:solidFill>
                  <a:srgbClr val="0070C0"/>
                </a:solidFill>
                <a:effectLst/>
                <a:latin typeface="Times New Roman" panose="02020603050405020304" pitchFamily="18" charset="0"/>
                <a:ea typeface="Aptos" panose="020B0004020202020204" pitchFamily="34" charset="0"/>
                <a:cs typeface="Times New Roman" panose="02020603050405020304" pitchFamily="18" charset="0"/>
              </a:rPr>
              <a:t>Reference:</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Armstrong G., Kotler P. (2023). </a:t>
            </a:r>
            <a:r>
              <a:rPr lang="en-GB" sz="1200" i="1" kern="100" dirty="0">
                <a:effectLst/>
                <a:latin typeface="Times New Roman" panose="02020603050405020304" pitchFamily="18" charset="0"/>
                <a:ea typeface="Aptos" panose="020B0004020202020204" pitchFamily="34" charset="0"/>
                <a:cs typeface="Times New Roman" panose="02020603050405020304" pitchFamily="18" charset="0"/>
              </a:rPr>
              <a:t>Marketing an introduction</a:t>
            </a: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 15th ed. London: Pearson Education Limited. p.189.</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Aoife Morgan. (2024). </a:t>
            </a:r>
            <a:r>
              <a:rPr lang="en-GB" sz="1200" i="1" kern="100" dirty="0">
                <a:effectLst/>
                <a:latin typeface="Times New Roman" panose="02020603050405020304" pitchFamily="18" charset="0"/>
                <a:ea typeface="Aptos" panose="020B0004020202020204" pitchFamily="34" charset="0"/>
                <a:cs typeface="Times New Roman" panose="02020603050405020304" pitchFamily="18" charset="0"/>
              </a:rPr>
              <a:t>Tesco launches marketplace to become one-stop shop online</a:t>
            </a: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 [Online]. Retail Gazette. Last Updated: 4th June 2024. Available at: https://www.retailgazette.co.uk/blog/2024/06/tesco-online-marketplace/ [Accessed 30 October 2024].</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BBC. (2024). </a:t>
            </a:r>
            <a:r>
              <a:rPr lang="en-GB" sz="1200" i="1" kern="100" dirty="0">
                <a:effectLst/>
                <a:latin typeface="Times New Roman" panose="02020603050405020304" pitchFamily="18" charset="0"/>
                <a:ea typeface="Aptos" panose="020B0004020202020204" pitchFamily="34" charset="0"/>
                <a:cs typeface="Times New Roman" panose="02020603050405020304" pitchFamily="18" charset="0"/>
              </a:rPr>
              <a:t>The use of digital and social media to communicate with customers</a:t>
            </a: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 [Online]. BBC. Last Updated: 2024. Available at: https://www.bbc.co.uk/bitesize/guides/z4bjjhv/revision/5#:~:text=Digital%20and%20social%20media%20en [Accessed 30 October 2024].</a:t>
            </a:r>
          </a:p>
          <a:p>
            <a:pPr>
              <a:lnSpc>
                <a:spcPct val="115000"/>
              </a:lnSpc>
              <a:spcAft>
                <a:spcPts val="800"/>
              </a:spcAft>
            </a:pPr>
            <a:r>
              <a:rPr lang="en-GB" sz="1200" b="0" i="0" dirty="0">
                <a:solidFill>
                  <a:srgbClr val="000000"/>
                </a:solidFill>
                <a:effectLst/>
                <a:latin typeface="Times New Roman" panose="02020603050405020304" pitchFamily="18" charset="0"/>
                <a:cs typeface="Times New Roman" panose="02020603050405020304" pitchFamily="18" charset="0"/>
              </a:rPr>
              <a:t>Buttle F., </a:t>
            </a:r>
            <a:r>
              <a:rPr lang="en-GB" sz="1200" b="0" i="0" dirty="0" err="1">
                <a:solidFill>
                  <a:srgbClr val="000000"/>
                </a:solidFill>
                <a:effectLst/>
                <a:latin typeface="Times New Roman" panose="02020603050405020304" pitchFamily="18" charset="0"/>
                <a:cs typeface="Times New Roman" panose="02020603050405020304" pitchFamily="18" charset="0"/>
              </a:rPr>
              <a:t>Maklan</a:t>
            </a:r>
            <a:r>
              <a:rPr lang="en-GB" sz="1200" b="0" i="0" dirty="0">
                <a:solidFill>
                  <a:srgbClr val="000000"/>
                </a:solidFill>
                <a:effectLst/>
                <a:latin typeface="Times New Roman" panose="02020603050405020304" pitchFamily="18" charset="0"/>
                <a:cs typeface="Times New Roman" panose="02020603050405020304" pitchFamily="18" charset="0"/>
              </a:rPr>
              <a:t> S. (2019). </a:t>
            </a:r>
            <a:r>
              <a:rPr lang="en-GB" sz="1200" b="0" i="1" dirty="0">
                <a:solidFill>
                  <a:srgbClr val="000000"/>
                </a:solidFill>
                <a:effectLst/>
                <a:latin typeface="Times New Roman" panose="02020603050405020304" pitchFamily="18" charset="0"/>
                <a:cs typeface="Times New Roman" panose="02020603050405020304" pitchFamily="18" charset="0"/>
              </a:rPr>
              <a:t>Customer Relationship Management</a:t>
            </a:r>
            <a:r>
              <a:rPr lang="en-GB" sz="1200" b="0" i="0" dirty="0">
                <a:solidFill>
                  <a:srgbClr val="000000"/>
                </a:solidFill>
                <a:effectLst/>
                <a:latin typeface="Times New Roman" panose="02020603050405020304" pitchFamily="18" charset="0"/>
                <a:cs typeface="Times New Roman" panose="02020603050405020304" pitchFamily="18" charset="0"/>
              </a:rPr>
              <a:t>. 4th ed. 2019: Routledge. p.250.</a:t>
            </a:r>
            <a:endParaRPr lang="en-GB" sz="1200" kern="100" dirty="0">
              <a:effectLst/>
              <a:latin typeface="Times New Roman" panose="02020603050405020304" pitchFamily="18" charset="0"/>
              <a:ea typeface="Aptos" panose="020B0004020202020204" pitchFamily="34" charset="0"/>
              <a:cs typeface="Times New Roman" panose="02020603050405020304" pitchFamily="18" charset="0"/>
            </a:endParaRPr>
          </a:p>
          <a:p>
            <a:pPr>
              <a:lnSpc>
                <a:spcPct val="115000"/>
              </a:lnSpc>
              <a:spcAft>
                <a:spcPts val="800"/>
              </a:spcAft>
            </a:pP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Digital marketing and consumer engagement: concepts, methodologies, tools, and applications. (2018). IGI Publishing. </a:t>
            </a:r>
            <a:r>
              <a:rPr lang="en-GB" sz="1200" u="sng" kern="100"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2"/>
              </a:rPr>
              <a:t>https://doi.org/10.4018/978-1-5225-5187-4</a:t>
            </a:r>
            <a:endParaRPr lang="en-GB" sz="1200" dirty="0">
              <a:solidFill>
                <a:srgbClr val="000000"/>
              </a:solidFill>
              <a:latin typeface="Times New Roman" panose="02020603050405020304" pitchFamily="18" charset="0"/>
              <a:cs typeface="Times New Roman" panose="02020603050405020304" pitchFamily="18" charset="0"/>
            </a:endParaRPr>
          </a:p>
          <a:p>
            <a:r>
              <a:rPr lang="en-GB" sz="1200" b="0" i="0" dirty="0">
                <a:solidFill>
                  <a:srgbClr val="3A3A3A"/>
                </a:solidFill>
                <a:effectLst/>
                <a:latin typeface="Times New Roman" panose="02020603050405020304" pitchFamily="18" charset="0"/>
                <a:cs typeface="Times New Roman" panose="02020603050405020304" pitchFamily="18" charset="0"/>
              </a:rPr>
              <a:t>Dwivedi, Y. K., </a:t>
            </a:r>
            <a:r>
              <a:rPr lang="en-GB" sz="1200" b="0" i="0" dirty="0" err="1">
                <a:solidFill>
                  <a:srgbClr val="3A3A3A"/>
                </a:solidFill>
                <a:effectLst/>
                <a:latin typeface="Times New Roman" panose="02020603050405020304" pitchFamily="18" charset="0"/>
                <a:cs typeface="Times New Roman" panose="02020603050405020304" pitchFamily="18" charset="0"/>
              </a:rPr>
              <a:t>Ismagilova</a:t>
            </a:r>
            <a:r>
              <a:rPr lang="en-GB" sz="1200" b="0" i="0" dirty="0">
                <a:solidFill>
                  <a:srgbClr val="3A3A3A"/>
                </a:solidFill>
                <a:effectLst/>
                <a:latin typeface="Times New Roman" panose="02020603050405020304" pitchFamily="18" charset="0"/>
                <a:cs typeface="Times New Roman" panose="02020603050405020304" pitchFamily="18" charset="0"/>
              </a:rPr>
              <a:t>, E., Hughes, D. L., Carlson, J., </a:t>
            </a:r>
            <a:r>
              <a:rPr lang="en-GB" sz="1200" b="0" i="0" dirty="0" err="1">
                <a:solidFill>
                  <a:srgbClr val="3A3A3A"/>
                </a:solidFill>
                <a:effectLst/>
                <a:latin typeface="Times New Roman" panose="02020603050405020304" pitchFamily="18" charset="0"/>
                <a:cs typeface="Times New Roman" panose="02020603050405020304" pitchFamily="18" charset="0"/>
              </a:rPr>
              <a:t>Filieri</a:t>
            </a:r>
            <a:r>
              <a:rPr lang="en-GB" sz="1200" b="0" i="0" dirty="0">
                <a:solidFill>
                  <a:srgbClr val="3A3A3A"/>
                </a:solidFill>
                <a:effectLst/>
                <a:latin typeface="Times New Roman" panose="02020603050405020304" pitchFamily="18" charset="0"/>
                <a:cs typeface="Times New Roman" panose="02020603050405020304" pitchFamily="18" charset="0"/>
              </a:rPr>
              <a:t>, R., Jacobson, J., Jain, V., </a:t>
            </a:r>
            <a:r>
              <a:rPr lang="en-GB" sz="1200" b="0" i="0" dirty="0" err="1">
                <a:solidFill>
                  <a:srgbClr val="3A3A3A"/>
                </a:solidFill>
                <a:effectLst/>
                <a:latin typeface="Times New Roman" panose="02020603050405020304" pitchFamily="18" charset="0"/>
                <a:cs typeface="Times New Roman" panose="02020603050405020304" pitchFamily="18" charset="0"/>
              </a:rPr>
              <a:t>Karjaluoto</a:t>
            </a:r>
            <a:r>
              <a:rPr lang="en-GB" sz="1200" b="0" i="0" dirty="0">
                <a:solidFill>
                  <a:srgbClr val="3A3A3A"/>
                </a:solidFill>
                <a:effectLst/>
                <a:latin typeface="Times New Roman" panose="02020603050405020304" pitchFamily="18" charset="0"/>
                <a:cs typeface="Times New Roman" panose="02020603050405020304" pitchFamily="18" charset="0"/>
              </a:rPr>
              <a:t>, H., </a:t>
            </a:r>
            <a:r>
              <a:rPr lang="en-GB" sz="1200" b="0" i="0" dirty="0" err="1">
                <a:solidFill>
                  <a:srgbClr val="3A3A3A"/>
                </a:solidFill>
                <a:effectLst/>
                <a:latin typeface="Times New Roman" panose="02020603050405020304" pitchFamily="18" charset="0"/>
                <a:cs typeface="Times New Roman" panose="02020603050405020304" pitchFamily="18" charset="0"/>
              </a:rPr>
              <a:t>Kefi</a:t>
            </a:r>
            <a:r>
              <a:rPr lang="en-GB" sz="1200" b="0" i="0" dirty="0">
                <a:solidFill>
                  <a:srgbClr val="3A3A3A"/>
                </a:solidFill>
                <a:effectLst/>
                <a:latin typeface="Times New Roman" panose="02020603050405020304" pitchFamily="18" charset="0"/>
                <a:cs typeface="Times New Roman" panose="02020603050405020304" pitchFamily="18" charset="0"/>
              </a:rPr>
              <a:t>, H., </a:t>
            </a:r>
            <a:r>
              <a:rPr lang="en-GB" sz="1200" b="0" i="0" dirty="0" err="1">
                <a:solidFill>
                  <a:srgbClr val="3A3A3A"/>
                </a:solidFill>
                <a:effectLst/>
                <a:latin typeface="Times New Roman" panose="02020603050405020304" pitchFamily="18" charset="0"/>
                <a:cs typeface="Times New Roman" panose="02020603050405020304" pitchFamily="18" charset="0"/>
              </a:rPr>
              <a:t>Krishen</a:t>
            </a:r>
            <a:r>
              <a:rPr lang="en-GB" sz="1200" b="0" i="0" dirty="0">
                <a:solidFill>
                  <a:srgbClr val="3A3A3A"/>
                </a:solidFill>
                <a:effectLst/>
                <a:latin typeface="Times New Roman" panose="02020603050405020304" pitchFamily="18" charset="0"/>
                <a:cs typeface="Times New Roman" panose="02020603050405020304" pitchFamily="18" charset="0"/>
              </a:rPr>
              <a:t>, A. S., Kumar, V., Rahman, M. M., Raman, R., </a:t>
            </a:r>
            <a:r>
              <a:rPr lang="en-GB" sz="1200" b="0" i="0" dirty="0" err="1">
                <a:solidFill>
                  <a:srgbClr val="3A3A3A"/>
                </a:solidFill>
                <a:effectLst/>
                <a:latin typeface="Times New Roman" panose="02020603050405020304" pitchFamily="18" charset="0"/>
                <a:cs typeface="Times New Roman" panose="02020603050405020304" pitchFamily="18" charset="0"/>
              </a:rPr>
              <a:t>Rauschnabel</a:t>
            </a:r>
            <a:r>
              <a:rPr lang="en-GB" sz="1200" b="0" i="0" dirty="0">
                <a:solidFill>
                  <a:srgbClr val="3A3A3A"/>
                </a:solidFill>
                <a:effectLst/>
                <a:latin typeface="Times New Roman" panose="02020603050405020304" pitchFamily="18" charset="0"/>
                <a:cs typeface="Times New Roman" panose="02020603050405020304" pitchFamily="18" charset="0"/>
              </a:rPr>
              <a:t>, P. A., Rowley, J., Salo, J., Tran, G. A., &amp; Wang, Y. (2021). Setting the future of digital and social media marketing research: Perspectives and research propositions. </a:t>
            </a:r>
            <a:r>
              <a:rPr lang="en-GB" sz="1200" b="0" i="1" dirty="0">
                <a:solidFill>
                  <a:srgbClr val="3A3A3A"/>
                </a:solidFill>
                <a:effectLst/>
                <a:latin typeface="Times New Roman" panose="02020603050405020304" pitchFamily="18" charset="0"/>
                <a:cs typeface="Times New Roman" panose="02020603050405020304" pitchFamily="18" charset="0"/>
              </a:rPr>
              <a:t>International Journal of Information Management</a:t>
            </a:r>
            <a:r>
              <a:rPr lang="en-GB" sz="1200" b="0" i="0" dirty="0">
                <a:solidFill>
                  <a:srgbClr val="3A3A3A"/>
                </a:solidFill>
                <a:effectLst/>
                <a:latin typeface="Times New Roman" panose="02020603050405020304" pitchFamily="18" charset="0"/>
                <a:cs typeface="Times New Roman" panose="02020603050405020304" pitchFamily="18" charset="0"/>
              </a:rPr>
              <a:t>, </a:t>
            </a:r>
            <a:r>
              <a:rPr lang="en-GB" sz="1200" b="0" i="1" dirty="0">
                <a:solidFill>
                  <a:srgbClr val="3A3A3A"/>
                </a:solidFill>
                <a:effectLst/>
                <a:latin typeface="Times New Roman" panose="02020603050405020304" pitchFamily="18" charset="0"/>
                <a:cs typeface="Times New Roman" panose="02020603050405020304" pitchFamily="18" charset="0"/>
              </a:rPr>
              <a:t>59</a:t>
            </a:r>
            <a:r>
              <a:rPr lang="en-GB" sz="1200" b="0" i="0" dirty="0">
                <a:solidFill>
                  <a:srgbClr val="3A3A3A"/>
                </a:solidFill>
                <a:effectLst/>
                <a:latin typeface="Times New Roman" panose="02020603050405020304" pitchFamily="18" charset="0"/>
                <a:cs typeface="Times New Roman" panose="02020603050405020304" pitchFamily="18" charset="0"/>
              </a:rPr>
              <a:t>, 102168-. </a:t>
            </a:r>
            <a:r>
              <a:rPr lang="en-GB" sz="1200" dirty="0">
                <a:solidFill>
                  <a:srgbClr val="3A3A3A"/>
                </a:solidFill>
                <a:latin typeface="Times New Roman" panose="02020603050405020304" pitchFamily="18" charset="0"/>
                <a:cs typeface="Times New Roman" panose="02020603050405020304" pitchFamily="18" charset="0"/>
                <a:hlinkClick r:id="rId3"/>
              </a:rPr>
              <a:t>https://doi.org/10.1016/j.ijinfomgt.2020.102168</a:t>
            </a:r>
            <a:r>
              <a:rPr lang="en-GB" sz="1200" dirty="0">
                <a:solidFill>
                  <a:srgbClr val="3A3A3A"/>
                </a:solidFill>
                <a:latin typeface="Times New Roman" panose="02020603050405020304" pitchFamily="18" charset="0"/>
                <a:cs typeface="Times New Roman" panose="02020603050405020304" pitchFamily="18" charset="0"/>
              </a:rPr>
              <a:t> </a:t>
            </a:r>
          </a:p>
          <a:p>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Dunnhumby. (2023). </a:t>
            </a:r>
            <a:r>
              <a:rPr lang="en-GB" sz="1200" i="1" kern="100" dirty="0">
                <a:effectLst/>
                <a:latin typeface="Times New Roman" panose="02020603050405020304" pitchFamily="18" charset="0"/>
                <a:ea typeface="Aptos" panose="020B0004020202020204" pitchFamily="34" charset="0"/>
                <a:cs typeface="Times New Roman" panose="02020603050405020304" pitchFamily="18" charset="0"/>
              </a:rPr>
              <a:t>Unveiling the future of Retail Media: Tesco Media announces expansion of connected store and digital offering</a:t>
            </a: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 [Online]. Dunnhumby. Last Updated: 10 October 2023. Available at: https://www.dunnhumby.com/about-us/news/unveiling-the-future-of-retail-media-tesco-media-announces-e [Accessed 30 October 2024].</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Eightception.com. (2024). </a:t>
            </a:r>
            <a:r>
              <a:rPr lang="en-GB" sz="1200" i="1" kern="100" dirty="0">
                <a:effectLst/>
                <a:latin typeface="Times New Roman" panose="02020603050405020304" pitchFamily="18" charset="0"/>
                <a:ea typeface="Aptos" panose="020B0004020202020204" pitchFamily="34" charset="0"/>
                <a:cs typeface="Times New Roman" panose="02020603050405020304" pitchFamily="18" charset="0"/>
              </a:rPr>
              <a:t>Tesco Competitive Advantages and Strategy</a:t>
            </a: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 [Online]. Eightception.com. Last Updated: August 4, 2024. Available at: https://eightception.com/tesco-business-strategy-success/#:~:text=By%20specializing%20in%20a%20speci [Accessed 31 October 2024].</a:t>
            </a:r>
          </a:p>
          <a:p>
            <a:pPr>
              <a:lnSpc>
                <a:spcPct val="115000"/>
              </a:lnSpc>
              <a:spcAft>
                <a:spcPts val="800"/>
              </a:spcAft>
            </a:pP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Humphrey G. (2024). Back to all news </a:t>
            </a:r>
            <a:r>
              <a:rPr lang="en-GB" sz="1200" kern="100" dirty="0" err="1">
                <a:effectLst/>
                <a:latin typeface="Times New Roman" panose="02020603050405020304" pitchFamily="18" charset="0"/>
                <a:ea typeface="Aptos" panose="020B0004020202020204" pitchFamily="34" charset="0"/>
                <a:cs typeface="Times New Roman" panose="02020603050405020304" pitchFamily="18" charset="0"/>
              </a:rPr>
              <a:t>News</a:t>
            </a: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 / 2 minute read Tesco launches hyper-personalised social media campaign for 'Tesco Stronger Star. [Online]. </a:t>
            </a:r>
            <a:r>
              <a:rPr lang="en-GB" sz="1200" kern="100" dirty="0" err="1">
                <a:effectLst/>
                <a:latin typeface="Times New Roman" panose="02020603050405020304" pitchFamily="18" charset="0"/>
                <a:ea typeface="Aptos" panose="020B0004020202020204" pitchFamily="34" charset="0"/>
                <a:cs typeface="Times New Roman" panose="02020603050405020304" pitchFamily="18" charset="0"/>
              </a:rPr>
              <a:t>DRPGroup</a:t>
            </a: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 Last Updated: 16 August 2024. Available at: https://www.drpgroup.com/en/news/tesco-launches-hyper-personalised-social-media-campaign-for-tesco-s [Accessed 14 November 2024].</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Investopedia Team. (2024). </a:t>
            </a:r>
            <a:r>
              <a:rPr lang="en-GB" sz="1200" i="1" kern="100" dirty="0">
                <a:effectLst/>
                <a:latin typeface="Times New Roman" panose="02020603050405020304" pitchFamily="18" charset="0"/>
                <a:ea typeface="Aptos" panose="020B0004020202020204" pitchFamily="34" charset="0"/>
                <a:cs typeface="Times New Roman" panose="02020603050405020304" pitchFamily="18" charset="0"/>
              </a:rPr>
              <a:t>What Is Digital Marketing? Types and Examples</a:t>
            </a: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 [Online]. Investopedia. Last Updated: January 25, 2024, Rev. Available at: https://www.investopedia.com/terms/d/digital-marketing.asp [Accessed 30 October 2024].</a:t>
            </a:r>
          </a:p>
          <a:p>
            <a:pPr>
              <a:lnSpc>
                <a:spcPct val="115000"/>
              </a:lnSpc>
              <a:spcAft>
                <a:spcPts val="800"/>
              </a:spcAft>
            </a:pPr>
            <a:r>
              <a:rPr lang="en-GB" sz="1200" b="0" i="0" dirty="0">
                <a:solidFill>
                  <a:srgbClr val="3A3A3A"/>
                </a:solidFill>
                <a:effectLst/>
                <a:latin typeface="Source Sans Pro" panose="020B0503030403020204" pitchFamily="34" charset="0"/>
              </a:rPr>
              <a:t>Information Resources Management Association. editor. (2018). </a:t>
            </a:r>
            <a:r>
              <a:rPr lang="en-GB" sz="1200" b="0" i="1" dirty="0">
                <a:solidFill>
                  <a:srgbClr val="3A3A3A"/>
                </a:solidFill>
                <a:effectLst/>
                <a:latin typeface="Source Sans Pro" panose="020B0503030403020204" pitchFamily="34" charset="0"/>
              </a:rPr>
              <a:t>Digital marketing and consumer engagement : concepts, methodologies, tools, and applications</a:t>
            </a:r>
            <a:r>
              <a:rPr lang="en-GB" sz="1200" b="0" i="0" dirty="0">
                <a:solidFill>
                  <a:srgbClr val="3A3A3A"/>
                </a:solidFill>
                <a:effectLst/>
                <a:latin typeface="Source Sans Pro" panose="020B0503030403020204" pitchFamily="34" charset="0"/>
              </a:rPr>
              <a:t>. IGI Publishing. https://doi.org/10.4018/978-1-5225-5187-4</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60977952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C9058F2-3E1E-9B98-A835-DDA6BC665394}"/>
              </a:ext>
            </a:extLst>
          </p:cNvPr>
          <p:cNvSpPr txBox="1"/>
          <p:nvPr/>
        </p:nvSpPr>
        <p:spPr>
          <a:xfrm>
            <a:off x="548640" y="475490"/>
            <a:ext cx="10858269" cy="6512296"/>
          </a:xfrm>
          <a:prstGeom prst="rect">
            <a:avLst/>
          </a:prstGeom>
          <a:noFill/>
        </p:spPr>
        <p:txBody>
          <a:bodyPr wrap="square">
            <a:spAutoFit/>
          </a:bodyPr>
          <a:lstStyle/>
          <a:p>
            <a:pPr>
              <a:lnSpc>
                <a:spcPct val="115000"/>
              </a:lnSpc>
              <a:spcAft>
                <a:spcPts val="800"/>
              </a:spcAft>
            </a:pPr>
            <a:endParaRPr lang="en-GB" sz="1200" b="0" i="0" dirty="0">
              <a:solidFill>
                <a:srgbClr val="3A3A3A"/>
              </a:solidFill>
              <a:effectLst/>
              <a:latin typeface="Times New Roman" panose="02020603050405020304" pitchFamily="18" charset="0"/>
              <a:cs typeface="Times New Roman" panose="02020603050405020304" pitchFamily="18" charset="0"/>
            </a:endParaRPr>
          </a:p>
          <a:p>
            <a:pPr>
              <a:lnSpc>
                <a:spcPct val="115000"/>
              </a:lnSpc>
              <a:spcAft>
                <a:spcPts val="800"/>
              </a:spcAft>
            </a:pPr>
            <a:endParaRPr lang="en-GB" sz="1200" dirty="0">
              <a:solidFill>
                <a:srgbClr val="3A3A3A"/>
              </a:solidFill>
              <a:latin typeface="Times New Roman" panose="02020603050405020304" pitchFamily="18" charset="0"/>
              <a:cs typeface="Times New Roman" panose="02020603050405020304" pitchFamily="18" charset="0"/>
            </a:endParaRPr>
          </a:p>
          <a:p>
            <a:pPr>
              <a:lnSpc>
                <a:spcPct val="115000"/>
              </a:lnSpc>
              <a:spcAft>
                <a:spcPts val="800"/>
              </a:spcAft>
            </a:pPr>
            <a:r>
              <a:rPr lang="en-GB" sz="1200" b="0" i="0" dirty="0">
                <a:solidFill>
                  <a:srgbClr val="3A3A3A"/>
                </a:solidFill>
                <a:effectLst/>
                <a:latin typeface="Times New Roman" panose="02020603050405020304" pitchFamily="18" charset="0"/>
                <a:cs typeface="Times New Roman" panose="02020603050405020304" pitchFamily="18" charset="0"/>
              </a:rPr>
              <a:t>Lipiaeinen, H. S. M. (2015). CRM in the digital age: implementation of CRM in three contemporary B2B firms. </a:t>
            </a:r>
            <a:r>
              <a:rPr lang="en-GB" sz="1200" b="0" i="1" dirty="0">
                <a:solidFill>
                  <a:srgbClr val="3A3A3A"/>
                </a:solidFill>
                <a:effectLst/>
                <a:latin typeface="Times New Roman" panose="02020603050405020304" pitchFamily="18" charset="0"/>
                <a:cs typeface="Times New Roman" panose="02020603050405020304" pitchFamily="18" charset="0"/>
              </a:rPr>
              <a:t>Journal of Systems and Information Technology</a:t>
            </a:r>
            <a:r>
              <a:rPr lang="en-GB" sz="1200" b="0" i="0" dirty="0">
                <a:solidFill>
                  <a:srgbClr val="3A3A3A"/>
                </a:solidFill>
                <a:effectLst/>
                <a:latin typeface="Times New Roman" panose="02020603050405020304" pitchFamily="18" charset="0"/>
                <a:cs typeface="Times New Roman" panose="02020603050405020304" pitchFamily="18" charset="0"/>
              </a:rPr>
              <a:t>, </a:t>
            </a:r>
            <a:r>
              <a:rPr lang="en-GB" sz="1200" b="0" i="1" dirty="0">
                <a:solidFill>
                  <a:srgbClr val="3A3A3A"/>
                </a:solidFill>
                <a:effectLst/>
                <a:latin typeface="Times New Roman" panose="02020603050405020304" pitchFamily="18" charset="0"/>
                <a:cs typeface="Times New Roman" panose="02020603050405020304" pitchFamily="18" charset="0"/>
              </a:rPr>
              <a:t>17</a:t>
            </a:r>
            <a:r>
              <a:rPr lang="en-GB" sz="1200" b="0" i="0" dirty="0">
                <a:solidFill>
                  <a:srgbClr val="3A3A3A"/>
                </a:solidFill>
                <a:effectLst/>
                <a:latin typeface="Times New Roman" panose="02020603050405020304" pitchFamily="18" charset="0"/>
                <a:cs typeface="Times New Roman" panose="02020603050405020304" pitchFamily="18" charset="0"/>
              </a:rPr>
              <a:t>(1), 2–19. https://doi.org/10.1108/JSIT-06-2014-0044</a:t>
            </a:r>
            <a:endParaRPr lang="en-GB" sz="1200" kern="100" dirty="0">
              <a:effectLst/>
              <a:latin typeface="Times New Roman" panose="02020603050405020304" pitchFamily="18" charset="0"/>
              <a:ea typeface="Aptos" panose="020B0004020202020204" pitchFamily="34" charset="0"/>
              <a:cs typeface="Times New Roman" panose="02020603050405020304" pitchFamily="18" charset="0"/>
            </a:endParaRPr>
          </a:p>
          <a:p>
            <a:pPr>
              <a:lnSpc>
                <a:spcPct val="115000"/>
              </a:lnSpc>
              <a:spcAft>
                <a:spcPts val="800"/>
              </a:spcAft>
            </a:pP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Marketing Week Reporters. (2023). </a:t>
            </a:r>
            <a:r>
              <a:rPr lang="en-GB" sz="1200" i="1" kern="100" dirty="0">
                <a:effectLst/>
                <a:latin typeface="Times New Roman" panose="02020603050405020304" pitchFamily="18" charset="0"/>
                <a:ea typeface="Aptos" panose="020B0004020202020204" pitchFamily="34" charset="0"/>
                <a:cs typeface="Times New Roman" panose="02020603050405020304" pitchFamily="18" charset="0"/>
              </a:rPr>
              <a:t>How Tesco reached 42 million people on TikTok</a:t>
            </a: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 [Online]. MARKETING WEEK. Last Updated: 15 Nov 2023. Available at: https://www.marketingweek.com/tesco-tiktok-social-media/ [Accessed 30 October 2024].</a:t>
            </a:r>
          </a:p>
          <a:p>
            <a:pPr>
              <a:lnSpc>
                <a:spcPct val="115000"/>
              </a:lnSpc>
              <a:spcAft>
                <a:spcPts val="800"/>
              </a:spcAft>
            </a:pPr>
            <a:r>
              <a:rPr lang="en-GB" sz="1200" kern="100" dirty="0">
                <a:latin typeface="Times New Roman" panose="02020603050405020304" pitchFamily="18" charset="0"/>
                <a:ea typeface="Aptos" panose="020B0004020202020204" pitchFamily="34" charset="0"/>
                <a:cs typeface="Times New Roman" panose="02020603050405020304" pitchFamily="18" charset="0"/>
              </a:rPr>
              <a:t>Marketing Week. (2024). How Tesco used social media to drive emotional resonance. [Online]. Marketing week. Last Updated: 2024. Available at: https://www.marketingweek.com/masters-awards-tesco-social-drive-emotional-resonance/ [Accessed 30 October 2024].</a:t>
            </a:r>
          </a:p>
          <a:p>
            <a:pPr>
              <a:lnSpc>
                <a:spcPct val="115000"/>
              </a:lnSpc>
              <a:spcAft>
                <a:spcPts val="800"/>
              </a:spcAft>
            </a:pP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Matthew Lodge. (2023). </a:t>
            </a:r>
            <a:r>
              <a:rPr lang="en-GB" sz="1200" i="1" kern="100" dirty="0">
                <a:effectLst/>
                <a:latin typeface="Times New Roman" panose="02020603050405020304" pitchFamily="18" charset="0"/>
                <a:ea typeface="Aptos" panose="020B0004020202020204" pitchFamily="34" charset="0"/>
                <a:cs typeface="Times New Roman" panose="02020603050405020304" pitchFamily="18" charset="0"/>
              </a:rPr>
              <a:t>Tesco's no-scan 'magic tills': Supermarket introduces sensors and cameras to calculate grocery bills - after Booths axed</a:t>
            </a: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 [Online]. Mail Online. Last Updated: 19 November 2023. Available at: https://www.dailymail.co.uk/news/article-12767215/Tescos-no-scan-magic-tills-Supermarket-Booths-axes [Accessed 30 October 2024].</a:t>
            </a:r>
          </a:p>
          <a:p>
            <a:pPr>
              <a:lnSpc>
                <a:spcPct val="115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Money saving expert. (2023). Ripped off Tesco Whoosh. [Online]. Money saving expert. Last Updated: 2023. Available at: https://forums.moneysavingexpert.com/discussion/6477614/ripped-off-tesco-whoosh [Accessed 14 November 2024].</a:t>
            </a:r>
          </a:p>
          <a:p>
            <a:pPr>
              <a:lnSpc>
                <a:spcPct val="115000"/>
              </a:lnSpc>
              <a:spcAft>
                <a:spcPts val="800"/>
              </a:spcAft>
            </a:pP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 Odile Tran. (2023). </a:t>
            </a:r>
            <a:r>
              <a:rPr lang="en-GB" sz="1200" i="1" kern="100" dirty="0">
                <a:effectLst/>
                <a:latin typeface="Times New Roman" panose="02020603050405020304" pitchFamily="18" charset="0"/>
                <a:ea typeface="Aptos" panose="020B0004020202020204" pitchFamily="34" charset="0"/>
                <a:cs typeface="Times New Roman" panose="02020603050405020304" pitchFamily="18" charset="0"/>
              </a:rPr>
              <a:t>Scan as you Shop: bringing digital targeting capabilities to the in-store environment</a:t>
            </a: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 [Online]. Dunnhumby. Last Updated: 21 June 2023. Available at: https://www.go.dunnhumby.com/Blog-scan-as-you-shop-bringing-digital-targeting-capabilities-to-the-in [Accessed 30 October 2024].</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Shopify. (2024). </a:t>
            </a:r>
            <a:r>
              <a:rPr lang="en-GB" sz="1200" i="1" kern="100" dirty="0">
                <a:effectLst/>
                <a:latin typeface="Times New Roman" panose="02020603050405020304" pitchFamily="18" charset="0"/>
                <a:ea typeface="Aptos" panose="020B0004020202020204" pitchFamily="34" charset="0"/>
                <a:cs typeface="Times New Roman" panose="02020603050405020304" pitchFamily="18" charset="0"/>
              </a:rPr>
              <a:t>Digital Marketing Statistics for Businesses (2024)</a:t>
            </a: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 [Online]. Shopify. Last Updated: 11 Oct 2024. Available at: https://www.shopify.com/uk/blog/digital-marketing-statistics [Accessed 31 October 2024].</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Tesco PLC. (2024). </a:t>
            </a:r>
            <a:r>
              <a:rPr lang="en-GB" sz="1200" i="1" kern="100" dirty="0">
                <a:effectLst/>
                <a:latin typeface="Times New Roman" panose="02020603050405020304" pitchFamily="18" charset="0"/>
                <a:ea typeface="Aptos" panose="020B0004020202020204" pitchFamily="34" charset="0"/>
                <a:cs typeface="Times New Roman" panose="02020603050405020304" pitchFamily="18" charset="0"/>
              </a:rPr>
              <a:t>Preliminary results 2023/2024</a:t>
            </a: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 [Online]. Tesco PLC. Last Updated: 10th April 2024. Available at: https://www.tescoplc.com/media/q1xj0x2n/tesco-plc-fy2324-webcast-transcript.pdf [Accessed 30 October 2024].</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The Grocer. (2019). </a:t>
            </a:r>
            <a:r>
              <a:rPr lang="en-GB" sz="1200" i="1" kern="100" dirty="0">
                <a:effectLst/>
                <a:latin typeface="Times New Roman" panose="02020603050405020304" pitchFamily="18" charset="0"/>
                <a:ea typeface="Aptos" panose="020B0004020202020204" pitchFamily="34" charset="0"/>
                <a:cs typeface="Times New Roman" panose="02020603050405020304" pitchFamily="18" charset="0"/>
              </a:rPr>
              <a:t>Tesco defining moments</a:t>
            </a: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 [Online]. The Grocer. Last Updated: 9th August 2019. Available at: https://www.thegrocer.co.uk/promotional-features/tescos-defining-moments/596508.article [Accessed 30 October 2024].</a:t>
            </a:r>
          </a:p>
          <a:p>
            <a:pPr>
              <a:lnSpc>
                <a:spcPct val="115000"/>
              </a:lnSpc>
              <a:spcAft>
                <a:spcPts val="800"/>
              </a:spcAft>
            </a:pP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endParaRPr lang="en-GB" sz="1200" kern="100" dirty="0">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410327994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378834A-A351-BD0B-65C5-5BA230F6BA76}"/>
              </a:ext>
            </a:extLst>
          </p:cNvPr>
          <p:cNvSpPr txBox="1"/>
          <p:nvPr/>
        </p:nvSpPr>
        <p:spPr>
          <a:xfrm>
            <a:off x="1052052" y="816078"/>
            <a:ext cx="10107561" cy="2174185"/>
          </a:xfrm>
          <a:prstGeom prst="rect">
            <a:avLst/>
          </a:prstGeom>
          <a:noFill/>
        </p:spPr>
        <p:txBody>
          <a:bodyPr wrap="square">
            <a:spAutoFit/>
          </a:bodyPr>
          <a:lstStyle/>
          <a:p>
            <a:pPr>
              <a:lnSpc>
                <a:spcPct val="115000"/>
              </a:lnSpc>
              <a:spcAft>
                <a:spcPts val="800"/>
              </a:spcAft>
            </a:pPr>
            <a:r>
              <a:rPr lang="en-GB" sz="1100" kern="100" dirty="0">
                <a:effectLst/>
                <a:latin typeface="Times New Roman" panose="02020603050405020304" pitchFamily="18" charset="0"/>
                <a:ea typeface="Aptos" panose="020B0004020202020204" pitchFamily="34" charset="0"/>
                <a:cs typeface="Times New Roman" panose="02020603050405020304" pitchFamily="18" charset="0"/>
              </a:rPr>
              <a:t>Trinder S. (2020). How Tesco’s #FoodLoveStories connected during lockdown. [Online]. Marketing X. Last Updated: May 15, 2020. Available at: https://marketing.x.com/en_gb/insights/how-tesco-foodlovestories-connected-during-lockdown [Accessed 14 November 2024].</a:t>
            </a:r>
          </a:p>
          <a:p>
            <a:pPr>
              <a:lnSpc>
                <a:spcPct val="115000"/>
              </a:lnSpc>
              <a:spcAft>
                <a:spcPts val="800"/>
              </a:spcAft>
            </a:pPr>
            <a:r>
              <a:rPr lang="en-GB" sz="1100" kern="100" dirty="0">
                <a:effectLst/>
                <a:latin typeface="Times New Roman" panose="02020603050405020304" pitchFamily="18" charset="0"/>
                <a:ea typeface="Aptos" panose="020B0004020202020204" pitchFamily="34" charset="0"/>
                <a:cs typeface="Times New Roman" panose="02020603050405020304" pitchFamily="18" charset="0"/>
              </a:rPr>
              <a:t> Trust Pilot. (2024). Tesco.uk.com. [Online]. </a:t>
            </a:r>
            <a:r>
              <a:rPr lang="en-GB" sz="1100" kern="100" dirty="0" err="1">
                <a:effectLst/>
                <a:latin typeface="Times New Roman" panose="02020603050405020304" pitchFamily="18" charset="0"/>
                <a:ea typeface="Aptos" panose="020B0004020202020204" pitchFamily="34" charset="0"/>
                <a:cs typeface="Times New Roman" panose="02020603050405020304" pitchFamily="18" charset="0"/>
              </a:rPr>
              <a:t>TrustPilot</a:t>
            </a:r>
            <a:r>
              <a:rPr lang="en-GB" sz="1100" kern="100" dirty="0">
                <a:effectLst/>
                <a:latin typeface="Times New Roman" panose="02020603050405020304" pitchFamily="18" charset="0"/>
                <a:ea typeface="Aptos" panose="020B0004020202020204" pitchFamily="34" charset="0"/>
                <a:cs typeface="Times New Roman" panose="02020603050405020304" pitchFamily="18" charset="0"/>
              </a:rPr>
              <a:t>. Last Updated: 2024. Available at: https://uk.trustpilot.com/review/tesco.uk.com [Accessed 14 November 2024].</a:t>
            </a:r>
          </a:p>
          <a:p>
            <a:r>
              <a:rPr lang="en-GB" sz="1100" b="0" i="0" dirty="0">
                <a:solidFill>
                  <a:srgbClr val="3A3A3A"/>
                </a:solidFill>
                <a:effectLst/>
                <a:latin typeface="Times New Roman" panose="02020603050405020304" pitchFamily="18" charset="0"/>
                <a:cs typeface="Times New Roman" panose="02020603050405020304" pitchFamily="18" charset="0"/>
              </a:rPr>
              <a:t>Saura, J. R. (Ed.). (2021). </a:t>
            </a:r>
            <a:r>
              <a:rPr lang="en-GB" sz="1100" b="0" i="1" dirty="0">
                <a:solidFill>
                  <a:srgbClr val="3A3A3A"/>
                </a:solidFill>
                <a:effectLst/>
                <a:latin typeface="Times New Roman" panose="02020603050405020304" pitchFamily="18" charset="0"/>
                <a:cs typeface="Times New Roman" panose="02020603050405020304" pitchFamily="18" charset="0"/>
              </a:rPr>
              <a:t>Advanced digital marketing strategies in a data-driven era</a:t>
            </a:r>
            <a:r>
              <a:rPr lang="en-GB" sz="1100" b="0" i="0" dirty="0">
                <a:solidFill>
                  <a:srgbClr val="3A3A3A"/>
                </a:solidFill>
                <a:effectLst/>
                <a:latin typeface="Times New Roman" panose="02020603050405020304" pitchFamily="18" charset="0"/>
                <a:cs typeface="Times New Roman" panose="02020603050405020304" pitchFamily="18" charset="0"/>
              </a:rPr>
              <a:t>. Business Science Reference.</a:t>
            </a:r>
          </a:p>
          <a:p>
            <a:r>
              <a:rPr lang="en-GB" sz="1100" b="0" i="0" dirty="0">
                <a:solidFill>
                  <a:srgbClr val="000000"/>
                </a:solidFill>
                <a:effectLst/>
                <a:latin typeface="Times New Roman" panose="02020603050405020304" pitchFamily="18" charset="0"/>
                <a:cs typeface="Times New Roman" panose="02020603050405020304" pitchFamily="18" charset="0"/>
              </a:rPr>
              <a:t>Creative School of Business. (2022). </a:t>
            </a:r>
            <a:r>
              <a:rPr lang="en-GB" sz="1100" b="0" i="1" dirty="0">
                <a:solidFill>
                  <a:srgbClr val="000000"/>
                </a:solidFill>
                <a:effectLst/>
                <a:latin typeface="Times New Roman" panose="02020603050405020304" pitchFamily="18" charset="0"/>
                <a:cs typeface="Times New Roman" panose="02020603050405020304" pitchFamily="18" charset="0"/>
              </a:rPr>
              <a:t>The essential guide to marketing in a digital world</a:t>
            </a:r>
            <a:r>
              <a:rPr lang="en-GB" sz="1100" b="0" i="0" dirty="0">
                <a:solidFill>
                  <a:srgbClr val="000000"/>
                </a:solidFill>
                <a:effectLst/>
                <a:latin typeface="Times New Roman" panose="02020603050405020304" pitchFamily="18" charset="0"/>
                <a:cs typeface="Times New Roman" panose="02020603050405020304" pitchFamily="18" charset="0"/>
              </a:rPr>
              <a:t>. 7th ed. Cape Town: The Red &amp; Yellow. p.427.</a:t>
            </a:r>
          </a:p>
          <a:p>
            <a:r>
              <a:rPr lang="en-GB" sz="1100" b="0" i="0" dirty="0" err="1">
                <a:solidFill>
                  <a:srgbClr val="3A3A3A"/>
                </a:solidFill>
                <a:effectLst/>
                <a:latin typeface="Times New Roman" panose="02020603050405020304" pitchFamily="18" charset="0"/>
                <a:cs typeface="Times New Roman" panose="02020603050405020304" pitchFamily="18" charset="0"/>
              </a:rPr>
              <a:t>Trusov</a:t>
            </a:r>
            <a:r>
              <a:rPr lang="en-GB" sz="1100" b="0" i="0" dirty="0">
                <a:solidFill>
                  <a:srgbClr val="3A3A3A"/>
                </a:solidFill>
                <a:effectLst/>
                <a:latin typeface="Times New Roman" panose="02020603050405020304" pitchFamily="18" charset="0"/>
                <a:cs typeface="Times New Roman" panose="02020603050405020304" pitchFamily="18" charset="0"/>
              </a:rPr>
              <a:t>, A. (2019). What Is CRM? </a:t>
            </a:r>
            <a:r>
              <a:rPr lang="en-GB" sz="1100" b="0" i="1" dirty="0">
                <a:solidFill>
                  <a:srgbClr val="3A3A3A"/>
                </a:solidFill>
                <a:effectLst/>
                <a:latin typeface="Times New Roman" panose="02020603050405020304" pitchFamily="18" charset="0"/>
                <a:cs typeface="Times New Roman" panose="02020603050405020304" pitchFamily="18" charset="0"/>
              </a:rPr>
              <a:t>Modern Casting</a:t>
            </a:r>
            <a:r>
              <a:rPr lang="en-GB" sz="1100" b="0" i="0" dirty="0">
                <a:solidFill>
                  <a:srgbClr val="3A3A3A"/>
                </a:solidFill>
                <a:effectLst/>
                <a:latin typeface="Times New Roman" panose="02020603050405020304" pitchFamily="18" charset="0"/>
                <a:cs typeface="Times New Roman" panose="02020603050405020304" pitchFamily="18" charset="0"/>
              </a:rPr>
              <a:t>, </a:t>
            </a:r>
            <a:r>
              <a:rPr lang="en-GB" sz="1100" b="0" i="1" dirty="0">
                <a:solidFill>
                  <a:srgbClr val="3A3A3A"/>
                </a:solidFill>
                <a:effectLst/>
                <a:latin typeface="Times New Roman" panose="02020603050405020304" pitchFamily="18" charset="0"/>
                <a:cs typeface="Times New Roman" panose="02020603050405020304" pitchFamily="18" charset="0"/>
              </a:rPr>
              <a:t>109</a:t>
            </a:r>
            <a:r>
              <a:rPr lang="en-GB" sz="1100" b="0" i="0" dirty="0">
                <a:solidFill>
                  <a:srgbClr val="3A3A3A"/>
                </a:solidFill>
                <a:effectLst/>
                <a:latin typeface="Times New Roman" panose="02020603050405020304" pitchFamily="18" charset="0"/>
                <a:cs typeface="Times New Roman" panose="02020603050405020304" pitchFamily="18" charset="0"/>
              </a:rPr>
              <a:t>(11), 31–34.</a:t>
            </a:r>
          </a:p>
          <a:p>
            <a:endParaRPr lang="en-GB" sz="1100" dirty="0">
              <a:solidFill>
                <a:srgbClr val="3A3A3A"/>
              </a:solidFill>
              <a:latin typeface="Times New Roman" panose="02020603050405020304" pitchFamily="18" charset="0"/>
              <a:cs typeface="Times New Roman" panose="02020603050405020304" pitchFamily="18" charset="0"/>
            </a:endParaRPr>
          </a:p>
          <a:p>
            <a:r>
              <a:rPr lang="en-GB" sz="1100" kern="100" dirty="0">
                <a:effectLst/>
                <a:latin typeface="Times New Roman" panose="02020603050405020304" pitchFamily="18" charset="0"/>
                <a:ea typeface="Aptos" panose="020B0004020202020204" pitchFamily="34" charset="0"/>
                <a:cs typeface="Times New Roman" panose="02020603050405020304" pitchFamily="18" charset="0"/>
              </a:rPr>
              <a:t>Wearesns. (2021). Tesco Case Study - We Are SNS. [Online]. Wearesns. Last Updated: 2021. Available at: https://wearesns.com/tesco-influencer-marketing/ [Accessed 14 November 2024].</a:t>
            </a:r>
          </a:p>
          <a:p>
            <a:endParaRPr lang="en-GB" dirty="0"/>
          </a:p>
        </p:txBody>
      </p:sp>
    </p:spTree>
    <p:extLst>
      <p:ext uri="{BB962C8B-B14F-4D97-AF65-F5344CB8AC3E}">
        <p14:creationId xmlns:p14="http://schemas.microsoft.com/office/powerpoint/2010/main" val="3854657933"/>
      </p:ext>
    </p:extLst>
  </p:cSld>
  <p:clrMapOvr>
    <a:masterClrMapping/>
  </p:clrMapOvr>
</p:sld>
</file>

<file path=ppt/theme/theme1.xml><?xml version="1.0" encoding="utf-8"?>
<a:theme xmlns:a="http://schemas.openxmlformats.org/drawingml/2006/main" name="LuminousVTI">
  <a:themeElements>
    <a:clrScheme name="AnalogousFromDarkSeedLeftStep">
      <a:dk1>
        <a:srgbClr val="000000"/>
      </a:dk1>
      <a:lt1>
        <a:srgbClr val="FFFFFF"/>
      </a:lt1>
      <a:dk2>
        <a:srgbClr val="1E2734"/>
      </a:dk2>
      <a:lt2>
        <a:srgbClr val="E2E5E8"/>
      </a:lt2>
      <a:accent1>
        <a:srgbClr val="C5864B"/>
      </a:accent1>
      <a:accent2>
        <a:srgbClr val="B34239"/>
      </a:accent2>
      <a:accent3>
        <a:srgbClr val="C54B75"/>
      </a:accent3>
      <a:accent4>
        <a:srgbClr val="B33996"/>
      </a:accent4>
      <a:accent5>
        <a:srgbClr val="AF4BC5"/>
      </a:accent5>
      <a:accent6>
        <a:srgbClr val="6A39B3"/>
      </a:accent6>
      <a:hlink>
        <a:srgbClr val="BD3FBF"/>
      </a:hlink>
      <a:folHlink>
        <a:srgbClr val="7F7F7F"/>
      </a:folHlink>
    </a:clrScheme>
    <a:fontScheme name="Custom 51">
      <a:majorFont>
        <a:latin typeface="Sabon Next L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LuminousVTI" id="{3EBF12FF-FD44-415B-AB75-5B4F7E5C3AC4}" vid="{521B7FAE-6A8D-4468-B79A-0706294A0D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671</TotalTime>
  <Words>3388</Words>
  <Application>Microsoft Office PowerPoint</Application>
  <PresentationFormat>Widescreen</PresentationFormat>
  <Paragraphs>106</Paragraphs>
  <Slides>27</Slides>
  <Notes>3</Notes>
  <HiddenSlides>0</HiddenSlides>
  <MMClips>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27</vt:i4>
      </vt:variant>
    </vt:vector>
  </HeadingPairs>
  <TitlesOfParts>
    <vt:vector size="35" baseType="lpstr">
      <vt:lpstr>Aptos</vt:lpstr>
      <vt:lpstr>Arial</vt:lpstr>
      <vt:lpstr>Avenir Next LT Pro</vt:lpstr>
      <vt:lpstr>Sabon Next LT</vt:lpstr>
      <vt:lpstr>Source Sans Pro</vt:lpstr>
      <vt:lpstr>Times New Roman</vt:lpstr>
      <vt:lpstr>Wingdings</vt:lpstr>
      <vt:lpstr>LuminousVTI</vt:lpstr>
      <vt:lpstr>Tesco’s Digital and social media engagement and its influence on the organisation performance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Roxana Meader (2222009)</dc:creator>
  <cp:lastModifiedBy>Roxana Meader (2222009)</cp:lastModifiedBy>
  <cp:revision>14</cp:revision>
  <dcterms:created xsi:type="dcterms:W3CDTF">2024-10-31T11:57:43Z</dcterms:created>
  <dcterms:modified xsi:type="dcterms:W3CDTF">2025-02-15T13:22:51Z</dcterms:modified>
</cp:coreProperties>
</file>