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60"/>
  </p:notesMasterIdLst>
  <p:sldIdLst>
    <p:sldId id="256" r:id="rId5"/>
    <p:sldId id="289" r:id="rId6"/>
    <p:sldId id="368" r:id="rId7"/>
    <p:sldId id="369" r:id="rId8"/>
    <p:sldId id="386" r:id="rId9"/>
    <p:sldId id="387" r:id="rId10"/>
    <p:sldId id="388" r:id="rId11"/>
    <p:sldId id="389" r:id="rId12"/>
    <p:sldId id="390" r:id="rId13"/>
    <p:sldId id="391" r:id="rId14"/>
    <p:sldId id="392" r:id="rId15"/>
    <p:sldId id="393" r:id="rId16"/>
    <p:sldId id="394" r:id="rId17"/>
    <p:sldId id="395" r:id="rId18"/>
    <p:sldId id="370" r:id="rId19"/>
    <p:sldId id="397" r:id="rId20"/>
    <p:sldId id="398" r:id="rId21"/>
    <p:sldId id="373" r:id="rId22"/>
    <p:sldId id="399" r:id="rId23"/>
    <p:sldId id="372" r:id="rId24"/>
    <p:sldId id="371" r:id="rId25"/>
    <p:sldId id="400" r:id="rId26"/>
    <p:sldId id="401" r:id="rId27"/>
    <p:sldId id="402" r:id="rId28"/>
    <p:sldId id="417" r:id="rId29"/>
    <p:sldId id="403" r:id="rId30"/>
    <p:sldId id="404" r:id="rId31"/>
    <p:sldId id="282" r:id="rId32"/>
    <p:sldId id="406" r:id="rId33"/>
    <p:sldId id="407" r:id="rId34"/>
    <p:sldId id="408" r:id="rId35"/>
    <p:sldId id="411" r:id="rId36"/>
    <p:sldId id="409" r:id="rId37"/>
    <p:sldId id="412" r:id="rId38"/>
    <p:sldId id="413" r:id="rId39"/>
    <p:sldId id="414" r:id="rId40"/>
    <p:sldId id="415" r:id="rId41"/>
    <p:sldId id="410" r:id="rId42"/>
    <p:sldId id="374" r:id="rId43"/>
    <p:sldId id="283" r:id="rId44"/>
    <p:sldId id="416" r:id="rId45"/>
    <p:sldId id="284" r:id="rId46"/>
    <p:sldId id="375" r:id="rId47"/>
    <p:sldId id="285" r:id="rId48"/>
    <p:sldId id="376" r:id="rId49"/>
    <p:sldId id="378" r:id="rId50"/>
    <p:sldId id="379" r:id="rId51"/>
    <p:sldId id="287" r:id="rId52"/>
    <p:sldId id="380" r:id="rId53"/>
    <p:sldId id="288" r:id="rId54"/>
    <p:sldId id="277" r:id="rId55"/>
    <p:sldId id="381" r:id="rId56"/>
    <p:sldId id="382" r:id="rId57"/>
    <p:sldId id="385" r:id="rId58"/>
    <p:sldId id="435" r:id="rId5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B22117-A61F-492C-B663-7C3CDF27F3CC}" v="13" dt="2025-04-09T10:31:42.8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03B22117-A61F-492C-B663-7C3CDF27F3CC}"/>
    <pc:docChg chg="custSel addSld delSld modSld sldOrd">
      <pc:chgData name="Cerys Davies" userId="61e71dc1-9594-4277-b52b-4420989f68ee" providerId="ADAL" clId="{03B22117-A61F-492C-B663-7C3CDF27F3CC}" dt="2025-04-09T10:35:49.451" v="4520" actId="6549"/>
      <pc:docMkLst>
        <pc:docMk/>
      </pc:docMkLst>
      <pc:sldChg chg="modSp mod ord">
        <pc:chgData name="Cerys Davies" userId="61e71dc1-9594-4277-b52b-4420989f68ee" providerId="ADAL" clId="{03B22117-A61F-492C-B663-7C3CDF27F3CC}" dt="2025-04-09T10:33:09.716" v="4509" actId="20577"/>
        <pc:sldMkLst>
          <pc:docMk/>
          <pc:sldMk cId="1665280526" sldId="256"/>
        </pc:sldMkLst>
        <pc:spChg chg="mod">
          <ac:chgData name="Cerys Davies" userId="61e71dc1-9594-4277-b52b-4420989f68ee" providerId="ADAL" clId="{03B22117-A61F-492C-B663-7C3CDF27F3CC}" dt="2025-04-09T10:33:09.716" v="4509" actId="20577"/>
          <ac:spMkLst>
            <pc:docMk/>
            <pc:sldMk cId="1665280526" sldId="256"/>
            <ac:spMk id="3" creationId="{B3C07B6A-DE2B-9CA1-97D5-CB2C65EFCC71}"/>
          </ac:spMkLst>
        </pc:spChg>
      </pc:sldChg>
      <pc:sldChg chg="modSp mod ord modNotesTx">
        <pc:chgData name="Cerys Davies" userId="61e71dc1-9594-4277-b52b-4420989f68ee" providerId="ADAL" clId="{03B22117-A61F-492C-B663-7C3CDF27F3CC}" dt="2025-04-09T10:34:55.790" v="4516" actId="6549"/>
        <pc:sldMkLst>
          <pc:docMk/>
          <pc:sldMk cId="3431843447" sldId="282"/>
        </pc:sldMkLst>
        <pc:spChg chg="mod">
          <ac:chgData name="Cerys Davies" userId="61e71dc1-9594-4277-b52b-4420989f68ee" providerId="ADAL" clId="{03B22117-A61F-492C-B663-7C3CDF27F3CC}" dt="2025-04-09T10:14:09.817" v="4220" actId="113"/>
          <ac:spMkLst>
            <pc:docMk/>
            <pc:sldMk cId="3431843447" sldId="282"/>
            <ac:spMk id="2" creationId="{00000000-0000-0000-0000-000000000000}"/>
          </ac:spMkLst>
        </pc:spChg>
        <pc:spChg chg="mod">
          <ac:chgData name="Cerys Davies" userId="61e71dc1-9594-4277-b52b-4420989f68ee" providerId="ADAL" clId="{03B22117-A61F-492C-B663-7C3CDF27F3CC}" dt="2025-04-07T14:58:02.653" v="3183" actId="1076"/>
          <ac:spMkLst>
            <pc:docMk/>
            <pc:sldMk cId="3431843447" sldId="282"/>
            <ac:spMk id="3" creationId="{00000000-0000-0000-0000-000000000000}"/>
          </ac:spMkLst>
        </pc:spChg>
      </pc:sldChg>
      <pc:sldChg chg="ord">
        <pc:chgData name="Cerys Davies" userId="61e71dc1-9594-4277-b52b-4420989f68ee" providerId="ADAL" clId="{03B22117-A61F-492C-B663-7C3CDF27F3CC}" dt="2025-04-07T14:26:24.265" v="2905"/>
        <pc:sldMkLst>
          <pc:docMk/>
          <pc:sldMk cId="3698134946" sldId="283"/>
        </pc:sldMkLst>
      </pc:sldChg>
      <pc:sldChg chg="modSp mod ord">
        <pc:chgData name="Cerys Davies" userId="61e71dc1-9594-4277-b52b-4420989f68ee" providerId="ADAL" clId="{03B22117-A61F-492C-B663-7C3CDF27F3CC}" dt="2025-04-09T10:25:43.927" v="4396" actId="1076"/>
        <pc:sldMkLst>
          <pc:docMk/>
          <pc:sldMk cId="4006067928" sldId="284"/>
        </pc:sldMkLst>
        <pc:spChg chg="mod">
          <ac:chgData name="Cerys Davies" userId="61e71dc1-9594-4277-b52b-4420989f68ee" providerId="ADAL" clId="{03B22117-A61F-492C-B663-7C3CDF27F3CC}" dt="2025-04-09T10:25:43.927" v="4396" actId="1076"/>
          <ac:spMkLst>
            <pc:docMk/>
            <pc:sldMk cId="4006067928" sldId="284"/>
            <ac:spMk id="3" creationId="{00000000-0000-0000-0000-000000000000}"/>
          </ac:spMkLst>
        </pc:spChg>
      </pc:sldChg>
      <pc:sldChg chg="modSp mod modNotesTx">
        <pc:chgData name="Cerys Davies" userId="61e71dc1-9594-4277-b52b-4420989f68ee" providerId="ADAL" clId="{03B22117-A61F-492C-B663-7C3CDF27F3CC}" dt="2025-04-09T10:35:35.082" v="4518" actId="6549"/>
        <pc:sldMkLst>
          <pc:docMk/>
          <pc:sldMk cId="1695552769" sldId="285"/>
        </pc:sldMkLst>
        <pc:spChg chg="mod">
          <ac:chgData name="Cerys Davies" userId="61e71dc1-9594-4277-b52b-4420989f68ee" providerId="ADAL" clId="{03B22117-A61F-492C-B663-7C3CDF27F3CC}" dt="2025-04-09T10:26:17.239" v="4422" actId="20577"/>
          <ac:spMkLst>
            <pc:docMk/>
            <pc:sldMk cId="1695552769" sldId="285"/>
            <ac:spMk id="3" creationId="{00000000-0000-0000-0000-000000000000}"/>
          </ac:spMkLst>
        </pc:spChg>
      </pc:sldChg>
      <pc:sldChg chg="modSp mod">
        <pc:chgData name="Cerys Davies" userId="61e71dc1-9594-4277-b52b-4420989f68ee" providerId="ADAL" clId="{03B22117-A61F-492C-B663-7C3CDF27F3CC}" dt="2025-04-09T10:29:17.573" v="4490" actId="27636"/>
        <pc:sldMkLst>
          <pc:docMk/>
          <pc:sldMk cId="3361173764" sldId="288"/>
        </pc:sldMkLst>
        <pc:spChg chg="mod">
          <ac:chgData name="Cerys Davies" userId="61e71dc1-9594-4277-b52b-4420989f68ee" providerId="ADAL" clId="{03B22117-A61F-492C-B663-7C3CDF27F3CC}" dt="2025-04-09T10:29:17.573" v="4490" actId="27636"/>
          <ac:spMkLst>
            <pc:docMk/>
            <pc:sldMk cId="3361173764" sldId="288"/>
            <ac:spMk id="3" creationId="{00000000-0000-0000-0000-000000000000}"/>
          </ac:spMkLst>
        </pc:spChg>
      </pc:sldChg>
      <pc:sldChg chg="del">
        <pc:chgData name="Cerys Davies" userId="61e71dc1-9594-4277-b52b-4420989f68ee" providerId="ADAL" clId="{03B22117-A61F-492C-B663-7C3CDF27F3CC}" dt="2025-04-09T10:31:46.272" v="4493" actId="47"/>
        <pc:sldMkLst>
          <pc:docMk/>
          <pc:sldMk cId="3111035845" sldId="367"/>
        </pc:sldMkLst>
      </pc:sldChg>
      <pc:sldChg chg="modSp mod modNotesTx">
        <pc:chgData name="Cerys Davies" userId="61e71dc1-9594-4277-b52b-4420989f68ee" providerId="ADAL" clId="{03B22117-A61F-492C-B663-7C3CDF27F3CC}" dt="2025-04-09T10:33:21.315" v="4510" actId="6549"/>
        <pc:sldMkLst>
          <pc:docMk/>
          <pc:sldMk cId="22237628" sldId="368"/>
        </pc:sldMkLst>
        <pc:spChg chg="mod">
          <ac:chgData name="Cerys Davies" userId="61e71dc1-9594-4277-b52b-4420989f68ee" providerId="ADAL" clId="{03B22117-A61F-492C-B663-7C3CDF27F3CC}" dt="2025-04-09T09:28:52.138" v="3258" actId="113"/>
          <ac:spMkLst>
            <pc:docMk/>
            <pc:sldMk cId="22237628" sldId="368"/>
            <ac:spMk id="2" creationId="{00000000-0000-0000-0000-000000000000}"/>
          </ac:spMkLst>
        </pc:spChg>
        <pc:spChg chg="mod">
          <ac:chgData name="Cerys Davies" userId="61e71dc1-9594-4277-b52b-4420989f68ee" providerId="ADAL" clId="{03B22117-A61F-492C-B663-7C3CDF27F3CC}" dt="2025-04-07T15:01:11.062" v="3199" actId="1076"/>
          <ac:spMkLst>
            <pc:docMk/>
            <pc:sldMk cId="22237628" sldId="368"/>
            <ac:spMk id="3" creationId="{00000000-0000-0000-0000-000000000000}"/>
          </ac:spMkLst>
        </pc:spChg>
      </pc:sldChg>
      <pc:sldChg chg="modSp mod modNotesTx">
        <pc:chgData name="Cerys Davies" userId="61e71dc1-9594-4277-b52b-4420989f68ee" providerId="ADAL" clId="{03B22117-A61F-492C-B663-7C3CDF27F3CC}" dt="2025-04-09T10:33:26.835" v="4511" actId="6549"/>
        <pc:sldMkLst>
          <pc:docMk/>
          <pc:sldMk cId="3710239832" sldId="369"/>
        </pc:sldMkLst>
        <pc:spChg chg="mod">
          <ac:chgData name="Cerys Davies" userId="61e71dc1-9594-4277-b52b-4420989f68ee" providerId="ADAL" clId="{03B22117-A61F-492C-B663-7C3CDF27F3CC}" dt="2025-04-09T09:29:14.383" v="3260" actId="1076"/>
          <ac:spMkLst>
            <pc:docMk/>
            <pc:sldMk cId="3710239832" sldId="369"/>
            <ac:spMk id="2" creationId="{00000000-0000-0000-0000-000000000000}"/>
          </ac:spMkLst>
        </pc:spChg>
      </pc:sldChg>
      <pc:sldChg chg="modSp mod modNotesTx">
        <pc:chgData name="Cerys Davies" userId="61e71dc1-9594-4277-b52b-4420989f68ee" providerId="ADAL" clId="{03B22117-A61F-492C-B663-7C3CDF27F3CC}" dt="2025-04-09T10:33:51.860" v="4512" actId="6549"/>
        <pc:sldMkLst>
          <pc:docMk/>
          <pc:sldMk cId="3144621711" sldId="370"/>
        </pc:sldMkLst>
        <pc:spChg chg="mod">
          <ac:chgData name="Cerys Davies" userId="61e71dc1-9594-4277-b52b-4420989f68ee" providerId="ADAL" clId="{03B22117-A61F-492C-B663-7C3CDF27F3CC}" dt="2025-04-07T14:59:03.700" v="3197" actId="14100"/>
          <ac:spMkLst>
            <pc:docMk/>
            <pc:sldMk cId="3144621711" sldId="370"/>
            <ac:spMk id="2" creationId="{00000000-0000-0000-0000-000000000000}"/>
          </ac:spMkLst>
        </pc:spChg>
        <pc:spChg chg="mod">
          <ac:chgData name="Cerys Davies" userId="61e71dc1-9594-4277-b52b-4420989f68ee" providerId="ADAL" clId="{03B22117-A61F-492C-B663-7C3CDF27F3CC}" dt="2025-04-09T09:46:19.972" v="3633" actId="20577"/>
          <ac:spMkLst>
            <pc:docMk/>
            <pc:sldMk cId="3144621711" sldId="370"/>
            <ac:spMk id="3" creationId="{00000000-0000-0000-0000-000000000000}"/>
          </ac:spMkLst>
        </pc:spChg>
      </pc:sldChg>
      <pc:sldChg chg="modSp mod modNotesTx">
        <pc:chgData name="Cerys Davies" userId="61e71dc1-9594-4277-b52b-4420989f68ee" providerId="ADAL" clId="{03B22117-A61F-492C-B663-7C3CDF27F3CC}" dt="2025-04-09T10:34:38.311" v="4515" actId="6549"/>
        <pc:sldMkLst>
          <pc:docMk/>
          <pc:sldMk cId="45564138" sldId="371"/>
        </pc:sldMkLst>
        <pc:spChg chg="mod">
          <ac:chgData name="Cerys Davies" userId="61e71dc1-9594-4277-b52b-4420989f68ee" providerId="ADAL" clId="{03B22117-A61F-492C-B663-7C3CDF27F3CC}" dt="2025-04-09T09:51:30.172" v="3829" actId="1076"/>
          <ac:spMkLst>
            <pc:docMk/>
            <pc:sldMk cId="45564138" sldId="371"/>
            <ac:spMk id="2" creationId="{00000000-0000-0000-0000-000000000000}"/>
          </ac:spMkLst>
        </pc:spChg>
      </pc:sldChg>
      <pc:sldChg chg="modSp mod ord modNotesTx">
        <pc:chgData name="Cerys Davies" userId="61e71dc1-9594-4277-b52b-4420989f68ee" providerId="ADAL" clId="{03B22117-A61F-492C-B663-7C3CDF27F3CC}" dt="2025-04-09T10:34:09.909" v="4514" actId="6549"/>
        <pc:sldMkLst>
          <pc:docMk/>
          <pc:sldMk cId="1249303157" sldId="372"/>
        </pc:sldMkLst>
        <pc:spChg chg="mod">
          <ac:chgData name="Cerys Davies" userId="61e71dc1-9594-4277-b52b-4420989f68ee" providerId="ADAL" clId="{03B22117-A61F-492C-B663-7C3CDF27F3CC}" dt="2025-04-09T09:51:10.346" v="3827" actId="113"/>
          <ac:spMkLst>
            <pc:docMk/>
            <pc:sldMk cId="1249303157" sldId="372"/>
            <ac:spMk id="2" creationId="{00000000-0000-0000-0000-000000000000}"/>
          </ac:spMkLst>
        </pc:spChg>
      </pc:sldChg>
      <pc:sldChg chg="modSp mod ord modNotesTx">
        <pc:chgData name="Cerys Davies" userId="61e71dc1-9594-4277-b52b-4420989f68ee" providerId="ADAL" clId="{03B22117-A61F-492C-B663-7C3CDF27F3CC}" dt="2025-04-09T10:34:02.813" v="4513" actId="6549"/>
        <pc:sldMkLst>
          <pc:docMk/>
          <pc:sldMk cId="2522708571" sldId="373"/>
        </pc:sldMkLst>
        <pc:spChg chg="mod">
          <ac:chgData name="Cerys Davies" userId="61e71dc1-9594-4277-b52b-4420989f68ee" providerId="ADAL" clId="{03B22117-A61F-492C-B663-7C3CDF27F3CC}" dt="2025-04-09T09:49:32.321" v="3779" actId="113"/>
          <ac:spMkLst>
            <pc:docMk/>
            <pc:sldMk cId="2522708571" sldId="373"/>
            <ac:spMk id="2" creationId="{00000000-0000-0000-0000-000000000000}"/>
          </ac:spMkLst>
        </pc:spChg>
      </pc:sldChg>
      <pc:sldChg chg="modSp mod modNotesTx">
        <pc:chgData name="Cerys Davies" userId="61e71dc1-9594-4277-b52b-4420989f68ee" providerId="ADAL" clId="{03B22117-A61F-492C-B663-7C3CDF27F3CC}" dt="2025-04-09T10:35:21.365" v="4517" actId="6549"/>
        <pc:sldMkLst>
          <pc:docMk/>
          <pc:sldMk cId="3433300663" sldId="374"/>
        </pc:sldMkLst>
        <pc:spChg chg="mod">
          <ac:chgData name="Cerys Davies" userId="61e71dc1-9594-4277-b52b-4420989f68ee" providerId="ADAL" clId="{03B22117-A61F-492C-B663-7C3CDF27F3CC}" dt="2025-04-09T10:24:33.937" v="4380" actId="1076"/>
          <ac:spMkLst>
            <pc:docMk/>
            <pc:sldMk cId="3433300663" sldId="374"/>
            <ac:spMk id="2" creationId="{00000000-0000-0000-0000-000000000000}"/>
          </ac:spMkLst>
        </pc:spChg>
        <pc:spChg chg="mod">
          <ac:chgData name="Cerys Davies" userId="61e71dc1-9594-4277-b52b-4420989f68ee" providerId="ADAL" clId="{03B22117-A61F-492C-B663-7C3CDF27F3CC}" dt="2025-04-07T14:19:08.142" v="2716" actId="27636"/>
          <ac:spMkLst>
            <pc:docMk/>
            <pc:sldMk cId="3433300663" sldId="374"/>
            <ac:spMk id="3" creationId="{00000000-0000-0000-0000-000000000000}"/>
          </ac:spMkLst>
        </pc:spChg>
      </pc:sldChg>
      <pc:sldChg chg="modSp mod">
        <pc:chgData name="Cerys Davies" userId="61e71dc1-9594-4277-b52b-4420989f68ee" providerId="ADAL" clId="{03B22117-A61F-492C-B663-7C3CDF27F3CC}" dt="2025-04-09T10:25:52.409" v="4398" actId="20577"/>
        <pc:sldMkLst>
          <pc:docMk/>
          <pc:sldMk cId="797852989" sldId="375"/>
        </pc:sldMkLst>
        <pc:spChg chg="mod">
          <ac:chgData name="Cerys Davies" userId="61e71dc1-9594-4277-b52b-4420989f68ee" providerId="ADAL" clId="{03B22117-A61F-492C-B663-7C3CDF27F3CC}" dt="2025-04-07T14:29:19.587" v="2911" actId="27636"/>
          <ac:spMkLst>
            <pc:docMk/>
            <pc:sldMk cId="797852989" sldId="375"/>
            <ac:spMk id="2" creationId="{00000000-0000-0000-0000-000000000000}"/>
          </ac:spMkLst>
        </pc:spChg>
        <pc:spChg chg="mod">
          <ac:chgData name="Cerys Davies" userId="61e71dc1-9594-4277-b52b-4420989f68ee" providerId="ADAL" clId="{03B22117-A61F-492C-B663-7C3CDF27F3CC}" dt="2025-04-09T10:25:52.409" v="4398" actId="20577"/>
          <ac:spMkLst>
            <pc:docMk/>
            <pc:sldMk cId="797852989" sldId="375"/>
            <ac:spMk id="3" creationId="{00000000-0000-0000-0000-000000000000}"/>
          </ac:spMkLst>
        </pc:spChg>
      </pc:sldChg>
      <pc:sldChg chg="modSp mod">
        <pc:chgData name="Cerys Davies" userId="61e71dc1-9594-4277-b52b-4420989f68ee" providerId="ADAL" clId="{03B22117-A61F-492C-B663-7C3CDF27F3CC}" dt="2025-04-09T10:28:19.322" v="4486" actId="14100"/>
        <pc:sldMkLst>
          <pc:docMk/>
          <pc:sldMk cId="1728548499" sldId="376"/>
        </pc:sldMkLst>
        <pc:spChg chg="mod">
          <ac:chgData name="Cerys Davies" userId="61e71dc1-9594-4277-b52b-4420989f68ee" providerId="ADAL" clId="{03B22117-A61F-492C-B663-7C3CDF27F3CC}" dt="2025-04-09T10:27:05.817" v="4429" actId="14100"/>
          <ac:spMkLst>
            <pc:docMk/>
            <pc:sldMk cId="1728548499" sldId="376"/>
            <ac:spMk id="2" creationId="{00000000-0000-0000-0000-000000000000}"/>
          </ac:spMkLst>
        </pc:spChg>
        <pc:spChg chg="mod">
          <ac:chgData name="Cerys Davies" userId="61e71dc1-9594-4277-b52b-4420989f68ee" providerId="ADAL" clId="{03B22117-A61F-492C-B663-7C3CDF27F3CC}" dt="2025-04-09T10:28:19.322" v="4486" actId="14100"/>
          <ac:spMkLst>
            <pc:docMk/>
            <pc:sldMk cId="1728548499" sldId="376"/>
            <ac:spMk id="3" creationId="{00000000-0000-0000-0000-000000000000}"/>
          </ac:spMkLst>
        </pc:spChg>
      </pc:sldChg>
      <pc:sldChg chg="del">
        <pc:chgData name="Cerys Davies" userId="61e71dc1-9594-4277-b52b-4420989f68ee" providerId="ADAL" clId="{03B22117-A61F-492C-B663-7C3CDF27F3CC}" dt="2025-04-09T10:28:23.501" v="4487" actId="47"/>
        <pc:sldMkLst>
          <pc:docMk/>
          <pc:sldMk cId="208850365" sldId="377"/>
        </pc:sldMkLst>
      </pc:sldChg>
      <pc:sldChg chg="modNotesTx">
        <pc:chgData name="Cerys Davies" userId="61e71dc1-9594-4277-b52b-4420989f68ee" providerId="ADAL" clId="{03B22117-A61F-492C-B663-7C3CDF27F3CC}" dt="2025-04-09T10:35:44.032" v="4519" actId="6549"/>
        <pc:sldMkLst>
          <pc:docMk/>
          <pc:sldMk cId="39648108" sldId="378"/>
        </pc:sldMkLst>
      </pc:sldChg>
      <pc:sldChg chg="modNotesTx">
        <pc:chgData name="Cerys Davies" userId="61e71dc1-9594-4277-b52b-4420989f68ee" providerId="ADAL" clId="{03B22117-A61F-492C-B663-7C3CDF27F3CC}" dt="2025-04-09T10:35:49.451" v="4520" actId="6549"/>
        <pc:sldMkLst>
          <pc:docMk/>
          <pc:sldMk cId="2843686721" sldId="379"/>
        </pc:sldMkLst>
      </pc:sldChg>
      <pc:sldChg chg="modSp mod">
        <pc:chgData name="Cerys Davies" userId="61e71dc1-9594-4277-b52b-4420989f68ee" providerId="ADAL" clId="{03B22117-A61F-492C-B663-7C3CDF27F3CC}" dt="2025-04-09T10:29:40.887" v="4491" actId="20577"/>
        <pc:sldMkLst>
          <pc:docMk/>
          <pc:sldMk cId="0" sldId="381"/>
        </pc:sldMkLst>
        <pc:spChg chg="mod">
          <ac:chgData name="Cerys Davies" userId="61e71dc1-9594-4277-b52b-4420989f68ee" providerId="ADAL" clId="{03B22117-A61F-492C-B663-7C3CDF27F3CC}" dt="2025-04-09T10:29:40.887" v="4491" actId="20577"/>
          <ac:spMkLst>
            <pc:docMk/>
            <pc:sldMk cId="0" sldId="381"/>
            <ac:spMk id="3" creationId="{46C8DAF2-2BB8-41A7-847C-06FCC39E5CFF}"/>
          </ac:spMkLst>
        </pc:spChg>
      </pc:sldChg>
      <pc:sldChg chg="modSp new mod">
        <pc:chgData name="Cerys Davies" userId="61e71dc1-9594-4277-b52b-4420989f68ee" providerId="ADAL" clId="{03B22117-A61F-492C-B663-7C3CDF27F3CC}" dt="2025-04-09T09:29:25.313" v="3262" actId="113"/>
        <pc:sldMkLst>
          <pc:docMk/>
          <pc:sldMk cId="635450711" sldId="386"/>
        </pc:sldMkLst>
        <pc:spChg chg="mod">
          <ac:chgData name="Cerys Davies" userId="61e71dc1-9594-4277-b52b-4420989f68ee" providerId="ADAL" clId="{03B22117-A61F-492C-B663-7C3CDF27F3CC}" dt="2025-04-09T09:29:25.313" v="3262" actId="113"/>
          <ac:spMkLst>
            <pc:docMk/>
            <pc:sldMk cId="635450711" sldId="386"/>
            <ac:spMk id="2" creationId="{02D7B689-388C-7FA9-42EF-E3AB697EA50D}"/>
          </ac:spMkLst>
        </pc:spChg>
        <pc:spChg chg="mod">
          <ac:chgData name="Cerys Davies" userId="61e71dc1-9594-4277-b52b-4420989f68ee" providerId="ADAL" clId="{03B22117-A61F-492C-B663-7C3CDF27F3CC}" dt="2025-04-09T09:29:20.729" v="3261" actId="14100"/>
          <ac:spMkLst>
            <pc:docMk/>
            <pc:sldMk cId="635450711" sldId="386"/>
            <ac:spMk id="3" creationId="{E732D657-6403-452D-465A-8ABF7FE47C30}"/>
          </ac:spMkLst>
        </pc:spChg>
      </pc:sldChg>
      <pc:sldChg chg="modSp new mod">
        <pc:chgData name="Cerys Davies" userId="61e71dc1-9594-4277-b52b-4420989f68ee" providerId="ADAL" clId="{03B22117-A61F-492C-B663-7C3CDF27F3CC}" dt="2025-04-09T09:30:36.348" v="3355" actId="27636"/>
        <pc:sldMkLst>
          <pc:docMk/>
          <pc:sldMk cId="3766730754" sldId="387"/>
        </pc:sldMkLst>
        <pc:spChg chg="mod">
          <ac:chgData name="Cerys Davies" userId="61e71dc1-9594-4277-b52b-4420989f68ee" providerId="ADAL" clId="{03B22117-A61F-492C-B663-7C3CDF27F3CC}" dt="2025-04-07T15:02:11.601" v="3214" actId="14100"/>
          <ac:spMkLst>
            <pc:docMk/>
            <pc:sldMk cId="3766730754" sldId="387"/>
            <ac:spMk id="2" creationId="{DBDB13A5-328C-C70D-C21E-FDCEB927253A}"/>
          </ac:spMkLst>
        </pc:spChg>
        <pc:spChg chg="mod">
          <ac:chgData name="Cerys Davies" userId="61e71dc1-9594-4277-b52b-4420989f68ee" providerId="ADAL" clId="{03B22117-A61F-492C-B663-7C3CDF27F3CC}" dt="2025-04-09T09:30:36.348" v="3355" actId="27636"/>
          <ac:spMkLst>
            <pc:docMk/>
            <pc:sldMk cId="3766730754" sldId="387"/>
            <ac:spMk id="3" creationId="{C6A3BBC3-89EA-81BB-500B-A89071B1FBA9}"/>
          </ac:spMkLst>
        </pc:spChg>
      </pc:sldChg>
      <pc:sldChg chg="modSp new mod">
        <pc:chgData name="Cerys Davies" userId="61e71dc1-9594-4277-b52b-4420989f68ee" providerId="ADAL" clId="{03B22117-A61F-492C-B663-7C3CDF27F3CC}" dt="2025-04-09T09:31:54.056" v="3373" actId="255"/>
        <pc:sldMkLst>
          <pc:docMk/>
          <pc:sldMk cId="2997948197" sldId="388"/>
        </pc:sldMkLst>
        <pc:spChg chg="mod">
          <ac:chgData name="Cerys Davies" userId="61e71dc1-9594-4277-b52b-4420989f68ee" providerId="ADAL" clId="{03B22117-A61F-492C-B663-7C3CDF27F3CC}" dt="2025-04-03T20:45:50.553" v="173" actId="20577"/>
          <ac:spMkLst>
            <pc:docMk/>
            <pc:sldMk cId="2997948197" sldId="388"/>
            <ac:spMk id="2" creationId="{347EEC5D-5D92-2661-EB46-AC32F58C355A}"/>
          </ac:spMkLst>
        </pc:spChg>
        <pc:spChg chg="mod">
          <ac:chgData name="Cerys Davies" userId="61e71dc1-9594-4277-b52b-4420989f68ee" providerId="ADAL" clId="{03B22117-A61F-492C-B663-7C3CDF27F3CC}" dt="2025-04-09T09:31:54.056" v="3373" actId="255"/>
          <ac:spMkLst>
            <pc:docMk/>
            <pc:sldMk cId="2997948197" sldId="388"/>
            <ac:spMk id="3" creationId="{97ED9556-4CA6-9129-1B8F-AF52264E4E5F}"/>
          </ac:spMkLst>
        </pc:spChg>
      </pc:sldChg>
      <pc:sldChg chg="modSp new mod">
        <pc:chgData name="Cerys Davies" userId="61e71dc1-9594-4277-b52b-4420989f68ee" providerId="ADAL" clId="{03B22117-A61F-492C-B663-7C3CDF27F3CC}" dt="2025-04-09T09:34:47.576" v="3403" actId="27636"/>
        <pc:sldMkLst>
          <pc:docMk/>
          <pc:sldMk cId="3460136935" sldId="389"/>
        </pc:sldMkLst>
        <pc:spChg chg="mod">
          <ac:chgData name="Cerys Davies" userId="61e71dc1-9594-4277-b52b-4420989f68ee" providerId="ADAL" clId="{03B22117-A61F-492C-B663-7C3CDF27F3CC}" dt="2025-04-09T09:34:21.864" v="3395" actId="14100"/>
          <ac:spMkLst>
            <pc:docMk/>
            <pc:sldMk cId="3460136935" sldId="389"/>
            <ac:spMk id="2" creationId="{65ADE030-4F1D-0595-27BC-A6F68FE6240E}"/>
          </ac:spMkLst>
        </pc:spChg>
        <pc:spChg chg="mod">
          <ac:chgData name="Cerys Davies" userId="61e71dc1-9594-4277-b52b-4420989f68ee" providerId="ADAL" clId="{03B22117-A61F-492C-B663-7C3CDF27F3CC}" dt="2025-04-09T09:34:47.576" v="3403" actId="27636"/>
          <ac:spMkLst>
            <pc:docMk/>
            <pc:sldMk cId="3460136935" sldId="389"/>
            <ac:spMk id="3" creationId="{9850052A-1264-A25E-3AAC-B5BB7CB82F78}"/>
          </ac:spMkLst>
        </pc:spChg>
      </pc:sldChg>
      <pc:sldChg chg="modSp new mod">
        <pc:chgData name="Cerys Davies" userId="61e71dc1-9594-4277-b52b-4420989f68ee" providerId="ADAL" clId="{03B22117-A61F-492C-B663-7C3CDF27F3CC}" dt="2025-04-09T09:36:19.837" v="3413" actId="113"/>
        <pc:sldMkLst>
          <pc:docMk/>
          <pc:sldMk cId="898186440" sldId="390"/>
        </pc:sldMkLst>
        <pc:spChg chg="mod">
          <ac:chgData name="Cerys Davies" userId="61e71dc1-9594-4277-b52b-4420989f68ee" providerId="ADAL" clId="{03B22117-A61F-492C-B663-7C3CDF27F3CC}" dt="2025-04-03T20:54:54.193" v="351" actId="14100"/>
          <ac:spMkLst>
            <pc:docMk/>
            <pc:sldMk cId="898186440" sldId="390"/>
            <ac:spMk id="2" creationId="{DF75AE9D-55CD-E4D5-E2B4-B23A9587A798}"/>
          </ac:spMkLst>
        </pc:spChg>
        <pc:spChg chg="mod">
          <ac:chgData name="Cerys Davies" userId="61e71dc1-9594-4277-b52b-4420989f68ee" providerId="ADAL" clId="{03B22117-A61F-492C-B663-7C3CDF27F3CC}" dt="2025-04-09T09:36:19.837" v="3413" actId="113"/>
          <ac:spMkLst>
            <pc:docMk/>
            <pc:sldMk cId="898186440" sldId="390"/>
            <ac:spMk id="3" creationId="{F4503306-3228-3B3C-BEFF-7DAAFF000617}"/>
          </ac:spMkLst>
        </pc:spChg>
      </pc:sldChg>
      <pc:sldChg chg="modSp new mod">
        <pc:chgData name="Cerys Davies" userId="61e71dc1-9594-4277-b52b-4420989f68ee" providerId="ADAL" clId="{03B22117-A61F-492C-B663-7C3CDF27F3CC}" dt="2025-04-09T09:38:13.196" v="3419" actId="14100"/>
        <pc:sldMkLst>
          <pc:docMk/>
          <pc:sldMk cId="3484740943" sldId="391"/>
        </pc:sldMkLst>
        <pc:spChg chg="mod">
          <ac:chgData name="Cerys Davies" userId="61e71dc1-9594-4277-b52b-4420989f68ee" providerId="ADAL" clId="{03B22117-A61F-492C-B663-7C3CDF27F3CC}" dt="2025-04-09T09:37:08.024" v="3416" actId="115"/>
          <ac:spMkLst>
            <pc:docMk/>
            <pc:sldMk cId="3484740943" sldId="391"/>
            <ac:spMk id="2" creationId="{D91323B1-192A-72A0-F5DF-9C3A79DB09BE}"/>
          </ac:spMkLst>
        </pc:spChg>
        <pc:spChg chg="mod">
          <ac:chgData name="Cerys Davies" userId="61e71dc1-9594-4277-b52b-4420989f68ee" providerId="ADAL" clId="{03B22117-A61F-492C-B663-7C3CDF27F3CC}" dt="2025-04-09T09:38:13.196" v="3419" actId="14100"/>
          <ac:spMkLst>
            <pc:docMk/>
            <pc:sldMk cId="3484740943" sldId="391"/>
            <ac:spMk id="3" creationId="{3F70C99A-DEDF-4401-ABDE-3D27C5840A8C}"/>
          </ac:spMkLst>
        </pc:spChg>
      </pc:sldChg>
      <pc:sldChg chg="modSp add mod">
        <pc:chgData name="Cerys Davies" userId="61e71dc1-9594-4277-b52b-4420989f68ee" providerId="ADAL" clId="{03B22117-A61F-492C-B663-7C3CDF27F3CC}" dt="2025-04-09T09:40:44.348" v="3442" actId="11"/>
        <pc:sldMkLst>
          <pc:docMk/>
          <pc:sldMk cId="297069633" sldId="392"/>
        </pc:sldMkLst>
        <pc:spChg chg="mod">
          <ac:chgData name="Cerys Davies" userId="61e71dc1-9594-4277-b52b-4420989f68ee" providerId="ADAL" clId="{03B22117-A61F-492C-B663-7C3CDF27F3CC}" dt="2025-04-09T09:38:32.306" v="3420"/>
          <ac:spMkLst>
            <pc:docMk/>
            <pc:sldMk cId="297069633" sldId="392"/>
            <ac:spMk id="2" creationId="{560DA8D5-5D6C-ABEA-0FE3-7D25CD1F2988}"/>
          </ac:spMkLst>
        </pc:spChg>
        <pc:spChg chg="mod">
          <ac:chgData name="Cerys Davies" userId="61e71dc1-9594-4277-b52b-4420989f68ee" providerId="ADAL" clId="{03B22117-A61F-492C-B663-7C3CDF27F3CC}" dt="2025-04-09T09:40:44.348" v="3442" actId="11"/>
          <ac:spMkLst>
            <pc:docMk/>
            <pc:sldMk cId="297069633" sldId="392"/>
            <ac:spMk id="3" creationId="{D1154EEC-D215-91C7-791C-24141AFF52D3}"/>
          </ac:spMkLst>
        </pc:spChg>
      </pc:sldChg>
      <pc:sldChg chg="modSp new mod">
        <pc:chgData name="Cerys Davies" userId="61e71dc1-9594-4277-b52b-4420989f68ee" providerId="ADAL" clId="{03B22117-A61F-492C-B663-7C3CDF27F3CC}" dt="2025-04-09T09:43:03.817" v="3511" actId="1076"/>
        <pc:sldMkLst>
          <pc:docMk/>
          <pc:sldMk cId="841834493" sldId="393"/>
        </pc:sldMkLst>
        <pc:spChg chg="mod">
          <ac:chgData name="Cerys Davies" userId="61e71dc1-9594-4277-b52b-4420989f68ee" providerId="ADAL" clId="{03B22117-A61F-492C-B663-7C3CDF27F3CC}" dt="2025-04-09T09:41:08.106" v="3446" actId="115"/>
          <ac:spMkLst>
            <pc:docMk/>
            <pc:sldMk cId="841834493" sldId="393"/>
            <ac:spMk id="2" creationId="{5FFDC0C5-4067-8003-8836-1E3DE5CCF3E5}"/>
          </ac:spMkLst>
        </pc:spChg>
        <pc:spChg chg="mod">
          <ac:chgData name="Cerys Davies" userId="61e71dc1-9594-4277-b52b-4420989f68ee" providerId="ADAL" clId="{03B22117-A61F-492C-B663-7C3CDF27F3CC}" dt="2025-04-09T09:43:03.817" v="3511" actId="1076"/>
          <ac:spMkLst>
            <pc:docMk/>
            <pc:sldMk cId="841834493" sldId="393"/>
            <ac:spMk id="3" creationId="{1EA89F5B-F775-44A3-F949-F9DFA8E3B369}"/>
          </ac:spMkLst>
        </pc:spChg>
      </pc:sldChg>
      <pc:sldChg chg="addSp delSp modSp new mod setBg">
        <pc:chgData name="Cerys Davies" userId="61e71dc1-9594-4277-b52b-4420989f68ee" providerId="ADAL" clId="{03B22117-A61F-492C-B663-7C3CDF27F3CC}" dt="2025-04-03T21:17:46.837" v="878" actId="14100"/>
        <pc:sldMkLst>
          <pc:docMk/>
          <pc:sldMk cId="912459990" sldId="394"/>
        </pc:sldMkLst>
        <pc:spChg chg="add mod">
          <ac:chgData name="Cerys Davies" userId="61e71dc1-9594-4277-b52b-4420989f68ee" providerId="ADAL" clId="{03B22117-A61F-492C-B663-7C3CDF27F3CC}" dt="2025-04-03T21:17:46.837" v="878" actId="14100"/>
          <ac:spMkLst>
            <pc:docMk/>
            <pc:sldMk cId="912459990" sldId="394"/>
            <ac:spMk id="4" creationId="{B140B9AC-DB07-2239-89CF-9E87A259E5C2}"/>
          </ac:spMkLst>
        </pc:spChg>
        <pc:picChg chg="add mod">
          <ac:chgData name="Cerys Davies" userId="61e71dc1-9594-4277-b52b-4420989f68ee" providerId="ADAL" clId="{03B22117-A61F-492C-B663-7C3CDF27F3CC}" dt="2025-04-03T21:16:18.503" v="810" actId="1076"/>
          <ac:picMkLst>
            <pc:docMk/>
            <pc:sldMk cId="912459990" sldId="394"/>
            <ac:picMk id="3" creationId="{47C8CF30-FA38-EAA7-FB32-6E6ABA8EE604}"/>
          </ac:picMkLst>
        </pc:picChg>
      </pc:sldChg>
      <pc:sldChg chg="modSp new mod">
        <pc:chgData name="Cerys Davies" userId="61e71dc1-9594-4277-b52b-4420989f68ee" providerId="ADAL" clId="{03B22117-A61F-492C-B663-7C3CDF27F3CC}" dt="2025-04-09T09:45:49.830" v="3597" actId="6549"/>
        <pc:sldMkLst>
          <pc:docMk/>
          <pc:sldMk cId="4007006354" sldId="395"/>
        </pc:sldMkLst>
        <pc:spChg chg="mod">
          <ac:chgData name="Cerys Davies" userId="61e71dc1-9594-4277-b52b-4420989f68ee" providerId="ADAL" clId="{03B22117-A61F-492C-B663-7C3CDF27F3CC}" dt="2025-04-09T09:45:01.506" v="3589" actId="1076"/>
          <ac:spMkLst>
            <pc:docMk/>
            <pc:sldMk cId="4007006354" sldId="395"/>
            <ac:spMk id="2" creationId="{60E9E00F-1ACA-0873-8858-D02BA9F97726}"/>
          </ac:spMkLst>
        </pc:spChg>
        <pc:spChg chg="mod">
          <ac:chgData name="Cerys Davies" userId="61e71dc1-9594-4277-b52b-4420989f68ee" providerId="ADAL" clId="{03B22117-A61F-492C-B663-7C3CDF27F3CC}" dt="2025-04-09T09:45:49.830" v="3597" actId="6549"/>
          <ac:spMkLst>
            <pc:docMk/>
            <pc:sldMk cId="4007006354" sldId="395"/>
            <ac:spMk id="3" creationId="{62A8C546-952E-44AC-661A-2E6A8E0FD861}"/>
          </ac:spMkLst>
        </pc:spChg>
      </pc:sldChg>
      <pc:sldChg chg="modSp new del mod">
        <pc:chgData name="Cerys Davies" userId="61e71dc1-9594-4277-b52b-4420989f68ee" providerId="ADAL" clId="{03B22117-A61F-492C-B663-7C3CDF27F3CC}" dt="2025-04-09T09:45:54.980" v="3598" actId="47"/>
        <pc:sldMkLst>
          <pc:docMk/>
          <pc:sldMk cId="608308254" sldId="396"/>
        </pc:sldMkLst>
      </pc:sldChg>
      <pc:sldChg chg="modSp new mod">
        <pc:chgData name="Cerys Davies" userId="61e71dc1-9594-4277-b52b-4420989f68ee" providerId="ADAL" clId="{03B22117-A61F-492C-B663-7C3CDF27F3CC}" dt="2025-04-09T09:48:18.602" v="3731" actId="27636"/>
        <pc:sldMkLst>
          <pc:docMk/>
          <pc:sldMk cId="3385839383" sldId="397"/>
        </pc:sldMkLst>
        <pc:spChg chg="mod">
          <ac:chgData name="Cerys Davies" userId="61e71dc1-9594-4277-b52b-4420989f68ee" providerId="ADAL" clId="{03B22117-A61F-492C-B663-7C3CDF27F3CC}" dt="2025-04-09T09:46:31.333" v="3635" actId="14100"/>
          <ac:spMkLst>
            <pc:docMk/>
            <pc:sldMk cId="3385839383" sldId="397"/>
            <ac:spMk id="2" creationId="{6C35B355-AF73-B93F-30A3-6A85E08BEE98}"/>
          </ac:spMkLst>
        </pc:spChg>
        <pc:spChg chg="mod">
          <ac:chgData name="Cerys Davies" userId="61e71dc1-9594-4277-b52b-4420989f68ee" providerId="ADAL" clId="{03B22117-A61F-492C-B663-7C3CDF27F3CC}" dt="2025-04-09T09:48:18.602" v="3731" actId="27636"/>
          <ac:spMkLst>
            <pc:docMk/>
            <pc:sldMk cId="3385839383" sldId="397"/>
            <ac:spMk id="3" creationId="{4DFF29F4-4A1B-07F3-FD59-089E0988BA49}"/>
          </ac:spMkLst>
        </pc:spChg>
      </pc:sldChg>
      <pc:sldChg chg="addSp modSp new mod">
        <pc:chgData name="Cerys Davies" userId="61e71dc1-9594-4277-b52b-4420989f68ee" providerId="ADAL" clId="{03B22117-A61F-492C-B663-7C3CDF27F3CC}" dt="2025-04-09T09:49:26.332" v="3778" actId="1076"/>
        <pc:sldMkLst>
          <pc:docMk/>
          <pc:sldMk cId="1745546159" sldId="398"/>
        </pc:sldMkLst>
        <pc:spChg chg="add mod">
          <ac:chgData name="Cerys Davies" userId="61e71dc1-9594-4277-b52b-4420989f68ee" providerId="ADAL" clId="{03B22117-A61F-492C-B663-7C3CDF27F3CC}" dt="2025-04-09T09:49:19.503" v="3776" actId="113"/>
          <ac:spMkLst>
            <pc:docMk/>
            <pc:sldMk cId="1745546159" sldId="398"/>
            <ac:spMk id="2" creationId="{1142B31B-C6FE-AA1C-3C53-38F1A5893C4E}"/>
          </ac:spMkLst>
        </pc:spChg>
        <pc:picChg chg="add mod">
          <ac:chgData name="Cerys Davies" userId="61e71dc1-9594-4277-b52b-4420989f68ee" providerId="ADAL" clId="{03B22117-A61F-492C-B663-7C3CDF27F3CC}" dt="2025-04-09T09:49:26.332" v="3778" actId="1076"/>
          <ac:picMkLst>
            <pc:docMk/>
            <pc:sldMk cId="1745546159" sldId="398"/>
            <ac:picMk id="3" creationId="{5B83D06C-2D21-FEDA-77FA-19EA6AF43F58}"/>
          </ac:picMkLst>
        </pc:picChg>
      </pc:sldChg>
      <pc:sldChg chg="modSp new mod ord">
        <pc:chgData name="Cerys Davies" userId="61e71dc1-9594-4277-b52b-4420989f68ee" providerId="ADAL" clId="{03B22117-A61F-492C-B663-7C3CDF27F3CC}" dt="2025-04-09T09:50:54.580" v="3825" actId="115"/>
        <pc:sldMkLst>
          <pc:docMk/>
          <pc:sldMk cId="4255723498" sldId="399"/>
        </pc:sldMkLst>
        <pc:spChg chg="mod">
          <ac:chgData name="Cerys Davies" userId="61e71dc1-9594-4277-b52b-4420989f68ee" providerId="ADAL" clId="{03B22117-A61F-492C-B663-7C3CDF27F3CC}" dt="2025-04-09T09:49:46.304" v="3781" actId="113"/>
          <ac:spMkLst>
            <pc:docMk/>
            <pc:sldMk cId="4255723498" sldId="399"/>
            <ac:spMk id="2" creationId="{998E8B77-D6AB-F03F-7982-16DE3B3D177C}"/>
          </ac:spMkLst>
        </pc:spChg>
        <pc:spChg chg="mod">
          <ac:chgData name="Cerys Davies" userId="61e71dc1-9594-4277-b52b-4420989f68ee" providerId="ADAL" clId="{03B22117-A61F-492C-B663-7C3CDF27F3CC}" dt="2025-04-09T09:50:54.580" v="3825" actId="115"/>
          <ac:spMkLst>
            <pc:docMk/>
            <pc:sldMk cId="4255723498" sldId="399"/>
            <ac:spMk id="3" creationId="{5DAFFD88-D979-2408-84A8-C86D39F102D5}"/>
          </ac:spMkLst>
        </pc:spChg>
      </pc:sldChg>
      <pc:sldChg chg="modSp new mod">
        <pc:chgData name="Cerys Davies" userId="61e71dc1-9594-4277-b52b-4420989f68ee" providerId="ADAL" clId="{03B22117-A61F-492C-B663-7C3CDF27F3CC}" dt="2025-04-09T09:51:41.857" v="3830" actId="113"/>
        <pc:sldMkLst>
          <pc:docMk/>
          <pc:sldMk cId="1581786516" sldId="400"/>
        </pc:sldMkLst>
        <pc:spChg chg="mod">
          <ac:chgData name="Cerys Davies" userId="61e71dc1-9594-4277-b52b-4420989f68ee" providerId="ADAL" clId="{03B22117-A61F-492C-B663-7C3CDF27F3CC}" dt="2025-04-09T09:51:41.857" v="3830" actId="113"/>
          <ac:spMkLst>
            <pc:docMk/>
            <pc:sldMk cId="1581786516" sldId="400"/>
            <ac:spMk id="2" creationId="{3CBE4D4B-6F28-4B8D-088C-2230BB4433E3}"/>
          </ac:spMkLst>
        </pc:spChg>
        <pc:spChg chg="mod">
          <ac:chgData name="Cerys Davies" userId="61e71dc1-9594-4277-b52b-4420989f68ee" providerId="ADAL" clId="{03B22117-A61F-492C-B663-7C3CDF27F3CC}" dt="2025-04-07T14:58:31.762" v="3192" actId="27636"/>
          <ac:spMkLst>
            <pc:docMk/>
            <pc:sldMk cId="1581786516" sldId="400"/>
            <ac:spMk id="3" creationId="{46E57455-45B1-26CA-3BF2-605DB4426F0C}"/>
          </ac:spMkLst>
        </pc:spChg>
      </pc:sldChg>
      <pc:sldChg chg="modSp add mod">
        <pc:chgData name="Cerys Davies" userId="61e71dc1-9594-4277-b52b-4420989f68ee" providerId="ADAL" clId="{03B22117-A61F-492C-B663-7C3CDF27F3CC}" dt="2025-04-09T10:05:40.849" v="3954" actId="14100"/>
        <pc:sldMkLst>
          <pc:docMk/>
          <pc:sldMk cId="1290254441" sldId="401"/>
        </pc:sldMkLst>
        <pc:spChg chg="mod">
          <ac:chgData name="Cerys Davies" userId="61e71dc1-9594-4277-b52b-4420989f68ee" providerId="ADAL" clId="{03B22117-A61F-492C-B663-7C3CDF27F3CC}" dt="2025-04-09T09:51:52.605" v="3832" actId="115"/>
          <ac:spMkLst>
            <pc:docMk/>
            <pc:sldMk cId="1290254441" sldId="401"/>
            <ac:spMk id="2" creationId="{E04201C2-F149-46A3-727C-619ACE1893F7}"/>
          </ac:spMkLst>
        </pc:spChg>
        <pc:spChg chg="mod">
          <ac:chgData name="Cerys Davies" userId="61e71dc1-9594-4277-b52b-4420989f68ee" providerId="ADAL" clId="{03B22117-A61F-492C-B663-7C3CDF27F3CC}" dt="2025-04-09T10:05:40.849" v="3954" actId="14100"/>
          <ac:spMkLst>
            <pc:docMk/>
            <pc:sldMk cId="1290254441" sldId="401"/>
            <ac:spMk id="3" creationId="{D10B4771-5E6E-E712-76A8-52F82C3D07DA}"/>
          </ac:spMkLst>
        </pc:spChg>
      </pc:sldChg>
      <pc:sldChg chg="modSp add mod">
        <pc:chgData name="Cerys Davies" userId="61e71dc1-9594-4277-b52b-4420989f68ee" providerId="ADAL" clId="{03B22117-A61F-492C-B663-7C3CDF27F3CC}" dt="2025-04-09T10:09:35.585" v="4113" actId="27636"/>
        <pc:sldMkLst>
          <pc:docMk/>
          <pc:sldMk cId="907460653" sldId="402"/>
        </pc:sldMkLst>
        <pc:spChg chg="mod">
          <ac:chgData name="Cerys Davies" userId="61e71dc1-9594-4277-b52b-4420989f68ee" providerId="ADAL" clId="{03B22117-A61F-492C-B663-7C3CDF27F3CC}" dt="2025-04-09T10:09:35.585" v="4113" actId="27636"/>
          <ac:spMkLst>
            <pc:docMk/>
            <pc:sldMk cId="907460653" sldId="402"/>
            <ac:spMk id="2" creationId="{963255D1-9551-A905-9120-8B3F09560F26}"/>
          </ac:spMkLst>
        </pc:spChg>
        <pc:spChg chg="mod">
          <ac:chgData name="Cerys Davies" userId="61e71dc1-9594-4277-b52b-4420989f68ee" providerId="ADAL" clId="{03B22117-A61F-492C-B663-7C3CDF27F3CC}" dt="2025-04-09T10:09:31.515" v="4111" actId="113"/>
          <ac:spMkLst>
            <pc:docMk/>
            <pc:sldMk cId="907460653" sldId="402"/>
            <ac:spMk id="3" creationId="{20455F65-80CE-A57C-2F6C-565E07FB0FCE}"/>
          </ac:spMkLst>
        </pc:spChg>
      </pc:sldChg>
      <pc:sldChg chg="modSp add mod">
        <pc:chgData name="Cerys Davies" userId="61e71dc1-9594-4277-b52b-4420989f68ee" providerId="ADAL" clId="{03B22117-A61F-492C-B663-7C3CDF27F3CC}" dt="2025-04-09T10:11:47.186" v="4134" actId="2711"/>
        <pc:sldMkLst>
          <pc:docMk/>
          <pc:sldMk cId="3783433963" sldId="403"/>
        </pc:sldMkLst>
        <pc:spChg chg="mod">
          <ac:chgData name="Cerys Davies" userId="61e71dc1-9594-4277-b52b-4420989f68ee" providerId="ADAL" clId="{03B22117-A61F-492C-B663-7C3CDF27F3CC}" dt="2025-04-09T10:10:11.764" v="4118" actId="115"/>
          <ac:spMkLst>
            <pc:docMk/>
            <pc:sldMk cId="3783433963" sldId="403"/>
            <ac:spMk id="2" creationId="{0129850B-E7C3-8173-7DC9-BA6E58A5FBDF}"/>
          </ac:spMkLst>
        </pc:spChg>
        <pc:spChg chg="mod">
          <ac:chgData name="Cerys Davies" userId="61e71dc1-9594-4277-b52b-4420989f68ee" providerId="ADAL" clId="{03B22117-A61F-492C-B663-7C3CDF27F3CC}" dt="2025-04-09T10:11:47.186" v="4134" actId="2711"/>
          <ac:spMkLst>
            <pc:docMk/>
            <pc:sldMk cId="3783433963" sldId="403"/>
            <ac:spMk id="3" creationId="{562B5C88-9152-2F96-6D99-9EF7541232D7}"/>
          </ac:spMkLst>
        </pc:spChg>
      </pc:sldChg>
      <pc:sldChg chg="modSp new mod">
        <pc:chgData name="Cerys Davies" userId="61e71dc1-9594-4277-b52b-4420989f68ee" providerId="ADAL" clId="{03B22117-A61F-492C-B663-7C3CDF27F3CC}" dt="2025-04-09T10:12:29.412" v="4165" actId="27636"/>
        <pc:sldMkLst>
          <pc:docMk/>
          <pc:sldMk cId="1978876711" sldId="404"/>
        </pc:sldMkLst>
        <pc:spChg chg="mod">
          <ac:chgData name="Cerys Davies" userId="61e71dc1-9594-4277-b52b-4420989f68ee" providerId="ADAL" clId="{03B22117-A61F-492C-B663-7C3CDF27F3CC}" dt="2025-04-09T10:11:59.839" v="4136" actId="113"/>
          <ac:spMkLst>
            <pc:docMk/>
            <pc:sldMk cId="1978876711" sldId="404"/>
            <ac:spMk id="2" creationId="{1EB93C6D-5A99-0E8C-EE56-CE79CBBF0640}"/>
          </ac:spMkLst>
        </pc:spChg>
        <pc:spChg chg="mod">
          <ac:chgData name="Cerys Davies" userId="61e71dc1-9594-4277-b52b-4420989f68ee" providerId="ADAL" clId="{03B22117-A61F-492C-B663-7C3CDF27F3CC}" dt="2025-04-09T10:12:29.412" v="4165" actId="27636"/>
          <ac:spMkLst>
            <pc:docMk/>
            <pc:sldMk cId="1978876711" sldId="404"/>
            <ac:spMk id="3" creationId="{50D25D88-B7D3-07F8-D7FB-AF817CE36932}"/>
          </ac:spMkLst>
        </pc:spChg>
      </pc:sldChg>
      <pc:sldChg chg="addSp delSp modSp add del mod">
        <pc:chgData name="Cerys Davies" userId="61e71dc1-9594-4277-b52b-4420989f68ee" providerId="ADAL" clId="{03B22117-A61F-492C-B663-7C3CDF27F3CC}" dt="2025-04-09T10:16:23.910" v="4252" actId="47"/>
        <pc:sldMkLst>
          <pc:docMk/>
          <pc:sldMk cId="2039058974" sldId="405"/>
        </pc:sldMkLst>
        <pc:spChg chg="mod">
          <ac:chgData name="Cerys Davies" userId="61e71dc1-9594-4277-b52b-4420989f68ee" providerId="ADAL" clId="{03B22117-A61F-492C-B663-7C3CDF27F3CC}" dt="2025-04-09T10:13:59.455" v="4219" actId="113"/>
          <ac:spMkLst>
            <pc:docMk/>
            <pc:sldMk cId="2039058974" sldId="405"/>
            <ac:spMk id="2" creationId="{D8F231D5-9C16-8EC6-3DDE-72C50C339F4B}"/>
          </ac:spMkLst>
        </pc:spChg>
        <pc:picChg chg="add mod">
          <ac:chgData name="Cerys Davies" userId="61e71dc1-9594-4277-b52b-4420989f68ee" providerId="ADAL" clId="{03B22117-A61F-492C-B663-7C3CDF27F3CC}" dt="2025-04-09T10:13:50.558" v="4216" actId="14100"/>
          <ac:picMkLst>
            <pc:docMk/>
            <pc:sldMk cId="2039058974" sldId="405"/>
            <ac:picMk id="5" creationId="{6B187D17-5F85-6561-4726-5ABF14217DE0}"/>
          </ac:picMkLst>
        </pc:picChg>
      </pc:sldChg>
      <pc:sldChg chg="modSp add mod ord">
        <pc:chgData name="Cerys Davies" userId="61e71dc1-9594-4277-b52b-4420989f68ee" providerId="ADAL" clId="{03B22117-A61F-492C-B663-7C3CDF27F3CC}" dt="2025-04-09T10:15:56.150" v="4249" actId="20577"/>
        <pc:sldMkLst>
          <pc:docMk/>
          <pc:sldMk cId="3183129585" sldId="406"/>
        </pc:sldMkLst>
        <pc:spChg chg="mod">
          <ac:chgData name="Cerys Davies" userId="61e71dc1-9594-4277-b52b-4420989f68ee" providerId="ADAL" clId="{03B22117-A61F-492C-B663-7C3CDF27F3CC}" dt="2025-04-09T10:14:31.179" v="4223" actId="255"/>
          <ac:spMkLst>
            <pc:docMk/>
            <pc:sldMk cId="3183129585" sldId="406"/>
            <ac:spMk id="2" creationId="{86BFBFAE-69BF-1ED7-132A-5EDE95A6F0FA}"/>
          </ac:spMkLst>
        </pc:spChg>
        <pc:spChg chg="mod">
          <ac:chgData name="Cerys Davies" userId="61e71dc1-9594-4277-b52b-4420989f68ee" providerId="ADAL" clId="{03B22117-A61F-492C-B663-7C3CDF27F3CC}" dt="2025-04-09T10:15:56.150" v="4249" actId="20577"/>
          <ac:spMkLst>
            <pc:docMk/>
            <pc:sldMk cId="3183129585" sldId="406"/>
            <ac:spMk id="3" creationId="{FE56CFB4-1633-3EFB-BBDD-5A3B401CF37D}"/>
          </ac:spMkLst>
        </pc:spChg>
      </pc:sldChg>
      <pc:sldChg chg="addSp delSp modSp add mod ord">
        <pc:chgData name="Cerys Davies" userId="61e71dc1-9594-4277-b52b-4420989f68ee" providerId="ADAL" clId="{03B22117-A61F-492C-B663-7C3CDF27F3CC}" dt="2025-04-09T10:16:10.643" v="4251"/>
        <pc:sldMkLst>
          <pc:docMk/>
          <pc:sldMk cId="312449260" sldId="407"/>
        </pc:sldMkLst>
        <pc:picChg chg="add mod">
          <ac:chgData name="Cerys Davies" userId="61e71dc1-9594-4277-b52b-4420989f68ee" providerId="ADAL" clId="{03B22117-A61F-492C-B663-7C3CDF27F3CC}" dt="2025-04-07T09:14:18.314" v="1448" actId="1076"/>
          <ac:picMkLst>
            <pc:docMk/>
            <pc:sldMk cId="312449260" sldId="407"/>
            <ac:picMk id="5" creationId="{A9431F3E-05AF-ED39-3469-D968FAC1E853}"/>
          </ac:picMkLst>
        </pc:picChg>
      </pc:sldChg>
      <pc:sldChg chg="modSp new mod">
        <pc:chgData name="Cerys Davies" userId="61e71dc1-9594-4277-b52b-4420989f68ee" providerId="ADAL" clId="{03B22117-A61F-492C-B663-7C3CDF27F3CC}" dt="2025-04-09T10:19:30.203" v="4311" actId="6549"/>
        <pc:sldMkLst>
          <pc:docMk/>
          <pc:sldMk cId="610939530" sldId="408"/>
        </pc:sldMkLst>
        <pc:spChg chg="mod">
          <ac:chgData name="Cerys Davies" userId="61e71dc1-9594-4277-b52b-4420989f68ee" providerId="ADAL" clId="{03B22117-A61F-492C-B663-7C3CDF27F3CC}" dt="2025-04-09T10:16:58.416" v="4253" actId="20577"/>
          <ac:spMkLst>
            <pc:docMk/>
            <pc:sldMk cId="610939530" sldId="408"/>
            <ac:spMk id="2" creationId="{8049BD39-2C33-71F6-4719-D97B357F2FCA}"/>
          </ac:spMkLst>
        </pc:spChg>
        <pc:spChg chg="mod">
          <ac:chgData name="Cerys Davies" userId="61e71dc1-9594-4277-b52b-4420989f68ee" providerId="ADAL" clId="{03B22117-A61F-492C-B663-7C3CDF27F3CC}" dt="2025-04-09T10:19:30.203" v="4311" actId="6549"/>
          <ac:spMkLst>
            <pc:docMk/>
            <pc:sldMk cId="610939530" sldId="408"/>
            <ac:spMk id="3" creationId="{30B0AE39-1149-4483-27FF-CDEE507401B6}"/>
          </ac:spMkLst>
        </pc:spChg>
      </pc:sldChg>
      <pc:sldChg chg="modSp new mod">
        <pc:chgData name="Cerys Davies" userId="61e71dc1-9594-4277-b52b-4420989f68ee" providerId="ADAL" clId="{03B22117-A61F-492C-B663-7C3CDF27F3CC}" dt="2025-04-09T10:21:02.845" v="4319" actId="14100"/>
        <pc:sldMkLst>
          <pc:docMk/>
          <pc:sldMk cId="193057685" sldId="409"/>
        </pc:sldMkLst>
        <pc:spChg chg="mod">
          <ac:chgData name="Cerys Davies" userId="61e71dc1-9594-4277-b52b-4420989f68ee" providerId="ADAL" clId="{03B22117-A61F-492C-B663-7C3CDF27F3CC}" dt="2025-04-07T14:42:49.752" v="3040" actId="14100"/>
          <ac:spMkLst>
            <pc:docMk/>
            <pc:sldMk cId="193057685" sldId="409"/>
            <ac:spMk id="2" creationId="{53EF05B5-184B-9703-C63A-3CA9AD835F78}"/>
          </ac:spMkLst>
        </pc:spChg>
        <pc:spChg chg="mod">
          <ac:chgData name="Cerys Davies" userId="61e71dc1-9594-4277-b52b-4420989f68ee" providerId="ADAL" clId="{03B22117-A61F-492C-B663-7C3CDF27F3CC}" dt="2025-04-09T10:21:02.845" v="4319" actId="14100"/>
          <ac:spMkLst>
            <pc:docMk/>
            <pc:sldMk cId="193057685" sldId="409"/>
            <ac:spMk id="3" creationId="{7B8136F3-D22D-913B-573C-62BC477CA8B8}"/>
          </ac:spMkLst>
        </pc:spChg>
      </pc:sldChg>
      <pc:sldChg chg="modSp add mod">
        <pc:chgData name="Cerys Davies" userId="61e71dc1-9594-4277-b52b-4420989f68ee" providerId="ADAL" clId="{03B22117-A61F-492C-B663-7C3CDF27F3CC}" dt="2025-04-07T14:41:14.207" v="3023" actId="255"/>
        <pc:sldMkLst>
          <pc:docMk/>
          <pc:sldMk cId="3982177526" sldId="410"/>
        </pc:sldMkLst>
        <pc:spChg chg="mod">
          <ac:chgData name="Cerys Davies" userId="61e71dc1-9594-4277-b52b-4420989f68ee" providerId="ADAL" clId="{03B22117-A61F-492C-B663-7C3CDF27F3CC}" dt="2025-04-07T14:40:59.007" v="3020" actId="14100"/>
          <ac:spMkLst>
            <pc:docMk/>
            <pc:sldMk cId="3982177526" sldId="410"/>
            <ac:spMk id="2" creationId="{51776B72-1D07-DE45-FCBF-EA1F13B9923A}"/>
          </ac:spMkLst>
        </pc:spChg>
        <pc:spChg chg="mod">
          <ac:chgData name="Cerys Davies" userId="61e71dc1-9594-4277-b52b-4420989f68ee" providerId="ADAL" clId="{03B22117-A61F-492C-B663-7C3CDF27F3CC}" dt="2025-04-07T14:41:14.207" v="3023" actId="255"/>
          <ac:spMkLst>
            <pc:docMk/>
            <pc:sldMk cId="3982177526" sldId="410"/>
            <ac:spMk id="3" creationId="{0B478193-9831-3887-83E2-1B8F11DD7CF9}"/>
          </ac:spMkLst>
        </pc:spChg>
      </pc:sldChg>
      <pc:sldChg chg="modSp add mod ord">
        <pc:chgData name="Cerys Davies" userId="61e71dc1-9594-4277-b52b-4420989f68ee" providerId="ADAL" clId="{03B22117-A61F-492C-B663-7C3CDF27F3CC}" dt="2025-04-09T10:18:44.909" v="4276" actId="14100"/>
        <pc:sldMkLst>
          <pc:docMk/>
          <pc:sldMk cId="4049562818" sldId="411"/>
        </pc:sldMkLst>
        <pc:spChg chg="mod">
          <ac:chgData name="Cerys Davies" userId="61e71dc1-9594-4277-b52b-4420989f68ee" providerId="ADAL" clId="{03B22117-A61F-492C-B663-7C3CDF27F3CC}" dt="2025-04-09T10:18:44.909" v="4276" actId="14100"/>
          <ac:spMkLst>
            <pc:docMk/>
            <pc:sldMk cId="4049562818" sldId="411"/>
            <ac:spMk id="2" creationId="{9522F46A-326A-8A79-5B69-641DEA66A09D}"/>
          </ac:spMkLst>
        </pc:spChg>
        <pc:spChg chg="mod">
          <ac:chgData name="Cerys Davies" userId="61e71dc1-9594-4277-b52b-4420989f68ee" providerId="ADAL" clId="{03B22117-A61F-492C-B663-7C3CDF27F3CC}" dt="2025-04-09T10:18:30.508" v="4274" actId="27636"/>
          <ac:spMkLst>
            <pc:docMk/>
            <pc:sldMk cId="4049562818" sldId="411"/>
            <ac:spMk id="3" creationId="{9372F773-A7C1-1737-0788-4035741FBEF3}"/>
          </ac:spMkLst>
        </pc:spChg>
      </pc:sldChg>
      <pc:sldChg chg="modSp new mod">
        <pc:chgData name="Cerys Davies" userId="61e71dc1-9594-4277-b52b-4420989f68ee" providerId="ADAL" clId="{03B22117-A61F-492C-B663-7C3CDF27F3CC}" dt="2025-04-09T10:23:04.603" v="4332" actId="113"/>
        <pc:sldMkLst>
          <pc:docMk/>
          <pc:sldMk cId="2740223851" sldId="412"/>
        </pc:sldMkLst>
        <pc:spChg chg="mod">
          <ac:chgData name="Cerys Davies" userId="61e71dc1-9594-4277-b52b-4420989f68ee" providerId="ADAL" clId="{03B22117-A61F-492C-B663-7C3CDF27F3CC}" dt="2025-04-09T10:21:13.951" v="4320" actId="113"/>
          <ac:spMkLst>
            <pc:docMk/>
            <pc:sldMk cId="2740223851" sldId="412"/>
            <ac:spMk id="2" creationId="{129B17CE-E3A0-D636-8AB5-D67C67281AD9}"/>
          </ac:spMkLst>
        </pc:spChg>
        <pc:spChg chg="mod">
          <ac:chgData name="Cerys Davies" userId="61e71dc1-9594-4277-b52b-4420989f68ee" providerId="ADAL" clId="{03B22117-A61F-492C-B663-7C3CDF27F3CC}" dt="2025-04-09T10:23:04.603" v="4332" actId="113"/>
          <ac:spMkLst>
            <pc:docMk/>
            <pc:sldMk cId="2740223851" sldId="412"/>
            <ac:spMk id="3" creationId="{2DD0434F-8E24-79AF-390D-66DAF9A48F7F}"/>
          </ac:spMkLst>
        </pc:spChg>
      </pc:sldChg>
      <pc:sldChg chg="modSp new mod">
        <pc:chgData name="Cerys Davies" userId="61e71dc1-9594-4277-b52b-4420989f68ee" providerId="ADAL" clId="{03B22117-A61F-492C-B663-7C3CDF27F3CC}" dt="2025-04-09T10:23:44.366" v="4342" actId="255"/>
        <pc:sldMkLst>
          <pc:docMk/>
          <pc:sldMk cId="2464004817" sldId="413"/>
        </pc:sldMkLst>
        <pc:spChg chg="mod">
          <ac:chgData name="Cerys Davies" userId="61e71dc1-9594-4277-b52b-4420989f68ee" providerId="ADAL" clId="{03B22117-A61F-492C-B663-7C3CDF27F3CC}" dt="2025-04-09T10:23:16.611" v="4333" actId="113"/>
          <ac:spMkLst>
            <pc:docMk/>
            <pc:sldMk cId="2464004817" sldId="413"/>
            <ac:spMk id="2" creationId="{042E6123-FF5C-2AC4-0C6C-EA12050BF67F}"/>
          </ac:spMkLst>
        </pc:spChg>
        <pc:spChg chg="mod">
          <ac:chgData name="Cerys Davies" userId="61e71dc1-9594-4277-b52b-4420989f68ee" providerId="ADAL" clId="{03B22117-A61F-492C-B663-7C3CDF27F3CC}" dt="2025-04-09T10:23:44.366" v="4342" actId="255"/>
          <ac:spMkLst>
            <pc:docMk/>
            <pc:sldMk cId="2464004817" sldId="413"/>
            <ac:spMk id="3" creationId="{F4853C00-DD7C-4744-410A-F76FF2FA313F}"/>
          </ac:spMkLst>
        </pc:spChg>
      </pc:sldChg>
      <pc:sldChg chg="modSp new mod">
        <pc:chgData name="Cerys Davies" userId="61e71dc1-9594-4277-b52b-4420989f68ee" providerId="ADAL" clId="{03B22117-A61F-492C-B663-7C3CDF27F3CC}" dt="2025-04-07T14:40:41.867" v="3018" actId="14100"/>
        <pc:sldMkLst>
          <pc:docMk/>
          <pc:sldMk cId="912298619" sldId="414"/>
        </pc:sldMkLst>
        <pc:spChg chg="mod">
          <ac:chgData name="Cerys Davies" userId="61e71dc1-9594-4277-b52b-4420989f68ee" providerId="ADAL" clId="{03B22117-A61F-492C-B663-7C3CDF27F3CC}" dt="2025-04-07T14:40:35.193" v="3016" actId="27636"/>
          <ac:spMkLst>
            <pc:docMk/>
            <pc:sldMk cId="912298619" sldId="414"/>
            <ac:spMk id="2" creationId="{09D6017A-6EC7-21F0-D4AD-6108C00DC9B9}"/>
          </ac:spMkLst>
        </pc:spChg>
        <pc:spChg chg="mod">
          <ac:chgData name="Cerys Davies" userId="61e71dc1-9594-4277-b52b-4420989f68ee" providerId="ADAL" clId="{03B22117-A61F-492C-B663-7C3CDF27F3CC}" dt="2025-04-07T14:40:41.867" v="3018" actId="14100"/>
          <ac:spMkLst>
            <pc:docMk/>
            <pc:sldMk cId="912298619" sldId="414"/>
            <ac:spMk id="3" creationId="{F84D86F8-C03F-C743-6479-1421635FBEBF}"/>
          </ac:spMkLst>
        </pc:spChg>
      </pc:sldChg>
      <pc:sldChg chg="modSp new mod">
        <pc:chgData name="Cerys Davies" userId="61e71dc1-9594-4277-b52b-4420989f68ee" providerId="ADAL" clId="{03B22117-A61F-492C-B663-7C3CDF27F3CC}" dt="2025-04-09T10:24:22.116" v="4379" actId="20577"/>
        <pc:sldMkLst>
          <pc:docMk/>
          <pc:sldMk cId="3521107929" sldId="415"/>
        </pc:sldMkLst>
        <pc:spChg chg="mod">
          <ac:chgData name="Cerys Davies" userId="61e71dc1-9594-4277-b52b-4420989f68ee" providerId="ADAL" clId="{03B22117-A61F-492C-B663-7C3CDF27F3CC}" dt="2025-04-09T10:24:22.116" v="4379" actId="20577"/>
          <ac:spMkLst>
            <pc:docMk/>
            <pc:sldMk cId="3521107929" sldId="415"/>
            <ac:spMk id="2" creationId="{2D7EEBD3-F46E-A55C-B69B-1B7D498B6E79}"/>
          </ac:spMkLst>
        </pc:spChg>
        <pc:spChg chg="mod">
          <ac:chgData name="Cerys Davies" userId="61e71dc1-9594-4277-b52b-4420989f68ee" providerId="ADAL" clId="{03B22117-A61F-492C-B663-7C3CDF27F3CC}" dt="2025-04-07T14:32:34.187" v="2938" actId="14100"/>
          <ac:spMkLst>
            <pc:docMk/>
            <pc:sldMk cId="3521107929" sldId="415"/>
            <ac:spMk id="3" creationId="{11B7FE55-3E9C-545E-5ECB-B7027D70947F}"/>
          </ac:spMkLst>
        </pc:spChg>
      </pc:sldChg>
      <pc:sldChg chg="modSp new mod">
        <pc:chgData name="Cerys Davies" userId="61e71dc1-9594-4277-b52b-4420989f68ee" providerId="ADAL" clId="{03B22117-A61F-492C-B663-7C3CDF27F3CC}" dt="2025-04-09T10:25:37.788" v="4395" actId="14100"/>
        <pc:sldMkLst>
          <pc:docMk/>
          <pc:sldMk cId="1610374598" sldId="416"/>
        </pc:sldMkLst>
        <pc:spChg chg="mod">
          <ac:chgData name="Cerys Davies" userId="61e71dc1-9594-4277-b52b-4420989f68ee" providerId="ADAL" clId="{03B22117-A61F-492C-B663-7C3CDF27F3CC}" dt="2025-04-09T10:24:49.982" v="4382" actId="255"/>
          <ac:spMkLst>
            <pc:docMk/>
            <pc:sldMk cId="1610374598" sldId="416"/>
            <ac:spMk id="2" creationId="{E66FDF4E-CE7C-B498-6B73-74C620DC7CD2}"/>
          </ac:spMkLst>
        </pc:spChg>
        <pc:spChg chg="mod">
          <ac:chgData name="Cerys Davies" userId="61e71dc1-9594-4277-b52b-4420989f68ee" providerId="ADAL" clId="{03B22117-A61F-492C-B663-7C3CDF27F3CC}" dt="2025-04-09T10:25:37.788" v="4395" actId="14100"/>
          <ac:spMkLst>
            <pc:docMk/>
            <pc:sldMk cId="1610374598" sldId="416"/>
            <ac:spMk id="3" creationId="{F14C02E4-8E14-2BC3-A0D2-3A94F4E4A862}"/>
          </ac:spMkLst>
        </pc:spChg>
      </pc:sldChg>
      <pc:sldChg chg="modSp add mod">
        <pc:chgData name="Cerys Davies" userId="61e71dc1-9594-4277-b52b-4420989f68ee" providerId="ADAL" clId="{03B22117-A61F-492C-B663-7C3CDF27F3CC}" dt="2025-04-09T10:09:56.505" v="4116" actId="2711"/>
        <pc:sldMkLst>
          <pc:docMk/>
          <pc:sldMk cId="2672889665" sldId="417"/>
        </pc:sldMkLst>
        <pc:spChg chg="mod">
          <ac:chgData name="Cerys Davies" userId="61e71dc1-9594-4277-b52b-4420989f68ee" providerId="ADAL" clId="{03B22117-A61F-492C-B663-7C3CDF27F3CC}" dt="2025-04-09T10:09:44.494" v="4114" actId="113"/>
          <ac:spMkLst>
            <pc:docMk/>
            <pc:sldMk cId="2672889665" sldId="417"/>
            <ac:spMk id="2" creationId="{55546EFD-8BA1-8278-27C6-2CE32603FADE}"/>
          </ac:spMkLst>
        </pc:spChg>
        <pc:spChg chg="mod">
          <ac:chgData name="Cerys Davies" userId="61e71dc1-9594-4277-b52b-4420989f68ee" providerId="ADAL" clId="{03B22117-A61F-492C-B663-7C3CDF27F3CC}" dt="2025-04-09T10:09:56.505" v="4116" actId="2711"/>
          <ac:spMkLst>
            <pc:docMk/>
            <pc:sldMk cId="2672889665" sldId="417"/>
            <ac:spMk id="3" creationId="{B72BA454-D7E3-753E-B964-3324BC67AD24}"/>
          </ac:spMkLst>
        </pc:spChg>
      </pc:sldChg>
      <pc:sldChg chg="add">
        <pc:chgData name="Cerys Davies" userId="61e71dc1-9594-4277-b52b-4420989f68ee" providerId="ADAL" clId="{03B22117-A61F-492C-B663-7C3CDF27F3CC}" dt="2025-04-09T10:31:42.845" v="4492"/>
        <pc:sldMkLst>
          <pc:docMk/>
          <pc:sldMk cId="972846083" sldId="43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09/04/2025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1002360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4</a:t>
            </a:fld>
            <a:endParaRPr lang="en-GB"/>
          </a:p>
        </p:txBody>
      </p:sp>
    </p:spTree>
    <p:extLst>
      <p:ext uri="{BB962C8B-B14F-4D97-AF65-F5344CB8AC3E}">
        <p14:creationId xmlns:p14="http://schemas.microsoft.com/office/powerpoint/2010/main" val="3187873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15</a:t>
            </a:fld>
            <a:endParaRPr lang="en-GB"/>
          </a:p>
        </p:txBody>
      </p:sp>
    </p:spTree>
    <p:extLst>
      <p:ext uri="{BB962C8B-B14F-4D97-AF65-F5344CB8AC3E}">
        <p14:creationId xmlns:p14="http://schemas.microsoft.com/office/powerpoint/2010/main" val="2451664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18</a:t>
            </a:fld>
            <a:endParaRPr lang="en-GB"/>
          </a:p>
        </p:txBody>
      </p:sp>
    </p:spTree>
    <p:extLst>
      <p:ext uri="{BB962C8B-B14F-4D97-AF65-F5344CB8AC3E}">
        <p14:creationId xmlns:p14="http://schemas.microsoft.com/office/powerpoint/2010/main" val="3251407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20</a:t>
            </a:fld>
            <a:endParaRPr lang="en-GB"/>
          </a:p>
        </p:txBody>
      </p:sp>
    </p:spTree>
    <p:extLst>
      <p:ext uri="{BB962C8B-B14F-4D97-AF65-F5344CB8AC3E}">
        <p14:creationId xmlns:p14="http://schemas.microsoft.com/office/powerpoint/2010/main" val="2269556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21</a:t>
            </a:fld>
            <a:endParaRPr lang="en-GB"/>
          </a:p>
        </p:txBody>
      </p:sp>
    </p:spTree>
    <p:extLst>
      <p:ext uri="{BB962C8B-B14F-4D97-AF65-F5344CB8AC3E}">
        <p14:creationId xmlns:p14="http://schemas.microsoft.com/office/powerpoint/2010/main" val="1666074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28</a:t>
            </a:fld>
            <a:endParaRPr lang="en-GB"/>
          </a:p>
        </p:txBody>
      </p:sp>
    </p:spTree>
    <p:extLst>
      <p:ext uri="{BB962C8B-B14F-4D97-AF65-F5344CB8AC3E}">
        <p14:creationId xmlns:p14="http://schemas.microsoft.com/office/powerpoint/2010/main" val="4039828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39</a:t>
            </a:fld>
            <a:endParaRPr lang="en-GB"/>
          </a:p>
        </p:txBody>
      </p:sp>
    </p:spTree>
    <p:extLst>
      <p:ext uri="{BB962C8B-B14F-4D97-AF65-F5344CB8AC3E}">
        <p14:creationId xmlns:p14="http://schemas.microsoft.com/office/powerpoint/2010/main" val="13492935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44</a:t>
            </a:fld>
            <a:endParaRPr lang="en-GB"/>
          </a:p>
        </p:txBody>
      </p:sp>
    </p:spTree>
    <p:extLst>
      <p:ext uri="{BB962C8B-B14F-4D97-AF65-F5344CB8AC3E}">
        <p14:creationId xmlns:p14="http://schemas.microsoft.com/office/powerpoint/2010/main" val="2758574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45</a:t>
            </a:fld>
            <a:endParaRPr lang="en-GB"/>
          </a:p>
        </p:txBody>
      </p:sp>
    </p:spTree>
    <p:extLst>
      <p:ext uri="{BB962C8B-B14F-4D97-AF65-F5344CB8AC3E}">
        <p14:creationId xmlns:p14="http://schemas.microsoft.com/office/powerpoint/2010/main" val="298448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46</a:t>
            </a:fld>
            <a:endParaRPr lang="en-GB"/>
          </a:p>
        </p:txBody>
      </p:sp>
    </p:spTree>
    <p:extLst>
      <p:ext uri="{BB962C8B-B14F-4D97-AF65-F5344CB8AC3E}">
        <p14:creationId xmlns:p14="http://schemas.microsoft.com/office/powerpoint/2010/main" val="40651095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47</a:t>
            </a:fld>
            <a:endParaRPr lang="en-GB"/>
          </a:p>
        </p:txBody>
      </p:sp>
    </p:spTree>
    <p:extLst>
      <p:ext uri="{BB962C8B-B14F-4D97-AF65-F5344CB8AC3E}">
        <p14:creationId xmlns:p14="http://schemas.microsoft.com/office/powerpoint/2010/main" val="8188333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55</a:t>
            </a:fld>
            <a:endParaRPr lang="en-GB"/>
          </a:p>
        </p:txBody>
      </p:sp>
    </p:spTree>
    <p:extLst>
      <p:ext uri="{BB962C8B-B14F-4D97-AF65-F5344CB8AC3E}">
        <p14:creationId xmlns:p14="http://schemas.microsoft.com/office/powerpoint/2010/main" val="3014600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09/04/2025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09/04/2025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09/04/2025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09/04/2025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09/04/2025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dirty="0"/>
              <a:t>Disclosure </a:t>
            </a:r>
            <a:r>
              <a:rPr lang="en-GB" sz="6000" b="1"/>
              <a:t>and  Inspection</a:t>
            </a:r>
            <a:endParaRPr lang="en-GB" sz="6000" b="1" dirty="0"/>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Chapter 15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F2410-4A18-4728-976F-978F5B3FF102}"/>
              </a:ext>
            </a:extLst>
          </p:cNvPr>
          <p:cNvSpPr>
            <a:spLocks noGrp="1"/>
          </p:cNvSpPr>
          <p:nvPr>
            <p:ph type="title"/>
          </p:nvPr>
        </p:nvSpPr>
        <p:spPr/>
        <p:txBody>
          <a:bodyPr/>
          <a:lstStyle/>
          <a:p>
            <a:r>
              <a:rPr lang="en-GB" dirty="0"/>
              <a:t>Aims </a:t>
            </a:r>
          </a:p>
        </p:txBody>
      </p:sp>
      <p:sp>
        <p:nvSpPr>
          <p:cNvPr id="3" name="Content Placeholder 2">
            <a:extLst>
              <a:ext uri="{FF2B5EF4-FFF2-40B4-BE49-F238E27FC236}">
                <a16:creationId xmlns:a16="http://schemas.microsoft.com/office/drawing/2014/main" id="{CBADB02A-AB5C-44E7-9C5E-7D380F416E1F}"/>
              </a:ext>
            </a:extLst>
          </p:cNvPr>
          <p:cNvSpPr>
            <a:spLocks noGrp="1"/>
          </p:cNvSpPr>
          <p:nvPr>
            <p:ph idx="1"/>
          </p:nvPr>
        </p:nvSpPr>
        <p:spPr>
          <a:xfrm>
            <a:off x="677334" y="1488613"/>
            <a:ext cx="8596668" cy="3880773"/>
          </a:xfrm>
        </p:spPr>
        <p:txBody>
          <a:bodyPr>
            <a:normAutofit lnSpcReduction="10000"/>
          </a:bodyPr>
          <a:lstStyle/>
          <a:p>
            <a:pPr algn="just">
              <a:buFont typeface="Arial" panose="020B0604020202020204" pitchFamily="34" charset="0"/>
              <a:buChar char="•"/>
            </a:pPr>
            <a:r>
              <a:rPr lang="en-GB" sz="2400" b="0" i="0" dirty="0">
                <a:solidFill>
                  <a:srgbClr val="000000"/>
                </a:solidFill>
                <a:effectLst/>
                <a:latin typeface="+mj-lt"/>
              </a:rPr>
              <a:t>Explain the terms disclosure, document and inspection</a:t>
            </a:r>
          </a:p>
          <a:p>
            <a:pPr algn="just">
              <a:buFont typeface="Arial" panose="020B0604020202020204" pitchFamily="34" charset="0"/>
              <a:buChar char="•"/>
            </a:pPr>
            <a:r>
              <a:rPr lang="en-GB" sz="2400" b="0" i="0" dirty="0">
                <a:solidFill>
                  <a:srgbClr val="000000"/>
                </a:solidFill>
                <a:effectLst/>
                <a:latin typeface="+mj-lt"/>
              </a:rPr>
              <a:t>Explain the requirements for disclosure and inspection before proceedings have started</a:t>
            </a:r>
          </a:p>
          <a:p>
            <a:pPr algn="just">
              <a:buFont typeface="Arial" panose="020B0604020202020204" pitchFamily="34" charset="0"/>
              <a:buChar char="•"/>
            </a:pPr>
            <a:r>
              <a:rPr lang="en-GB" sz="2400" b="0" i="0" dirty="0">
                <a:solidFill>
                  <a:srgbClr val="000000"/>
                </a:solidFill>
                <a:effectLst/>
                <a:latin typeface="+mj-lt"/>
              </a:rPr>
              <a:t>Explain the requirements for disclosure and inspection after proceedings have started</a:t>
            </a:r>
          </a:p>
          <a:p>
            <a:pPr algn="just">
              <a:buFont typeface="Arial" panose="020B0604020202020204" pitchFamily="34" charset="0"/>
              <a:buChar char="•"/>
            </a:pPr>
            <a:r>
              <a:rPr lang="en-GB" sz="2400" b="0" i="0" dirty="0">
                <a:solidFill>
                  <a:srgbClr val="000000"/>
                </a:solidFill>
                <a:effectLst/>
                <a:latin typeface="+mj-lt"/>
              </a:rPr>
              <a:t>Outline the requirements for exchange of documents in the small claims track</a:t>
            </a:r>
          </a:p>
          <a:p>
            <a:pPr algn="just">
              <a:buFont typeface="Arial" panose="020B0604020202020204" pitchFamily="34" charset="0"/>
              <a:buChar char="•"/>
            </a:pPr>
            <a:r>
              <a:rPr lang="en-GB" sz="2400" b="0" i="0" dirty="0">
                <a:solidFill>
                  <a:srgbClr val="000000"/>
                </a:solidFill>
                <a:effectLst/>
                <a:latin typeface="+mj-lt"/>
              </a:rPr>
              <a:t>Describe the scope and procedures for standard disclosure</a:t>
            </a:r>
          </a:p>
          <a:p>
            <a:pPr algn="just">
              <a:buFont typeface="Arial" panose="020B0604020202020204" pitchFamily="34" charset="0"/>
              <a:buChar char="•"/>
            </a:pPr>
            <a:r>
              <a:rPr lang="en-GB" sz="2400" b="0" i="0" dirty="0">
                <a:solidFill>
                  <a:srgbClr val="000000"/>
                </a:solidFill>
                <a:effectLst/>
                <a:latin typeface="+mj-lt"/>
              </a:rPr>
              <a:t>Explain the duty of the client to make full disclosure</a:t>
            </a:r>
          </a:p>
          <a:p>
            <a:endParaRPr lang="en-GB" dirty="0"/>
          </a:p>
        </p:txBody>
      </p:sp>
    </p:spTree>
    <p:extLst>
      <p:ext uri="{BB962C8B-B14F-4D97-AF65-F5344CB8AC3E}">
        <p14:creationId xmlns:p14="http://schemas.microsoft.com/office/powerpoint/2010/main" val="2935850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448576"/>
            <a:ext cx="4550274" cy="879895"/>
          </a:xfrm>
        </p:spPr>
        <p:txBody>
          <a:bodyPr/>
          <a:lstStyle/>
          <a:p>
            <a:r>
              <a:rPr lang="en-GB" dirty="0"/>
              <a:t>			</a:t>
            </a:r>
            <a:r>
              <a:rPr lang="en-GB" altLang="en-US" sz="4400" b="1" dirty="0">
                <a:latin typeface="Calibri" panose="020F0502020204030204" pitchFamily="34" charset="0"/>
              </a:rPr>
              <a:t>Disclosure</a:t>
            </a:r>
            <a:endParaRPr lang="en-GB" sz="4400" b="1" dirty="0"/>
          </a:p>
        </p:txBody>
      </p:sp>
      <p:sp>
        <p:nvSpPr>
          <p:cNvPr id="3" name="Content Placeholder 2"/>
          <p:cNvSpPr>
            <a:spLocks noGrp="1"/>
          </p:cNvSpPr>
          <p:nvPr>
            <p:ph idx="1"/>
          </p:nvPr>
        </p:nvSpPr>
        <p:spPr>
          <a:xfrm>
            <a:off x="677334" y="1648756"/>
            <a:ext cx="8596668" cy="3880773"/>
          </a:xfrm>
        </p:spPr>
        <p:txBody>
          <a:bodyPr>
            <a:normAutofit fontScale="85000" lnSpcReduction="20000"/>
          </a:bodyPr>
          <a:lstStyle/>
          <a:p>
            <a:r>
              <a:rPr lang="en-GB" altLang="en-US" sz="2800" dirty="0">
                <a:latin typeface="+mj-lt"/>
              </a:rPr>
              <a:t>Disclosure is dealt with under </a:t>
            </a:r>
            <a:r>
              <a:rPr lang="en-GB" altLang="en-US" sz="2800" u="sng" dirty="0">
                <a:latin typeface="+mj-lt"/>
              </a:rPr>
              <a:t>CPR 31.</a:t>
            </a:r>
          </a:p>
          <a:p>
            <a:r>
              <a:rPr lang="en-GB" altLang="en-US" sz="2800" dirty="0">
                <a:latin typeface="+mj-lt"/>
              </a:rPr>
              <a:t>Disclosure is the stage in the proceedings when each party discloses to the other any relevant documents and gives an opportunity for inspection of those documents.</a:t>
            </a:r>
          </a:p>
          <a:p>
            <a:r>
              <a:rPr lang="en-GB" altLang="en-US" sz="2800" dirty="0">
                <a:latin typeface="+mj-lt"/>
              </a:rPr>
              <a:t>The objective of disclosure is to enable the parties to evaluate the strength of their respective cases.</a:t>
            </a:r>
          </a:p>
          <a:p>
            <a:r>
              <a:rPr lang="en-GB" altLang="en-US" sz="2800" dirty="0">
                <a:latin typeface="+mj-lt"/>
              </a:rPr>
              <a:t>Disclosure and Inspection can be very costly aspects of the litigation process</a:t>
            </a:r>
          </a:p>
          <a:p>
            <a:r>
              <a:rPr lang="en-GB" altLang="en-US" sz="2800" dirty="0">
                <a:latin typeface="+mj-lt"/>
              </a:rPr>
              <a:t>The disclosure procedure does not apply to the small claims track.</a:t>
            </a:r>
          </a:p>
          <a:p>
            <a:endParaRPr lang="en-GB" dirty="0"/>
          </a:p>
        </p:txBody>
      </p:sp>
    </p:spTree>
    <p:extLst>
      <p:ext uri="{BB962C8B-B14F-4D97-AF65-F5344CB8AC3E}">
        <p14:creationId xmlns:p14="http://schemas.microsoft.com/office/powerpoint/2010/main" val="22237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779" y="391064"/>
            <a:ext cx="8596668" cy="1320800"/>
          </a:xfrm>
        </p:spPr>
        <p:txBody>
          <a:bodyPr/>
          <a:lstStyle/>
          <a:p>
            <a:r>
              <a:rPr lang="en-GB" dirty="0"/>
              <a:t>		</a:t>
            </a:r>
            <a:r>
              <a:rPr lang="en-GB" b="1" dirty="0"/>
              <a:t>Definition of Disclosure</a:t>
            </a:r>
          </a:p>
        </p:txBody>
      </p:sp>
      <p:sp>
        <p:nvSpPr>
          <p:cNvPr id="3" name="Content Placeholder 2"/>
          <p:cNvSpPr>
            <a:spLocks noGrp="1"/>
          </p:cNvSpPr>
          <p:nvPr>
            <p:ph idx="1"/>
          </p:nvPr>
        </p:nvSpPr>
        <p:spPr>
          <a:xfrm>
            <a:off x="522057" y="1395714"/>
            <a:ext cx="8909489" cy="4688784"/>
          </a:xfrm>
        </p:spPr>
        <p:txBody>
          <a:bodyPr>
            <a:normAutofit/>
          </a:bodyPr>
          <a:lstStyle/>
          <a:p>
            <a:r>
              <a:rPr lang="en-GB" altLang="en-US" sz="2599" u="sng" dirty="0">
                <a:latin typeface="Calibri" panose="020F0502020204030204" pitchFamily="34" charset="0"/>
              </a:rPr>
              <a:t>CPR 31.2 </a:t>
            </a:r>
            <a:r>
              <a:rPr lang="en-GB" altLang="en-US" sz="2599" dirty="0">
                <a:latin typeface="Calibri" panose="020F0502020204030204" pitchFamily="34" charset="0"/>
              </a:rPr>
              <a:t>defines disclosure – ‘</a:t>
            </a:r>
            <a:r>
              <a:rPr lang="en-GB" altLang="en-US" sz="2599" i="1" dirty="0">
                <a:latin typeface="Calibri" panose="020F0502020204030204" pitchFamily="34" charset="0"/>
              </a:rPr>
              <a:t>A party discloses a document by stating that the document exists or has existed</a:t>
            </a:r>
            <a:r>
              <a:rPr lang="en-GB" altLang="en-US" sz="2599" dirty="0">
                <a:latin typeface="Calibri" panose="020F0502020204030204" pitchFamily="34" charset="0"/>
              </a:rPr>
              <a:t>’.</a:t>
            </a:r>
          </a:p>
          <a:p>
            <a:r>
              <a:rPr lang="en-GB" altLang="en-US" sz="2599" u="sng" dirty="0">
                <a:latin typeface="Calibri" panose="020F0502020204030204" pitchFamily="34" charset="0"/>
              </a:rPr>
              <a:t>CPR 31.4 </a:t>
            </a:r>
            <a:r>
              <a:rPr lang="en-GB" altLang="en-US" sz="2599" dirty="0">
                <a:latin typeface="Calibri" panose="020F0502020204030204" pitchFamily="34" charset="0"/>
              </a:rPr>
              <a:t>defines a document- </a:t>
            </a:r>
            <a:r>
              <a:rPr lang="en-GB" altLang="en-US" sz="2599" i="1" dirty="0">
                <a:latin typeface="Calibri" panose="020F0502020204030204" pitchFamily="34" charset="0"/>
              </a:rPr>
              <a:t>‘anything in which information of any description is recorded’.</a:t>
            </a:r>
          </a:p>
          <a:p>
            <a:r>
              <a:rPr lang="en-GB" altLang="en-US" sz="2599" dirty="0">
                <a:latin typeface="Calibri" panose="020F0502020204030204" pitchFamily="34" charset="0"/>
              </a:rPr>
              <a:t>Disclosure of a document gives a right of inspection unless:</a:t>
            </a:r>
          </a:p>
          <a:p>
            <a:pPr lvl="1"/>
            <a:r>
              <a:rPr lang="en-GB" altLang="en-US" sz="2599" dirty="0">
                <a:latin typeface="Calibri" panose="020F0502020204030204" pitchFamily="34" charset="0"/>
              </a:rPr>
              <a:t>It is no longer in the control of the discloser,</a:t>
            </a:r>
          </a:p>
          <a:p>
            <a:pPr lvl="1"/>
            <a:r>
              <a:rPr lang="en-GB" altLang="en-US" sz="2599" dirty="0">
                <a:latin typeface="Calibri" panose="020F0502020204030204" pitchFamily="34" charset="0"/>
              </a:rPr>
              <a:t>The discloser has a right to withhold inspection,</a:t>
            </a:r>
          </a:p>
          <a:p>
            <a:pPr lvl="1"/>
            <a:r>
              <a:rPr lang="en-GB" altLang="en-US" sz="2599" dirty="0">
                <a:latin typeface="Calibri" panose="020F0502020204030204" pitchFamily="34" charset="0"/>
              </a:rPr>
              <a:t>It is disproportionate to the issues to permit inspection.   </a:t>
            </a:r>
          </a:p>
          <a:p>
            <a:endParaRPr lang="en-GB" dirty="0"/>
          </a:p>
        </p:txBody>
      </p:sp>
    </p:spTree>
    <p:extLst>
      <p:ext uri="{BB962C8B-B14F-4D97-AF65-F5344CB8AC3E}">
        <p14:creationId xmlns:p14="http://schemas.microsoft.com/office/powerpoint/2010/main" val="3710239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7B689-388C-7FA9-42EF-E3AB697EA50D}"/>
              </a:ext>
            </a:extLst>
          </p:cNvPr>
          <p:cNvSpPr>
            <a:spLocks noGrp="1"/>
          </p:cNvSpPr>
          <p:nvPr>
            <p:ph type="title"/>
          </p:nvPr>
        </p:nvSpPr>
        <p:spPr>
          <a:xfrm>
            <a:off x="677334" y="230038"/>
            <a:ext cx="8596668" cy="718868"/>
          </a:xfrm>
        </p:spPr>
        <p:txBody>
          <a:bodyPr/>
          <a:lstStyle/>
          <a:p>
            <a:r>
              <a:rPr lang="en-GB" b="1" dirty="0"/>
              <a:t>“Document”</a:t>
            </a:r>
          </a:p>
        </p:txBody>
      </p:sp>
      <p:sp>
        <p:nvSpPr>
          <p:cNvPr id="3" name="Content Placeholder 2">
            <a:extLst>
              <a:ext uri="{FF2B5EF4-FFF2-40B4-BE49-F238E27FC236}">
                <a16:creationId xmlns:a16="http://schemas.microsoft.com/office/drawing/2014/main" id="{E732D657-6403-452D-465A-8ABF7FE47C30}"/>
              </a:ext>
            </a:extLst>
          </p:cNvPr>
          <p:cNvSpPr>
            <a:spLocks noGrp="1"/>
          </p:cNvSpPr>
          <p:nvPr>
            <p:ph idx="1"/>
          </p:nvPr>
        </p:nvSpPr>
        <p:spPr>
          <a:xfrm>
            <a:off x="608323" y="948905"/>
            <a:ext cx="9979164" cy="5679057"/>
          </a:xfrm>
        </p:spPr>
        <p:txBody>
          <a:bodyPr>
            <a:normAutofit fontScale="77500" lnSpcReduction="20000"/>
          </a:bodyPr>
          <a:lstStyle/>
          <a:p>
            <a:r>
              <a:rPr lang="en-US" sz="2300" b="0" i="0" dirty="0">
                <a:solidFill>
                  <a:srgbClr val="000000"/>
                </a:solidFill>
                <a:effectLst/>
              </a:rPr>
              <a:t>… anything in which information of any description is recorded. This is a broad definition, which includes written documents such as:</a:t>
            </a:r>
          </a:p>
          <a:p>
            <a:r>
              <a:rPr lang="en-US" sz="2300" dirty="0">
                <a:solidFill>
                  <a:srgbClr val="000000"/>
                </a:solidFill>
              </a:rPr>
              <a:t>Contracts and Papers</a:t>
            </a:r>
          </a:p>
          <a:p>
            <a:r>
              <a:rPr lang="en-US" sz="2300" dirty="0">
                <a:solidFill>
                  <a:srgbClr val="000000"/>
                </a:solidFill>
              </a:rPr>
              <a:t>Faxes</a:t>
            </a:r>
          </a:p>
          <a:p>
            <a:r>
              <a:rPr lang="en-US" sz="2300" dirty="0">
                <a:solidFill>
                  <a:srgbClr val="000000"/>
                </a:solidFill>
              </a:rPr>
              <a:t>Reports</a:t>
            </a:r>
          </a:p>
          <a:p>
            <a:r>
              <a:rPr lang="en-US" sz="2300" dirty="0">
                <a:solidFill>
                  <a:srgbClr val="000000"/>
                </a:solidFill>
              </a:rPr>
              <a:t>Photographs</a:t>
            </a:r>
          </a:p>
          <a:p>
            <a:r>
              <a:rPr lang="en-US" sz="2300" dirty="0">
                <a:solidFill>
                  <a:srgbClr val="000000"/>
                </a:solidFill>
              </a:rPr>
              <a:t>Plans</a:t>
            </a:r>
          </a:p>
          <a:p>
            <a:r>
              <a:rPr lang="en-US" sz="2300" dirty="0">
                <a:solidFill>
                  <a:srgbClr val="000000"/>
                </a:solidFill>
              </a:rPr>
              <a:t>Maps</a:t>
            </a:r>
          </a:p>
          <a:p>
            <a:r>
              <a:rPr lang="en-US" sz="2300" dirty="0">
                <a:solidFill>
                  <a:srgbClr val="000000"/>
                </a:solidFill>
              </a:rPr>
              <a:t>Electronic documents:</a:t>
            </a:r>
          </a:p>
          <a:p>
            <a:pPr lvl="1"/>
            <a:r>
              <a:rPr lang="en-US" sz="2100" b="0" i="0" dirty="0">
                <a:solidFill>
                  <a:srgbClr val="000000"/>
                </a:solidFill>
                <a:effectLst/>
              </a:rPr>
              <a:t>mails and other electronic communications; </a:t>
            </a:r>
          </a:p>
          <a:p>
            <a:pPr lvl="1"/>
            <a:r>
              <a:rPr lang="en-US" sz="2300" b="0" i="0" dirty="0">
                <a:solidFill>
                  <a:srgbClr val="000000"/>
                </a:solidFill>
                <a:effectLst/>
              </a:rPr>
              <a:t>word-processed documents; </a:t>
            </a:r>
          </a:p>
          <a:p>
            <a:pPr lvl="1"/>
            <a:r>
              <a:rPr lang="en-US" sz="2300" b="0" i="0" dirty="0">
                <a:solidFill>
                  <a:srgbClr val="000000"/>
                </a:solidFill>
                <a:effectLst/>
              </a:rPr>
              <a:t>databases; </a:t>
            </a:r>
          </a:p>
          <a:p>
            <a:pPr lvl="1"/>
            <a:r>
              <a:rPr lang="en-US" sz="2300" b="0" i="0" dirty="0">
                <a:solidFill>
                  <a:srgbClr val="000000"/>
                </a:solidFill>
                <a:effectLst/>
              </a:rPr>
              <a:t>documents readily accessible from computer systems and other electronic devices and media such as memory sticks, CDs and mobile telephones;</a:t>
            </a:r>
          </a:p>
          <a:p>
            <a:pPr lvl="1"/>
            <a:r>
              <a:rPr lang="en-US" sz="2300" b="0" i="0" dirty="0">
                <a:solidFill>
                  <a:srgbClr val="000000"/>
                </a:solidFill>
                <a:effectLst/>
              </a:rPr>
              <a:t>documents stored on servers and back-up systems;</a:t>
            </a:r>
          </a:p>
          <a:p>
            <a:pPr lvl="1"/>
            <a:r>
              <a:rPr lang="en-US" sz="2300" b="0" i="0" dirty="0">
                <a:solidFill>
                  <a:srgbClr val="000000"/>
                </a:solidFill>
                <a:effectLst/>
              </a:rPr>
              <a:t>electronic documents that have been deleted; and</a:t>
            </a:r>
          </a:p>
          <a:p>
            <a:pPr lvl="1"/>
            <a:r>
              <a:rPr lang="en-US" sz="2300" b="0" i="0" dirty="0">
                <a:solidFill>
                  <a:srgbClr val="000000"/>
                </a:solidFill>
                <a:effectLst/>
              </a:rPr>
              <a:t>metadata.</a:t>
            </a:r>
          </a:p>
          <a:p>
            <a:endParaRPr lang="en-GB" dirty="0"/>
          </a:p>
        </p:txBody>
      </p:sp>
    </p:spTree>
    <p:extLst>
      <p:ext uri="{BB962C8B-B14F-4D97-AF65-F5344CB8AC3E}">
        <p14:creationId xmlns:p14="http://schemas.microsoft.com/office/powerpoint/2010/main" val="635450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B13A5-328C-C70D-C21E-FDCEB927253A}"/>
              </a:ext>
            </a:extLst>
          </p:cNvPr>
          <p:cNvSpPr>
            <a:spLocks noGrp="1"/>
          </p:cNvSpPr>
          <p:nvPr>
            <p:ph type="title"/>
          </p:nvPr>
        </p:nvSpPr>
        <p:spPr>
          <a:xfrm>
            <a:off x="343779" y="156238"/>
            <a:ext cx="9438576" cy="775415"/>
          </a:xfrm>
        </p:spPr>
        <p:txBody>
          <a:bodyPr/>
          <a:lstStyle/>
          <a:p>
            <a:r>
              <a:rPr lang="en-GB" dirty="0"/>
              <a:t>Different version and formats of a document</a:t>
            </a:r>
          </a:p>
        </p:txBody>
      </p:sp>
      <p:sp>
        <p:nvSpPr>
          <p:cNvPr id="3" name="Content Placeholder 2">
            <a:extLst>
              <a:ext uri="{FF2B5EF4-FFF2-40B4-BE49-F238E27FC236}">
                <a16:creationId xmlns:a16="http://schemas.microsoft.com/office/drawing/2014/main" id="{C6A3BBC3-89EA-81BB-500B-A89071B1FBA9}"/>
              </a:ext>
            </a:extLst>
          </p:cNvPr>
          <p:cNvSpPr>
            <a:spLocks noGrp="1"/>
          </p:cNvSpPr>
          <p:nvPr>
            <p:ph idx="1"/>
          </p:nvPr>
        </p:nvSpPr>
        <p:spPr>
          <a:xfrm>
            <a:off x="493303" y="931653"/>
            <a:ext cx="8984252" cy="5371381"/>
          </a:xfrm>
        </p:spPr>
        <p:txBody>
          <a:bodyPr>
            <a:normAutofit/>
          </a:bodyPr>
          <a:lstStyle/>
          <a:p>
            <a:pPr algn="l" fontAlgn="base"/>
            <a:r>
              <a:rPr lang="en-US" sz="2400" b="0" i="0" dirty="0">
                <a:solidFill>
                  <a:srgbClr val="000000"/>
                </a:solidFill>
                <a:effectLst/>
              </a:rPr>
              <a:t>Definition of a document is wide enough to include several different versions of a document, including an original version and other versions </a:t>
            </a:r>
            <a:r>
              <a:rPr lang="en-US" sz="2400" dirty="0">
                <a:solidFill>
                  <a:srgbClr val="000000"/>
                </a:solidFill>
              </a:rPr>
              <a:t>with </a:t>
            </a:r>
            <a:r>
              <a:rPr lang="en-US" sz="2400" b="0" i="0" dirty="0">
                <a:solidFill>
                  <a:srgbClr val="000000"/>
                </a:solidFill>
                <a:effectLst/>
              </a:rPr>
              <a:t>amendments/annotations</a:t>
            </a:r>
            <a:r>
              <a:rPr lang="en-US" sz="2400" dirty="0">
                <a:solidFill>
                  <a:srgbClr val="000000"/>
                </a:solidFill>
              </a:rPr>
              <a:t> or previous versions</a:t>
            </a:r>
            <a:r>
              <a:rPr lang="en-US" sz="2400" b="0" i="0" dirty="0">
                <a:solidFill>
                  <a:srgbClr val="000000"/>
                </a:solidFill>
                <a:effectLst/>
              </a:rPr>
              <a:t>.</a:t>
            </a:r>
          </a:p>
          <a:p>
            <a:pPr algn="l" fontAlgn="base"/>
            <a:r>
              <a:rPr lang="en-US" sz="2400" b="0" i="0" dirty="0">
                <a:solidFill>
                  <a:srgbClr val="000000"/>
                </a:solidFill>
                <a:effectLst/>
              </a:rPr>
              <a:t>If there is any doubt about the authenticity of a document, it will be important to inspect the originals. Important information can be observed by inspecting original documents as they can reveal differing ink </a:t>
            </a:r>
            <a:r>
              <a:rPr lang="en-US" sz="2400" b="0" i="0" dirty="0" err="1">
                <a:solidFill>
                  <a:srgbClr val="000000"/>
                </a:solidFill>
                <a:effectLst/>
              </a:rPr>
              <a:t>colours</a:t>
            </a:r>
            <a:r>
              <a:rPr lang="en-US" sz="2400" b="0" i="0" dirty="0">
                <a:solidFill>
                  <a:srgbClr val="000000"/>
                </a:solidFill>
                <a:effectLst/>
              </a:rPr>
              <a:t>, the use of highlighters, pencil annotations or other information that shows a transition in the form of the document. These additions to a document can provide valuable evidence when reviewing the documents.</a:t>
            </a:r>
          </a:p>
          <a:p>
            <a:endParaRPr lang="en-GB" dirty="0"/>
          </a:p>
        </p:txBody>
      </p:sp>
    </p:spTree>
    <p:extLst>
      <p:ext uri="{BB962C8B-B14F-4D97-AF65-F5344CB8AC3E}">
        <p14:creationId xmlns:p14="http://schemas.microsoft.com/office/powerpoint/2010/main" val="3766730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EEC5D-5D92-2661-EB46-AC32F58C355A}"/>
              </a:ext>
            </a:extLst>
          </p:cNvPr>
          <p:cNvSpPr>
            <a:spLocks noGrp="1"/>
          </p:cNvSpPr>
          <p:nvPr>
            <p:ph type="title"/>
          </p:nvPr>
        </p:nvSpPr>
        <p:spPr/>
        <p:txBody>
          <a:bodyPr/>
          <a:lstStyle/>
          <a:p>
            <a:r>
              <a:rPr lang="en-GB" dirty="0"/>
              <a:t>Inspection</a:t>
            </a:r>
          </a:p>
        </p:txBody>
      </p:sp>
      <p:sp>
        <p:nvSpPr>
          <p:cNvPr id="3" name="Content Placeholder 2">
            <a:extLst>
              <a:ext uri="{FF2B5EF4-FFF2-40B4-BE49-F238E27FC236}">
                <a16:creationId xmlns:a16="http://schemas.microsoft.com/office/drawing/2014/main" id="{97ED9556-4CA6-9129-1B8F-AF52264E4E5F}"/>
              </a:ext>
            </a:extLst>
          </p:cNvPr>
          <p:cNvSpPr>
            <a:spLocks noGrp="1"/>
          </p:cNvSpPr>
          <p:nvPr>
            <p:ph idx="1"/>
          </p:nvPr>
        </p:nvSpPr>
        <p:spPr>
          <a:xfrm>
            <a:off x="556565" y="1677510"/>
            <a:ext cx="8596668" cy="4286218"/>
          </a:xfrm>
        </p:spPr>
        <p:txBody>
          <a:bodyPr>
            <a:normAutofit/>
          </a:bodyPr>
          <a:lstStyle/>
          <a:p>
            <a:r>
              <a:rPr lang="en-US" sz="2800" b="1" i="0" dirty="0">
                <a:solidFill>
                  <a:srgbClr val="000000"/>
                </a:solidFill>
                <a:effectLst/>
              </a:rPr>
              <a:t>Whereas </a:t>
            </a:r>
            <a:r>
              <a:rPr lang="en-GB" altLang="en-US" sz="2800" u="sng" dirty="0"/>
              <a:t>CPR 31.2 </a:t>
            </a:r>
            <a:r>
              <a:rPr lang="en-GB" altLang="en-US" sz="2800" dirty="0"/>
              <a:t>defines disclosure – ‘</a:t>
            </a:r>
            <a:r>
              <a:rPr lang="en-GB" altLang="en-US" sz="2800" i="1" dirty="0"/>
              <a:t>A party discloses a document by stating that the document exists or has existed</a:t>
            </a:r>
            <a:r>
              <a:rPr lang="en-GB" altLang="en-US" sz="2800" dirty="0"/>
              <a:t>’.</a:t>
            </a:r>
          </a:p>
          <a:p>
            <a:endParaRPr lang="en-US" sz="2800" b="1" i="0" dirty="0">
              <a:solidFill>
                <a:srgbClr val="000000"/>
              </a:solidFill>
              <a:effectLst/>
            </a:endParaRPr>
          </a:p>
          <a:p>
            <a:r>
              <a:rPr lang="en-US" sz="2800" b="1" i="0" dirty="0">
                <a:solidFill>
                  <a:srgbClr val="000000"/>
                </a:solidFill>
                <a:effectLst/>
              </a:rPr>
              <a:t>Inspection </a:t>
            </a:r>
            <a:r>
              <a:rPr lang="en-US" sz="2800" b="0" i="0" dirty="0">
                <a:solidFill>
                  <a:srgbClr val="000000"/>
                </a:solidFill>
                <a:effectLst/>
              </a:rPr>
              <a:t>is the term used to describe </a:t>
            </a:r>
            <a:r>
              <a:rPr lang="en-US" sz="2800" b="1" i="0" dirty="0">
                <a:solidFill>
                  <a:srgbClr val="000000"/>
                </a:solidFill>
                <a:effectLst/>
              </a:rPr>
              <a:t>seeing or being supplied w</a:t>
            </a:r>
            <a:r>
              <a:rPr lang="en-US" sz="2800" b="0" i="0" dirty="0">
                <a:solidFill>
                  <a:srgbClr val="000000"/>
                </a:solidFill>
                <a:effectLst/>
              </a:rPr>
              <a:t>ith a copy of a document</a:t>
            </a:r>
            <a:r>
              <a:rPr lang="en-US" sz="2400" b="0" i="0" dirty="0">
                <a:solidFill>
                  <a:srgbClr val="000000"/>
                </a:solidFill>
                <a:effectLst/>
              </a:rPr>
              <a:t>.</a:t>
            </a:r>
            <a:endParaRPr lang="en-GB" sz="2400" dirty="0"/>
          </a:p>
        </p:txBody>
      </p:sp>
    </p:spTree>
    <p:extLst>
      <p:ext uri="{BB962C8B-B14F-4D97-AF65-F5344CB8AC3E}">
        <p14:creationId xmlns:p14="http://schemas.microsoft.com/office/powerpoint/2010/main" val="2997948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DE030-4F1D-0595-27BC-A6F68FE6240E}"/>
              </a:ext>
            </a:extLst>
          </p:cNvPr>
          <p:cNvSpPr>
            <a:spLocks noGrp="1"/>
          </p:cNvSpPr>
          <p:nvPr>
            <p:ph type="title"/>
          </p:nvPr>
        </p:nvSpPr>
        <p:spPr>
          <a:xfrm>
            <a:off x="424291" y="156238"/>
            <a:ext cx="9737625" cy="723656"/>
          </a:xfrm>
        </p:spPr>
        <p:txBody>
          <a:bodyPr>
            <a:normAutofit/>
          </a:bodyPr>
          <a:lstStyle/>
          <a:p>
            <a:r>
              <a:rPr lang="en-GB" sz="3200" dirty="0"/>
              <a:t>When does disclosure and inspection take place</a:t>
            </a:r>
          </a:p>
        </p:txBody>
      </p:sp>
      <p:sp>
        <p:nvSpPr>
          <p:cNvPr id="3" name="Content Placeholder 2">
            <a:extLst>
              <a:ext uri="{FF2B5EF4-FFF2-40B4-BE49-F238E27FC236}">
                <a16:creationId xmlns:a16="http://schemas.microsoft.com/office/drawing/2014/main" id="{9850052A-1264-A25E-3AAC-B5BB7CB82F78}"/>
              </a:ext>
            </a:extLst>
          </p:cNvPr>
          <p:cNvSpPr>
            <a:spLocks noGrp="1"/>
          </p:cNvSpPr>
          <p:nvPr>
            <p:ph idx="1"/>
          </p:nvPr>
        </p:nvSpPr>
        <p:spPr>
          <a:xfrm>
            <a:off x="349529" y="877573"/>
            <a:ext cx="9496086" cy="5592237"/>
          </a:xfrm>
        </p:spPr>
        <p:txBody>
          <a:bodyPr>
            <a:normAutofit lnSpcReduction="10000"/>
          </a:bodyPr>
          <a:lstStyle/>
          <a:p>
            <a:pPr algn="l" fontAlgn="base" latinLnBrk="0"/>
            <a:r>
              <a:rPr lang="en-US" sz="2000" b="1" i="0" dirty="0">
                <a:solidFill>
                  <a:srgbClr val="003E5A"/>
                </a:solidFill>
                <a:effectLst/>
              </a:rPr>
              <a:t>Disclosure and inspection before proceedings are started : </a:t>
            </a:r>
            <a:r>
              <a:rPr lang="en-US" sz="2000" b="0" i="0" dirty="0">
                <a:solidFill>
                  <a:srgbClr val="000000"/>
                </a:solidFill>
                <a:effectLst/>
              </a:rPr>
              <a:t>Part 31 </a:t>
            </a:r>
            <a:r>
              <a:rPr lang="en-US" sz="2000" dirty="0">
                <a:solidFill>
                  <a:srgbClr val="000000"/>
                </a:solidFill>
              </a:rPr>
              <a:t>is</a:t>
            </a:r>
            <a:r>
              <a:rPr lang="en-US" sz="2000" b="0" i="0" dirty="0">
                <a:solidFill>
                  <a:srgbClr val="000000"/>
                </a:solidFill>
                <a:effectLst/>
              </a:rPr>
              <a:t> only engaged where court proceedings are </a:t>
            </a:r>
            <a:r>
              <a:rPr lang="en-US" sz="2000" b="0" i="0" dirty="0" err="1">
                <a:solidFill>
                  <a:srgbClr val="000000"/>
                </a:solidFill>
                <a:effectLst/>
              </a:rPr>
              <a:t>started.Before</a:t>
            </a:r>
            <a:r>
              <a:rPr lang="en-US" sz="2000" b="0" i="0" dirty="0">
                <a:solidFill>
                  <a:srgbClr val="000000"/>
                </a:solidFill>
                <a:effectLst/>
              </a:rPr>
              <a:t> court proceedings the position is outlined in Figure 15.3b.</a:t>
            </a:r>
          </a:p>
          <a:p>
            <a:pPr algn="l" fontAlgn="base"/>
            <a:r>
              <a:rPr lang="en-US" sz="2000" b="0" i="0" dirty="0">
                <a:solidFill>
                  <a:srgbClr val="000000"/>
                </a:solidFill>
                <a:effectLst/>
              </a:rPr>
              <a:t>A proposed party to future litigation:</a:t>
            </a:r>
          </a:p>
          <a:p>
            <a:pPr algn="l" fontAlgn="base">
              <a:buFont typeface="Arial" panose="020B0604020202020204" pitchFamily="34" charset="0"/>
              <a:buChar char="•"/>
            </a:pPr>
            <a:r>
              <a:rPr lang="en-US" sz="2000" b="0" i="0" dirty="0">
                <a:solidFill>
                  <a:srgbClr val="000000"/>
                </a:solidFill>
                <a:effectLst/>
              </a:rPr>
              <a:t>may have a </a:t>
            </a:r>
            <a:r>
              <a:rPr lang="en-US" sz="2000" b="1" i="0" dirty="0">
                <a:solidFill>
                  <a:srgbClr val="000000"/>
                </a:solidFill>
                <a:effectLst/>
              </a:rPr>
              <a:t>statutory right</a:t>
            </a:r>
            <a:r>
              <a:rPr lang="en-US" sz="2000" b="0" i="0" dirty="0">
                <a:solidFill>
                  <a:srgbClr val="000000"/>
                </a:solidFill>
                <a:effectLst/>
              </a:rPr>
              <a:t> to be supplied with some documents (that might be relevant to the dispute) from persons who are not proposed parties;</a:t>
            </a:r>
          </a:p>
          <a:p>
            <a:r>
              <a:rPr lang="en-US" sz="2000" b="0" i="0" dirty="0">
                <a:solidFill>
                  <a:srgbClr val="000000"/>
                </a:solidFill>
                <a:effectLst/>
              </a:rPr>
              <a:t>may have an </a:t>
            </a:r>
            <a:r>
              <a:rPr lang="en-US" sz="2000" b="1" i="0" dirty="0">
                <a:solidFill>
                  <a:srgbClr val="000000"/>
                </a:solidFill>
                <a:effectLst/>
              </a:rPr>
              <a:t>alternative right</a:t>
            </a:r>
            <a:r>
              <a:rPr lang="en-US" sz="2000" b="0" i="0" dirty="0">
                <a:solidFill>
                  <a:srgbClr val="000000"/>
                </a:solidFill>
                <a:effectLst/>
              </a:rPr>
              <a:t> to be supplied with some documents (that might be relevant to the dispute) from persons who are not proposed parties;</a:t>
            </a:r>
          </a:p>
          <a:p>
            <a:r>
              <a:rPr lang="en-US" sz="2000" b="0" i="0" dirty="0">
                <a:solidFill>
                  <a:srgbClr val="000000"/>
                </a:solidFill>
                <a:effectLst/>
              </a:rPr>
              <a:t>may be expected to supply to other proposed parties some documents that are relevant to the dispute, in accordance with any relevant pre-action </a:t>
            </a:r>
            <a:r>
              <a:rPr lang="en-US" sz="2000" b="1" i="0" dirty="0">
                <a:solidFill>
                  <a:srgbClr val="000000"/>
                </a:solidFill>
                <a:effectLst/>
              </a:rPr>
              <a:t>protocol</a:t>
            </a:r>
            <a:r>
              <a:rPr lang="en-US" sz="2000" b="0" i="0" dirty="0">
                <a:solidFill>
                  <a:srgbClr val="000000"/>
                </a:solidFill>
                <a:effectLst/>
              </a:rPr>
              <a:t>;</a:t>
            </a:r>
          </a:p>
          <a:p>
            <a:r>
              <a:rPr lang="en-US" sz="2000" b="0" i="0" dirty="0">
                <a:solidFill>
                  <a:srgbClr val="000000"/>
                </a:solidFill>
                <a:effectLst/>
              </a:rPr>
              <a:t>could apply to the court for an order requiring their proposed opponent to disclose the existence of documents (and allow inspection of the documents) before court proceedings (the anticipated proceedings) are started in the claim. This is known as </a:t>
            </a:r>
            <a:r>
              <a:rPr lang="en-US" sz="2000" b="1" i="0" dirty="0">
                <a:solidFill>
                  <a:srgbClr val="000000"/>
                </a:solidFill>
                <a:effectLst/>
              </a:rPr>
              <a:t>an application for pre-action disclosure and inspection</a:t>
            </a:r>
            <a:r>
              <a:rPr lang="en-US" sz="2000" b="0" i="0" dirty="0">
                <a:solidFill>
                  <a:srgbClr val="000000"/>
                </a:solidFill>
                <a:effectLst/>
              </a:rPr>
              <a:t>.</a:t>
            </a:r>
          </a:p>
          <a:p>
            <a:endParaRPr lang="en-GB" dirty="0"/>
          </a:p>
        </p:txBody>
      </p:sp>
    </p:spTree>
    <p:extLst>
      <p:ext uri="{BB962C8B-B14F-4D97-AF65-F5344CB8AC3E}">
        <p14:creationId xmlns:p14="http://schemas.microsoft.com/office/powerpoint/2010/main" val="3460136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5AE9D-55CD-E4D5-E2B4-B23A9587A798}"/>
              </a:ext>
            </a:extLst>
          </p:cNvPr>
          <p:cNvSpPr>
            <a:spLocks noGrp="1"/>
          </p:cNvSpPr>
          <p:nvPr>
            <p:ph type="title"/>
          </p:nvPr>
        </p:nvSpPr>
        <p:spPr>
          <a:xfrm>
            <a:off x="677334" y="166778"/>
            <a:ext cx="2382168" cy="684362"/>
          </a:xfrm>
        </p:spPr>
        <p:txBody>
          <a:bodyPr/>
          <a:lstStyle/>
          <a:p>
            <a:r>
              <a:rPr lang="en-GB" dirty="0"/>
              <a:t>Examples</a:t>
            </a:r>
          </a:p>
        </p:txBody>
      </p:sp>
      <p:sp>
        <p:nvSpPr>
          <p:cNvPr id="3" name="Content Placeholder 2">
            <a:extLst>
              <a:ext uri="{FF2B5EF4-FFF2-40B4-BE49-F238E27FC236}">
                <a16:creationId xmlns:a16="http://schemas.microsoft.com/office/drawing/2014/main" id="{F4503306-3228-3B3C-BEFF-7DAAFF000617}"/>
              </a:ext>
            </a:extLst>
          </p:cNvPr>
          <p:cNvSpPr>
            <a:spLocks noGrp="1"/>
          </p:cNvSpPr>
          <p:nvPr>
            <p:ph idx="1"/>
          </p:nvPr>
        </p:nvSpPr>
        <p:spPr>
          <a:xfrm>
            <a:off x="487552" y="964393"/>
            <a:ext cx="9427074" cy="5620437"/>
          </a:xfrm>
        </p:spPr>
        <p:txBody>
          <a:bodyPr>
            <a:normAutofit/>
          </a:bodyPr>
          <a:lstStyle/>
          <a:p>
            <a:r>
              <a:rPr lang="en-US" b="0" i="0" dirty="0">
                <a:solidFill>
                  <a:srgbClr val="000000"/>
                </a:solidFill>
                <a:effectLst/>
              </a:rPr>
              <a:t>Artem is injured in a road accident. He wants to obtain copies of their medical notes and records as evidence of his previous medical history and the treatment received for his injuries. As a patient, Artem has a right to request and receive copies of his medical notes and records from his healthcare providers under statutory provisions in the </a:t>
            </a:r>
            <a:r>
              <a:rPr lang="en-US" b="1" i="0" dirty="0">
                <a:solidFill>
                  <a:srgbClr val="000000"/>
                </a:solidFill>
                <a:effectLst/>
              </a:rPr>
              <a:t>General Data Protection Regulation</a:t>
            </a:r>
            <a:r>
              <a:rPr lang="en-US" b="0" i="0" dirty="0">
                <a:solidFill>
                  <a:srgbClr val="000000"/>
                </a:solidFill>
                <a:effectLst/>
              </a:rPr>
              <a:t> and the </a:t>
            </a:r>
            <a:r>
              <a:rPr lang="en-US" b="1" i="0" dirty="0">
                <a:solidFill>
                  <a:srgbClr val="000000"/>
                </a:solidFill>
                <a:effectLst/>
              </a:rPr>
              <a:t>Data Protection Act 2018</a:t>
            </a:r>
            <a:r>
              <a:rPr lang="en-US" b="0" i="0" dirty="0">
                <a:solidFill>
                  <a:srgbClr val="000000"/>
                </a:solidFill>
                <a:effectLst/>
              </a:rPr>
              <a:t>.</a:t>
            </a:r>
          </a:p>
          <a:p>
            <a:r>
              <a:rPr lang="en-US" b="0" i="0" dirty="0">
                <a:solidFill>
                  <a:srgbClr val="000000"/>
                </a:solidFill>
                <a:effectLst/>
              </a:rPr>
              <a:t>Artem blames Belinda for the road accident which caused his injury. Belinda would like to see copies of Artem’s medical notes and records, as evidence of Artem’s previous medical history and the treatment received for his injuries. </a:t>
            </a:r>
            <a:r>
              <a:rPr lang="en-US" b="1" i="0" dirty="0">
                <a:solidFill>
                  <a:srgbClr val="000000"/>
                </a:solidFill>
                <a:effectLst/>
              </a:rPr>
              <a:t>Belinda has no statutory right to receive this information because she is not the patient</a:t>
            </a:r>
            <a:r>
              <a:rPr lang="en-US" b="0" i="0" dirty="0">
                <a:solidFill>
                  <a:srgbClr val="000000"/>
                </a:solidFill>
                <a:effectLst/>
              </a:rPr>
              <a:t>. However, she may request that Artem gives his written consent to Belinda receiving copies of Artem’s medical notes and records from his healthcare providers. </a:t>
            </a:r>
          </a:p>
          <a:p>
            <a:r>
              <a:rPr lang="en-US" b="0" i="0" dirty="0">
                <a:solidFill>
                  <a:srgbClr val="000000"/>
                </a:solidFill>
                <a:effectLst/>
              </a:rPr>
              <a:t>Artem’s claim against Belinda includes damages for his injury. If Artem’s claim falls within the scope of the </a:t>
            </a:r>
            <a:r>
              <a:rPr lang="en-US" b="1" i="0" dirty="0">
                <a:solidFill>
                  <a:srgbClr val="000000"/>
                </a:solidFill>
                <a:effectLst/>
              </a:rPr>
              <a:t>Pre-Action Protocol for Personal Injury Claims (PAP-PIC)</a:t>
            </a:r>
            <a:r>
              <a:rPr lang="en-US" b="0" i="0" dirty="0">
                <a:solidFill>
                  <a:srgbClr val="000000"/>
                </a:solidFill>
                <a:effectLst/>
              </a:rPr>
              <a:t>, and Belinda admits liability before proceedings are started, PAP-PIC, para 8.1 requires Artem to send to Belinda any medical reports obtained under the Protocol upon which Artem intends to rely. </a:t>
            </a:r>
            <a:endParaRPr lang="en-GB" dirty="0"/>
          </a:p>
        </p:txBody>
      </p:sp>
    </p:spTree>
    <p:extLst>
      <p:ext uri="{BB962C8B-B14F-4D97-AF65-F5344CB8AC3E}">
        <p14:creationId xmlns:p14="http://schemas.microsoft.com/office/powerpoint/2010/main" val="898186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323B1-192A-72A0-F5DF-9C3A79DB09BE}"/>
              </a:ext>
            </a:extLst>
          </p:cNvPr>
          <p:cNvSpPr>
            <a:spLocks noGrp="1"/>
          </p:cNvSpPr>
          <p:nvPr>
            <p:ph type="title"/>
          </p:nvPr>
        </p:nvSpPr>
        <p:spPr>
          <a:xfrm>
            <a:off x="556564" y="224287"/>
            <a:ext cx="9697368" cy="1320800"/>
          </a:xfrm>
        </p:spPr>
        <p:txBody>
          <a:bodyPr>
            <a:normAutofit fontScale="90000"/>
          </a:bodyPr>
          <a:lstStyle/>
          <a:p>
            <a:r>
              <a:rPr lang="en-US" b="1" i="0" dirty="0">
                <a:effectLst/>
                <a:latin typeface="Inter"/>
              </a:rPr>
              <a:t>Disclosure and inspection </a:t>
            </a:r>
            <a:r>
              <a:rPr lang="en-US" b="1" i="0" u="sng" dirty="0">
                <a:effectLst/>
                <a:latin typeface="Inter"/>
              </a:rPr>
              <a:t>after</a:t>
            </a:r>
            <a:r>
              <a:rPr lang="en-US" b="1" i="0" dirty="0">
                <a:effectLst/>
                <a:latin typeface="Inter"/>
              </a:rPr>
              <a:t> proceedings are started and </a:t>
            </a:r>
            <a:r>
              <a:rPr lang="en-US" b="1" i="0" u="sng" dirty="0">
                <a:effectLst/>
                <a:latin typeface="Inter"/>
              </a:rPr>
              <a:t>before case management directions are given </a:t>
            </a:r>
            <a:r>
              <a:rPr lang="en-US" b="1" i="0" dirty="0">
                <a:effectLst/>
                <a:latin typeface="Inter"/>
              </a:rPr>
              <a:t>about disclosure and inspection</a:t>
            </a:r>
            <a:endParaRPr lang="en-GB" dirty="0"/>
          </a:p>
        </p:txBody>
      </p:sp>
      <p:sp>
        <p:nvSpPr>
          <p:cNvPr id="3" name="Content Placeholder 2">
            <a:extLst>
              <a:ext uri="{FF2B5EF4-FFF2-40B4-BE49-F238E27FC236}">
                <a16:creationId xmlns:a16="http://schemas.microsoft.com/office/drawing/2014/main" id="{3F70C99A-DEDF-4401-ABDE-3D27C5840A8C}"/>
              </a:ext>
            </a:extLst>
          </p:cNvPr>
          <p:cNvSpPr>
            <a:spLocks noGrp="1"/>
          </p:cNvSpPr>
          <p:nvPr>
            <p:ph idx="1"/>
          </p:nvPr>
        </p:nvSpPr>
        <p:spPr>
          <a:xfrm>
            <a:off x="366782" y="1775276"/>
            <a:ext cx="10272463" cy="4680158"/>
          </a:xfrm>
        </p:spPr>
        <p:txBody>
          <a:bodyPr>
            <a:noAutofit/>
          </a:bodyPr>
          <a:lstStyle/>
          <a:p>
            <a:pPr algn="l" fontAlgn="base">
              <a:buFont typeface="+mj-lt"/>
              <a:buAutoNum type="arabicPeriod"/>
            </a:pPr>
            <a:r>
              <a:rPr lang="en-US" sz="2000" b="0" i="0" dirty="0">
                <a:solidFill>
                  <a:srgbClr val="000000"/>
                </a:solidFill>
                <a:effectLst/>
              </a:rPr>
              <a:t>The parties still have the same statutory and alternative rights that they had before proceedings were started, to be supplied with some documents from persons who are not proposed parties.</a:t>
            </a:r>
          </a:p>
          <a:p>
            <a:pPr algn="l" fontAlgn="base">
              <a:buFont typeface="+mj-lt"/>
              <a:buAutoNum type="arabicPeriod"/>
            </a:pPr>
            <a:r>
              <a:rPr lang="en-US" sz="2000" b="0" i="0" dirty="0">
                <a:solidFill>
                  <a:srgbClr val="000000"/>
                </a:solidFill>
                <a:effectLst/>
              </a:rPr>
              <a:t>Any relevant </a:t>
            </a:r>
            <a:r>
              <a:rPr lang="en-US" sz="2000" b="1" i="0" dirty="0">
                <a:solidFill>
                  <a:srgbClr val="000000"/>
                </a:solidFill>
                <a:effectLst/>
              </a:rPr>
              <a:t>pre-action protocol</a:t>
            </a:r>
            <a:r>
              <a:rPr lang="en-US" sz="2000" b="0" i="0" dirty="0">
                <a:solidFill>
                  <a:srgbClr val="000000"/>
                </a:solidFill>
                <a:effectLst/>
              </a:rPr>
              <a:t> will no longer apply to the dispute and parties no longer have any right to apply to the court for an order for pre-action disclosure.</a:t>
            </a:r>
          </a:p>
          <a:p>
            <a:pPr algn="l" fontAlgn="base">
              <a:buFont typeface="+mj-lt"/>
              <a:buAutoNum type="arabicPeriod"/>
            </a:pPr>
            <a:r>
              <a:rPr lang="en-US" sz="2000" b="0" i="0" dirty="0">
                <a:solidFill>
                  <a:srgbClr val="000000"/>
                </a:solidFill>
                <a:effectLst/>
              </a:rPr>
              <a:t>No express references in the CPR obliging parties to provide disclosure and inspection during this period; these are dealt with on a </a:t>
            </a:r>
            <a:r>
              <a:rPr lang="en-US" sz="2000" b="1" i="0" dirty="0">
                <a:solidFill>
                  <a:srgbClr val="000000"/>
                </a:solidFill>
                <a:effectLst/>
              </a:rPr>
              <a:t>voluntary </a:t>
            </a:r>
            <a:r>
              <a:rPr lang="en-US" sz="2000" b="0" i="0" dirty="0">
                <a:solidFill>
                  <a:srgbClr val="000000"/>
                </a:solidFill>
                <a:effectLst/>
              </a:rPr>
              <a:t>basis between the parties.</a:t>
            </a:r>
          </a:p>
          <a:p>
            <a:pPr algn="l" fontAlgn="base">
              <a:buFont typeface="+mj-lt"/>
              <a:buAutoNum type="arabicPeriod"/>
            </a:pPr>
            <a:r>
              <a:rPr lang="en-US" sz="2000" dirty="0">
                <a:solidFill>
                  <a:srgbClr val="000000"/>
                </a:solidFill>
              </a:rPr>
              <a:t>U</a:t>
            </a:r>
            <a:r>
              <a:rPr lang="en-US" sz="2000" b="0" i="0" dirty="0">
                <a:solidFill>
                  <a:srgbClr val="000000"/>
                </a:solidFill>
                <a:effectLst/>
              </a:rPr>
              <a:t>sually be in a party’s interests voluntarily to continue to disclose and allow inspection of documents which they were expected to disclose and allow inspection of in accordance with a relevant pre-action protocol and perhaps even documents which they are likely to be ordered to disclose later (helping to promote settlement or resolving the dispute earlier or at least clarifying the issues in dispute. </a:t>
            </a:r>
            <a:endParaRPr lang="en-GB" sz="2000" dirty="0"/>
          </a:p>
        </p:txBody>
      </p:sp>
    </p:spTree>
    <p:extLst>
      <p:ext uri="{BB962C8B-B14F-4D97-AF65-F5344CB8AC3E}">
        <p14:creationId xmlns:p14="http://schemas.microsoft.com/office/powerpoint/2010/main" val="3484740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8FAB94-33C6-817E-4B13-6600676293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0DA8D5-5D6C-ABEA-0FE3-7D25CD1F2988}"/>
              </a:ext>
            </a:extLst>
          </p:cNvPr>
          <p:cNvSpPr>
            <a:spLocks noGrp="1"/>
          </p:cNvSpPr>
          <p:nvPr>
            <p:ph type="title"/>
          </p:nvPr>
        </p:nvSpPr>
        <p:spPr>
          <a:xfrm>
            <a:off x="556564" y="224287"/>
            <a:ext cx="9697368" cy="1320800"/>
          </a:xfrm>
        </p:spPr>
        <p:txBody>
          <a:bodyPr>
            <a:normAutofit fontScale="90000"/>
          </a:bodyPr>
          <a:lstStyle/>
          <a:p>
            <a:r>
              <a:rPr lang="en-US" b="1" i="0" dirty="0">
                <a:effectLst/>
                <a:latin typeface="Inter"/>
              </a:rPr>
              <a:t>Disclosure and inspection </a:t>
            </a:r>
            <a:r>
              <a:rPr lang="en-US" b="1" i="0" u="sng" dirty="0">
                <a:effectLst/>
                <a:latin typeface="Inter"/>
              </a:rPr>
              <a:t>after</a:t>
            </a:r>
            <a:r>
              <a:rPr lang="en-US" b="1" i="0" dirty="0">
                <a:effectLst/>
                <a:latin typeface="Inter"/>
              </a:rPr>
              <a:t> proceedings are started and </a:t>
            </a:r>
            <a:r>
              <a:rPr lang="en-US" b="1" i="0" u="sng" dirty="0">
                <a:effectLst/>
                <a:latin typeface="Inter"/>
              </a:rPr>
              <a:t>before case management directions are given </a:t>
            </a:r>
            <a:r>
              <a:rPr lang="en-US" b="1" i="0" dirty="0">
                <a:effectLst/>
                <a:latin typeface="Inter"/>
              </a:rPr>
              <a:t>about disclosure and inspection</a:t>
            </a:r>
            <a:endParaRPr lang="en-GB" dirty="0"/>
          </a:p>
        </p:txBody>
      </p:sp>
      <p:sp>
        <p:nvSpPr>
          <p:cNvPr id="3" name="Content Placeholder 2">
            <a:extLst>
              <a:ext uri="{FF2B5EF4-FFF2-40B4-BE49-F238E27FC236}">
                <a16:creationId xmlns:a16="http://schemas.microsoft.com/office/drawing/2014/main" id="{D1154EEC-D215-91C7-791C-24141AFF52D3}"/>
              </a:ext>
            </a:extLst>
          </p:cNvPr>
          <p:cNvSpPr>
            <a:spLocks noGrp="1"/>
          </p:cNvSpPr>
          <p:nvPr>
            <p:ph idx="1"/>
          </p:nvPr>
        </p:nvSpPr>
        <p:spPr>
          <a:xfrm>
            <a:off x="556564" y="1953555"/>
            <a:ext cx="9231542" cy="4680158"/>
          </a:xfrm>
        </p:spPr>
        <p:txBody>
          <a:bodyPr>
            <a:normAutofit lnSpcReduction="10000"/>
          </a:bodyPr>
          <a:lstStyle/>
          <a:p>
            <a:pPr marL="457200" indent="-457200" algn="l" fontAlgn="base">
              <a:buFont typeface="+mj-lt"/>
              <a:buAutoNum type="arabicPeriod" startAt="5"/>
            </a:pPr>
            <a:r>
              <a:rPr lang="en-US" sz="2400" b="0" i="0" dirty="0">
                <a:solidFill>
                  <a:srgbClr val="000000"/>
                </a:solidFill>
                <a:effectLst/>
              </a:rPr>
              <a:t>The court still has the jurisdiction to make orders between the parties and a party could apply to the court for an order requiring specific disclosure and/or inspection of documents. This is known as an </a:t>
            </a:r>
            <a:r>
              <a:rPr lang="en-US" sz="2400" b="1" i="0" dirty="0">
                <a:solidFill>
                  <a:srgbClr val="000000"/>
                </a:solidFill>
                <a:effectLst/>
              </a:rPr>
              <a:t>application for specific disclosure or inspection</a:t>
            </a:r>
            <a:r>
              <a:rPr lang="en-US" sz="2400" b="0" i="0" dirty="0">
                <a:solidFill>
                  <a:srgbClr val="000000"/>
                </a:solidFill>
                <a:effectLst/>
              </a:rPr>
              <a:t>. ( r 31.12) (</a:t>
            </a:r>
            <a:r>
              <a:rPr lang="en-US" sz="2400" dirty="0">
                <a:solidFill>
                  <a:srgbClr val="000000"/>
                </a:solidFill>
              </a:rPr>
              <a:t>a</a:t>
            </a:r>
            <a:r>
              <a:rPr lang="en-US" sz="2400" b="0" i="0" dirty="0">
                <a:solidFill>
                  <a:srgbClr val="000000"/>
                </a:solidFill>
                <a:effectLst/>
              </a:rPr>
              <a:t>lthough, usually better to wait until the court has given case management directions).</a:t>
            </a:r>
          </a:p>
          <a:p>
            <a:pPr marL="457200" indent="-457200" algn="l" fontAlgn="base">
              <a:buFont typeface="+mj-lt"/>
              <a:buAutoNum type="arabicPeriod" startAt="5"/>
            </a:pPr>
            <a:r>
              <a:rPr lang="en-US" sz="2400" b="0" i="0" dirty="0">
                <a:solidFill>
                  <a:srgbClr val="000000"/>
                </a:solidFill>
                <a:effectLst/>
              </a:rPr>
              <a:t>As proceedings have now been started, the court now has jurisdiction to hear an application by any party for an order requiring a person or </a:t>
            </a:r>
            <a:r>
              <a:rPr lang="en-US" sz="2400" b="0" i="0" dirty="0" err="1">
                <a:solidFill>
                  <a:srgbClr val="000000"/>
                </a:solidFill>
                <a:effectLst/>
              </a:rPr>
              <a:t>organisation</a:t>
            </a:r>
            <a:r>
              <a:rPr lang="en-US" sz="2400" b="0" i="0" dirty="0">
                <a:solidFill>
                  <a:srgbClr val="000000"/>
                </a:solidFill>
                <a:effectLst/>
              </a:rPr>
              <a:t> who is </a:t>
            </a:r>
            <a:r>
              <a:rPr lang="en-US" sz="2400" b="1" i="0" dirty="0">
                <a:solidFill>
                  <a:srgbClr val="000000"/>
                </a:solidFill>
                <a:effectLst/>
              </a:rPr>
              <a:t>not a party </a:t>
            </a:r>
            <a:r>
              <a:rPr lang="en-US" sz="2400" b="0" i="0" dirty="0">
                <a:solidFill>
                  <a:srgbClr val="000000"/>
                </a:solidFill>
                <a:effectLst/>
              </a:rPr>
              <a:t>to disclose the existence of documents (and allow inspection of the documents). This is known as an </a:t>
            </a:r>
            <a:r>
              <a:rPr lang="en-US" sz="2400" b="1" i="0" dirty="0">
                <a:solidFill>
                  <a:srgbClr val="000000"/>
                </a:solidFill>
                <a:effectLst/>
              </a:rPr>
              <a:t>application for non-party (or third-party) disclosure (and inspection)</a:t>
            </a:r>
            <a:r>
              <a:rPr lang="en-US" sz="2400" b="0" i="0" dirty="0">
                <a:solidFill>
                  <a:srgbClr val="000000"/>
                </a:solidFill>
                <a:effectLst/>
              </a:rPr>
              <a:t> and is considered later.</a:t>
            </a:r>
          </a:p>
          <a:p>
            <a:endParaRPr lang="en-GB" dirty="0"/>
          </a:p>
        </p:txBody>
      </p:sp>
    </p:spTree>
    <p:extLst>
      <p:ext uri="{BB962C8B-B14F-4D97-AF65-F5344CB8AC3E}">
        <p14:creationId xmlns:p14="http://schemas.microsoft.com/office/powerpoint/2010/main" val="297069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DC0C5-4067-8003-8836-1E3DE5CCF3E5}"/>
              </a:ext>
            </a:extLst>
          </p:cNvPr>
          <p:cNvSpPr>
            <a:spLocks noGrp="1"/>
          </p:cNvSpPr>
          <p:nvPr>
            <p:ph type="title"/>
          </p:nvPr>
        </p:nvSpPr>
        <p:spPr>
          <a:xfrm>
            <a:off x="504805" y="156238"/>
            <a:ext cx="9703119" cy="1320800"/>
          </a:xfrm>
        </p:spPr>
        <p:txBody>
          <a:bodyPr>
            <a:normAutofit fontScale="90000"/>
          </a:bodyPr>
          <a:lstStyle/>
          <a:p>
            <a:r>
              <a:rPr lang="en-US" b="1" i="0" dirty="0">
                <a:effectLst/>
                <a:latin typeface="Inter"/>
              </a:rPr>
              <a:t>Disclosure and inspection </a:t>
            </a:r>
            <a:r>
              <a:rPr lang="en-US" b="1" i="0" u="sng" dirty="0">
                <a:effectLst/>
                <a:latin typeface="Inter"/>
              </a:rPr>
              <a:t>after case management directions are given </a:t>
            </a:r>
            <a:r>
              <a:rPr lang="en-US" b="1" i="0" dirty="0">
                <a:effectLst/>
                <a:latin typeface="Inter"/>
              </a:rPr>
              <a:t>about disclosure and inspection</a:t>
            </a:r>
            <a:endParaRPr lang="en-GB" dirty="0"/>
          </a:p>
        </p:txBody>
      </p:sp>
      <p:sp>
        <p:nvSpPr>
          <p:cNvPr id="3" name="Content Placeholder 2">
            <a:extLst>
              <a:ext uri="{FF2B5EF4-FFF2-40B4-BE49-F238E27FC236}">
                <a16:creationId xmlns:a16="http://schemas.microsoft.com/office/drawing/2014/main" id="{1EA89F5B-F775-44A3-F949-F9DFA8E3B369}"/>
              </a:ext>
            </a:extLst>
          </p:cNvPr>
          <p:cNvSpPr>
            <a:spLocks noGrp="1"/>
          </p:cNvSpPr>
          <p:nvPr>
            <p:ph idx="1"/>
          </p:nvPr>
        </p:nvSpPr>
        <p:spPr>
          <a:xfrm>
            <a:off x="412789" y="1349706"/>
            <a:ext cx="9559345" cy="5258127"/>
          </a:xfrm>
        </p:spPr>
        <p:txBody>
          <a:bodyPr>
            <a:normAutofit/>
          </a:bodyPr>
          <a:lstStyle/>
          <a:p>
            <a:pPr algn="l" fontAlgn="base"/>
            <a:r>
              <a:rPr lang="en-US" sz="2000" b="0" i="0" dirty="0">
                <a:solidFill>
                  <a:srgbClr val="000000"/>
                </a:solidFill>
                <a:effectLst/>
              </a:rPr>
              <a:t>Once Directions Questionnaires (DQs) are received  the court will consider proposed directions, allocate the claim to a case management track, and give case management directions for the future conduct of the case until trial. (</a:t>
            </a:r>
            <a:r>
              <a:rPr lang="en-US" sz="2000" b="1" i="0" dirty="0">
                <a:solidFill>
                  <a:srgbClr val="000000"/>
                </a:solidFill>
                <a:effectLst/>
              </a:rPr>
              <a:t>costs and case management conference (CCMC)</a:t>
            </a:r>
            <a:r>
              <a:rPr lang="en-US" sz="2000" dirty="0">
                <a:solidFill>
                  <a:srgbClr val="000000"/>
                </a:solidFill>
              </a:rPr>
              <a:t> in a multi-track case)</a:t>
            </a:r>
            <a:endParaRPr lang="en-US" sz="2000" b="0" i="0" dirty="0">
              <a:solidFill>
                <a:srgbClr val="000000"/>
              </a:solidFill>
              <a:effectLst/>
            </a:endParaRPr>
          </a:p>
          <a:p>
            <a:pPr algn="l" fontAlgn="base"/>
            <a:r>
              <a:rPr lang="en-US" sz="2000" b="0" i="0" dirty="0">
                <a:solidFill>
                  <a:srgbClr val="000000"/>
                </a:solidFill>
                <a:effectLst/>
              </a:rPr>
              <a:t>The parties should seek to agree on case management directions which are suitable to the case. </a:t>
            </a:r>
          </a:p>
          <a:p>
            <a:pPr algn="l" fontAlgn="base" latinLnBrk="0"/>
            <a:r>
              <a:rPr lang="en-US" sz="2000" b="1" i="0" dirty="0">
                <a:solidFill>
                  <a:srgbClr val="000000"/>
                </a:solidFill>
                <a:effectLst/>
              </a:rPr>
              <a:t>Disclosure</a:t>
            </a:r>
            <a:r>
              <a:rPr lang="en-US" sz="2000" b="0" i="0" dirty="0">
                <a:solidFill>
                  <a:srgbClr val="000000"/>
                </a:solidFill>
                <a:effectLst/>
              </a:rPr>
              <a:t> will be subject to the overriding objective in </a:t>
            </a:r>
            <a:r>
              <a:rPr lang="en-US" sz="2000" b="1" i="0" dirty="0">
                <a:solidFill>
                  <a:srgbClr val="000000"/>
                </a:solidFill>
                <a:effectLst/>
              </a:rPr>
              <a:t>r1.1 </a:t>
            </a:r>
            <a:r>
              <a:rPr lang="en-US" sz="2000" b="0" i="0" dirty="0">
                <a:solidFill>
                  <a:srgbClr val="000000"/>
                </a:solidFill>
                <a:effectLst/>
              </a:rPr>
              <a:t>of the </a:t>
            </a:r>
            <a:r>
              <a:rPr lang="en-US" sz="2000" b="1" i="0" dirty="0">
                <a:solidFill>
                  <a:srgbClr val="000000"/>
                </a:solidFill>
                <a:effectLst/>
              </a:rPr>
              <a:t>CPR </a:t>
            </a:r>
            <a:r>
              <a:rPr lang="en-US" sz="2000" b="0" i="0" dirty="0">
                <a:solidFill>
                  <a:srgbClr val="000000"/>
                </a:solidFill>
                <a:effectLst/>
              </a:rPr>
              <a:t>of dealing with cases justly and at proportionate cost. </a:t>
            </a:r>
          </a:p>
          <a:p>
            <a:pPr algn="l" fontAlgn="base" latinLnBrk="0"/>
            <a:r>
              <a:rPr lang="en-US" sz="2000" b="1" i="0" dirty="0">
                <a:solidFill>
                  <a:srgbClr val="000000"/>
                </a:solidFill>
                <a:effectLst/>
              </a:rPr>
              <a:t>Disclosure and inspection </a:t>
            </a:r>
            <a:r>
              <a:rPr lang="en-US" sz="2000" b="0" i="0" dirty="0">
                <a:solidFill>
                  <a:srgbClr val="000000"/>
                </a:solidFill>
                <a:effectLst/>
              </a:rPr>
              <a:t>of documents is a key component of case management directions which will concern the:</a:t>
            </a:r>
          </a:p>
          <a:p>
            <a:pPr algn="l" fontAlgn="base">
              <a:buFont typeface="Arial" panose="020B0604020202020204" pitchFamily="34" charset="0"/>
              <a:buChar char="•"/>
            </a:pPr>
            <a:r>
              <a:rPr lang="en-US" sz="2000" b="0" i="0" dirty="0">
                <a:solidFill>
                  <a:srgbClr val="000000"/>
                </a:solidFill>
                <a:effectLst/>
              </a:rPr>
              <a:t>scope of the disclosure required;</a:t>
            </a:r>
          </a:p>
          <a:p>
            <a:pPr algn="l" fontAlgn="base">
              <a:buFont typeface="Arial" panose="020B0604020202020204" pitchFamily="34" charset="0"/>
              <a:buChar char="•"/>
            </a:pPr>
            <a:r>
              <a:rPr lang="en-US" sz="2000" b="0" i="0" dirty="0">
                <a:solidFill>
                  <a:srgbClr val="000000"/>
                </a:solidFill>
                <a:effectLst/>
              </a:rPr>
              <a:t>sequencing of disclosure and inspection; and</a:t>
            </a:r>
          </a:p>
          <a:p>
            <a:pPr algn="l" fontAlgn="base">
              <a:buFont typeface="Arial" panose="020B0604020202020204" pitchFamily="34" charset="0"/>
              <a:buChar char="•"/>
            </a:pPr>
            <a:r>
              <a:rPr lang="en-US" sz="2000" b="0" i="0" dirty="0">
                <a:solidFill>
                  <a:srgbClr val="000000"/>
                </a:solidFill>
                <a:effectLst/>
              </a:rPr>
              <a:t>timing of disclosure and inspection.</a:t>
            </a:r>
          </a:p>
          <a:p>
            <a:endParaRPr lang="en-GB" dirty="0"/>
          </a:p>
        </p:txBody>
      </p:sp>
    </p:spTree>
    <p:extLst>
      <p:ext uri="{BB962C8B-B14F-4D97-AF65-F5344CB8AC3E}">
        <p14:creationId xmlns:p14="http://schemas.microsoft.com/office/powerpoint/2010/main" val="841834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diagram of a case management system&#10;&#10;AI-generated content may be incorrect.">
            <a:extLst>
              <a:ext uri="{FF2B5EF4-FFF2-40B4-BE49-F238E27FC236}">
                <a16:creationId xmlns:a16="http://schemas.microsoft.com/office/drawing/2014/main" id="{47C8CF30-FA38-EAA7-FB32-6E6ABA8EE604}"/>
              </a:ext>
            </a:extLst>
          </p:cNvPr>
          <p:cNvPicPr>
            <a:picLocks noChangeAspect="1"/>
          </p:cNvPicPr>
          <p:nvPr/>
        </p:nvPicPr>
        <p:blipFill>
          <a:blip r:embed="rId2"/>
          <a:stretch>
            <a:fillRect/>
          </a:stretch>
        </p:blipFill>
        <p:spPr>
          <a:xfrm>
            <a:off x="3890845" y="243082"/>
            <a:ext cx="7795071" cy="6462517"/>
          </a:xfrm>
          <a:prstGeom prst="rect">
            <a:avLst/>
          </a:prstGeom>
        </p:spPr>
      </p:pic>
      <p:sp>
        <p:nvSpPr>
          <p:cNvPr id="4" name="TextBox 3">
            <a:extLst>
              <a:ext uri="{FF2B5EF4-FFF2-40B4-BE49-F238E27FC236}">
                <a16:creationId xmlns:a16="http://schemas.microsoft.com/office/drawing/2014/main" id="{B140B9AC-DB07-2239-89CF-9E87A259E5C2}"/>
              </a:ext>
            </a:extLst>
          </p:cNvPr>
          <p:cNvSpPr txBox="1"/>
          <p:nvPr/>
        </p:nvSpPr>
        <p:spPr>
          <a:xfrm>
            <a:off x="506083" y="638355"/>
            <a:ext cx="4410973" cy="2308324"/>
          </a:xfrm>
          <a:prstGeom prst="rect">
            <a:avLst/>
          </a:prstGeom>
          <a:noFill/>
        </p:spPr>
        <p:txBody>
          <a:bodyPr wrap="square" rtlCol="0">
            <a:spAutoFit/>
          </a:bodyPr>
          <a:lstStyle/>
          <a:p>
            <a:r>
              <a:rPr lang="en-US" sz="3600" b="1" i="0" dirty="0">
                <a:effectLst/>
                <a:latin typeface="Inter"/>
              </a:rPr>
              <a:t>The different frameworks for disclosure and inspection</a:t>
            </a:r>
            <a:endParaRPr lang="en-GB" sz="3600" dirty="0"/>
          </a:p>
        </p:txBody>
      </p:sp>
    </p:spTree>
    <p:extLst>
      <p:ext uri="{BB962C8B-B14F-4D97-AF65-F5344CB8AC3E}">
        <p14:creationId xmlns:p14="http://schemas.microsoft.com/office/powerpoint/2010/main" val="912459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9E00F-1ACA-0873-8858-D02BA9F97726}"/>
              </a:ext>
            </a:extLst>
          </p:cNvPr>
          <p:cNvSpPr>
            <a:spLocks noGrp="1"/>
          </p:cNvSpPr>
          <p:nvPr>
            <p:ph type="title"/>
          </p:nvPr>
        </p:nvSpPr>
        <p:spPr>
          <a:xfrm>
            <a:off x="476051" y="253042"/>
            <a:ext cx="8596668" cy="816634"/>
          </a:xfrm>
        </p:spPr>
        <p:txBody>
          <a:bodyPr/>
          <a:lstStyle/>
          <a:p>
            <a:r>
              <a:rPr lang="en-GB" dirty="0"/>
              <a:t>Disclosure and inspection and the Tracks</a:t>
            </a:r>
          </a:p>
        </p:txBody>
      </p:sp>
      <p:sp>
        <p:nvSpPr>
          <p:cNvPr id="3" name="Content Placeholder 2">
            <a:extLst>
              <a:ext uri="{FF2B5EF4-FFF2-40B4-BE49-F238E27FC236}">
                <a16:creationId xmlns:a16="http://schemas.microsoft.com/office/drawing/2014/main" id="{62A8C546-952E-44AC-661A-2E6A8E0FD861}"/>
              </a:ext>
            </a:extLst>
          </p:cNvPr>
          <p:cNvSpPr>
            <a:spLocks noGrp="1"/>
          </p:cNvSpPr>
          <p:nvPr>
            <p:ph idx="1"/>
          </p:nvPr>
        </p:nvSpPr>
        <p:spPr>
          <a:xfrm>
            <a:off x="476051" y="1069676"/>
            <a:ext cx="9306304" cy="3880773"/>
          </a:xfrm>
        </p:spPr>
        <p:txBody>
          <a:bodyPr>
            <a:noAutofit/>
          </a:bodyPr>
          <a:lstStyle/>
          <a:p>
            <a:r>
              <a:rPr lang="en-US" sz="2400" b="0" i="0" dirty="0">
                <a:solidFill>
                  <a:srgbClr val="000000"/>
                </a:solidFill>
                <a:effectLst/>
              </a:rPr>
              <a:t>The formal disclosure and inspection rules apply only to cases allocated to the fast track, intermediate track and the multi-track</a:t>
            </a:r>
            <a:r>
              <a:rPr lang="en-US" sz="2400" dirty="0">
                <a:solidFill>
                  <a:srgbClr val="000000"/>
                </a:solidFill>
              </a:rPr>
              <a:t>; </a:t>
            </a:r>
            <a:r>
              <a:rPr lang="en-US" sz="2400" b="1" dirty="0">
                <a:solidFill>
                  <a:srgbClr val="000000"/>
                </a:solidFill>
              </a:rPr>
              <a:t>NOT </a:t>
            </a:r>
            <a:r>
              <a:rPr lang="en-US" sz="2400" b="1" i="0" dirty="0">
                <a:solidFill>
                  <a:srgbClr val="000000"/>
                </a:solidFill>
                <a:effectLst/>
              </a:rPr>
              <a:t>to the small claims track </a:t>
            </a:r>
            <a:r>
              <a:rPr lang="en-US" sz="2400" b="0" i="0" dirty="0">
                <a:solidFill>
                  <a:srgbClr val="000000"/>
                </a:solidFill>
                <a:effectLst/>
              </a:rPr>
              <a:t>(</a:t>
            </a:r>
            <a:r>
              <a:rPr lang="en-US" sz="2400" b="1" i="0" dirty="0">
                <a:solidFill>
                  <a:srgbClr val="000000"/>
                </a:solidFill>
                <a:effectLst/>
              </a:rPr>
              <a:t>r27.2(1)(b)</a:t>
            </a:r>
            <a:r>
              <a:rPr lang="en-US" sz="2400" b="0" i="0" dirty="0">
                <a:solidFill>
                  <a:srgbClr val="000000"/>
                </a:solidFill>
                <a:effectLst/>
              </a:rPr>
              <a:t>). However, the court will usually order that each party shall, at least 14 days before the date fixed for the final hearing, file and serve on their opponent copies of all documents on which they intend to rely at the hearing.</a:t>
            </a:r>
          </a:p>
          <a:p>
            <a:r>
              <a:rPr lang="en-US" sz="2400" b="0" i="0" dirty="0">
                <a:solidFill>
                  <a:srgbClr val="000000"/>
                </a:solidFill>
                <a:effectLst/>
              </a:rPr>
              <a:t>Where a claim is allocated to the </a:t>
            </a:r>
            <a:r>
              <a:rPr lang="en-US" sz="2400" b="1" i="0" dirty="0">
                <a:solidFill>
                  <a:srgbClr val="000000"/>
                </a:solidFill>
                <a:effectLst/>
              </a:rPr>
              <a:t>fast track </a:t>
            </a:r>
            <a:r>
              <a:rPr lang="en-US" sz="2400" b="0" i="0" dirty="0">
                <a:solidFill>
                  <a:srgbClr val="000000"/>
                </a:solidFill>
                <a:effectLst/>
              </a:rPr>
              <a:t>or is a </a:t>
            </a:r>
            <a:r>
              <a:rPr lang="en-US" sz="2400" b="1" i="0" dirty="0">
                <a:solidFill>
                  <a:srgbClr val="000000"/>
                </a:solidFill>
                <a:effectLst/>
              </a:rPr>
              <a:t>personal injury claim allocated to the intermediate track or the multi-track</a:t>
            </a:r>
            <a:r>
              <a:rPr lang="en-US" sz="2400" b="0" i="0" dirty="0">
                <a:solidFill>
                  <a:srgbClr val="000000"/>
                </a:solidFill>
                <a:effectLst/>
              </a:rPr>
              <a:t>, the usual case management directions for disclosure are likely to be for </a:t>
            </a:r>
            <a:r>
              <a:rPr lang="en-US" sz="2400" b="1" i="0" dirty="0">
                <a:solidFill>
                  <a:srgbClr val="000000"/>
                </a:solidFill>
                <a:effectLst/>
              </a:rPr>
              <a:t>standard disclosure</a:t>
            </a:r>
            <a:r>
              <a:rPr lang="en-US" sz="2400" dirty="0">
                <a:solidFill>
                  <a:srgbClr val="000000"/>
                </a:solidFill>
              </a:rPr>
              <a:t>. </a:t>
            </a:r>
            <a:r>
              <a:rPr lang="en-US" sz="2400" b="0" i="0" dirty="0">
                <a:solidFill>
                  <a:srgbClr val="000000"/>
                </a:solidFill>
                <a:effectLst/>
              </a:rPr>
              <a:t>Standard disclosure usually takes place before witness statements are exchanged</a:t>
            </a:r>
            <a:endParaRPr lang="en-GB" sz="2400" dirty="0"/>
          </a:p>
        </p:txBody>
      </p:sp>
    </p:spTree>
    <p:extLst>
      <p:ext uri="{BB962C8B-B14F-4D97-AF65-F5344CB8AC3E}">
        <p14:creationId xmlns:p14="http://schemas.microsoft.com/office/powerpoint/2010/main" val="4007006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523" y="201283"/>
            <a:ext cx="8596668" cy="954657"/>
          </a:xfrm>
        </p:spPr>
        <p:txBody>
          <a:bodyPr/>
          <a:lstStyle/>
          <a:p>
            <a:r>
              <a:rPr lang="en-GB" dirty="0"/>
              <a:t>		Standard Disclosure</a:t>
            </a:r>
          </a:p>
        </p:txBody>
      </p:sp>
      <p:sp>
        <p:nvSpPr>
          <p:cNvPr id="3" name="Content Placeholder 2"/>
          <p:cNvSpPr>
            <a:spLocks noGrp="1"/>
          </p:cNvSpPr>
          <p:nvPr>
            <p:ph idx="1"/>
          </p:nvPr>
        </p:nvSpPr>
        <p:spPr>
          <a:xfrm>
            <a:off x="619824" y="1270000"/>
            <a:ext cx="8596668" cy="4854755"/>
          </a:xfrm>
        </p:spPr>
        <p:txBody>
          <a:bodyPr>
            <a:normAutofit lnSpcReduction="10000"/>
          </a:bodyPr>
          <a:lstStyle/>
          <a:p>
            <a:r>
              <a:rPr lang="en-GB" altLang="en-US" sz="2599" dirty="0">
                <a:latin typeface="Calibri" panose="020F0502020204030204" pitchFamily="34" charset="0"/>
              </a:rPr>
              <a:t>= The general rule is that the court will order standard disclosure and so…….</a:t>
            </a:r>
          </a:p>
          <a:p>
            <a:r>
              <a:rPr lang="en-GB" altLang="en-US" sz="2599" dirty="0">
                <a:latin typeface="Calibri" panose="020F0502020204030204" pitchFamily="34" charset="0"/>
              </a:rPr>
              <a:t>Under </a:t>
            </a:r>
            <a:r>
              <a:rPr lang="en-GB" altLang="en-US" sz="2599" u="sng" dirty="0">
                <a:latin typeface="Calibri" panose="020F0502020204030204" pitchFamily="34" charset="0"/>
              </a:rPr>
              <a:t>CPR 31.6 </a:t>
            </a:r>
            <a:r>
              <a:rPr lang="en-GB" altLang="en-US" sz="2599" dirty="0">
                <a:latin typeface="Calibri" panose="020F0502020204030204" pitchFamily="34" charset="0"/>
              </a:rPr>
              <a:t>this means a party must disclose:</a:t>
            </a:r>
          </a:p>
          <a:p>
            <a:pPr lvl="1"/>
            <a:r>
              <a:rPr lang="en-GB" altLang="en-US" sz="2599" dirty="0">
                <a:latin typeface="Calibri" panose="020F0502020204030204" pitchFamily="34" charset="0"/>
              </a:rPr>
              <a:t>All documents on which he relies.</a:t>
            </a:r>
          </a:p>
          <a:p>
            <a:pPr lvl="1"/>
            <a:r>
              <a:rPr lang="en-GB" altLang="en-US" sz="2599" dirty="0">
                <a:latin typeface="Calibri" panose="020F0502020204030204" pitchFamily="34" charset="0"/>
              </a:rPr>
              <a:t>All documents which :</a:t>
            </a:r>
          </a:p>
          <a:p>
            <a:pPr lvl="2"/>
            <a:r>
              <a:rPr lang="en-GB" altLang="en-US" sz="2599" dirty="0">
                <a:latin typeface="Calibri" panose="020F0502020204030204" pitchFamily="34" charset="0"/>
              </a:rPr>
              <a:t>Adversely affect his case,</a:t>
            </a:r>
          </a:p>
          <a:p>
            <a:pPr lvl="2"/>
            <a:r>
              <a:rPr lang="en-GB" altLang="en-US" sz="2599" dirty="0">
                <a:latin typeface="Calibri" panose="020F0502020204030204" pitchFamily="34" charset="0"/>
              </a:rPr>
              <a:t>Adversely affect another party’s case or,</a:t>
            </a:r>
          </a:p>
          <a:p>
            <a:pPr lvl="2"/>
            <a:r>
              <a:rPr lang="en-GB" altLang="en-US" sz="2599" dirty="0">
                <a:latin typeface="Calibri" panose="020F0502020204030204" pitchFamily="34" charset="0"/>
              </a:rPr>
              <a:t>Support another party’s case.</a:t>
            </a:r>
          </a:p>
          <a:p>
            <a:pPr lvl="1"/>
            <a:r>
              <a:rPr lang="en-GB" altLang="en-US" sz="2599" dirty="0">
                <a:latin typeface="Calibri" panose="020F0502020204030204" pitchFamily="34" charset="0"/>
              </a:rPr>
              <a:t>All documents required to be disclosed by a PD.</a:t>
            </a:r>
          </a:p>
          <a:p>
            <a:r>
              <a:rPr lang="en-GB" altLang="en-US" sz="2599" dirty="0">
                <a:latin typeface="Calibri" panose="020F0502020204030204" pitchFamily="34" charset="0"/>
              </a:rPr>
              <a:t>There is a duty of honesty on the parties and legal advisors.</a:t>
            </a:r>
          </a:p>
          <a:p>
            <a:endParaRPr lang="en-GB" dirty="0"/>
          </a:p>
        </p:txBody>
      </p:sp>
    </p:spTree>
    <p:extLst>
      <p:ext uri="{BB962C8B-B14F-4D97-AF65-F5344CB8AC3E}">
        <p14:creationId xmlns:p14="http://schemas.microsoft.com/office/powerpoint/2010/main" val="3144621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5B355-AF73-B93F-30A3-6A85E08BEE98}"/>
              </a:ext>
            </a:extLst>
          </p:cNvPr>
          <p:cNvSpPr>
            <a:spLocks noGrp="1"/>
          </p:cNvSpPr>
          <p:nvPr>
            <p:ph type="title"/>
          </p:nvPr>
        </p:nvSpPr>
        <p:spPr>
          <a:xfrm>
            <a:off x="573817" y="281796"/>
            <a:ext cx="8596668" cy="667110"/>
          </a:xfrm>
        </p:spPr>
        <p:txBody>
          <a:bodyPr/>
          <a:lstStyle/>
          <a:p>
            <a:r>
              <a:rPr lang="en-GB" dirty="0"/>
              <a:t>Example </a:t>
            </a:r>
          </a:p>
        </p:txBody>
      </p:sp>
      <p:sp>
        <p:nvSpPr>
          <p:cNvPr id="3" name="Content Placeholder 2">
            <a:extLst>
              <a:ext uri="{FF2B5EF4-FFF2-40B4-BE49-F238E27FC236}">
                <a16:creationId xmlns:a16="http://schemas.microsoft.com/office/drawing/2014/main" id="{4DFF29F4-4A1B-07F3-FD59-089E0988BA49}"/>
              </a:ext>
            </a:extLst>
          </p:cNvPr>
          <p:cNvSpPr>
            <a:spLocks noGrp="1"/>
          </p:cNvSpPr>
          <p:nvPr>
            <p:ph idx="1"/>
          </p:nvPr>
        </p:nvSpPr>
        <p:spPr>
          <a:xfrm>
            <a:off x="412790" y="1011207"/>
            <a:ext cx="9461580" cy="5564997"/>
          </a:xfrm>
        </p:spPr>
        <p:txBody>
          <a:bodyPr>
            <a:normAutofit fontScale="92500"/>
          </a:bodyPr>
          <a:lstStyle/>
          <a:p>
            <a:pPr marL="0" indent="0" algn="l" fontAlgn="base">
              <a:buNone/>
            </a:pPr>
            <a:r>
              <a:rPr lang="en-US" sz="2400" b="0" i="0" dirty="0">
                <a:solidFill>
                  <a:srgbClr val="000000"/>
                </a:solidFill>
                <a:effectLst/>
              </a:rPr>
              <a:t>Blooms Florists (Blooms) purchase a consignment of flowers for sale in the lead-up to Mother’s Day. When the flowers arrive, they are wilted and cannot be sold. Blooms must purchase alternative supplies at higher prices to catch the lucrative Mother’s Day market.</a:t>
            </a:r>
          </a:p>
          <a:p>
            <a:pPr marL="0" indent="0" algn="l" fontAlgn="base">
              <a:buNone/>
            </a:pPr>
            <a:r>
              <a:rPr lang="en-US" sz="2400" b="0" i="0" dirty="0">
                <a:solidFill>
                  <a:srgbClr val="000000"/>
                </a:solidFill>
                <a:effectLst/>
              </a:rPr>
              <a:t>The documents Blooms rely upon would include the contract, the delivery note, photographs of the flowers and the invoice for the alternative supplies.</a:t>
            </a:r>
          </a:p>
          <a:p>
            <a:pPr marL="0" indent="0" algn="l" fontAlgn="base">
              <a:buNone/>
            </a:pPr>
            <a:r>
              <a:rPr lang="en-US" sz="2400" b="0" i="0" dirty="0">
                <a:solidFill>
                  <a:srgbClr val="000000"/>
                </a:solidFill>
                <a:effectLst/>
              </a:rPr>
              <a:t>There is an email from the manager of the shop asking a junior employee why the flowers were not immediately placed in water. Although this would adversely affect Blooms’ case and support their opponent’s, this must also be disclosed as it is relevant to why the flowers wilted.</a:t>
            </a:r>
          </a:p>
          <a:p>
            <a:pPr algn="l" fontAlgn="base"/>
            <a:r>
              <a:rPr lang="en-US" sz="2400" b="0" i="0" dirty="0">
                <a:solidFill>
                  <a:srgbClr val="000000"/>
                </a:solidFill>
                <a:effectLst/>
              </a:rPr>
              <a:t>It is often at the stage of disclosure or  witness statements exchange, that a party can determine more clearly the strengths and weaknesses of parts of (or the whole of) their case.</a:t>
            </a:r>
          </a:p>
          <a:p>
            <a:endParaRPr lang="en-GB" dirty="0"/>
          </a:p>
        </p:txBody>
      </p:sp>
    </p:spTree>
    <p:extLst>
      <p:ext uri="{BB962C8B-B14F-4D97-AF65-F5344CB8AC3E}">
        <p14:creationId xmlns:p14="http://schemas.microsoft.com/office/powerpoint/2010/main" val="3385839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83D06C-2D21-FEDA-77FA-19EA6AF43F58}"/>
              </a:ext>
            </a:extLst>
          </p:cNvPr>
          <p:cNvPicPr>
            <a:picLocks noChangeAspect="1"/>
          </p:cNvPicPr>
          <p:nvPr/>
        </p:nvPicPr>
        <p:blipFill>
          <a:blip r:embed="rId2"/>
          <a:stretch>
            <a:fillRect/>
          </a:stretch>
        </p:blipFill>
        <p:spPr>
          <a:xfrm>
            <a:off x="3531079" y="101657"/>
            <a:ext cx="8333115" cy="6654685"/>
          </a:xfrm>
          <a:prstGeom prst="rect">
            <a:avLst/>
          </a:prstGeom>
        </p:spPr>
      </p:pic>
      <p:sp>
        <p:nvSpPr>
          <p:cNvPr id="2" name="TextBox 1">
            <a:extLst>
              <a:ext uri="{FF2B5EF4-FFF2-40B4-BE49-F238E27FC236}">
                <a16:creationId xmlns:a16="http://schemas.microsoft.com/office/drawing/2014/main" id="{1142B31B-C6FE-AA1C-3C53-38F1A5893C4E}"/>
              </a:ext>
            </a:extLst>
          </p:cNvPr>
          <p:cNvSpPr txBox="1"/>
          <p:nvPr/>
        </p:nvSpPr>
        <p:spPr>
          <a:xfrm>
            <a:off x="460075" y="943155"/>
            <a:ext cx="3007744" cy="1569660"/>
          </a:xfrm>
          <a:prstGeom prst="rect">
            <a:avLst/>
          </a:prstGeom>
          <a:noFill/>
        </p:spPr>
        <p:txBody>
          <a:bodyPr wrap="square" rtlCol="0">
            <a:spAutoFit/>
          </a:bodyPr>
          <a:lstStyle/>
          <a:p>
            <a:r>
              <a:rPr lang="en-GB" sz="3200" b="1" dirty="0">
                <a:solidFill>
                  <a:schemeClr val="accent1"/>
                </a:solidFill>
              </a:rPr>
              <a:t>Overview of disclosure and inspection</a:t>
            </a:r>
          </a:p>
        </p:txBody>
      </p:sp>
    </p:spTree>
    <p:extLst>
      <p:ext uri="{BB962C8B-B14F-4D97-AF65-F5344CB8AC3E}">
        <p14:creationId xmlns:p14="http://schemas.microsoft.com/office/powerpoint/2010/main" val="1745546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altLang="en-US" b="1" dirty="0"/>
              <a:t>Disclosure Procedure</a:t>
            </a:r>
            <a:endParaRPr lang="en-GB" b="1" dirty="0"/>
          </a:p>
        </p:txBody>
      </p:sp>
      <p:sp>
        <p:nvSpPr>
          <p:cNvPr id="3" name="Content Placeholder 2"/>
          <p:cNvSpPr>
            <a:spLocks noGrp="1"/>
          </p:cNvSpPr>
          <p:nvPr>
            <p:ph idx="1"/>
          </p:nvPr>
        </p:nvSpPr>
        <p:spPr>
          <a:xfrm>
            <a:off x="677334" y="1488613"/>
            <a:ext cx="9294802" cy="3880773"/>
          </a:xfrm>
        </p:spPr>
        <p:txBody>
          <a:bodyPr>
            <a:noAutofit/>
          </a:bodyPr>
          <a:lstStyle/>
          <a:p>
            <a:r>
              <a:rPr lang="en-GB" altLang="en-US" sz="2400" dirty="0">
                <a:latin typeface="+mj-lt"/>
              </a:rPr>
              <a:t>The procedure for standard disclosure is set out in </a:t>
            </a:r>
            <a:r>
              <a:rPr lang="en-GB" altLang="en-US" sz="2400" u="sng" dirty="0">
                <a:latin typeface="+mj-lt"/>
              </a:rPr>
              <a:t>CPR 31.10.</a:t>
            </a:r>
          </a:p>
          <a:p>
            <a:r>
              <a:rPr lang="en-GB" altLang="en-US" sz="2400" dirty="0">
                <a:latin typeface="+mj-lt"/>
              </a:rPr>
              <a:t>Each party must make and serve a list of documents on a form N265.</a:t>
            </a:r>
          </a:p>
          <a:p>
            <a:r>
              <a:rPr lang="en-GB" altLang="en-US" sz="2400" dirty="0">
                <a:latin typeface="+mj-lt"/>
              </a:rPr>
              <a:t>Documents are to be identified conveniently and concisely.</a:t>
            </a:r>
          </a:p>
          <a:p>
            <a:r>
              <a:rPr lang="en-GB" altLang="en-US" sz="2400" dirty="0">
                <a:latin typeface="+mj-lt"/>
              </a:rPr>
              <a:t>It is possible to categorise documents.</a:t>
            </a:r>
          </a:p>
          <a:p>
            <a:r>
              <a:rPr lang="en-GB" altLang="en-US" sz="2400" dirty="0">
                <a:latin typeface="+mj-lt"/>
              </a:rPr>
              <a:t>The list must indicate which documents are no longer in the party’s control and the reason why.</a:t>
            </a:r>
          </a:p>
          <a:p>
            <a:r>
              <a:rPr lang="en-GB" altLang="en-US" sz="2400" dirty="0">
                <a:latin typeface="+mj-lt"/>
              </a:rPr>
              <a:t>The list must indicate which documents a party believes that they have a right or duty to withhold. </a:t>
            </a:r>
          </a:p>
          <a:p>
            <a:r>
              <a:rPr lang="en-GB" altLang="en-US" sz="2400" dirty="0">
                <a:latin typeface="+mj-lt"/>
              </a:rPr>
              <a:t>The list must include a disclosure statement.</a:t>
            </a:r>
            <a:endParaRPr lang="en-GB" sz="2400" dirty="0">
              <a:latin typeface="+mj-lt"/>
            </a:endParaRPr>
          </a:p>
        </p:txBody>
      </p:sp>
    </p:spTree>
    <p:extLst>
      <p:ext uri="{BB962C8B-B14F-4D97-AF65-F5344CB8AC3E}">
        <p14:creationId xmlns:p14="http://schemas.microsoft.com/office/powerpoint/2010/main" val="2522708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8B77-D6AB-F03F-7982-16DE3B3D177C}"/>
              </a:ext>
            </a:extLst>
          </p:cNvPr>
          <p:cNvSpPr>
            <a:spLocks noGrp="1"/>
          </p:cNvSpPr>
          <p:nvPr>
            <p:ph type="title"/>
          </p:nvPr>
        </p:nvSpPr>
        <p:spPr>
          <a:xfrm>
            <a:off x="355282" y="156238"/>
            <a:ext cx="9783632" cy="850177"/>
          </a:xfrm>
        </p:spPr>
        <p:txBody>
          <a:bodyPr/>
          <a:lstStyle/>
          <a:p>
            <a:r>
              <a:rPr lang="en-GB" b="1" dirty="0"/>
              <a:t>Advising the client</a:t>
            </a:r>
          </a:p>
        </p:txBody>
      </p:sp>
      <p:sp>
        <p:nvSpPr>
          <p:cNvPr id="3" name="Content Placeholder 2">
            <a:extLst>
              <a:ext uri="{FF2B5EF4-FFF2-40B4-BE49-F238E27FC236}">
                <a16:creationId xmlns:a16="http://schemas.microsoft.com/office/drawing/2014/main" id="{5DAFFD88-D979-2408-84A8-C86D39F102D5}"/>
              </a:ext>
            </a:extLst>
          </p:cNvPr>
          <p:cNvSpPr>
            <a:spLocks noGrp="1"/>
          </p:cNvSpPr>
          <p:nvPr>
            <p:ph idx="1"/>
          </p:nvPr>
        </p:nvSpPr>
        <p:spPr>
          <a:xfrm>
            <a:off x="355282" y="874847"/>
            <a:ext cx="9323557" cy="5497198"/>
          </a:xfrm>
        </p:spPr>
        <p:txBody>
          <a:bodyPr>
            <a:normAutofit/>
          </a:bodyPr>
          <a:lstStyle/>
          <a:p>
            <a:pPr algn="l" fontAlgn="base" latinLnBrk="0"/>
            <a:r>
              <a:rPr lang="en-US" sz="2000" b="0" i="0" dirty="0">
                <a:solidFill>
                  <a:srgbClr val="000000"/>
                </a:solidFill>
                <a:effectLst/>
              </a:rPr>
              <a:t>The client should be advised about court’s case management directions about standard disclosure and inspection and the client’s  obligations to comply.</a:t>
            </a:r>
          </a:p>
          <a:p>
            <a:pPr algn="l" fontAlgn="base" latinLnBrk="0"/>
            <a:r>
              <a:rPr lang="en-US" sz="2000" b="0" i="0" dirty="0">
                <a:solidFill>
                  <a:srgbClr val="000000"/>
                </a:solidFill>
                <a:effectLst/>
              </a:rPr>
              <a:t>In particular, it is important to advise the client about:</a:t>
            </a:r>
          </a:p>
          <a:p>
            <a:pPr algn="l" fontAlgn="base" latinLnBrk="0">
              <a:buFont typeface="Arial" panose="020B0604020202020204" pitchFamily="34" charset="0"/>
              <a:buChar char="•"/>
            </a:pPr>
            <a:r>
              <a:rPr lang="en-US" sz="2000" b="0" i="0" dirty="0">
                <a:solidFill>
                  <a:srgbClr val="000000"/>
                </a:solidFill>
                <a:effectLst/>
              </a:rPr>
              <a:t>the scope of the </a:t>
            </a:r>
            <a:r>
              <a:rPr lang="en-US" sz="2000" b="1" i="0" dirty="0">
                <a:solidFill>
                  <a:srgbClr val="000000"/>
                </a:solidFill>
                <a:effectLst/>
              </a:rPr>
              <a:t>definition of documents</a:t>
            </a:r>
            <a:r>
              <a:rPr lang="en-US" sz="2000" b="0" i="0" dirty="0">
                <a:solidFill>
                  <a:srgbClr val="000000"/>
                </a:solidFill>
                <a:effectLst/>
              </a:rPr>
              <a:t>;</a:t>
            </a:r>
          </a:p>
          <a:p>
            <a:pPr algn="l" fontAlgn="base" latinLnBrk="0">
              <a:buFont typeface="Arial" panose="020B0604020202020204" pitchFamily="34" charset="0"/>
              <a:buChar char="•"/>
            </a:pPr>
            <a:r>
              <a:rPr lang="en-US" sz="2000" b="0" i="0" dirty="0">
                <a:solidFill>
                  <a:srgbClr val="000000"/>
                </a:solidFill>
                <a:effectLst/>
              </a:rPr>
              <a:t>disclosure including not only documents which currently exist, but also those which have </a:t>
            </a:r>
            <a:r>
              <a:rPr lang="en-US" sz="2000" b="0" i="0" u="sng" dirty="0">
                <a:solidFill>
                  <a:srgbClr val="000000"/>
                </a:solidFill>
                <a:effectLst/>
              </a:rPr>
              <a:t>existed in the past</a:t>
            </a:r>
            <a:r>
              <a:rPr lang="en-US" sz="2000" b="0" i="0" dirty="0">
                <a:solidFill>
                  <a:srgbClr val="000000"/>
                </a:solidFill>
                <a:effectLst/>
              </a:rPr>
              <a:t>;</a:t>
            </a:r>
          </a:p>
          <a:p>
            <a:pPr algn="l" fontAlgn="base" latinLnBrk="0">
              <a:buFont typeface="Arial" panose="020B0604020202020204" pitchFamily="34" charset="0"/>
              <a:buChar char="•"/>
            </a:pPr>
            <a:r>
              <a:rPr lang="en-US" sz="2000" b="0" i="0" dirty="0">
                <a:solidFill>
                  <a:srgbClr val="000000"/>
                </a:solidFill>
                <a:effectLst/>
              </a:rPr>
              <a:t>the scope of standard disclosure;</a:t>
            </a:r>
          </a:p>
          <a:p>
            <a:pPr algn="l" fontAlgn="base" latinLnBrk="0">
              <a:buFont typeface="Arial" panose="020B0604020202020204" pitchFamily="34" charset="0"/>
              <a:buChar char="•"/>
            </a:pPr>
            <a:r>
              <a:rPr lang="en-US" sz="2000" b="0" i="0" dirty="0">
                <a:solidFill>
                  <a:srgbClr val="000000"/>
                </a:solidFill>
                <a:effectLst/>
              </a:rPr>
              <a:t>the </a:t>
            </a:r>
            <a:r>
              <a:rPr lang="en-US" sz="2000" b="1" i="0" dirty="0">
                <a:solidFill>
                  <a:srgbClr val="000000"/>
                </a:solidFill>
                <a:effectLst/>
              </a:rPr>
              <a:t>obligation to conduct a search </a:t>
            </a:r>
            <a:r>
              <a:rPr lang="en-US" sz="2000" b="0" i="0" dirty="0">
                <a:solidFill>
                  <a:srgbClr val="000000"/>
                </a:solidFill>
                <a:effectLst/>
              </a:rPr>
              <a:t>for documents;</a:t>
            </a:r>
          </a:p>
          <a:p>
            <a:pPr algn="l" fontAlgn="base" latinLnBrk="0">
              <a:buFont typeface="Arial" panose="020B0604020202020204" pitchFamily="34" charset="0"/>
              <a:buChar char="•"/>
            </a:pPr>
            <a:r>
              <a:rPr lang="en-US" sz="2000" b="0" i="0" dirty="0">
                <a:solidFill>
                  <a:srgbClr val="000000"/>
                </a:solidFill>
                <a:effectLst/>
              </a:rPr>
              <a:t>the meaning of “control” for the purposes of disclosure; and</a:t>
            </a:r>
          </a:p>
          <a:p>
            <a:pPr algn="l" fontAlgn="base" latinLnBrk="0">
              <a:buFont typeface="Arial" panose="020B0604020202020204" pitchFamily="34" charset="0"/>
              <a:buChar char="•"/>
            </a:pPr>
            <a:r>
              <a:rPr lang="en-US" sz="2000" b="0" i="0" dirty="0">
                <a:solidFill>
                  <a:srgbClr val="000000"/>
                </a:solidFill>
                <a:effectLst/>
              </a:rPr>
              <a:t>the extent of any search for documents: those within standard disclosure, which are or have been in the party’s control and only so far as is reasonable.</a:t>
            </a:r>
          </a:p>
          <a:p>
            <a:endParaRPr lang="en-GB" dirty="0"/>
          </a:p>
        </p:txBody>
      </p:sp>
    </p:spTree>
    <p:extLst>
      <p:ext uri="{BB962C8B-B14F-4D97-AF65-F5344CB8AC3E}">
        <p14:creationId xmlns:p14="http://schemas.microsoft.com/office/powerpoint/2010/main" val="42557234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311" y="295219"/>
            <a:ext cx="8596668" cy="1320800"/>
          </a:xfrm>
        </p:spPr>
        <p:txBody>
          <a:bodyPr/>
          <a:lstStyle/>
          <a:p>
            <a:r>
              <a:rPr lang="en-GB" dirty="0"/>
              <a:t>	</a:t>
            </a:r>
            <a:r>
              <a:rPr lang="en-GB" b="1" dirty="0"/>
              <a:t>Duty to Search</a:t>
            </a:r>
          </a:p>
        </p:txBody>
      </p:sp>
      <p:sp>
        <p:nvSpPr>
          <p:cNvPr id="3" name="Content Placeholder 2"/>
          <p:cNvSpPr>
            <a:spLocks noGrp="1"/>
          </p:cNvSpPr>
          <p:nvPr>
            <p:ph idx="1"/>
          </p:nvPr>
        </p:nvSpPr>
        <p:spPr>
          <a:xfrm>
            <a:off x="677334" y="1361208"/>
            <a:ext cx="8596668" cy="3880773"/>
          </a:xfrm>
        </p:spPr>
        <p:txBody>
          <a:bodyPr>
            <a:normAutofit lnSpcReduction="10000"/>
          </a:bodyPr>
          <a:lstStyle/>
          <a:p>
            <a:r>
              <a:rPr lang="en-GB" altLang="en-US" sz="2800" dirty="0">
                <a:latin typeface="+mj-lt"/>
              </a:rPr>
              <a:t>Under </a:t>
            </a:r>
            <a:r>
              <a:rPr lang="en-GB" altLang="en-US" sz="2800" u="sng" dirty="0">
                <a:latin typeface="+mj-lt"/>
              </a:rPr>
              <a:t>CPR 31.7</a:t>
            </a:r>
            <a:r>
              <a:rPr lang="en-GB" altLang="en-US" sz="2800" dirty="0">
                <a:latin typeface="+mj-lt"/>
              </a:rPr>
              <a:t> there is a duty to make a reasonable search.</a:t>
            </a:r>
            <a:br>
              <a:rPr lang="en-GB" altLang="en-US" sz="2800" dirty="0">
                <a:latin typeface="+mj-lt"/>
              </a:rPr>
            </a:br>
            <a:endParaRPr lang="en-GB" altLang="en-US" sz="2800" dirty="0">
              <a:latin typeface="+mj-lt"/>
            </a:endParaRPr>
          </a:p>
          <a:p>
            <a:r>
              <a:rPr lang="en-GB" altLang="en-US" sz="2800" dirty="0">
                <a:latin typeface="+mj-lt"/>
              </a:rPr>
              <a:t>What is reasonable will depend on:</a:t>
            </a:r>
          </a:p>
          <a:p>
            <a:pPr lvl="1"/>
            <a:r>
              <a:rPr lang="en-GB" altLang="en-US" sz="2800" dirty="0">
                <a:latin typeface="+mj-lt"/>
              </a:rPr>
              <a:t>Number of documents involved,</a:t>
            </a:r>
          </a:p>
          <a:p>
            <a:pPr lvl="1"/>
            <a:r>
              <a:rPr lang="en-GB" altLang="en-US" sz="2800" dirty="0">
                <a:latin typeface="+mj-lt"/>
              </a:rPr>
              <a:t>Nature and complexity of proceedings,</a:t>
            </a:r>
          </a:p>
          <a:p>
            <a:pPr lvl="1"/>
            <a:r>
              <a:rPr lang="en-GB" altLang="en-US" sz="2800" dirty="0">
                <a:latin typeface="+mj-lt"/>
              </a:rPr>
              <a:t>Ease and expense of retrieval,</a:t>
            </a:r>
          </a:p>
          <a:p>
            <a:pPr lvl="1"/>
            <a:r>
              <a:rPr lang="en-GB" altLang="en-US" sz="2800" dirty="0">
                <a:latin typeface="+mj-lt"/>
              </a:rPr>
              <a:t>Significance of the document.</a:t>
            </a:r>
          </a:p>
          <a:p>
            <a:endParaRPr lang="en-GB" dirty="0"/>
          </a:p>
        </p:txBody>
      </p:sp>
    </p:spTree>
    <p:extLst>
      <p:ext uri="{BB962C8B-B14F-4D97-AF65-F5344CB8AC3E}">
        <p14:creationId xmlns:p14="http://schemas.microsoft.com/office/powerpoint/2010/main" val="1249303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7810" y="293450"/>
            <a:ext cx="8596668" cy="1320800"/>
          </a:xfrm>
        </p:spPr>
        <p:txBody>
          <a:bodyPr/>
          <a:lstStyle/>
          <a:p>
            <a:r>
              <a:rPr lang="en-GB" b="1" dirty="0"/>
              <a:t>Documents in a Party’s Control</a:t>
            </a:r>
          </a:p>
        </p:txBody>
      </p:sp>
      <p:sp>
        <p:nvSpPr>
          <p:cNvPr id="3" name="Content Placeholder 2"/>
          <p:cNvSpPr>
            <a:spLocks noGrp="1"/>
          </p:cNvSpPr>
          <p:nvPr>
            <p:ph idx="1"/>
          </p:nvPr>
        </p:nvSpPr>
        <p:spPr>
          <a:xfrm>
            <a:off x="527810" y="1614250"/>
            <a:ext cx="8596668" cy="4634150"/>
          </a:xfrm>
        </p:spPr>
        <p:txBody>
          <a:bodyPr>
            <a:normAutofit/>
          </a:bodyPr>
          <a:lstStyle/>
          <a:p>
            <a:r>
              <a:rPr lang="en-US" altLang="en-US" sz="2800" dirty="0">
                <a:latin typeface="+mj-lt"/>
              </a:rPr>
              <a:t>Disclosure is limited to </a:t>
            </a:r>
            <a:r>
              <a:rPr lang="en-US" altLang="en-US" sz="2800" i="1" dirty="0">
                <a:latin typeface="+mj-lt"/>
              </a:rPr>
              <a:t>‘documents which are or have been in [the party’s] control</a:t>
            </a:r>
            <a:r>
              <a:rPr lang="en-US" altLang="en-US" sz="2800" dirty="0">
                <a:latin typeface="+mj-lt"/>
              </a:rPr>
              <a:t>’</a:t>
            </a:r>
            <a:r>
              <a:rPr lang="en-GB" altLang="en-US" sz="2800" dirty="0">
                <a:latin typeface="+mj-lt"/>
              </a:rPr>
              <a:t>– </a:t>
            </a:r>
            <a:r>
              <a:rPr lang="en-GB" altLang="en-US" sz="2800" u="sng" dirty="0">
                <a:latin typeface="+mj-lt"/>
              </a:rPr>
              <a:t>CPR 31.8.</a:t>
            </a:r>
            <a:br>
              <a:rPr lang="en-GB" altLang="en-US" sz="2800" u="sng" dirty="0">
                <a:latin typeface="+mj-lt"/>
              </a:rPr>
            </a:br>
            <a:endParaRPr lang="en-GB" altLang="en-US" sz="2800" u="sng" dirty="0">
              <a:latin typeface="+mj-lt"/>
            </a:endParaRPr>
          </a:p>
          <a:p>
            <a:r>
              <a:rPr lang="en-GB" altLang="en-US" sz="2800" dirty="0">
                <a:latin typeface="+mj-lt"/>
              </a:rPr>
              <a:t>Control means any documents:</a:t>
            </a:r>
          </a:p>
          <a:p>
            <a:pPr lvl="1"/>
            <a:r>
              <a:rPr lang="en-GB" altLang="en-US" sz="2800" dirty="0">
                <a:latin typeface="+mj-lt"/>
              </a:rPr>
              <a:t>In the physical possession of a party,</a:t>
            </a:r>
          </a:p>
          <a:p>
            <a:pPr lvl="1"/>
            <a:r>
              <a:rPr lang="en-GB" altLang="en-US" sz="2800" dirty="0">
                <a:latin typeface="+mj-lt"/>
              </a:rPr>
              <a:t>A party has a right to posses,</a:t>
            </a:r>
          </a:p>
          <a:p>
            <a:pPr lvl="1"/>
            <a:r>
              <a:rPr lang="en-GB" altLang="en-US" sz="2800" dirty="0">
                <a:latin typeface="+mj-lt"/>
              </a:rPr>
              <a:t>A party had a right to inspect and/or take copies of,</a:t>
            </a:r>
          </a:p>
          <a:p>
            <a:pPr lvl="1"/>
            <a:r>
              <a:rPr lang="en-GB" altLang="en-US" sz="2800" dirty="0">
                <a:latin typeface="+mj-lt"/>
              </a:rPr>
              <a:t>A party had, but no longer has. </a:t>
            </a:r>
          </a:p>
          <a:p>
            <a:endParaRPr lang="en-GB" dirty="0"/>
          </a:p>
        </p:txBody>
      </p:sp>
    </p:spTree>
    <p:extLst>
      <p:ext uri="{BB962C8B-B14F-4D97-AF65-F5344CB8AC3E}">
        <p14:creationId xmlns:p14="http://schemas.microsoft.com/office/powerpoint/2010/main" val="45564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E4D4B-6F28-4B8D-088C-2230BB4433E3}"/>
              </a:ext>
            </a:extLst>
          </p:cNvPr>
          <p:cNvSpPr>
            <a:spLocks noGrp="1"/>
          </p:cNvSpPr>
          <p:nvPr>
            <p:ph type="title"/>
          </p:nvPr>
        </p:nvSpPr>
        <p:spPr>
          <a:xfrm>
            <a:off x="596821" y="166778"/>
            <a:ext cx="8596668" cy="690113"/>
          </a:xfrm>
        </p:spPr>
        <p:txBody>
          <a:bodyPr/>
          <a:lstStyle/>
          <a:p>
            <a:r>
              <a:rPr lang="en-GB" b="1" dirty="0"/>
              <a:t>Extent of the duty to search</a:t>
            </a:r>
          </a:p>
        </p:txBody>
      </p:sp>
      <p:sp>
        <p:nvSpPr>
          <p:cNvPr id="3" name="Content Placeholder 2">
            <a:extLst>
              <a:ext uri="{FF2B5EF4-FFF2-40B4-BE49-F238E27FC236}">
                <a16:creationId xmlns:a16="http://schemas.microsoft.com/office/drawing/2014/main" id="{46E57455-45B1-26CA-3BF2-605DB4426F0C}"/>
              </a:ext>
            </a:extLst>
          </p:cNvPr>
          <p:cNvSpPr>
            <a:spLocks noGrp="1"/>
          </p:cNvSpPr>
          <p:nvPr>
            <p:ph idx="1"/>
          </p:nvPr>
        </p:nvSpPr>
        <p:spPr>
          <a:xfrm>
            <a:off x="504806" y="952891"/>
            <a:ext cx="9248794" cy="5361645"/>
          </a:xfrm>
        </p:spPr>
        <p:txBody>
          <a:bodyPr>
            <a:normAutofit lnSpcReduction="10000"/>
          </a:bodyPr>
          <a:lstStyle/>
          <a:p>
            <a:pPr algn="l" fontAlgn="base"/>
            <a:r>
              <a:rPr lang="en-US" sz="2400" b="0" i="0" dirty="0">
                <a:solidFill>
                  <a:srgbClr val="000000"/>
                </a:solidFill>
                <a:effectLst/>
              </a:rPr>
              <a:t>In determining what is a “reasonable and proportionate” search, the parties (and any court) will consider several factors under </a:t>
            </a:r>
            <a:r>
              <a:rPr lang="en-US" sz="2400" b="1" i="0" dirty="0">
                <a:solidFill>
                  <a:srgbClr val="000000"/>
                </a:solidFill>
                <a:effectLst/>
              </a:rPr>
              <a:t>r31.7</a:t>
            </a:r>
            <a:r>
              <a:rPr lang="en-US" sz="2400" b="0" i="0" dirty="0">
                <a:solidFill>
                  <a:srgbClr val="000000"/>
                </a:solidFill>
                <a:effectLst/>
              </a:rPr>
              <a:t>:</a:t>
            </a:r>
          </a:p>
          <a:p>
            <a:pPr algn="l" fontAlgn="base">
              <a:buFont typeface="Arial" panose="020B0604020202020204" pitchFamily="34" charset="0"/>
              <a:buChar char="•"/>
            </a:pPr>
            <a:r>
              <a:rPr lang="en-US" sz="2400" b="0" i="0" dirty="0">
                <a:solidFill>
                  <a:srgbClr val="000000"/>
                </a:solidFill>
                <a:effectLst/>
              </a:rPr>
              <a:t>the number of documents involved;</a:t>
            </a:r>
          </a:p>
          <a:p>
            <a:pPr algn="l" fontAlgn="base">
              <a:buFont typeface="Arial" panose="020B0604020202020204" pitchFamily="34" charset="0"/>
              <a:buChar char="•"/>
            </a:pPr>
            <a:r>
              <a:rPr lang="en-US" sz="2400" b="0" i="0" dirty="0">
                <a:solidFill>
                  <a:srgbClr val="000000"/>
                </a:solidFill>
                <a:effectLst/>
              </a:rPr>
              <a:t>the nature and complexity of the proceedings;</a:t>
            </a:r>
          </a:p>
          <a:p>
            <a:pPr algn="l" fontAlgn="base">
              <a:buFont typeface="Arial" panose="020B0604020202020204" pitchFamily="34" charset="0"/>
              <a:buChar char="•"/>
            </a:pPr>
            <a:r>
              <a:rPr lang="en-US" sz="2400" b="0" i="0" dirty="0">
                <a:solidFill>
                  <a:srgbClr val="000000"/>
                </a:solidFill>
                <a:effectLst/>
              </a:rPr>
              <a:t>the ease and expense of retrieval of the document; and</a:t>
            </a:r>
          </a:p>
          <a:p>
            <a:pPr algn="l" fontAlgn="base">
              <a:buFont typeface="Arial" panose="020B0604020202020204" pitchFamily="34" charset="0"/>
              <a:buChar char="•"/>
            </a:pPr>
            <a:r>
              <a:rPr lang="en-US" sz="2400" b="0" i="0" dirty="0">
                <a:solidFill>
                  <a:srgbClr val="000000"/>
                </a:solidFill>
                <a:effectLst/>
              </a:rPr>
              <a:t>the significance of any document which is likely to be located during the search.</a:t>
            </a:r>
          </a:p>
          <a:p>
            <a:pPr algn="l" fontAlgn="base"/>
            <a:r>
              <a:rPr lang="en-US" sz="2400" b="0" i="0" dirty="0">
                <a:solidFill>
                  <a:srgbClr val="000000"/>
                </a:solidFill>
                <a:effectLst/>
              </a:rPr>
              <a:t>A list of documents must contain a </a:t>
            </a:r>
            <a:r>
              <a:rPr lang="en-US" sz="2400" b="1" i="0" dirty="0">
                <a:solidFill>
                  <a:srgbClr val="000000"/>
                </a:solidFill>
                <a:effectLst/>
              </a:rPr>
              <a:t>disclosure statement</a:t>
            </a:r>
            <a:r>
              <a:rPr lang="en-US" sz="2400" b="0" i="0" dirty="0">
                <a:solidFill>
                  <a:srgbClr val="000000"/>
                </a:solidFill>
                <a:effectLst/>
              </a:rPr>
              <a:t> setting out the extent of the search that has been made and certifying that the party understands the duty to disclose and that, to the best of their knowledge, they have carried out that duty.</a:t>
            </a:r>
          </a:p>
          <a:p>
            <a:endParaRPr lang="en-GB" dirty="0"/>
          </a:p>
        </p:txBody>
      </p:sp>
    </p:spTree>
    <p:extLst>
      <p:ext uri="{BB962C8B-B14F-4D97-AF65-F5344CB8AC3E}">
        <p14:creationId xmlns:p14="http://schemas.microsoft.com/office/powerpoint/2010/main" val="15817865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36E79F-E168-9DC3-D28E-F4C6B8C1A0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4201C2-F149-46A3-727C-619ACE1893F7}"/>
              </a:ext>
            </a:extLst>
          </p:cNvPr>
          <p:cNvSpPr>
            <a:spLocks noGrp="1"/>
          </p:cNvSpPr>
          <p:nvPr>
            <p:ph type="title"/>
          </p:nvPr>
        </p:nvSpPr>
        <p:spPr>
          <a:xfrm>
            <a:off x="545063" y="241540"/>
            <a:ext cx="8596668" cy="782128"/>
          </a:xfrm>
        </p:spPr>
        <p:txBody>
          <a:bodyPr/>
          <a:lstStyle/>
          <a:p>
            <a:r>
              <a:rPr lang="en-GB" dirty="0"/>
              <a:t>Documents </a:t>
            </a:r>
            <a:r>
              <a:rPr lang="en-GB" b="1" u="sng" dirty="0"/>
              <a:t>not</a:t>
            </a:r>
            <a:r>
              <a:rPr lang="en-GB" dirty="0"/>
              <a:t> searched for</a:t>
            </a:r>
          </a:p>
        </p:txBody>
      </p:sp>
      <p:sp>
        <p:nvSpPr>
          <p:cNvPr id="3" name="Content Placeholder 2">
            <a:extLst>
              <a:ext uri="{FF2B5EF4-FFF2-40B4-BE49-F238E27FC236}">
                <a16:creationId xmlns:a16="http://schemas.microsoft.com/office/drawing/2014/main" id="{D10B4771-5E6E-E712-76A8-52F82C3D07DA}"/>
              </a:ext>
            </a:extLst>
          </p:cNvPr>
          <p:cNvSpPr>
            <a:spLocks noGrp="1"/>
          </p:cNvSpPr>
          <p:nvPr>
            <p:ph idx="1"/>
          </p:nvPr>
        </p:nvSpPr>
        <p:spPr>
          <a:xfrm>
            <a:off x="361032" y="1023668"/>
            <a:ext cx="9317805" cy="5245819"/>
          </a:xfrm>
        </p:spPr>
        <p:txBody>
          <a:bodyPr>
            <a:normAutofit/>
          </a:bodyPr>
          <a:lstStyle/>
          <a:p>
            <a:pPr algn="l" fontAlgn="base"/>
            <a:r>
              <a:rPr lang="en-US" sz="2000" b="0" i="0" dirty="0">
                <a:solidFill>
                  <a:srgbClr val="000000"/>
                </a:solidFill>
                <a:effectLst/>
              </a:rPr>
              <a:t>If a party has not searched for a category of document on the ground that to do so would be unreasonable, they must state this in their disclosure statement and identify the category or class of document affected. </a:t>
            </a:r>
            <a:r>
              <a:rPr lang="en-US" sz="2000" dirty="0">
                <a:solidFill>
                  <a:srgbClr val="000000"/>
                </a:solidFill>
              </a:rPr>
              <a:t>OR if they have limited their search </a:t>
            </a:r>
            <a:r>
              <a:rPr lang="en-US" sz="2000" dirty="0" err="1">
                <a:solidFill>
                  <a:srgbClr val="000000"/>
                </a:solidFill>
              </a:rPr>
              <a:t>e.g</a:t>
            </a:r>
            <a:r>
              <a:rPr lang="en-US" sz="2000" dirty="0">
                <a:solidFill>
                  <a:srgbClr val="000000"/>
                </a:solidFill>
              </a:rPr>
              <a:t>: </a:t>
            </a:r>
          </a:p>
          <a:p>
            <a:pPr lvl="1" fontAlgn="base"/>
            <a:r>
              <a:rPr lang="en-US" sz="2000" b="0" i="0" dirty="0">
                <a:solidFill>
                  <a:srgbClr val="000000"/>
                </a:solidFill>
                <a:effectLst/>
              </a:rPr>
              <a:t>By time: How far back does the search go? If there are pre-contractual discussions, for example, check that the search would include these.</a:t>
            </a:r>
          </a:p>
          <a:p>
            <a:pPr lvl="1" fontAlgn="base"/>
            <a:r>
              <a:rPr lang="en-US" sz="2000" b="0" i="0" dirty="0">
                <a:solidFill>
                  <a:srgbClr val="000000"/>
                </a:solidFill>
                <a:effectLst/>
              </a:rPr>
              <a:t>By location: Has the party’s home been searched if they work from there? What about branch offices and storage facilities?</a:t>
            </a:r>
          </a:p>
          <a:p>
            <a:pPr lvl="1" fontAlgn="base"/>
            <a:r>
              <a:rPr lang="en-US" sz="2000" b="0" i="0" dirty="0">
                <a:solidFill>
                  <a:srgbClr val="000000"/>
                </a:solidFill>
                <a:effectLst/>
              </a:rPr>
              <a:t>By creator: Whether the document is created by the claimant or the defendant.</a:t>
            </a:r>
          </a:p>
          <a:p>
            <a:pPr algn="l" fontAlgn="base"/>
            <a:r>
              <a:rPr lang="en-US" sz="2000" b="0" i="0" dirty="0">
                <a:solidFill>
                  <a:srgbClr val="000000"/>
                </a:solidFill>
                <a:effectLst/>
              </a:rPr>
              <a:t>The usual reason given for any restriction in terms of time or extent of the search is that it is </a:t>
            </a:r>
            <a:r>
              <a:rPr lang="en-US" sz="2000" b="1" i="0" dirty="0">
                <a:solidFill>
                  <a:srgbClr val="000000"/>
                </a:solidFill>
                <a:effectLst/>
              </a:rPr>
              <a:t>not proportionate</a:t>
            </a:r>
            <a:r>
              <a:rPr lang="en-US" sz="2000" b="0" i="0" dirty="0">
                <a:solidFill>
                  <a:srgbClr val="000000"/>
                </a:solidFill>
                <a:effectLst/>
              </a:rPr>
              <a:t> to make that search. In a relatively simple road traffic accident, this could be a restriction of the search for documents from the date of the accident and not before it. It is open to a party to challenge any restriction declared.</a:t>
            </a:r>
          </a:p>
          <a:p>
            <a:endParaRPr lang="en-GB" dirty="0"/>
          </a:p>
        </p:txBody>
      </p:sp>
    </p:spTree>
    <p:extLst>
      <p:ext uri="{BB962C8B-B14F-4D97-AF65-F5344CB8AC3E}">
        <p14:creationId xmlns:p14="http://schemas.microsoft.com/office/powerpoint/2010/main" val="12902544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EAFBEF-9FA5-AFA0-0732-C568BFF2EF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3255D1-9551-A905-9120-8B3F09560F26}"/>
              </a:ext>
            </a:extLst>
          </p:cNvPr>
          <p:cNvSpPr>
            <a:spLocks noGrp="1"/>
          </p:cNvSpPr>
          <p:nvPr>
            <p:ph type="title"/>
          </p:nvPr>
        </p:nvSpPr>
        <p:spPr>
          <a:xfrm>
            <a:off x="326527" y="156238"/>
            <a:ext cx="9944658" cy="786917"/>
          </a:xfrm>
        </p:spPr>
        <p:txBody>
          <a:bodyPr>
            <a:normAutofit fontScale="90000"/>
          </a:bodyPr>
          <a:lstStyle/>
          <a:p>
            <a:r>
              <a:rPr lang="en-GB" b="1" dirty="0"/>
              <a:t>Electronic documents and the scope of search</a:t>
            </a:r>
          </a:p>
        </p:txBody>
      </p:sp>
      <p:sp>
        <p:nvSpPr>
          <p:cNvPr id="3" name="Content Placeholder 2">
            <a:extLst>
              <a:ext uri="{FF2B5EF4-FFF2-40B4-BE49-F238E27FC236}">
                <a16:creationId xmlns:a16="http://schemas.microsoft.com/office/drawing/2014/main" id="{20455F65-80CE-A57C-2F6C-565E07FB0FCE}"/>
              </a:ext>
            </a:extLst>
          </p:cNvPr>
          <p:cNvSpPr>
            <a:spLocks noGrp="1"/>
          </p:cNvSpPr>
          <p:nvPr>
            <p:ph idx="1"/>
          </p:nvPr>
        </p:nvSpPr>
        <p:spPr>
          <a:xfrm>
            <a:off x="447296" y="1007119"/>
            <a:ext cx="9588100" cy="5382179"/>
          </a:xfrm>
        </p:spPr>
        <p:txBody>
          <a:bodyPr>
            <a:normAutofit/>
          </a:bodyPr>
          <a:lstStyle/>
          <a:p>
            <a:pPr algn="l" fontAlgn="base"/>
            <a:r>
              <a:rPr lang="en-US" sz="2400" b="0" i="0" dirty="0">
                <a:solidFill>
                  <a:srgbClr val="000000"/>
                </a:solidFill>
                <a:effectLst/>
              </a:rPr>
              <a:t>Often a high volume of electronic documents and so it is not unreasonable for a search for electronic documents to be limited in some way.</a:t>
            </a:r>
          </a:p>
          <a:p>
            <a:pPr algn="l" fontAlgn="base">
              <a:buFont typeface="+mj-lt"/>
              <a:buAutoNum type="arabicPeriod"/>
            </a:pPr>
            <a:r>
              <a:rPr lang="en-US" sz="2400" b="1" i="0" dirty="0">
                <a:solidFill>
                  <a:srgbClr val="000000"/>
                </a:solidFill>
                <a:effectLst/>
              </a:rPr>
              <a:t>By category</a:t>
            </a:r>
            <a:r>
              <a:rPr lang="en-US" sz="2400" b="0" i="0" dirty="0">
                <a:solidFill>
                  <a:srgbClr val="000000"/>
                </a:solidFill>
                <a:effectLst/>
              </a:rPr>
              <a:t>: Which type of document files did the party search? This might include or restrict the search to PCs, databases, back-up tapes, mobile phones, laptops, portable data storage media, servers and handheld devices.</a:t>
            </a:r>
          </a:p>
          <a:p>
            <a:pPr algn="l" fontAlgn="base">
              <a:buFont typeface="+mj-lt"/>
              <a:buAutoNum type="arabicPeriod"/>
            </a:pPr>
            <a:r>
              <a:rPr lang="en-US" sz="2400" b="1" i="0" dirty="0">
                <a:solidFill>
                  <a:srgbClr val="000000"/>
                </a:solidFill>
                <a:effectLst/>
              </a:rPr>
              <a:t>By file format</a:t>
            </a:r>
            <a:r>
              <a:rPr lang="en-US" sz="2400" b="0" i="0" dirty="0">
                <a:solidFill>
                  <a:srgbClr val="000000"/>
                </a:solidFill>
                <a:effectLst/>
              </a:rPr>
              <a:t>: Which type of file formats did the party search? This might include or restrict the search to mail, calendar, spreadsheet, documents, web-based applications and graphic and presentation files.</a:t>
            </a:r>
          </a:p>
          <a:p>
            <a:pPr algn="l" fontAlgn="base">
              <a:buFont typeface="+mj-lt"/>
              <a:buAutoNum type="arabicPeriod"/>
            </a:pPr>
            <a:r>
              <a:rPr lang="en-US" sz="2400" b="1" i="0" dirty="0">
                <a:solidFill>
                  <a:srgbClr val="000000"/>
                </a:solidFill>
                <a:effectLst/>
              </a:rPr>
              <a:t>By keyword</a:t>
            </a:r>
            <a:r>
              <a:rPr lang="en-US" sz="2400" b="0" i="0" dirty="0">
                <a:solidFill>
                  <a:srgbClr val="000000"/>
                </a:solidFill>
                <a:effectLst/>
              </a:rPr>
              <a:t>: Which keyword(s) did the party use in order to search electronic documents?</a:t>
            </a:r>
          </a:p>
          <a:p>
            <a:endParaRPr lang="en-GB" dirty="0"/>
          </a:p>
        </p:txBody>
      </p:sp>
    </p:spTree>
    <p:extLst>
      <p:ext uri="{BB962C8B-B14F-4D97-AF65-F5344CB8AC3E}">
        <p14:creationId xmlns:p14="http://schemas.microsoft.com/office/powerpoint/2010/main" val="9074606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EA503-7801-672C-CAAC-9A8BF03D00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546EFD-8BA1-8278-27C6-2CE32603FADE}"/>
              </a:ext>
            </a:extLst>
          </p:cNvPr>
          <p:cNvSpPr>
            <a:spLocks noGrp="1"/>
          </p:cNvSpPr>
          <p:nvPr>
            <p:ph type="title"/>
          </p:nvPr>
        </p:nvSpPr>
        <p:spPr>
          <a:xfrm>
            <a:off x="326527" y="156238"/>
            <a:ext cx="9944658" cy="786917"/>
          </a:xfrm>
        </p:spPr>
        <p:txBody>
          <a:bodyPr>
            <a:normAutofit fontScale="90000"/>
          </a:bodyPr>
          <a:lstStyle/>
          <a:p>
            <a:r>
              <a:rPr lang="en-GB" b="1" dirty="0"/>
              <a:t>Electronic documents and questions to ask the client </a:t>
            </a:r>
          </a:p>
        </p:txBody>
      </p:sp>
      <p:sp>
        <p:nvSpPr>
          <p:cNvPr id="3" name="Content Placeholder 2">
            <a:extLst>
              <a:ext uri="{FF2B5EF4-FFF2-40B4-BE49-F238E27FC236}">
                <a16:creationId xmlns:a16="http://schemas.microsoft.com/office/drawing/2014/main" id="{B72BA454-D7E3-753E-B964-3324BC67AD24}"/>
              </a:ext>
            </a:extLst>
          </p:cNvPr>
          <p:cNvSpPr>
            <a:spLocks noGrp="1"/>
          </p:cNvSpPr>
          <p:nvPr>
            <p:ph idx="1"/>
          </p:nvPr>
        </p:nvSpPr>
        <p:spPr>
          <a:xfrm>
            <a:off x="326527" y="1242908"/>
            <a:ext cx="9588100" cy="5382179"/>
          </a:xfrm>
        </p:spPr>
        <p:txBody>
          <a:bodyPr>
            <a:normAutofit/>
          </a:bodyPr>
          <a:lstStyle/>
          <a:p>
            <a:pPr fontAlgn="base"/>
            <a:r>
              <a:rPr lang="en-US" b="0" i="0" dirty="0">
                <a:solidFill>
                  <a:srgbClr val="000000"/>
                </a:solidFill>
                <a:effectLst/>
              </a:rPr>
              <a:t>Has all equipment holding electronic data been searched?;</a:t>
            </a:r>
          </a:p>
          <a:p>
            <a:pPr fontAlgn="base"/>
            <a:r>
              <a:rPr lang="en-US" b="0" i="0" dirty="0">
                <a:solidFill>
                  <a:srgbClr val="000000"/>
                </a:solidFill>
                <a:effectLst/>
              </a:rPr>
              <a:t>Are individuals (within the client’s or opponent’s workplace) able to store documents on their local hard drives, and have they been doing so?;</a:t>
            </a:r>
          </a:p>
          <a:p>
            <a:pPr fontAlgn="base"/>
            <a:r>
              <a:rPr lang="en-US" b="0" i="0" dirty="0">
                <a:solidFill>
                  <a:srgbClr val="000000"/>
                </a:solidFill>
                <a:effectLst/>
              </a:rPr>
              <a:t>Is material on local hard drives routinely backed up onto the client’s central server?;</a:t>
            </a:r>
          </a:p>
          <a:p>
            <a:pPr fontAlgn="base"/>
            <a:r>
              <a:rPr lang="en-US" b="0" i="0" dirty="0">
                <a:solidFill>
                  <a:srgbClr val="000000"/>
                </a:solidFill>
                <a:effectLst/>
              </a:rPr>
              <a:t>Do individuals have documents on their personal computers at home?;</a:t>
            </a:r>
          </a:p>
          <a:p>
            <a:pPr fontAlgn="base"/>
            <a:r>
              <a:rPr lang="en-US" b="0" i="0" dirty="0">
                <a:solidFill>
                  <a:srgbClr val="000000"/>
                </a:solidFill>
                <a:effectLst/>
              </a:rPr>
              <a:t>Does the company operate a “hot-desk” system where employees may use more than one computer?;</a:t>
            </a:r>
          </a:p>
          <a:p>
            <a:pPr fontAlgn="base"/>
            <a:r>
              <a:rPr lang="en-US" b="0" i="0" dirty="0">
                <a:solidFill>
                  <a:srgbClr val="000000"/>
                </a:solidFill>
                <a:effectLst/>
              </a:rPr>
              <a:t>Are mobile phones used to store documents and data?;</a:t>
            </a:r>
          </a:p>
          <a:p>
            <a:pPr fontAlgn="base"/>
            <a:r>
              <a:rPr lang="en-US" b="0" i="0" dirty="0">
                <a:solidFill>
                  <a:srgbClr val="000000"/>
                </a:solidFill>
                <a:effectLst/>
              </a:rPr>
              <a:t>Do individuals use memory sticks, flash cards, external hard drives, CD-Rs or DVD-Rs?; and</a:t>
            </a:r>
          </a:p>
          <a:p>
            <a:pPr fontAlgn="base"/>
            <a:r>
              <a:rPr lang="en-US" b="0" i="0" dirty="0">
                <a:solidFill>
                  <a:srgbClr val="000000"/>
                </a:solidFill>
                <a:effectLst/>
              </a:rPr>
              <a:t>Has a detailed explanation of the client’s (or opponent’s) email policy (particularly in relation to storage and deletion) been provided?</a:t>
            </a:r>
          </a:p>
          <a:p>
            <a:pPr fontAlgn="base"/>
            <a:r>
              <a:rPr lang="en-US" b="0" i="0" dirty="0">
                <a:solidFill>
                  <a:srgbClr val="000000"/>
                </a:solidFill>
                <a:effectLst/>
              </a:rPr>
              <a:t>If disclosure is not being made using Form N265 List of documents: standard disclosure, the party should make their disclosure and accompany it with a disclosure statement.</a:t>
            </a:r>
          </a:p>
          <a:p>
            <a:endParaRPr lang="en-GB" dirty="0"/>
          </a:p>
        </p:txBody>
      </p:sp>
    </p:spTree>
    <p:extLst>
      <p:ext uri="{BB962C8B-B14F-4D97-AF65-F5344CB8AC3E}">
        <p14:creationId xmlns:p14="http://schemas.microsoft.com/office/powerpoint/2010/main" val="26728896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3806F-43D6-2CE2-6AE7-0B45BF261B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29850B-E7C3-8173-7DC9-BA6E58A5FBDF}"/>
              </a:ext>
            </a:extLst>
          </p:cNvPr>
          <p:cNvSpPr>
            <a:spLocks noGrp="1"/>
          </p:cNvSpPr>
          <p:nvPr>
            <p:ph type="title"/>
          </p:nvPr>
        </p:nvSpPr>
        <p:spPr>
          <a:xfrm>
            <a:off x="545063" y="195532"/>
            <a:ext cx="8596668" cy="701615"/>
          </a:xfrm>
        </p:spPr>
        <p:txBody>
          <a:bodyPr/>
          <a:lstStyle/>
          <a:p>
            <a:r>
              <a:rPr lang="en-GB" b="1" dirty="0"/>
              <a:t>Advising the client </a:t>
            </a:r>
            <a:r>
              <a:rPr lang="en-GB" b="1" u="sng" dirty="0"/>
              <a:t>after</a:t>
            </a:r>
            <a:r>
              <a:rPr lang="en-GB" b="1" dirty="0"/>
              <a:t> the search</a:t>
            </a:r>
          </a:p>
        </p:txBody>
      </p:sp>
      <p:sp>
        <p:nvSpPr>
          <p:cNvPr id="3" name="Content Placeholder 2">
            <a:extLst>
              <a:ext uri="{FF2B5EF4-FFF2-40B4-BE49-F238E27FC236}">
                <a16:creationId xmlns:a16="http://schemas.microsoft.com/office/drawing/2014/main" id="{562B5C88-9152-2F96-6D99-9EF7541232D7}"/>
              </a:ext>
            </a:extLst>
          </p:cNvPr>
          <p:cNvSpPr>
            <a:spLocks noGrp="1"/>
          </p:cNvSpPr>
          <p:nvPr>
            <p:ph idx="1"/>
          </p:nvPr>
        </p:nvSpPr>
        <p:spPr>
          <a:xfrm>
            <a:off x="320776" y="988204"/>
            <a:ext cx="10237956" cy="5596626"/>
          </a:xfrm>
        </p:spPr>
        <p:txBody>
          <a:bodyPr>
            <a:normAutofit lnSpcReduction="10000"/>
          </a:bodyPr>
          <a:lstStyle/>
          <a:p>
            <a:r>
              <a:rPr lang="en-US" b="0" i="0" dirty="0">
                <a:solidFill>
                  <a:srgbClr val="000000"/>
                </a:solidFill>
                <a:effectLst/>
              </a:rPr>
              <a:t>Clients will need guidance on the extent of the search they should make so that they can make an honest and true </a:t>
            </a:r>
            <a:r>
              <a:rPr lang="en-US" b="1" i="0" dirty="0">
                <a:solidFill>
                  <a:srgbClr val="000000"/>
                </a:solidFill>
                <a:effectLst/>
              </a:rPr>
              <a:t>disclosure statement</a:t>
            </a:r>
            <a:r>
              <a:rPr lang="en-US" b="0" i="0" dirty="0">
                <a:solidFill>
                  <a:srgbClr val="000000"/>
                </a:solidFill>
                <a:effectLst/>
              </a:rPr>
              <a:t>.</a:t>
            </a:r>
          </a:p>
          <a:p>
            <a:pPr algn="l" fontAlgn="base" latinLnBrk="0"/>
            <a:r>
              <a:rPr lang="en-US" b="0" i="0" dirty="0">
                <a:solidFill>
                  <a:srgbClr val="000000"/>
                </a:solidFill>
                <a:effectLst/>
              </a:rPr>
              <a:t>The client should be advised to send to their legal representative any documents found in their search so the legal representative can then:</a:t>
            </a:r>
          </a:p>
          <a:p>
            <a:pPr algn="l" fontAlgn="base" latinLnBrk="0">
              <a:buFont typeface="Arial" panose="020B0604020202020204" pitchFamily="34" charset="0"/>
              <a:buChar char="•"/>
            </a:pPr>
            <a:r>
              <a:rPr lang="en-US" b="0" i="0" dirty="0">
                <a:solidFill>
                  <a:srgbClr val="000000"/>
                </a:solidFill>
                <a:effectLst/>
              </a:rPr>
              <a:t>consider each of the documents found from the search;</a:t>
            </a:r>
          </a:p>
          <a:p>
            <a:pPr algn="l" fontAlgn="base" latinLnBrk="0">
              <a:buFont typeface="Arial" panose="020B0604020202020204" pitchFamily="34" charset="0"/>
              <a:buChar char="•"/>
            </a:pPr>
            <a:r>
              <a:rPr lang="en-US" b="0" i="0" dirty="0">
                <a:solidFill>
                  <a:srgbClr val="000000"/>
                </a:solidFill>
                <a:effectLst/>
              </a:rPr>
              <a:t>identify whether it falls within the scope of standard disclosure ;</a:t>
            </a:r>
          </a:p>
          <a:p>
            <a:pPr algn="l" fontAlgn="base" latinLnBrk="0">
              <a:buFont typeface="Arial" panose="020B0604020202020204" pitchFamily="34" charset="0"/>
              <a:buChar char="•"/>
            </a:pPr>
            <a:r>
              <a:rPr lang="en-US" b="0" i="0" dirty="0">
                <a:solidFill>
                  <a:srgbClr val="000000"/>
                </a:solidFill>
                <a:effectLst/>
              </a:rPr>
              <a:t>assess each document found to identify whether the document falls within the scope of any relevant ground to withhold disclosure (which are very limited, such as public interest grounds);</a:t>
            </a:r>
          </a:p>
          <a:p>
            <a:pPr algn="l" fontAlgn="base" latinLnBrk="0">
              <a:buFont typeface="Arial" panose="020B0604020202020204" pitchFamily="34" charset="0"/>
              <a:buChar char="•"/>
            </a:pPr>
            <a:r>
              <a:rPr lang="en-US" b="0" i="0" dirty="0">
                <a:solidFill>
                  <a:srgbClr val="000000"/>
                </a:solidFill>
                <a:effectLst/>
              </a:rPr>
              <a:t>identify whether the document falls within the scope of any relevant ground to withhold inspection (which are limited, and subject to particular rules, such as privileges on the grounds of litigation privilege, legal advice privilege, etc.);</a:t>
            </a:r>
          </a:p>
          <a:p>
            <a:pPr algn="l" fontAlgn="base" latinLnBrk="0">
              <a:buFont typeface="Arial" panose="020B0604020202020204" pitchFamily="34" charset="0"/>
              <a:buChar char="•"/>
            </a:pPr>
            <a:r>
              <a:rPr lang="en-US" b="0" i="0" dirty="0">
                <a:solidFill>
                  <a:srgbClr val="000000"/>
                </a:solidFill>
                <a:effectLst/>
              </a:rPr>
              <a:t>identify whether it appears that any documents are missing;</a:t>
            </a:r>
          </a:p>
          <a:p>
            <a:pPr algn="l" fontAlgn="base" latinLnBrk="0">
              <a:buFont typeface="Arial" panose="020B0604020202020204" pitchFamily="34" charset="0"/>
              <a:buChar char="•"/>
            </a:pPr>
            <a:r>
              <a:rPr lang="en-US" b="0" i="0" dirty="0">
                <a:solidFill>
                  <a:srgbClr val="000000"/>
                </a:solidFill>
                <a:effectLst/>
              </a:rPr>
              <a:t>advise the client about any further steps which may be necessary</a:t>
            </a:r>
            <a:r>
              <a:rPr lang="en-US" dirty="0">
                <a:solidFill>
                  <a:srgbClr val="000000"/>
                </a:solidFill>
              </a:rPr>
              <a:t>;</a:t>
            </a:r>
            <a:endParaRPr lang="en-US" b="0" i="0" dirty="0">
              <a:solidFill>
                <a:srgbClr val="000000"/>
              </a:solidFill>
              <a:effectLst/>
            </a:endParaRPr>
          </a:p>
          <a:p>
            <a:pPr algn="l" fontAlgn="base" latinLnBrk="0">
              <a:buFont typeface="Arial" panose="020B0604020202020204" pitchFamily="34" charset="0"/>
              <a:buChar char="•"/>
            </a:pPr>
            <a:r>
              <a:rPr lang="en-US" b="0" i="0" dirty="0">
                <a:solidFill>
                  <a:srgbClr val="000000"/>
                </a:solidFill>
                <a:effectLst/>
              </a:rPr>
              <a:t>reassess the strengths and weaknesses of the client’s position in the case in light of the documents found – with the advice from counsel if appropriate; and</a:t>
            </a:r>
          </a:p>
          <a:p>
            <a:pPr algn="l" fontAlgn="base" latinLnBrk="0">
              <a:buFont typeface="Arial" panose="020B0604020202020204" pitchFamily="34" charset="0"/>
              <a:buChar char="•"/>
            </a:pPr>
            <a:r>
              <a:rPr lang="en-US" b="0" i="0" dirty="0">
                <a:solidFill>
                  <a:srgbClr val="000000"/>
                </a:solidFill>
                <a:effectLst/>
              </a:rPr>
              <a:t>prepare a List of Documents.</a:t>
            </a:r>
          </a:p>
          <a:p>
            <a:endParaRPr lang="en-GB" dirty="0"/>
          </a:p>
        </p:txBody>
      </p:sp>
    </p:spTree>
    <p:extLst>
      <p:ext uri="{BB962C8B-B14F-4D97-AF65-F5344CB8AC3E}">
        <p14:creationId xmlns:p14="http://schemas.microsoft.com/office/powerpoint/2010/main" val="37834339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93C6D-5A99-0E8C-EE56-CE79CBBF0640}"/>
              </a:ext>
            </a:extLst>
          </p:cNvPr>
          <p:cNvSpPr>
            <a:spLocks noGrp="1"/>
          </p:cNvSpPr>
          <p:nvPr>
            <p:ph type="title"/>
          </p:nvPr>
        </p:nvSpPr>
        <p:spPr>
          <a:xfrm>
            <a:off x="418542" y="264544"/>
            <a:ext cx="8596668" cy="776377"/>
          </a:xfrm>
        </p:spPr>
        <p:txBody>
          <a:bodyPr/>
          <a:lstStyle/>
          <a:p>
            <a:r>
              <a:rPr lang="en-GB" b="1" dirty="0"/>
              <a:t>The List of Documents</a:t>
            </a:r>
          </a:p>
        </p:txBody>
      </p:sp>
      <p:sp>
        <p:nvSpPr>
          <p:cNvPr id="3" name="Content Placeholder 2">
            <a:extLst>
              <a:ext uri="{FF2B5EF4-FFF2-40B4-BE49-F238E27FC236}">
                <a16:creationId xmlns:a16="http://schemas.microsoft.com/office/drawing/2014/main" id="{50D25D88-B7D3-07F8-D7FB-AF817CE36932}"/>
              </a:ext>
            </a:extLst>
          </p:cNvPr>
          <p:cNvSpPr>
            <a:spLocks noGrp="1"/>
          </p:cNvSpPr>
          <p:nvPr>
            <p:ph idx="1"/>
          </p:nvPr>
        </p:nvSpPr>
        <p:spPr>
          <a:xfrm>
            <a:off x="343779" y="1125419"/>
            <a:ext cx="9197036" cy="5028090"/>
          </a:xfrm>
        </p:spPr>
        <p:txBody>
          <a:bodyPr>
            <a:normAutofit lnSpcReduction="10000"/>
          </a:bodyPr>
          <a:lstStyle/>
          <a:p>
            <a:pPr algn="l" fontAlgn="base"/>
            <a:r>
              <a:rPr lang="en-US" sz="2400" b="0" i="0" dirty="0">
                <a:solidFill>
                  <a:srgbClr val="000000"/>
                </a:solidFill>
                <a:effectLst/>
              </a:rPr>
              <a:t>After the client has completed their duty to search for documents, their legal representative should be in a position to prepare a List of Documents (</a:t>
            </a:r>
            <a:r>
              <a:rPr lang="en-US" sz="2400" b="1" i="0" dirty="0">
                <a:solidFill>
                  <a:srgbClr val="000000"/>
                </a:solidFill>
                <a:effectLst/>
              </a:rPr>
              <a:t>r31.10(2)</a:t>
            </a:r>
            <a:r>
              <a:rPr lang="en-US" sz="2400" b="0" i="0" dirty="0">
                <a:solidFill>
                  <a:srgbClr val="000000"/>
                </a:solidFill>
                <a:effectLst/>
              </a:rPr>
              <a:t>). Each party is required to serve on other parties a List of Documents unless the parties agree in writing to disclose documents without making a List.</a:t>
            </a:r>
          </a:p>
          <a:p>
            <a:pPr algn="l" fontAlgn="base"/>
            <a:r>
              <a:rPr lang="en-US" sz="2400" b="0" i="0" dirty="0">
                <a:solidFill>
                  <a:srgbClr val="000000"/>
                </a:solidFill>
                <a:effectLst/>
              </a:rPr>
              <a:t>The List of Documents must identify the documents in a convenient order and manner and as concisely as possible. The parties should use the prescribed form (</a:t>
            </a:r>
            <a:r>
              <a:rPr lang="en-US" sz="2400" dirty="0">
                <a:solidFill>
                  <a:srgbClr val="000000"/>
                </a:solidFill>
              </a:rPr>
              <a:t>Form N265 List of documents: standard disclosure</a:t>
            </a:r>
            <a:r>
              <a:rPr lang="en-US" sz="2400" b="0" i="0" dirty="0">
                <a:solidFill>
                  <a:srgbClr val="000000"/>
                </a:solidFill>
                <a:effectLst/>
              </a:rPr>
              <a:t>.</a:t>
            </a:r>
          </a:p>
          <a:p>
            <a:pPr algn="l" fontAlgn="base"/>
            <a:r>
              <a:rPr lang="en-US" sz="2400" b="1" i="0" dirty="0">
                <a:solidFill>
                  <a:srgbClr val="000000"/>
                </a:solidFill>
                <a:effectLst/>
              </a:rPr>
              <a:t>r31.10 </a:t>
            </a:r>
            <a:r>
              <a:rPr lang="en-US" sz="2400" b="0" i="0" dirty="0">
                <a:solidFill>
                  <a:srgbClr val="000000"/>
                </a:solidFill>
                <a:effectLst/>
              </a:rPr>
              <a:t>and </a:t>
            </a:r>
            <a:r>
              <a:rPr lang="en-US" sz="2400" b="1" i="0" dirty="0">
                <a:solidFill>
                  <a:srgbClr val="000000"/>
                </a:solidFill>
                <a:effectLst/>
              </a:rPr>
              <a:t>PD 31A </a:t>
            </a:r>
            <a:r>
              <a:rPr lang="en-US" sz="2400" b="0" i="0" dirty="0">
                <a:solidFill>
                  <a:srgbClr val="000000"/>
                </a:solidFill>
                <a:effectLst/>
              </a:rPr>
              <a:t>set out the detailed instructions for compiling the List in </a:t>
            </a:r>
            <a:r>
              <a:rPr lang="en-US" sz="2400" b="1" i="0" dirty="0">
                <a:solidFill>
                  <a:srgbClr val="000000"/>
                </a:solidFill>
                <a:effectLst/>
              </a:rPr>
              <a:t>Form N265 </a:t>
            </a:r>
            <a:r>
              <a:rPr lang="en-US" sz="2400" b="0" i="0" dirty="0">
                <a:solidFill>
                  <a:srgbClr val="000000"/>
                </a:solidFill>
                <a:effectLst/>
              </a:rPr>
              <a:t>(List of documents: standard disclosure).</a:t>
            </a:r>
          </a:p>
          <a:p>
            <a:endParaRPr lang="en-GB" dirty="0"/>
          </a:p>
        </p:txBody>
      </p:sp>
    </p:spTree>
    <p:extLst>
      <p:ext uri="{BB962C8B-B14F-4D97-AF65-F5344CB8AC3E}">
        <p14:creationId xmlns:p14="http://schemas.microsoft.com/office/powerpoint/2010/main" val="19788767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297" y="270294"/>
            <a:ext cx="8596668" cy="1320800"/>
          </a:xfrm>
        </p:spPr>
        <p:txBody>
          <a:bodyPr/>
          <a:lstStyle/>
          <a:p>
            <a:r>
              <a:rPr lang="en-GB" dirty="0"/>
              <a:t>			</a:t>
            </a:r>
            <a:r>
              <a:rPr lang="en-GB" b="1" dirty="0"/>
              <a:t>The Disclosure Statement</a:t>
            </a:r>
          </a:p>
        </p:txBody>
      </p:sp>
      <p:sp>
        <p:nvSpPr>
          <p:cNvPr id="3" name="Content Placeholder 2"/>
          <p:cNvSpPr>
            <a:spLocks noGrp="1"/>
          </p:cNvSpPr>
          <p:nvPr>
            <p:ph idx="1"/>
          </p:nvPr>
        </p:nvSpPr>
        <p:spPr>
          <a:xfrm>
            <a:off x="447297" y="993147"/>
            <a:ext cx="9030258" cy="5102853"/>
          </a:xfrm>
        </p:spPr>
        <p:txBody>
          <a:bodyPr>
            <a:noAutofit/>
          </a:bodyPr>
          <a:lstStyle/>
          <a:p>
            <a:r>
              <a:rPr lang="en-GB" altLang="en-US" sz="2400" dirty="0">
                <a:latin typeface="+mj-lt"/>
              </a:rPr>
              <a:t>Under </a:t>
            </a:r>
            <a:r>
              <a:rPr lang="en-GB" altLang="en-US" sz="2400" u="sng" dirty="0">
                <a:latin typeface="+mj-lt"/>
              </a:rPr>
              <a:t>CPR 31.10 (6) </a:t>
            </a:r>
            <a:r>
              <a:rPr lang="en-GB" altLang="en-US" sz="2400" dirty="0">
                <a:latin typeface="+mj-lt"/>
              </a:rPr>
              <a:t>and </a:t>
            </a:r>
            <a:r>
              <a:rPr lang="en-GB" altLang="en-US" sz="2400" u="sng" dirty="0">
                <a:latin typeface="+mj-lt"/>
              </a:rPr>
              <a:t>(7)</a:t>
            </a:r>
            <a:r>
              <a:rPr lang="en-GB" altLang="en-US" sz="2400" dirty="0">
                <a:latin typeface="+mj-lt"/>
              </a:rPr>
              <a:t> a disclosure statement by a party must:</a:t>
            </a:r>
          </a:p>
          <a:p>
            <a:pPr lvl="1"/>
            <a:r>
              <a:rPr lang="en-GB" altLang="en-US" sz="2400" dirty="0">
                <a:latin typeface="+mj-lt"/>
              </a:rPr>
              <a:t>Set out the extent of the search,</a:t>
            </a:r>
          </a:p>
          <a:p>
            <a:pPr lvl="1"/>
            <a:r>
              <a:rPr lang="en-GB" altLang="en-US" sz="2400" dirty="0">
                <a:latin typeface="+mj-lt"/>
              </a:rPr>
              <a:t>Certify the party understands his duty,</a:t>
            </a:r>
          </a:p>
          <a:p>
            <a:pPr lvl="1"/>
            <a:r>
              <a:rPr lang="en-GB" altLang="en-US" sz="2400" dirty="0">
                <a:latin typeface="+mj-lt"/>
              </a:rPr>
              <a:t>Certify to the best of the party’s knowledge and belief he has carried out that duty,</a:t>
            </a:r>
          </a:p>
          <a:p>
            <a:pPr lvl="1"/>
            <a:r>
              <a:rPr lang="en-GB" altLang="en-US" sz="2400" dirty="0">
                <a:latin typeface="+mj-lt"/>
              </a:rPr>
              <a:t>Where a party is a company, why the person making the statement is considered appropriate.</a:t>
            </a:r>
          </a:p>
          <a:p>
            <a:r>
              <a:rPr lang="en-GB" altLang="en-US" sz="2400" dirty="0">
                <a:latin typeface="+mj-lt"/>
              </a:rPr>
              <a:t>Parties may dispense with formal list and/or disclosure statement under </a:t>
            </a:r>
            <a:r>
              <a:rPr lang="en-GB" altLang="en-US" sz="2400" u="sng" dirty="0">
                <a:latin typeface="+mj-lt"/>
              </a:rPr>
              <a:t>CPR 31.10 (8).</a:t>
            </a:r>
          </a:p>
          <a:p>
            <a:r>
              <a:rPr lang="en-GB" altLang="en-US" sz="2400" dirty="0">
                <a:latin typeface="+mj-lt"/>
              </a:rPr>
              <a:t>There is a continuing duty.</a:t>
            </a:r>
          </a:p>
          <a:p>
            <a:endParaRPr lang="en-GB" dirty="0"/>
          </a:p>
        </p:txBody>
      </p:sp>
    </p:spTree>
    <p:extLst>
      <p:ext uri="{BB962C8B-B14F-4D97-AF65-F5344CB8AC3E}">
        <p14:creationId xmlns:p14="http://schemas.microsoft.com/office/powerpoint/2010/main" val="3431843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2F34F-1800-FFED-A68F-897B774A7E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BFBFAE-69BF-1ED7-132A-5EDE95A6F0FA}"/>
              </a:ext>
            </a:extLst>
          </p:cNvPr>
          <p:cNvSpPr>
            <a:spLocks noGrp="1"/>
          </p:cNvSpPr>
          <p:nvPr>
            <p:ph type="title"/>
          </p:nvPr>
        </p:nvSpPr>
        <p:spPr>
          <a:xfrm>
            <a:off x="550813" y="189781"/>
            <a:ext cx="3175798" cy="586596"/>
          </a:xfrm>
        </p:spPr>
        <p:txBody>
          <a:bodyPr>
            <a:noAutofit/>
          </a:bodyPr>
          <a:lstStyle/>
          <a:p>
            <a:r>
              <a:rPr lang="en-GB" sz="4000" b="1" dirty="0"/>
              <a:t>Form N265</a:t>
            </a:r>
          </a:p>
        </p:txBody>
      </p:sp>
      <p:sp>
        <p:nvSpPr>
          <p:cNvPr id="3" name="Content Placeholder 2">
            <a:extLst>
              <a:ext uri="{FF2B5EF4-FFF2-40B4-BE49-F238E27FC236}">
                <a16:creationId xmlns:a16="http://schemas.microsoft.com/office/drawing/2014/main" id="{FE56CFB4-1633-3EFB-BBDD-5A3B401CF37D}"/>
              </a:ext>
            </a:extLst>
          </p:cNvPr>
          <p:cNvSpPr>
            <a:spLocks noGrp="1"/>
          </p:cNvSpPr>
          <p:nvPr>
            <p:ph idx="1"/>
          </p:nvPr>
        </p:nvSpPr>
        <p:spPr>
          <a:xfrm>
            <a:off x="292020" y="973019"/>
            <a:ext cx="10019421" cy="5695200"/>
          </a:xfrm>
        </p:spPr>
        <p:txBody>
          <a:bodyPr>
            <a:normAutofit/>
          </a:bodyPr>
          <a:lstStyle/>
          <a:p>
            <a:pPr algn="l" fontAlgn="base"/>
            <a:r>
              <a:rPr lang="en-US" sz="2000" b="1" i="0" dirty="0">
                <a:solidFill>
                  <a:srgbClr val="000000"/>
                </a:solidFill>
                <a:effectLst/>
              </a:rPr>
              <a:t>Form N265</a:t>
            </a:r>
            <a:r>
              <a:rPr lang="en-US" sz="2000" b="0" i="0" dirty="0">
                <a:solidFill>
                  <a:srgbClr val="000000"/>
                </a:solidFill>
                <a:effectLst/>
              </a:rPr>
              <a:t> includes a disclosure statement which includes confirmation that the party has carried out a reasonable and proportionate search to locate all the documents which they are required to disclose, and be clear about the scope of the search undertaken, including:</a:t>
            </a:r>
          </a:p>
          <a:p>
            <a:pPr algn="l" fontAlgn="base">
              <a:buFont typeface="Arial" panose="020B0604020202020204" pitchFamily="34" charset="0"/>
              <a:buChar char="•"/>
            </a:pPr>
            <a:r>
              <a:rPr lang="en-US" sz="2000" b="0" i="0" dirty="0">
                <a:solidFill>
                  <a:srgbClr val="000000"/>
                </a:solidFill>
                <a:effectLst/>
              </a:rPr>
              <a:t>the date of creation and location of any document searched for;</a:t>
            </a:r>
          </a:p>
          <a:p>
            <a:pPr algn="l" fontAlgn="base">
              <a:buFont typeface="Arial" panose="020B0604020202020204" pitchFamily="34" charset="0"/>
              <a:buChar char="•"/>
            </a:pPr>
            <a:r>
              <a:rPr lang="en-US" sz="2000" b="0" i="0" dirty="0">
                <a:solidFill>
                  <a:srgbClr val="000000"/>
                </a:solidFill>
                <a:effectLst/>
              </a:rPr>
              <a:t>the category of documents searched for;</a:t>
            </a:r>
          </a:p>
          <a:p>
            <a:pPr algn="l" fontAlgn="base">
              <a:buFont typeface="Arial" panose="020B0604020202020204" pitchFamily="34" charset="0"/>
              <a:buChar char="•"/>
            </a:pPr>
            <a:r>
              <a:rPr lang="en-US" sz="2000" b="0" i="0" dirty="0">
                <a:solidFill>
                  <a:srgbClr val="000000"/>
                </a:solidFill>
                <a:effectLst/>
              </a:rPr>
              <a:t>the form of documents searched for, and whether they included electronic documents;</a:t>
            </a:r>
          </a:p>
          <a:p>
            <a:pPr algn="l" fontAlgn="base">
              <a:buFont typeface="Arial" panose="020B0604020202020204" pitchFamily="34" charset="0"/>
              <a:buChar char="•"/>
            </a:pPr>
            <a:r>
              <a:rPr lang="en-US" sz="2000" b="0" i="0" dirty="0">
                <a:solidFill>
                  <a:srgbClr val="000000"/>
                </a:solidFill>
                <a:effectLst/>
              </a:rPr>
              <a:t>the authors of any electronic documents searched for;</a:t>
            </a:r>
          </a:p>
          <a:p>
            <a:pPr algn="l" fontAlgn="base">
              <a:buFont typeface="Arial" panose="020B0604020202020204" pitchFamily="34" charset="0"/>
              <a:buChar char="•"/>
            </a:pPr>
            <a:r>
              <a:rPr lang="en-US" sz="2000" b="0" i="0" dirty="0">
                <a:solidFill>
                  <a:srgbClr val="000000"/>
                </a:solidFill>
                <a:effectLst/>
              </a:rPr>
              <a:t>whether documents searched for were created by the claimant or defendant;</a:t>
            </a:r>
          </a:p>
          <a:p>
            <a:pPr algn="l" fontAlgn="base">
              <a:buFont typeface="Arial" panose="020B0604020202020204" pitchFamily="34" charset="0"/>
              <a:buChar char="•"/>
            </a:pPr>
            <a:r>
              <a:rPr lang="en-US" sz="2000" b="0" i="0" dirty="0">
                <a:solidFill>
                  <a:srgbClr val="000000"/>
                </a:solidFill>
                <a:effectLst/>
              </a:rPr>
              <a:t>particular devices on which any electronic documents were searched for and their file formats; and</a:t>
            </a:r>
          </a:p>
          <a:p>
            <a:pPr algn="l" fontAlgn="base">
              <a:buFont typeface="Arial" panose="020B0604020202020204" pitchFamily="34" charset="0"/>
              <a:buChar char="•"/>
            </a:pPr>
            <a:r>
              <a:rPr lang="en-US" sz="2000" b="0" i="0" dirty="0">
                <a:solidFill>
                  <a:srgbClr val="000000"/>
                </a:solidFill>
                <a:effectLst/>
              </a:rPr>
              <a:t>any keywords or concepts used as parameters within which to search for electronic documents.</a:t>
            </a:r>
          </a:p>
          <a:p>
            <a:pPr marL="0" indent="0" algn="l" fontAlgn="base">
              <a:buNone/>
            </a:pPr>
            <a:endParaRPr lang="en-US" b="0" i="0" dirty="0">
              <a:solidFill>
                <a:srgbClr val="000000"/>
              </a:solidFill>
              <a:effectLst/>
            </a:endParaRPr>
          </a:p>
          <a:p>
            <a:endParaRPr lang="en-GB" dirty="0"/>
          </a:p>
        </p:txBody>
      </p:sp>
    </p:spTree>
    <p:extLst>
      <p:ext uri="{BB962C8B-B14F-4D97-AF65-F5344CB8AC3E}">
        <p14:creationId xmlns:p14="http://schemas.microsoft.com/office/powerpoint/2010/main" val="3183129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C23F4B-F80F-0237-A530-F3EF0B062F3B}"/>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A9431F3E-05AF-ED39-3469-D968FAC1E853}"/>
              </a:ext>
            </a:extLst>
          </p:cNvPr>
          <p:cNvPicPr>
            <a:picLocks noChangeAspect="1"/>
          </p:cNvPicPr>
          <p:nvPr/>
        </p:nvPicPr>
        <p:blipFill>
          <a:blip r:embed="rId2"/>
          <a:stretch>
            <a:fillRect/>
          </a:stretch>
        </p:blipFill>
        <p:spPr>
          <a:xfrm>
            <a:off x="1421547" y="177739"/>
            <a:ext cx="8759798" cy="6502521"/>
          </a:xfrm>
          <a:prstGeom prst="rect">
            <a:avLst/>
          </a:prstGeom>
        </p:spPr>
      </p:pic>
    </p:spTree>
    <p:extLst>
      <p:ext uri="{BB962C8B-B14F-4D97-AF65-F5344CB8AC3E}">
        <p14:creationId xmlns:p14="http://schemas.microsoft.com/office/powerpoint/2010/main" val="3124492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9BD39-2C33-71F6-4719-D97B357F2FCA}"/>
              </a:ext>
            </a:extLst>
          </p:cNvPr>
          <p:cNvSpPr>
            <a:spLocks noGrp="1"/>
          </p:cNvSpPr>
          <p:nvPr>
            <p:ph type="title"/>
          </p:nvPr>
        </p:nvSpPr>
        <p:spPr>
          <a:xfrm>
            <a:off x="493304" y="192657"/>
            <a:ext cx="8596668" cy="672860"/>
          </a:xfrm>
        </p:spPr>
        <p:txBody>
          <a:bodyPr/>
          <a:lstStyle/>
          <a:p>
            <a:r>
              <a:rPr lang="en-GB" dirty="0"/>
              <a:t>Categorising documents </a:t>
            </a:r>
          </a:p>
        </p:txBody>
      </p:sp>
      <p:sp>
        <p:nvSpPr>
          <p:cNvPr id="3" name="Content Placeholder 2">
            <a:extLst>
              <a:ext uri="{FF2B5EF4-FFF2-40B4-BE49-F238E27FC236}">
                <a16:creationId xmlns:a16="http://schemas.microsoft.com/office/drawing/2014/main" id="{30B0AE39-1149-4483-27FF-CDEE507401B6}"/>
              </a:ext>
            </a:extLst>
          </p:cNvPr>
          <p:cNvSpPr>
            <a:spLocks noGrp="1"/>
          </p:cNvSpPr>
          <p:nvPr>
            <p:ph idx="1"/>
          </p:nvPr>
        </p:nvSpPr>
        <p:spPr>
          <a:xfrm>
            <a:off x="372534" y="865517"/>
            <a:ext cx="9818138" cy="5603184"/>
          </a:xfrm>
        </p:spPr>
        <p:txBody>
          <a:bodyPr>
            <a:normAutofit fontScale="92500" lnSpcReduction="10000"/>
          </a:bodyPr>
          <a:lstStyle/>
          <a:p>
            <a:pPr algn="l" fontAlgn="base"/>
            <a:r>
              <a:rPr lang="en-GB" b="1" dirty="0"/>
              <a:t>The party has control and no objection to inspection</a:t>
            </a:r>
            <a:r>
              <a:rPr lang="en-GB" dirty="0"/>
              <a:t>: </a:t>
            </a:r>
            <a:r>
              <a:rPr lang="en-US" b="0" i="0" dirty="0">
                <a:solidFill>
                  <a:srgbClr val="000000"/>
                </a:solidFill>
                <a:effectLst/>
              </a:rPr>
              <a:t>These documents usually make up the bulk of the List of Documents. They are the documents that the opponent will be entitled to see or be provided with copies of once they exercise their rights of inspection.</a:t>
            </a:r>
          </a:p>
          <a:p>
            <a:pPr algn="l" fontAlgn="base"/>
            <a:r>
              <a:rPr lang="en-US" b="0" i="0" dirty="0">
                <a:solidFill>
                  <a:srgbClr val="000000"/>
                </a:solidFill>
                <a:effectLst/>
              </a:rPr>
              <a:t>These documents should be listed and numbered, either in the space on the </a:t>
            </a:r>
            <a:r>
              <a:rPr lang="en-US" b="1" i="0" dirty="0">
                <a:solidFill>
                  <a:srgbClr val="000000"/>
                </a:solidFill>
                <a:effectLst/>
              </a:rPr>
              <a:t>Form N265</a:t>
            </a:r>
            <a:r>
              <a:rPr lang="en-US" b="0" i="0" dirty="0">
                <a:solidFill>
                  <a:srgbClr val="000000"/>
                </a:solidFill>
                <a:effectLst/>
              </a:rPr>
              <a:t> (which is limited) or in an accompanying document. There should be a short description given about each document or bundle so that it can be identified and its location should be identified, </a:t>
            </a:r>
            <a:r>
              <a:rPr lang="en-US" b="0" i="0" dirty="0" err="1">
                <a:solidFill>
                  <a:srgbClr val="000000"/>
                </a:solidFill>
                <a:effectLst/>
              </a:rPr>
              <a:t>e.g</a:t>
            </a:r>
            <a:r>
              <a:rPr lang="en-US" b="0" i="0" dirty="0">
                <a:solidFill>
                  <a:srgbClr val="000000"/>
                </a:solidFill>
                <a:effectLst/>
              </a:rPr>
              <a:t>  whether it is with a party, their legal representative or someone else, e.g. a bank.</a:t>
            </a:r>
          </a:p>
          <a:p>
            <a:pPr algn="l" fontAlgn="base"/>
            <a:r>
              <a:rPr lang="en-GB" b="1" dirty="0"/>
              <a:t>The party has control but objects to inspection</a:t>
            </a:r>
            <a:r>
              <a:rPr lang="en-GB" dirty="0"/>
              <a:t>: </a:t>
            </a:r>
            <a:r>
              <a:rPr lang="en-US" b="0" i="0" dirty="0">
                <a:solidFill>
                  <a:srgbClr val="000000"/>
                </a:solidFill>
                <a:effectLst/>
              </a:rPr>
              <a:t>These documents should be listed and numbered in the space on the </a:t>
            </a:r>
            <a:r>
              <a:rPr lang="en-US" b="1" i="0" dirty="0">
                <a:solidFill>
                  <a:srgbClr val="000000"/>
                </a:solidFill>
                <a:effectLst/>
              </a:rPr>
              <a:t>Form N265</a:t>
            </a:r>
            <a:r>
              <a:rPr lang="en-US" b="0" i="0" dirty="0">
                <a:solidFill>
                  <a:srgbClr val="000000"/>
                </a:solidFill>
                <a:effectLst/>
              </a:rPr>
              <a:t>. There is usually standard wording used for this section, which is intentionally quite broad, because to describe a document that is protected from inspection by privilege might undermine the benefit of that document being privileged. For example, if an opinion from an expert was obtained before proceedings were started, that report would usually be protected from inspection by litigation privilege. To describe the report, by the name and field of expertise of the expert and the date of the report in a List of Documents would reveal to the opponent’s damaging information about the party’s position; that is, before proceedings started, an expert had been instructed and had produced a report which the party chose not to rely upon.</a:t>
            </a:r>
          </a:p>
          <a:p>
            <a:r>
              <a:rPr lang="en-GB" b="1" dirty="0"/>
              <a:t>The party no longer has control: </a:t>
            </a:r>
            <a:r>
              <a:rPr lang="en-US" b="1" i="0" dirty="0">
                <a:solidFill>
                  <a:srgbClr val="000000"/>
                </a:solidFill>
                <a:effectLst/>
              </a:rPr>
              <a:t> </a:t>
            </a:r>
            <a:r>
              <a:rPr lang="en-US" b="0" i="0" dirty="0">
                <a:solidFill>
                  <a:srgbClr val="000000"/>
                </a:solidFill>
                <a:effectLst/>
              </a:rPr>
              <a:t>For each document listed, the date on which the document was last in the party’s control and where it is now should also be stated. There is also usually standard wording for this section.</a:t>
            </a:r>
            <a:endParaRPr lang="en-GB" dirty="0"/>
          </a:p>
        </p:txBody>
      </p:sp>
    </p:spTree>
    <p:extLst>
      <p:ext uri="{BB962C8B-B14F-4D97-AF65-F5344CB8AC3E}">
        <p14:creationId xmlns:p14="http://schemas.microsoft.com/office/powerpoint/2010/main" val="6109395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B913B1-3782-2A7F-ED67-41B609DA14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22F46A-326A-8A79-5B69-641DEA66A09D}"/>
              </a:ext>
            </a:extLst>
          </p:cNvPr>
          <p:cNvSpPr>
            <a:spLocks noGrp="1"/>
          </p:cNvSpPr>
          <p:nvPr>
            <p:ph type="title"/>
          </p:nvPr>
        </p:nvSpPr>
        <p:spPr>
          <a:xfrm>
            <a:off x="533561" y="207034"/>
            <a:ext cx="7960582" cy="609604"/>
          </a:xfrm>
        </p:spPr>
        <p:txBody>
          <a:bodyPr>
            <a:normAutofit fontScale="90000"/>
          </a:bodyPr>
          <a:lstStyle/>
          <a:p>
            <a:r>
              <a:rPr lang="en-GB" b="1" dirty="0"/>
              <a:t>Miscellaneous disclosure matters</a:t>
            </a:r>
          </a:p>
        </p:txBody>
      </p:sp>
      <p:sp>
        <p:nvSpPr>
          <p:cNvPr id="3" name="Content Placeholder 2">
            <a:extLst>
              <a:ext uri="{FF2B5EF4-FFF2-40B4-BE49-F238E27FC236}">
                <a16:creationId xmlns:a16="http://schemas.microsoft.com/office/drawing/2014/main" id="{9372F773-A7C1-1737-0788-4035741FBEF3}"/>
              </a:ext>
            </a:extLst>
          </p:cNvPr>
          <p:cNvSpPr>
            <a:spLocks noGrp="1"/>
          </p:cNvSpPr>
          <p:nvPr>
            <p:ph idx="1"/>
          </p:nvPr>
        </p:nvSpPr>
        <p:spPr>
          <a:xfrm>
            <a:off x="424291" y="816638"/>
            <a:ext cx="9162531" cy="5693430"/>
          </a:xfrm>
        </p:spPr>
        <p:txBody>
          <a:bodyPr>
            <a:normAutofit fontScale="92500" lnSpcReduction="10000"/>
          </a:bodyPr>
          <a:lstStyle/>
          <a:p>
            <a:r>
              <a:rPr lang="en-GB" sz="2200" b="1" dirty="0"/>
              <a:t>Documents outside the scope of standard disclosure </a:t>
            </a:r>
            <a:r>
              <a:rPr lang="en-US" sz="2200" b="0" i="0" dirty="0">
                <a:solidFill>
                  <a:srgbClr val="000000"/>
                </a:solidFill>
                <a:effectLst/>
              </a:rPr>
              <a:t>should be retained by the legal representative since it may be possible for an opponent to challenge the scope of a party’s search and disclosure. This is considered later in this chapter.</a:t>
            </a:r>
            <a:endParaRPr lang="en-GB" sz="2200" dirty="0"/>
          </a:p>
          <a:p>
            <a:r>
              <a:rPr lang="en-GB" sz="2200" b="1" dirty="0"/>
              <a:t>Redacting documents which are hybrid</a:t>
            </a:r>
            <a:r>
              <a:rPr lang="en-GB" sz="2200" dirty="0"/>
              <a:t>: </a:t>
            </a:r>
            <a:r>
              <a:rPr lang="en-US" sz="2200" b="0" i="0" dirty="0">
                <a:solidFill>
                  <a:srgbClr val="000000"/>
                </a:solidFill>
                <a:effectLst/>
              </a:rPr>
              <a:t>where part of a document contains privileged or irrelevant commercially sensitive material. Where this happens, the material which is protected from inspection can be </a:t>
            </a:r>
            <a:r>
              <a:rPr lang="en-US" sz="2200" b="1" i="0" dirty="0">
                <a:solidFill>
                  <a:srgbClr val="000000"/>
                </a:solidFill>
                <a:effectLst/>
              </a:rPr>
              <a:t>blanked out</a:t>
            </a:r>
            <a:r>
              <a:rPr lang="en-US" sz="2200" b="0" i="0" dirty="0">
                <a:solidFill>
                  <a:srgbClr val="000000"/>
                </a:solidFill>
                <a:effectLst/>
              </a:rPr>
              <a:t> of (</a:t>
            </a:r>
            <a:r>
              <a:rPr lang="en-US" sz="2200" b="1" i="0" dirty="0">
                <a:solidFill>
                  <a:srgbClr val="000000"/>
                </a:solidFill>
                <a:effectLst/>
              </a:rPr>
              <a:t>redacted </a:t>
            </a:r>
            <a:r>
              <a:rPr lang="en-US" sz="2200" b="0" i="0" dirty="0">
                <a:solidFill>
                  <a:srgbClr val="000000"/>
                </a:solidFill>
                <a:effectLst/>
              </a:rPr>
              <a:t>from) a document that otherwise needs to be disclosed. The description of the document in the list should make it clear that it has been redacted.</a:t>
            </a:r>
          </a:p>
          <a:p>
            <a:r>
              <a:rPr lang="en-US" sz="2200" b="1" dirty="0">
                <a:solidFill>
                  <a:srgbClr val="000000"/>
                </a:solidFill>
              </a:rPr>
              <a:t>Copies and originals</a:t>
            </a:r>
            <a:r>
              <a:rPr lang="en-US" sz="2200" dirty="0">
                <a:solidFill>
                  <a:srgbClr val="000000"/>
                </a:solidFill>
              </a:rPr>
              <a:t>: </a:t>
            </a:r>
            <a:r>
              <a:rPr lang="en-US" sz="2200" b="0" i="0" dirty="0">
                <a:solidFill>
                  <a:srgbClr val="000000"/>
                </a:solidFill>
                <a:effectLst/>
              </a:rPr>
              <a:t>Unless the list of the documents available for inspection states that they are copies, the assumption will be that the document available is the original</a:t>
            </a:r>
          </a:p>
          <a:p>
            <a:r>
              <a:rPr lang="en-US" sz="2200" b="1" dirty="0">
                <a:solidFill>
                  <a:srgbClr val="000000"/>
                </a:solidFill>
              </a:rPr>
              <a:t>Grounds for withholding disclosure</a:t>
            </a:r>
            <a:r>
              <a:rPr lang="en-US" sz="2200" dirty="0">
                <a:solidFill>
                  <a:srgbClr val="000000"/>
                </a:solidFill>
              </a:rPr>
              <a:t>: </a:t>
            </a:r>
            <a:r>
              <a:rPr lang="en-US" sz="2200" b="0" i="0" dirty="0">
                <a:solidFill>
                  <a:srgbClr val="000000"/>
                </a:solidFill>
                <a:effectLst/>
              </a:rPr>
              <a:t>a document may fall within the scope of standard disclosure, but a party may have a ground to withhold disclosure. </a:t>
            </a:r>
            <a:r>
              <a:rPr lang="en-US" sz="2200" b="1" i="0" dirty="0">
                <a:solidFill>
                  <a:srgbClr val="000000"/>
                </a:solidFill>
                <a:effectLst/>
              </a:rPr>
              <a:t>This is rare</a:t>
            </a:r>
            <a:r>
              <a:rPr lang="en-US" sz="2200" b="0" i="0" dirty="0">
                <a:solidFill>
                  <a:srgbClr val="000000"/>
                </a:solidFill>
                <a:effectLst/>
              </a:rPr>
              <a:t>. One such reason could be a claim for public interest immunity. This may happen, for example, in proceedings involving sensitive political or state information.</a:t>
            </a:r>
          </a:p>
          <a:p>
            <a:endParaRPr lang="en-GB" dirty="0"/>
          </a:p>
        </p:txBody>
      </p:sp>
    </p:spTree>
    <p:extLst>
      <p:ext uri="{BB962C8B-B14F-4D97-AF65-F5344CB8AC3E}">
        <p14:creationId xmlns:p14="http://schemas.microsoft.com/office/powerpoint/2010/main" val="40495628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F05B5-184B-9703-C63A-3CA9AD835F78}"/>
              </a:ext>
            </a:extLst>
          </p:cNvPr>
          <p:cNvSpPr>
            <a:spLocks noGrp="1"/>
          </p:cNvSpPr>
          <p:nvPr>
            <p:ph type="title"/>
          </p:nvPr>
        </p:nvSpPr>
        <p:spPr>
          <a:xfrm>
            <a:off x="251764" y="115019"/>
            <a:ext cx="10473745" cy="615351"/>
          </a:xfrm>
        </p:spPr>
        <p:txBody>
          <a:bodyPr>
            <a:normAutofit fontScale="90000"/>
          </a:bodyPr>
          <a:lstStyle/>
          <a:p>
            <a:r>
              <a:rPr lang="en-GB" dirty="0"/>
              <a:t>Next steps on receiving an opponent’s list of documents</a:t>
            </a:r>
          </a:p>
        </p:txBody>
      </p:sp>
      <p:sp>
        <p:nvSpPr>
          <p:cNvPr id="3" name="Content Placeholder 2">
            <a:extLst>
              <a:ext uri="{FF2B5EF4-FFF2-40B4-BE49-F238E27FC236}">
                <a16:creationId xmlns:a16="http://schemas.microsoft.com/office/drawing/2014/main" id="{7B8136F3-D22D-913B-573C-62BC477CA8B8}"/>
              </a:ext>
            </a:extLst>
          </p:cNvPr>
          <p:cNvSpPr>
            <a:spLocks noGrp="1"/>
          </p:cNvSpPr>
          <p:nvPr>
            <p:ph idx="1"/>
          </p:nvPr>
        </p:nvSpPr>
        <p:spPr>
          <a:xfrm>
            <a:off x="361030" y="780361"/>
            <a:ext cx="9645611" cy="5850477"/>
          </a:xfrm>
        </p:spPr>
        <p:txBody>
          <a:bodyPr>
            <a:normAutofit/>
          </a:bodyPr>
          <a:lstStyle/>
          <a:p>
            <a:pPr algn="l" fontAlgn="base"/>
            <a:r>
              <a:rPr lang="en-US" b="0" i="0" dirty="0">
                <a:solidFill>
                  <a:srgbClr val="000000"/>
                </a:solidFill>
                <a:effectLst/>
              </a:rPr>
              <a:t>Legal representative should:</a:t>
            </a:r>
          </a:p>
          <a:p>
            <a:pPr algn="l" fontAlgn="base">
              <a:buFont typeface="Arial" panose="020B0604020202020204" pitchFamily="34" charset="0"/>
              <a:buChar char="•"/>
            </a:pPr>
            <a:r>
              <a:rPr lang="en-US" b="0" i="0" dirty="0">
                <a:solidFill>
                  <a:srgbClr val="000000"/>
                </a:solidFill>
                <a:effectLst/>
              </a:rPr>
              <a:t>carefully consider the List of Documents served by the opponent;</a:t>
            </a:r>
          </a:p>
          <a:p>
            <a:pPr algn="l" fontAlgn="base">
              <a:buFont typeface="Arial" panose="020B0604020202020204" pitchFamily="34" charset="0"/>
              <a:buChar char="•"/>
            </a:pPr>
            <a:r>
              <a:rPr lang="en-US" b="0" i="0" dirty="0">
                <a:solidFill>
                  <a:srgbClr val="000000"/>
                </a:solidFill>
                <a:effectLst/>
              </a:rPr>
              <a:t>identify whether the List of Documents is complete;</a:t>
            </a:r>
          </a:p>
          <a:p>
            <a:pPr algn="l" fontAlgn="base">
              <a:buFont typeface="Arial" panose="020B0604020202020204" pitchFamily="34" charset="0"/>
              <a:buChar char="•"/>
            </a:pPr>
            <a:r>
              <a:rPr lang="en-US" b="0" i="0" dirty="0">
                <a:solidFill>
                  <a:srgbClr val="000000"/>
                </a:solidFill>
                <a:effectLst/>
              </a:rPr>
              <a:t>identify whether the scope of the search was reasonable;</a:t>
            </a:r>
          </a:p>
          <a:p>
            <a:pPr algn="l" fontAlgn="base">
              <a:buFont typeface="Arial" panose="020B0604020202020204" pitchFamily="34" charset="0"/>
              <a:buChar char="•"/>
            </a:pPr>
            <a:r>
              <a:rPr lang="en-US" b="0" i="0" dirty="0">
                <a:solidFill>
                  <a:srgbClr val="000000"/>
                </a:solidFill>
                <a:effectLst/>
              </a:rPr>
              <a:t>identify whether any assertion that a document is no longer in the control of the opponent has been correctly made and whether copies of the document have been retained and dealt with elsewhere in the List of Documents);</a:t>
            </a:r>
          </a:p>
          <a:p>
            <a:pPr algn="l" fontAlgn="base">
              <a:buFont typeface="Arial" panose="020B0604020202020204" pitchFamily="34" charset="0"/>
              <a:buChar char="•"/>
            </a:pPr>
            <a:r>
              <a:rPr lang="en-US" b="0" i="0" dirty="0">
                <a:solidFill>
                  <a:srgbClr val="000000"/>
                </a:solidFill>
                <a:effectLst/>
              </a:rPr>
              <a:t>identify whether any assertion that a document in the control of the opponent but is protected from inspection by any relevant privilege has been correctly made, particularly by considering any documents which might have been created before the dispute arose or which have multiple purposes;</a:t>
            </a:r>
          </a:p>
          <a:p>
            <a:pPr algn="l" fontAlgn="base">
              <a:buFont typeface="Arial" panose="020B0604020202020204" pitchFamily="34" charset="0"/>
              <a:buChar char="•"/>
            </a:pPr>
            <a:r>
              <a:rPr lang="en-US" b="0" i="0" dirty="0">
                <a:solidFill>
                  <a:srgbClr val="000000"/>
                </a:solidFill>
                <a:effectLst/>
              </a:rPr>
              <a:t>assess each document listed to identify whether any assertion that it falls within the scope of any relevant ground to withhold disclosure (which are very limited, such as public interest grounds) has been correctly made; and</a:t>
            </a:r>
          </a:p>
          <a:p>
            <a:pPr algn="l" fontAlgn="base">
              <a:buFont typeface="Arial" panose="020B0604020202020204" pitchFamily="34" charset="0"/>
              <a:buChar char="•"/>
            </a:pPr>
            <a:r>
              <a:rPr lang="en-US" b="0" i="0" dirty="0">
                <a:solidFill>
                  <a:srgbClr val="000000"/>
                </a:solidFill>
                <a:effectLst/>
              </a:rPr>
              <a:t>send the opponent’s List of Documents to see whether they identify any gaps or errors in the List.</a:t>
            </a:r>
          </a:p>
          <a:p>
            <a:endParaRPr lang="en-GB" dirty="0"/>
          </a:p>
        </p:txBody>
      </p:sp>
    </p:spTree>
    <p:extLst>
      <p:ext uri="{BB962C8B-B14F-4D97-AF65-F5344CB8AC3E}">
        <p14:creationId xmlns:p14="http://schemas.microsoft.com/office/powerpoint/2010/main" val="1930576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B17CE-E3A0-D636-8AB5-D67C67281AD9}"/>
              </a:ext>
            </a:extLst>
          </p:cNvPr>
          <p:cNvSpPr>
            <a:spLocks noGrp="1"/>
          </p:cNvSpPr>
          <p:nvPr>
            <p:ph type="title"/>
          </p:nvPr>
        </p:nvSpPr>
        <p:spPr>
          <a:xfrm>
            <a:off x="510557" y="126521"/>
            <a:ext cx="4464009" cy="644106"/>
          </a:xfrm>
        </p:spPr>
        <p:txBody>
          <a:bodyPr/>
          <a:lstStyle/>
          <a:p>
            <a:r>
              <a:rPr lang="en-GB" b="1" dirty="0"/>
              <a:t>Tailored disclosure</a:t>
            </a:r>
          </a:p>
        </p:txBody>
      </p:sp>
      <p:sp>
        <p:nvSpPr>
          <p:cNvPr id="3" name="Content Placeholder 2">
            <a:extLst>
              <a:ext uri="{FF2B5EF4-FFF2-40B4-BE49-F238E27FC236}">
                <a16:creationId xmlns:a16="http://schemas.microsoft.com/office/drawing/2014/main" id="{2DD0434F-8E24-79AF-390D-66DAF9A48F7F}"/>
              </a:ext>
            </a:extLst>
          </p:cNvPr>
          <p:cNvSpPr>
            <a:spLocks noGrp="1"/>
          </p:cNvSpPr>
          <p:nvPr>
            <p:ph idx="1"/>
          </p:nvPr>
        </p:nvSpPr>
        <p:spPr>
          <a:xfrm>
            <a:off x="269018" y="770627"/>
            <a:ext cx="9961910" cy="5911969"/>
          </a:xfrm>
        </p:spPr>
        <p:txBody>
          <a:bodyPr>
            <a:normAutofit fontScale="92500" lnSpcReduction="10000"/>
          </a:bodyPr>
          <a:lstStyle/>
          <a:p>
            <a:r>
              <a:rPr lang="en-GB" b="1" dirty="0"/>
              <a:t>Standard disclosure is not the norm in multi-track </a:t>
            </a:r>
            <a:r>
              <a:rPr lang="en-GB" dirty="0"/>
              <a:t>( other than PI claims)</a:t>
            </a:r>
          </a:p>
          <a:p>
            <a:r>
              <a:rPr lang="en-GB" dirty="0"/>
              <a:t>Multi track tend to be more complex and so court tailors disclosure to suit the parties’ needs ( menu or tailored disclosure) </a:t>
            </a:r>
          </a:p>
          <a:p>
            <a:pPr algn="l" fontAlgn="base"/>
            <a:r>
              <a:rPr lang="en-US" b="0" i="0" dirty="0">
                <a:solidFill>
                  <a:srgbClr val="000000"/>
                </a:solidFill>
                <a:effectLst/>
              </a:rPr>
              <a:t>To enable the court to deal properly with case management directions the parties are required to file at court and serve on all other parties </a:t>
            </a:r>
            <a:r>
              <a:rPr lang="en-US" b="1" i="0" dirty="0">
                <a:solidFill>
                  <a:srgbClr val="000000"/>
                </a:solidFill>
                <a:effectLst/>
              </a:rPr>
              <a:t>a disclosure report</a:t>
            </a:r>
            <a:r>
              <a:rPr lang="en-US" b="0" i="0" dirty="0">
                <a:solidFill>
                  <a:srgbClr val="000000"/>
                </a:solidFill>
                <a:effectLst/>
              </a:rPr>
              <a:t>, verified by a statement of truth, at least 14 days before the first CMC.  The aim of the disclosure report is to enable the court to deal properly with case management directions for disclosure and inspection. </a:t>
            </a:r>
          </a:p>
          <a:p>
            <a:pPr algn="l" fontAlgn="base"/>
            <a:r>
              <a:rPr lang="en-US" b="1" dirty="0">
                <a:solidFill>
                  <a:srgbClr val="000000"/>
                </a:solidFill>
              </a:rPr>
              <a:t>Part 31 </a:t>
            </a:r>
            <a:r>
              <a:rPr lang="en-US" dirty="0">
                <a:solidFill>
                  <a:srgbClr val="000000"/>
                </a:solidFill>
              </a:rPr>
              <a:t>provides the court with the flexibility </a:t>
            </a:r>
            <a:r>
              <a:rPr lang="en-US" b="0" i="0" dirty="0">
                <a:solidFill>
                  <a:srgbClr val="000000"/>
                </a:solidFill>
                <a:effectLst/>
              </a:rPr>
              <a:t> to make a range of disclosure orders with regard to the overriding objective and the need to limit disclosure to what is necessary to deal with the case justly</a:t>
            </a:r>
            <a:r>
              <a:rPr lang="en-US" dirty="0">
                <a:solidFill>
                  <a:srgbClr val="000000"/>
                </a:solidFill>
              </a:rPr>
              <a:t> </a:t>
            </a:r>
            <a:r>
              <a:rPr lang="en-US" dirty="0" err="1">
                <a:solidFill>
                  <a:srgbClr val="000000"/>
                </a:solidFill>
              </a:rPr>
              <a:t>eg</a:t>
            </a:r>
            <a:r>
              <a:rPr lang="en-US" dirty="0">
                <a:solidFill>
                  <a:srgbClr val="000000"/>
                </a:solidFill>
              </a:rPr>
              <a:t>:</a:t>
            </a:r>
          </a:p>
          <a:p>
            <a:pPr algn="l" fontAlgn="base">
              <a:buFont typeface="Arial" panose="020B0604020202020204" pitchFamily="34" charset="0"/>
              <a:buChar char="•"/>
            </a:pPr>
            <a:r>
              <a:rPr lang="en-US" b="0" i="0" u="sng" dirty="0">
                <a:solidFill>
                  <a:srgbClr val="000000"/>
                </a:solidFill>
                <a:effectLst/>
              </a:rPr>
              <a:t>dispensing with disclosure </a:t>
            </a:r>
            <a:r>
              <a:rPr lang="en-US" b="0" i="0" dirty="0">
                <a:solidFill>
                  <a:srgbClr val="000000"/>
                </a:solidFill>
                <a:effectLst/>
              </a:rPr>
              <a:t>completely;</a:t>
            </a:r>
          </a:p>
          <a:p>
            <a:pPr algn="l" fontAlgn="base">
              <a:buFont typeface="Arial" panose="020B0604020202020204" pitchFamily="34" charset="0"/>
              <a:buChar char="•"/>
            </a:pPr>
            <a:r>
              <a:rPr lang="en-US" b="0" i="0" u="sng" dirty="0">
                <a:solidFill>
                  <a:srgbClr val="000000"/>
                </a:solidFill>
                <a:effectLst/>
              </a:rPr>
              <a:t>ordering disclosure of documents on which each party relies</a:t>
            </a:r>
            <a:r>
              <a:rPr lang="en-US" b="0" i="0" dirty="0">
                <a:solidFill>
                  <a:srgbClr val="000000"/>
                </a:solidFill>
                <a:effectLst/>
              </a:rPr>
              <a:t>, and at the same time each party should request any specific disclosure from any other party;</a:t>
            </a:r>
          </a:p>
          <a:p>
            <a:pPr algn="l" fontAlgn="base">
              <a:buFont typeface="Arial" panose="020B0604020202020204" pitchFamily="34" charset="0"/>
              <a:buChar char="•"/>
            </a:pPr>
            <a:r>
              <a:rPr lang="en-US" b="0" i="0" u="sng" dirty="0">
                <a:solidFill>
                  <a:srgbClr val="000000"/>
                </a:solidFill>
                <a:effectLst/>
              </a:rPr>
              <a:t>ordering standard disclosure </a:t>
            </a:r>
            <a:r>
              <a:rPr lang="en-US" b="0" i="0" dirty="0">
                <a:solidFill>
                  <a:srgbClr val="000000"/>
                </a:solidFill>
                <a:effectLst/>
              </a:rPr>
              <a:t>within the scope of </a:t>
            </a:r>
            <a:r>
              <a:rPr lang="en-US" b="1" i="0" dirty="0">
                <a:solidFill>
                  <a:srgbClr val="000000"/>
                </a:solidFill>
                <a:effectLst/>
              </a:rPr>
              <a:t>r31.6</a:t>
            </a:r>
            <a:r>
              <a:rPr lang="en-US" b="0" i="0" dirty="0">
                <a:solidFill>
                  <a:srgbClr val="000000"/>
                </a:solidFill>
                <a:effectLst/>
              </a:rPr>
              <a:t>;</a:t>
            </a:r>
          </a:p>
          <a:p>
            <a:pPr algn="l" fontAlgn="base">
              <a:buFont typeface="Arial" panose="020B0604020202020204" pitchFamily="34" charset="0"/>
              <a:buChar char="•"/>
            </a:pPr>
            <a:r>
              <a:rPr lang="en-US" b="0" i="0" dirty="0">
                <a:solidFill>
                  <a:srgbClr val="000000"/>
                </a:solidFill>
                <a:effectLst/>
              </a:rPr>
              <a:t>ordering disclosure where practicable, the disclosure to be given by each party on an </a:t>
            </a:r>
            <a:r>
              <a:rPr lang="en-US" b="0" i="0" u="sng" dirty="0">
                <a:solidFill>
                  <a:srgbClr val="000000"/>
                </a:solidFill>
                <a:effectLst/>
              </a:rPr>
              <a:t>issue by issue basis;</a:t>
            </a:r>
          </a:p>
          <a:p>
            <a:pPr algn="l" fontAlgn="base">
              <a:buFont typeface="Arial" panose="020B0604020202020204" pitchFamily="34" charset="0"/>
              <a:buChar char="•"/>
            </a:pPr>
            <a:r>
              <a:rPr lang="en-US" b="0" i="0" dirty="0">
                <a:solidFill>
                  <a:srgbClr val="000000"/>
                </a:solidFill>
                <a:effectLst/>
              </a:rPr>
              <a:t>ordering each party disclose any documents which it is reasonable to suppose may contain information which enables that party to advance its own case or to damage that of any other party or which leads to an inquiry which has either of those consequences; or</a:t>
            </a:r>
          </a:p>
          <a:p>
            <a:pPr algn="l" fontAlgn="base">
              <a:buFont typeface="Arial" panose="020B0604020202020204" pitchFamily="34" charset="0"/>
              <a:buChar char="•"/>
            </a:pPr>
            <a:r>
              <a:rPr lang="en-US" b="0" i="0" dirty="0">
                <a:solidFill>
                  <a:srgbClr val="000000"/>
                </a:solidFill>
                <a:effectLst/>
              </a:rPr>
              <a:t>any other order in relation to the disclosure that the court considers appropriate. </a:t>
            </a:r>
          </a:p>
          <a:p>
            <a:endParaRPr lang="en-GB" dirty="0"/>
          </a:p>
          <a:p>
            <a:endParaRPr lang="en-GB" dirty="0"/>
          </a:p>
          <a:p>
            <a:endParaRPr lang="en-GB" dirty="0"/>
          </a:p>
        </p:txBody>
      </p:sp>
    </p:spTree>
    <p:extLst>
      <p:ext uri="{BB962C8B-B14F-4D97-AF65-F5344CB8AC3E}">
        <p14:creationId xmlns:p14="http://schemas.microsoft.com/office/powerpoint/2010/main" val="27402238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E6123-FF5C-2AC4-0C6C-EA12050BF67F}"/>
              </a:ext>
            </a:extLst>
          </p:cNvPr>
          <p:cNvSpPr>
            <a:spLocks noGrp="1"/>
          </p:cNvSpPr>
          <p:nvPr>
            <p:ph type="title"/>
          </p:nvPr>
        </p:nvSpPr>
        <p:spPr>
          <a:xfrm>
            <a:off x="579568" y="224287"/>
            <a:ext cx="8596668" cy="684362"/>
          </a:xfrm>
        </p:spPr>
        <p:txBody>
          <a:bodyPr/>
          <a:lstStyle/>
          <a:p>
            <a:r>
              <a:rPr lang="en-GB" b="1" dirty="0"/>
              <a:t>Disclosure of electronic documents</a:t>
            </a:r>
          </a:p>
        </p:txBody>
      </p:sp>
      <p:sp>
        <p:nvSpPr>
          <p:cNvPr id="3" name="Content Placeholder 2">
            <a:extLst>
              <a:ext uri="{FF2B5EF4-FFF2-40B4-BE49-F238E27FC236}">
                <a16:creationId xmlns:a16="http://schemas.microsoft.com/office/drawing/2014/main" id="{F4853C00-DD7C-4744-410A-F76FF2FA313F}"/>
              </a:ext>
            </a:extLst>
          </p:cNvPr>
          <p:cNvSpPr>
            <a:spLocks noGrp="1"/>
          </p:cNvSpPr>
          <p:nvPr>
            <p:ph idx="1"/>
          </p:nvPr>
        </p:nvSpPr>
        <p:spPr>
          <a:xfrm>
            <a:off x="435794" y="952891"/>
            <a:ext cx="9231541" cy="5344392"/>
          </a:xfrm>
        </p:spPr>
        <p:txBody>
          <a:bodyPr/>
          <a:lstStyle/>
          <a:p>
            <a:pPr algn="l" fontAlgn="base"/>
            <a:r>
              <a:rPr lang="en-US" sz="2000" b="0" i="0" dirty="0">
                <a:solidFill>
                  <a:srgbClr val="000000"/>
                </a:solidFill>
                <a:effectLst/>
              </a:rPr>
              <a:t>The DQ requires parties in multi-track cases to consider these issues early in the case.</a:t>
            </a:r>
          </a:p>
          <a:p>
            <a:pPr algn="l" fontAlgn="base"/>
            <a:r>
              <a:rPr lang="en-US" sz="2000" b="0" i="0" dirty="0">
                <a:solidFill>
                  <a:srgbClr val="000000"/>
                </a:solidFill>
                <a:effectLst/>
              </a:rPr>
              <a:t>Given the number of electronically created documents and the extent to which these can be retrieved, the preparation of a party’s list of documents in order to comply with its disclosure obligation can be onerous.</a:t>
            </a:r>
          </a:p>
          <a:p>
            <a:pPr algn="l" fontAlgn="base"/>
            <a:r>
              <a:rPr lang="en-US" sz="2000" b="0" i="0" dirty="0">
                <a:solidFill>
                  <a:srgbClr val="000000"/>
                </a:solidFill>
                <a:effectLst/>
              </a:rPr>
              <a:t>The parties must discuss disclosure of electronic documents before the first CMC, in order to provide information to each other in relation to the scope, extent and most suitable format for disclosure of electronic documents in the proceedings.</a:t>
            </a:r>
          </a:p>
          <a:p>
            <a:pPr algn="l" fontAlgn="base"/>
            <a:r>
              <a:rPr lang="en-US" sz="2000" b="0" i="0" dirty="0">
                <a:solidFill>
                  <a:srgbClr val="000000"/>
                </a:solidFill>
                <a:effectLst/>
              </a:rPr>
              <a:t>They may, if they wish, exchange an electronic documents questionnaire (</a:t>
            </a:r>
            <a:r>
              <a:rPr lang="en-US" sz="2000" dirty="0">
                <a:solidFill>
                  <a:srgbClr val="003E5A"/>
                </a:solidFill>
              </a:rPr>
              <a:t>Form N264 Electronic documents questionnaire. </a:t>
            </a:r>
            <a:r>
              <a:rPr lang="en-US" sz="2000" b="0" i="0" dirty="0">
                <a:solidFill>
                  <a:srgbClr val="000000"/>
                </a:solidFill>
                <a:effectLst/>
              </a:rPr>
              <a:t>The questionnaire must be verified by a statement of truth.</a:t>
            </a:r>
          </a:p>
          <a:p>
            <a:pPr algn="l" fontAlgn="base"/>
            <a:r>
              <a:rPr lang="en-US" sz="2000" b="0" i="0" dirty="0">
                <a:solidFill>
                  <a:srgbClr val="000000"/>
                </a:solidFill>
                <a:effectLst/>
              </a:rPr>
              <a:t>If the parties cannot agree on the disclosure of electronic documents, the court will give written directions or order a separate hearing to deal with this aspect.</a:t>
            </a:r>
          </a:p>
          <a:p>
            <a:endParaRPr lang="en-GB" dirty="0"/>
          </a:p>
        </p:txBody>
      </p:sp>
    </p:spTree>
    <p:extLst>
      <p:ext uri="{BB962C8B-B14F-4D97-AF65-F5344CB8AC3E}">
        <p14:creationId xmlns:p14="http://schemas.microsoft.com/office/powerpoint/2010/main" val="24640048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6017A-6EC7-21F0-D4AD-6108C00DC9B9}"/>
              </a:ext>
            </a:extLst>
          </p:cNvPr>
          <p:cNvSpPr>
            <a:spLocks noGrp="1"/>
          </p:cNvSpPr>
          <p:nvPr>
            <p:ph type="title"/>
          </p:nvPr>
        </p:nvSpPr>
        <p:spPr>
          <a:xfrm>
            <a:off x="504806" y="156238"/>
            <a:ext cx="9639858" cy="574132"/>
          </a:xfrm>
        </p:spPr>
        <p:txBody>
          <a:bodyPr>
            <a:normAutofit fontScale="90000"/>
          </a:bodyPr>
          <a:lstStyle/>
          <a:p>
            <a:r>
              <a:rPr lang="en-GB" sz="3200" dirty="0"/>
              <a:t>Disclosure in the Business and Property Courts</a:t>
            </a:r>
          </a:p>
        </p:txBody>
      </p:sp>
      <p:sp>
        <p:nvSpPr>
          <p:cNvPr id="3" name="Content Placeholder 2">
            <a:extLst>
              <a:ext uri="{FF2B5EF4-FFF2-40B4-BE49-F238E27FC236}">
                <a16:creationId xmlns:a16="http://schemas.microsoft.com/office/drawing/2014/main" id="{F84D86F8-C03F-C743-6479-1421635FBEBF}"/>
              </a:ext>
            </a:extLst>
          </p:cNvPr>
          <p:cNvSpPr>
            <a:spLocks noGrp="1"/>
          </p:cNvSpPr>
          <p:nvPr>
            <p:ph idx="1"/>
          </p:nvPr>
        </p:nvSpPr>
        <p:spPr>
          <a:xfrm>
            <a:off x="320775" y="684362"/>
            <a:ext cx="9444328" cy="5752152"/>
          </a:xfrm>
        </p:spPr>
        <p:txBody>
          <a:bodyPr>
            <a:normAutofit lnSpcReduction="10000"/>
          </a:bodyPr>
          <a:lstStyle/>
          <a:p>
            <a:pPr algn="l" fontAlgn="base"/>
            <a:r>
              <a:rPr lang="en-US" b="0" i="0" dirty="0">
                <a:solidFill>
                  <a:srgbClr val="000000"/>
                </a:solidFill>
                <a:effectLst/>
                <a:latin typeface="Inter"/>
              </a:rPr>
              <a:t>There is a particular set of rules applying to disclosure in the Business and Property Courts. (PD 57AD).</a:t>
            </a:r>
          </a:p>
          <a:p>
            <a:pPr algn="l" fontAlgn="base"/>
            <a:r>
              <a:rPr lang="en-US" b="0" i="0" dirty="0">
                <a:solidFill>
                  <a:srgbClr val="000000"/>
                </a:solidFill>
                <a:effectLst/>
                <a:latin typeface="Inter"/>
              </a:rPr>
              <a:t>The reason behind the </a:t>
            </a:r>
            <a:r>
              <a:rPr lang="en-US" b="1" i="0" dirty="0">
                <a:solidFill>
                  <a:srgbClr val="000000"/>
                </a:solidFill>
                <a:effectLst/>
                <a:latin typeface="inherit"/>
              </a:rPr>
              <a:t>PD 57AD</a:t>
            </a:r>
            <a:r>
              <a:rPr lang="en-US" b="0" i="0" dirty="0">
                <a:solidFill>
                  <a:srgbClr val="000000"/>
                </a:solidFill>
                <a:effectLst/>
                <a:latin typeface="Inter"/>
              </a:rPr>
              <a:t> is the view that standard disclosure often produces large amounts of wholly irrelevant documents, leading to a considerable waste of time and costs. The issue has come to the fore primarily because of the huge amount of material which may be generated electronically.</a:t>
            </a:r>
          </a:p>
          <a:p>
            <a:pPr algn="l" fontAlgn="base"/>
            <a:r>
              <a:rPr lang="en-US" b="0" i="0" dirty="0">
                <a:solidFill>
                  <a:srgbClr val="000000"/>
                </a:solidFill>
                <a:effectLst/>
                <a:latin typeface="Inter"/>
              </a:rPr>
              <a:t>One of the central features of the new scheme is a greater focus on the key issues and the idea is that disclosure should be no wider than is strictly necessary to dispose of the case.</a:t>
            </a:r>
          </a:p>
          <a:p>
            <a:pPr algn="l" fontAlgn="base"/>
            <a:r>
              <a:rPr lang="en-US" b="0" i="0" dirty="0">
                <a:solidFill>
                  <a:srgbClr val="000000"/>
                </a:solidFill>
                <a:effectLst/>
                <a:latin typeface="Inter"/>
              </a:rPr>
              <a:t>The provisions of this pilot scheme are set out at </a:t>
            </a:r>
            <a:r>
              <a:rPr lang="en-US" b="1" i="0" dirty="0">
                <a:solidFill>
                  <a:srgbClr val="000000"/>
                </a:solidFill>
                <a:effectLst/>
                <a:latin typeface="inherit"/>
              </a:rPr>
              <a:t>PD 57AD Disclosure in the Business and Property Courts</a:t>
            </a:r>
            <a:r>
              <a:rPr lang="en-US" dirty="0">
                <a:solidFill>
                  <a:srgbClr val="000000"/>
                </a:solidFill>
                <a:latin typeface="Inter"/>
              </a:rPr>
              <a:t> </a:t>
            </a:r>
            <a:r>
              <a:rPr lang="en-US" b="0" i="0" dirty="0">
                <a:solidFill>
                  <a:srgbClr val="000000"/>
                </a:solidFill>
                <a:effectLst/>
                <a:latin typeface="Inter"/>
              </a:rPr>
              <a:t>and introduces two stages of disclosure.</a:t>
            </a:r>
          </a:p>
          <a:p>
            <a:pPr lvl="1"/>
            <a:r>
              <a:rPr lang="en-GB" dirty="0"/>
              <a:t>Initial disclosure – disclosure of key documents given with the statements of case and Model D disclosure</a:t>
            </a:r>
          </a:p>
          <a:p>
            <a:pPr lvl="1"/>
            <a:r>
              <a:rPr lang="en-GB" dirty="0"/>
              <a:t>Extended Disclosure - </a:t>
            </a:r>
            <a:r>
              <a:rPr lang="en-US" b="0" i="0" dirty="0">
                <a:solidFill>
                  <a:srgbClr val="000000"/>
                </a:solidFill>
                <a:effectLst/>
                <a:latin typeface="Inter"/>
              </a:rPr>
              <a:t>After closure of the statements of case, it is compulsory for the parties to co-operate before the first CMC with a view to agreeing a proportionate and efficient approach to disclosure. In particular, the parties must meet, discuss, and complete a joint Disclosure Review Document (</a:t>
            </a:r>
            <a:r>
              <a:rPr lang="en-US" b="1" i="0" dirty="0">
                <a:solidFill>
                  <a:srgbClr val="000000"/>
                </a:solidFill>
                <a:effectLst/>
                <a:latin typeface="inherit"/>
              </a:rPr>
              <a:t>DRD</a:t>
            </a:r>
            <a:r>
              <a:rPr lang="en-US" b="0" i="0" dirty="0">
                <a:solidFill>
                  <a:srgbClr val="000000"/>
                </a:solidFill>
                <a:effectLst/>
                <a:latin typeface="Inter"/>
              </a:rPr>
              <a:t>). An example of the DRD is found in </a:t>
            </a:r>
            <a:r>
              <a:rPr lang="en-US" dirty="0">
                <a:solidFill>
                  <a:srgbClr val="003E5A"/>
                </a:solidFill>
                <a:latin typeface="inherit"/>
              </a:rPr>
              <a:t>PD 57AD, Appendix 2</a:t>
            </a:r>
            <a:r>
              <a:rPr lang="en-US" b="0" i="0" dirty="0">
                <a:solidFill>
                  <a:srgbClr val="000000"/>
                </a:solidFill>
                <a:effectLst/>
                <a:latin typeface="Inter"/>
              </a:rPr>
              <a:t>. The aims of the DRD are to:</a:t>
            </a:r>
          </a:p>
          <a:p>
            <a:pPr lvl="2"/>
            <a:r>
              <a:rPr lang="en-US" b="0" i="0" dirty="0">
                <a:solidFill>
                  <a:srgbClr val="000000"/>
                </a:solidFill>
                <a:effectLst/>
                <a:latin typeface="inherit"/>
              </a:rPr>
              <a:t>list the </a:t>
            </a:r>
            <a:r>
              <a:rPr lang="en-US" b="1" i="0" dirty="0">
                <a:solidFill>
                  <a:srgbClr val="000000"/>
                </a:solidFill>
                <a:effectLst/>
                <a:latin typeface="inherit"/>
              </a:rPr>
              <a:t>issues for disclosure</a:t>
            </a:r>
            <a:r>
              <a:rPr lang="en-US" b="0" i="0" dirty="0">
                <a:solidFill>
                  <a:srgbClr val="000000"/>
                </a:solidFill>
                <a:effectLst/>
                <a:latin typeface="inherit"/>
              </a:rPr>
              <a:t> in the case (key issues in dispute);</a:t>
            </a:r>
          </a:p>
          <a:p>
            <a:pPr lvl="2"/>
            <a:r>
              <a:rPr lang="en-US" b="0" i="0" dirty="0">
                <a:solidFill>
                  <a:srgbClr val="000000"/>
                </a:solidFill>
                <a:effectLst/>
                <a:latin typeface="inherit"/>
              </a:rPr>
              <a:t>exchange proposals for </a:t>
            </a:r>
            <a:r>
              <a:rPr lang="en-US" b="1" i="0" dirty="0">
                <a:solidFill>
                  <a:srgbClr val="000000"/>
                </a:solidFill>
                <a:effectLst/>
                <a:latin typeface="inherit"/>
              </a:rPr>
              <a:t>Extended Disclosure</a:t>
            </a:r>
            <a:r>
              <a:rPr lang="en-US" b="0" i="0" dirty="0">
                <a:solidFill>
                  <a:srgbClr val="000000"/>
                </a:solidFill>
                <a:effectLst/>
                <a:latin typeface="inherit"/>
              </a:rPr>
              <a:t>; and</a:t>
            </a:r>
          </a:p>
          <a:p>
            <a:pPr lvl="2"/>
            <a:r>
              <a:rPr lang="en-US" b="0" i="0" dirty="0">
                <a:solidFill>
                  <a:srgbClr val="000000"/>
                </a:solidFill>
                <a:effectLst/>
                <a:latin typeface="inherit"/>
              </a:rPr>
              <a:t>share information about how documents are stored and how they might, if required, be searched, and reviewed, including with the assistance of technology.</a:t>
            </a:r>
          </a:p>
          <a:p>
            <a:endParaRPr lang="en-GB" dirty="0"/>
          </a:p>
        </p:txBody>
      </p:sp>
    </p:spTree>
    <p:extLst>
      <p:ext uri="{BB962C8B-B14F-4D97-AF65-F5344CB8AC3E}">
        <p14:creationId xmlns:p14="http://schemas.microsoft.com/office/powerpoint/2010/main" val="9122986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EEBD3-F46E-A55C-B69B-1B7D498B6E79}"/>
              </a:ext>
            </a:extLst>
          </p:cNvPr>
          <p:cNvSpPr>
            <a:spLocks noGrp="1"/>
          </p:cNvSpPr>
          <p:nvPr>
            <p:ph type="title"/>
          </p:nvPr>
        </p:nvSpPr>
        <p:spPr>
          <a:xfrm>
            <a:off x="533560" y="212785"/>
            <a:ext cx="9910153" cy="741872"/>
          </a:xfrm>
        </p:spPr>
        <p:txBody>
          <a:bodyPr>
            <a:normAutofit fontScale="90000"/>
          </a:bodyPr>
          <a:lstStyle/>
          <a:p>
            <a:r>
              <a:rPr lang="en-GB" dirty="0"/>
              <a:t>Extended Disclosure (Business and Property Courts)</a:t>
            </a:r>
          </a:p>
        </p:txBody>
      </p:sp>
      <p:sp>
        <p:nvSpPr>
          <p:cNvPr id="3" name="Content Placeholder 2">
            <a:extLst>
              <a:ext uri="{FF2B5EF4-FFF2-40B4-BE49-F238E27FC236}">
                <a16:creationId xmlns:a16="http://schemas.microsoft.com/office/drawing/2014/main" id="{11B7FE55-3E9C-545E-5ECB-B7027D70947F}"/>
              </a:ext>
            </a:extLst>
          </p:cNvPr>
          <p:cNvSpPr>
            <a:spLocks noGrp="1"/>
          </p:cNvSpPr>
          <p:nvPr>
            <p:ph idx="1"/>
          </p:nvPr>
        </p:nvSpPr>
        <p:spPr>
          <a:xfrm>
            <a:off x="533559" y="1027653"/>
            <a:ext cx="9616856" cy="5617562"/>
          </a:xfrm>
        </p:spPr>
        <p:txBody>
          <a:bodyPr>
            <a:normAutofit fontScale="62500" lnSpcReduction="20000"/>
          </a:bodyPr>
          <a:lstStyle/>
          <a:p>
            <a:pPr marL="0" indent="0" algn="l" fontAlgn="base">
              <a:buNone/>
            </a:pPr>
            <a:r>
              <a:rPr lang="en-US" sz="2900" b="0" i="0" dirty="0">
                <a:solidFill>
                  <a:srgbClr val="000000"/>
                </a:solidFill>
                <a:effectLst/>
              </a:rPr>
              <a:t>At the CMC, the court should consider which of five Extended Disclosure models (</a:t>
            </a:r>
            <a:r>
              <a:rPr lang="en-US" sz="2900" b="1" i="0" dirty="0">
                <a:solidFill>
                  <a:srgbClr val="000000"/>
                </a:solidFill>
                <a:effectLst/>
              </a:rPr>
              <a:t>Models A to E</a:t>
            </a:r>
            <a:r>
              <a:rPr lang="en-US" sz="2900" b="0" i="0" dirty="0">
                <a:solidFill>
                  <a:srgbClr val="000000"/>
                </a:solidFill>
                <a:effectLst/>
              </a:rPr>
              <a:t>) is to apply. These are:</a:t>
            </a:r>
          </a:p>
          <a:p>
            <a:pPr algn="l" fontAlgn="base">
              <a:buFont typeface="Arial" panose="020B0604020202020204" pitchFamily="34" charset="0"/>
              <a:buChar char="•"/>
            </a:pPr>
            <a:r>
              <a:rPr lang="en-US" sz="2900" b="0" i="0" dirty="0">
                <a:solidFill>
                  <a:srgbClr val="000000"/>
                </a:solidFill>
                <a:effectLst/>
              </a:rPr>
              <a:t>Model A: Disclosure confined to known adverse documents;</a:t>
            </a:r>
          </a:p>
          <a:p>
            <a:pPr algn="l" fontAlgn="base">
              <a:buFont typeface="Arial" panose="020B0604020202020204" pitchFamily="34" charset="0"/>
              <a:buChar char="•"/>
            </a:pPr>
            <a:r>
              <a:rPr lang="en-US" sz="2900" b="0" i="0" dirty="0">
                <a:solidFill>
                  <a:srgbClr val="000000"/>
                </a:solidFill>
                <a:effectLst/>
              </a:rPr>
              <a:t>Model B: Limited disclosure;</a:t>
            </a:r>
          </a:p>
          <a:p>
            <a:pPr algn="l" fontAlgn="base">
              <a:buFont typeface="Arial" panose="020B0604020202020204" pitchFamily="34" charset="0"/>
              <a:buChar char="•"/>
            </a:pPr>
            <a:r>
              <a:rPr lang="en-US" sz="2900" b="0" i="0" dirty="0">
                <a:solidFill>
                  <a:srgbClr val="000000"/>
                </a:solidFill>
                <a:effectLst/>
              </a:rPr>
              <a:t>Model C: Request-led search-based disclosure;</a:t>
            </a:r>
          </a:p>
          <a:p>
            <a:pPr algn="l" fontAlgn="base">
              <a:buFont typeface="Arial" panose="020B0604020202020204" pitchFamily="34" charset="0"/>
              <a:buChar char="•"/>
            </a:pPr>
            <a:r>
              <a:rPr lang="en-US" sz="2900" b="0" i="0" dirty="0">
                <a:solidFill>
                  <a:srgbClr val="000000"/>
                </a:solidFill>
                <a:effectLst/>
              </a:rPr>
              <a:t>Model D: Narrow search-based disclosure, with or without narrative documents; and</a:t>
            </a:r>
          </a:p>
          <a:p>
            <a:pPr algn="l" fontAlgn="base">
              <a:buFont typeface="Arial" panose="020B0604020202020204" pitchFamily="34" charset="0"/>
              <a:buChar char="•"/>
            </a:pPr>
            <a:r>
              <a:rPr lang="en-US" sz="2900" b="0" i="0" dirty="0">
                <a:solidFill>
                  <a:srgbClr val="000000"/>
                </a:solidFill>
                <a:effectLst/>
              </a:rPr>
              <a:t>Model E: Wide search-based disclosure.</a:t>
            </a:r>
          </a:p>
          <a:p>
            <a:pPr algn="l" fontAlgn="base"/>
            <a:r>
              <a:rPr lang="en-US" sz="2900" b="0" i="0" dirty="0">
                <a:solidFill>
                  <a:srgbClr val="000000"/>
                </a:solidFill>
                <a:effectLst/>
              </a:rPr>
              <a:t>The court will be proactive in directing which is the appropriate Disclosure Model and should not accept without question the Model proposed by the parties. </a:t>
            </a:r>
          </a:p>
          <a:p>
            <a:pPr algn="l" fontAlgn="base"/>
            <a:r>
              <a:rPr lang="en-US" sz="2900" b="0" i="0" dirty="0">
                <a:solidFill>
                  <a:srgbClr val="000000"/>
                </a:solidFill>
                <a:effectLst/>
              </a:rPr>
              <a:t>Another key feature of the new scheme is that it expressly sets out new duties which are placed on parties and their legal advisers. These include:</a:t>
            </a:r>
          </a:p>
          <a:p>
            <a:pPr algn="l" fontAlgn="base">
              <a:buFont typeface="Arial" panose="020B0604020202020204" pitchFamily="34" charset="0"/>
              <a:buChar char="•"/>
            </a:pPr>
            <a:r>
              <a:rPr lang="en-US" sz="2900" b="0" i="0" dirty="0">
                <a:solidFill>
                  <a:srgbClr val="000000"/>
                </a:solidFill>
                <a:effectLst/>
              </a:rPr>
              <a:t>a duty to cooperate to promote the reliable, efficient and cost-effective conduct of disclosure; and</a:t>
            </a:r>
          </a:p>
          <a:p>
            <a:pPr algn="l" fontAlgn="base">
              <a:buFont typeface="Arial" panose="020B0604020202020204" pitchFamily="34" charset="0"/>
              <a:buChar char="•"/>
            </a:pPr>
            <a:r>
              <a:rPr lang="en-US" sz="2900" b="0" i="0" dirty="0">
                <a:solidFill>
                  <a:srgbClr val="000000"/>
                </a:solidFill>
                <a:effectLst/>
              </a:rPr>
              <a:t>a wider duty to disclose adverse documents in all cases, irrespective of whether an order to do so is made.</a:t>
            </a:r>
          </a:p>
          <a:p>
            <a:pPr algn="l" fontAlgn="base"/>
            <a:r>
              <a:rPr lang="en-US" sz="2900" b="0" i="0" dirty="0">
                <a:solidFill>
                  <a:srgbClr val="000000"/>
                </a:solidFill>
                <a:effectLst/>
              </a:rPr>
              <a:t>The duties are supported by sanctions for non-compliance.</a:t>
            </a:r>
          </a:p>
          <a:p>
            <a:endParaRPr lang="en-GB" dirty="0"/>
          </a:p>
        </p:txBody>
      </p:sp>
    </p:spTree>
    <p:extLst>
      <p:ext uri="{BB962C8B-B14F-4D97-AF65-F5344CB8AC3E}">
        <p14:creationId xmlns:p14="http://schemas.microsoft.com/office/powerpoint/2010/main" val="35211079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9A087-06C5-43C2-56C7-A6506C3D4C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776B72-1D07-DE45-FCBF-EA1F13B9923A}"/>
              </a:ext>
            </a:extLst>
          </p:cNvPr>
          <p:cNvSpPr>
            <a:spLocks noGrp="1"/>
          </p:cNvSpPr>
          <p:nvPr>
            <p:ph type="title"/>
          </p:nvPr>
        </p:nvSpPr>
        <p:spPr>
          <a:xfrm>
            <a:off x="568066" y="247291"/>
            <a:ext cx="8596668" cy="690113"/>
          </a:xfrm>
        </p:spPr>
        <p:txBody>
          <a:bodyPr/>
          <a:lstStyle/>
          <a:p>
            <a:r>
              <a:rPr lang="en-GB" dirty="0"/>
              <a:t>The Disclosure Report</a:t>
            </a:r>
          </a:p>
        </p:txBody>
      </p:sp>
      <p:sp>
        <p:nvSpPr>
          <p:cNvPr id="3" name="Content Placeholder 2">
            <a:extLst>
              <a:ext uri="{FF2B5EF4-FFF2-40B4-BE49-F238E27FC236}">
                <a16:creationId xmlns:a16="http://schemas.microsoft.com/office/drawing/2014/main" id="{0B478193-9831-3887-83E2-1B8F11DD7CF9}"/>
              </a:ext>
            </a:extLst>
          </p:cNvPr>
          <p:cNvSpPr>
            <a:spLocks noGrp="1"/>
          </p:cNvSpPr>
          <p:nvPr>
            <p:ph idx="1"/>
          </p:nvPr>
        </p:nvSpPr>
        <p:spPr>
          <a:xfrm>
            <a:off x="441545" y="993147"/>
            <a:ext cx="8596668" cy="5028091"/>
          </a:xfrm>
        </p:spPr>
        <p:txBody>
          <a:bodyPr>
            <a:normAutofit/>
          </a:bodyPr>
          <a:lstStyle/>
          <a:p>
            <a:pPr algn="l" fontAlgn="base"/>
            <a:r>
              <a:rPr lang="en-US" sz="2000" b="0" i="0" dirty="0">
                <a:solidFill>
                  <a:srgbClr val="000000"/>
                </a:solidFill>
                <a:effectLst/>
              </a:rPr>
              <a:t>The aim of the disclosure report is to enable the court to deal properly with case management directions for disclosure and inspection. The disclosure report requires parties to:</a:t>
            </a:r>
          </a:p>
          <a:p>
            <a:pPr algn="l" fontAlgn="base">
              <a:buFont typeface="Arial" panose="020B0604020202020204" pitchFamily="34" charset="0"/>
              <a:buChar char="•"/>
            </a:pPr>
            <a:r>
              <a:rPr lang="en-US" sz="2000" b="0" i="0" dirty="0">
                <a:solidFill>
                  <a:srgbClr val="000000"/>
                </a:solidFill>
                <a:effectLst/>
              </a:rPr>
              <a:t>describe briefly what documents exist or may exist that are or may be relevant to the matters in issue;</a:t>
            </a:r>
          </a:p>
          <a:p>
            <a:pPr algn="l" fontAlgn="base">
              <a:buFont typeface="Arial" panose="020B0604020202020204" pitchFamily="34" charset="0"/>
              <a:buChar char="•"/>
            </a:pPr>
            <a:r>
              <a:rPr lang="en-US" sz="2000" b="0" i="0" dirty="0">
                <a:solidFill>
                  <a:srgbClr val="000000"/>
                </a:solidFill>
                <a:effectLst/>
              </a:rPr>
              <a:t>describe briefly where and with whom those documents may be located;</a:t>
            </a:r>
          </a:p>
          <a:p>
            <a:pPr algn="l" fontAlgn="base">
              <a:buFont typeface="Arial" panose="020B0604020202020204" pitchFamily="34" charset="0"/>
              <a:buChar char="•"/>
            </a:pPr>
            <a:r>
              <a:rPr lang="en-US" sz="2000" b="0" i="0" dirty="0">
                <a:solidFill>
                  <a:srgbClr val="000000"/>
                </a:solidFill>
                <a:effectLst/>
              </a:rPr>
              <a:t>describe how any electronic documents are stored;</a:t>
            </a:r>
          </a:p>
          <a:p>
            <a:pPr algn="l" fontAlgn="base">
              <a:buFont typeface="Arial" panose="020B0604020202020204" pitchFamily="34" charset="0"/>
              <a:buChar char="•"/>
            </a:pPr>
            <a:r>
              <a:rPr lang="en-US" sz="2000" b="0" i="0" dirty="0">
                <a:solidFill>
                  <a:srgbClr val="000000"/>
                </a:solidFill>
                <a:effectLst/>
              </a:rPr>
              <a:t>estimate the broad range of costs which could be involved in giving standard disclosure including the cost of searching for and disclosing any electronically stored documents; and</a:t>
            </a:r>
          </a:p>
          <a:p>
            <a:pPr algn="l" fontAlgn="base">
              <a:buFont typeface="Arial" panose="020B0604020202020204" pitchFamily="34" charset="0"/>
              <a:buChar char="•"/>
            </a:pPr>
            <a:r>
              <a:rPr lang="en-US" sz="2000" b="0" i="0" dirty="0">
                <a:solidFill>
                  <a:srgbClr val="000000"/>
                </a:solidFill>
                <a:effectLst/>
              </a:rPr>
              <a:t>identify the scope of any disclosure, that is, identify the type of disclosure that should be given.</a:t>
            </a:r>
          </a:p>
          <a:p>
            <a:endParaRPr lang="en-GB" dirty="0"/>
          </a:p>
        </p:txBody>
      </p:sp>
    </p:spTree>
    <p:extLst>
      <p:ext uri="{BB962C8B-B14F-4D97-AF65-F5344CB8AC3E}">
        <p14:creationId xmlns:p14="http://schemas.microsoft.com/office/powerpoint/2010/main" val="39821775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776" y="270294"/>
            <a:ext cx="8596668" cy="1320800"/>
          </a:xfrm>
        </p:spPr>
        <p:txBody>
          <a:bodyPr/>
          <a:lstStyle/>
          <a:p>
            <a:r>
              <a:rPr lang="en-GB" dirty="0"/>
              <a:t>		 The Right of Inspection</a:t>
            </a:r>
          </a:p>
        </p:txBody>
      </p:sp>
      <p:sp>
        <p:nvSpPr>
          <p:cNvPr id="3" name="Content Placeholder 2"/>
          <p:cNvSpPr>
            <a:spLocks noGrp="1"/>
          </p:cNvSpPr>
          <p:nvPr>
            <p:ph idx="1"/>
          </p:nvPr>
        </p:nvSpPr>
        <p:spPr>
          <a:xfrm>
            <a:off x="677334" y="1449238"/>
            <a:ext cx="8596668" cy="5072331"/>
          </a:xfrm>
        </p:spPr>
        <p:txBody>
          <a:bodyPr>
            <a:normAutofit fontScale="92500" lnSpcReduction="20000"/>
          </a:bodyPr>
          <a:lstStyle/>
          <a:p>
            <a:r>
              <a:rPr lang="en-US" sz="2800" b="1" i="0" dirty="0">
                <a:solidFill>
                  <a:srgbClr val="000000"/>
                </a:solidFill>
                <a:effectLst/>
                <a:latin typeface="Inter"/>
              </a:rPr>
              <a:t>Inspection </a:t>
            </a:r>
            <a:r>
              <a:rPr lang="en-US" sz="2800" b="0" i="0" dirty="0">
                <a:solidFill>
                  <a:srgbClr val="000000"/>
                </a:solidFill>
                <a:effectLst/>
                <a:latin typeface="Inter"/>
              </a:rPr>
              <a:t>is the term used to describe seeing or being supplied with a copy of a document. Inspection follows disclosure.</a:t>
            </a:r>
            <a:endParaRPr lang="en-GB" altLang="en-US" sz="2800" dirty="0">
              <a:latin typeface="+mj-lt"/>
            </a:endParaRPr>
          </a:p>
          <a:p>
            <a:r>
              <a:rPr lang="en-GB" altLang="en-US" sz="2800" dirty="0">
                <a:latin typeface="+mj-lt"/>
              </a:rPr>
              <a:t>Under </a:t>
            </a:r>
            <a:r>
              <a:rPr lang="en-GB" altLang="en-US" sz="2800" u="sng" dirty="0">
                <a:latin typeface="+mj-lt"/>
              </a:rPr>
              <a:t>CPR 31.15:</a:t>
            </a:r>
          </a:p>
          <a:p>
            <a:pPr lvl="1"/>
            <a:r>
              <a:rPr lang="en-GB" altLang="en-US" sz="2800" dirty="0">
                <a:latin typeface="+mj-lt"/>
              </a:rPr>
              <a:t>A party wishing to inspect a document is to give written notice.</a:t>
            </a:r>
          </a:p>
          <a:p>
            <a:pPr lvl="1"/>
            <a:r>
              <a:rPr lang="en-GB" altLang="en-US" sz="2800" dirty="0">
                <a:latin typeface="+mj-lt"/>
              </a:rPr>
              <a:t>The discloser is to allow inspection within 7 days after the notice.</a:t>
            </a:r>
          </a:p>
          <a:p>
            <a:pPr lvl="1"/>
            <a:r>
              <a:rPr lang="en-GB" altLang="en-US" sz="2800" dirty="0">
                <a:latin typeface="+mj-lt"/>
              </a:rPr>
              <a:t>Alternatively, as is usual practice, copies of the documents will be supplied. This needs to be done within 7 days after receiving the request.  Any copying charges are to be met by the party requiring inspection.</a:t>
            </a:r>
          </a:p>
          <a:p>
            <a:endParaRPr lang="en-GB" dirty="0"/>
          </a:p>
        </p:txBody>
      </p:sp>
    </p:spTree>
    <p:extLst>
      <p:ext uri="{BB962C8B-B14F-4D97-AF65-F5344CB8AC3E}">
        <p14:creationId xmlns:p14="http://schemas.microsoft.com/office/powerpoint/2010/main" val="3433300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093" y="253042"/>
            <a:ext cx="8596668" cy="1320800"/>
          </a:xfrm>
        </p:spPr>
        <p:txBody>
          <a:bodyPr/>
          <a:lstStyle/>
          <a:p>
            <a:r>
              <a:rPr lang="en-GB" dirty="0"/>
              <a:t>		Specific Disclosure or Inspection </a:t>
            </a:r>
          </a:p>
        </p:txBody>
      </p:sp>
      <p:sp>
        <p:nvSpPr>
          <p:cNvPr id="3" name="Content Placeholder 2"/>
          <p:cNvSpPr>
            <a:spLocks noGrp="1"/>
          </p:cNvSpPr>
          <p:nvPr>
            <p:ph idx="1"/>
          </p:nvPr>
        </p:nvSpPr>
        <p:spPr>
          <a:xfrm>
            <a:off x="654330" y="1021902"/>
            <a:ext cx="9208538" cy="3880773"/>
          </a:xfrm>
        </p:spPr>
        <p:txBody>
          <a:bodyPr>
            <a:noAutofit/>
          </a:bodyPr>
          <a:lstStyle/>
          <a:p>
            <a:r>
              <a:rPr lang="en-GB" altLang="en-US" sz="2599" dirty="0">
                <a:latin typeface="Calibri" panose="020F0502020204030204" pitchFamily="34" charset="0"/>
              </a:rPr>
              <a:t>Specific disclosure and inspection is dealt with under </a:t>
            </a:r>
            <a:r>
              <a:rPr lang="en-GB" altLang="en-US" sz="2599" u="sng" dirty="0">
                <a:latin typeface="Calibri" panose="020F0502020204030204" pitchFamily="34" charset="0"/>
              </a:rPr>
              <a:t>CPR 31.12.</a:t>
            </a:r>
          </a:p>
          <a:p>
            <a:r>
              <a:rPr lang="en-GB" altLang="en-US" sz="2599" dirty="0">
                <a:latin typeface="Calibri" panose="020F0502020204030204" pitchFamily="34" charset="0"/>
              </a:rPr>
              <a:t>Initially the request for specific disclosure should be made by writing to the relevant party asking them to agree. </a:t>
            </a:r>
          </a:p>
          <a:p>
            <a:r>
              <a:rPr lang="en-GB" altLang="en-US" sz="2599" dirty="0">
                <a:latin typeface="Calibri" panose="020F0502020204030204" pitchFamily="34" charset="0"/>
              </a:rPr>
              <a:t>Thereafter an application would need to be made.</a:t>
            </a:r>
          </a:p>
          <a:p>
            <a:r>
              <a:rPr lang="en-GB" altLang="en-US" sz="2599" dirty="0">
                <a:latin typeface="Calibri" panose="020F0502020204030204" pitchFamily="34" charset="0"/>
              </a:rPr>
              <a:t>The court can order:</a:t>
            </a:r>
          </a:p>
          <a:p>
            <a:pPr lvl="1"/>
            <a:r>
              <a:rPr lang="en-GB" altLang="en-US" sz="2599" dirty="0">
                <a:latin typeface="Calibri" panose="020F0502020204030204" pitchFamily="34" charset="0"/>
              </a:rPr>
              <a:t>Specific disclosure of certain documents or certain classes of documents.</a:t>
            </a:r>
          </a:p>
          <a:p>
            <a:pPr lvl="1"/>
            <a:r>
              <a:rPr lang="en-GB" altLang="en-US" sz="2599" dirty="0">
                <a:latin typeface="Calibri" panose="020F0502020204030204" pitchFamily="34" charset="0"/>
              </a:rPr>
              <a:t>That the opponent carries out a search for particular documents and discloses any found.</a:t>
            </a:r>
          </a:p>
          <a:p>
            <a:pPr lvl="1"/>
            <a:r>
              <a:rPr lang="en-GB" altLang="en-US" sz="2599" dirty="0">
                <a:latin typeface="Calibri" panose="020F0502020204030204" pitchFamily="34" charset="0"/>
              </a:rPr>
              <a:t>That the opponent permits the inspection of particular documents.</a:t>
            </a:r>
          </a:p>
        </p:txBody>
      </p:sp>
    </p:spTree>
    <p:extLst>
      <p:ext uri="{BB962C8B-B14F-4D97-AF65-F5344CB8AC3E}">
        <p14:creationId xmlns:p14="http://schemas.microsoft.com/office/powerpoint/2010/main" val="3698134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FDF4E-CE7C-B498-6B73-74C620DC7CD2}"/>
              </a:ext>
            </a:extLst>
          </p:cNvPr>
          <p:cNvSpPr>
            <a:spLocks noGrp="1"/>
          </p:cNvSpPr>
          <p:nvPr>
            <p:ph type="title"/>
          </p:nvPr>
        </p:nvSpPr>
        <p:spPr>
          <a:xfrm>
            <a:off x="608323" y="230038"/>
            <a:ext cx="8596668" cy="586600"/>
          </a:xfrm>
        </p:spPr>
        <p:txBody>
          <a:bodyPr>
            <a:noAutofit/>
          </a:bodyPr>
          <a:lstStyle/>
          <a:p>
            <a:r>
              <a:rPr lang="en-GB" b="1" dirty="0"/>
              <a:t>Inspection</a:t>
            </a:r>
          </a:p>
        </p:txBody>
      </p:sp>
      <p:sp>
        <p:nvSpPr>
          <p:cNvPr id="3" name="Content Placeholder 2">
            <a:extLst>
              <a:ext uri="{FF2B5EF4-FFF2-40B4-BE49-F238E27FC236}">
                <a16:creationId xmlns:a16="http://schemas.microsoft.com/office/drawing/2014/main" id="{F14C02E4-8E14-2BC3-A0D2-3A94F4E4A862}"/>
              </a:ext>
            </a:extLst>
          </p:cNvPr>
          <p:cNvSpPr>
            <a:spLocks noGrp="1"/>
          </p:cNvSpPr>
          <p:nvPr>
            <p:ph idx="1"/>
          </p:nvPr>
        </p:nvSpPr>
        <p:spPr>
          <a:xfrm>
            <a:off x="441545" y="912634"/>
            <a:ext cx="9588100" cy="5585932"/>
          </a:xfrm>
        </p:spPr>
        <p:txBody>
          <a:bodyPr>
            <a:noAutofit/>
          </a:bodyPr>
          <a:lstStyle/>
          <a:p>
            <a:pPr algn="l" fontAlgn="base" latinLnBrk="0"/>
            <a:r>
              <a:rPr lang="en-US" sz="2000" b="1" i="0" dirty="0">
                <a:solidFill>
                  <a:srgbClr val="003E5A"/>
                </a:solidFill>
                <a:effectLst/>
              </a:rPr>
              <a:t>The right to inspect a disclosed document : </a:t>
            </a:r>
            <a:r>
              <a:rPr lang="en-US" sz="2000" b="0" i="0" dirty="0">
                <a:solidFill>
                  <a:srgbClr val="000000"/>
                </a:solidFill>
                <a:effectLst/>
              </a:rPr>
              <a:t>Once a document has been disclosed to another party, that party has a right to </a:t>
            </a:r>
            <a:r>
              <a:rPr lang="en-US" sz="2000" b="1" i="0" dirty="0">
                <a:solidFill>
                  <a:srgbClr val="000000"/>
                </a:solidFill>
                <a:effectLst/>
              </a:rPr>
              <a:t>inspect</a:t>
            </a:r>
            <a:r>
              <a:rPr lang="en-US" sz="2000" b="0" i="0" dirty="0">
                <a:solidFill>
                  <a:srgbClr val="000000"/>
                </a:solidFill>
                <a:effectLst/>
              </a:rPr>
              <a:t> that document (</a:t>
            </a:r>
            <a:r>
              <a:rPr lang="en-US" sz="2000" b="1" i="0" dirty="0">
                <a:solidFill>
                  <a:srgbClr val="000000"/>
                </a:solidFill>
                <a:effectLst/>
              </a:rPr>
              <a:t>r31.3</a:t>
            </a:r>
            <a:r>
              <a:rPr lang="en-US" sz="2000" b="0" i="0" dirty="0">
                <a:solidFill>
                  <a:srgbClr val="000000"/>
                </a:solidFill>
                <a:effectLst/>
              </a:rPr>
              <a:t>) except where one of the grounds to withhold inspection apply</a:t>
            </a:r>
          </a:p>
          <a:p>
            <a:pPr algn="l" fontAlgn="base" latinLnBrk="0"/>
            <a:r>
              <a:rPr lang="en-US" sz="2000" b="1" i="0" dirty="0">
                <a:solidFill>
                  <a:srgbClr val="003E5A"/>
                </a:solidFill>
                <a:effectLst/>
              </a:rPr>
              <a:t>Documents no longer in the control of the disclosing party :</a:t>
            </a:r>
            <a:r>
              <a:rPr lang="en-US" sz="2000" b="0" i="0" dirty="0">
                <a:solidFill>
                  <a:srgbClr val="000000"/>
                </a:solidFill>
                <a:effectLst/>
              </a:rPr>
              <a:t>Where the disclosing party no longer has control of a document, they are unable to allow inspection of the document. </a:t>
            </a:r>
          </a:p>
          <a:p>
            <a:r>
              <a:rPr lang="en-US" sz="2000" b="1" i="0" dirty="0">
                <a:solidFill>
                  <a:srgbClr val="003E5A"/>
                </a:solidFill>
                <a:effectLst/>
              </a:rPr>
              <a:t>Documents for which the disclosing party asserts it would be disproportionate to allow inspection: </a:t>
            </a:r>
            <a:r>
              <a:rPr lang="en-US" sz="2000" b="0" i="0" dirty="0">
                <a:solidFill>
                  <a:srgbClr val="000000"/>
                </a:solidFill>
                <a:effectLst/>
              </a:rPr>
              <a:t>A disclosing party may claim to withhold inspection, for example, when there are large numbers of documents, perhaps held abroad. It would be </a:t>
            </a:r>
            <a:r>
              <a:rPr lang="en-US" sz="2000" b="1" i="0" dirty="0">
                <a:solidFill>
                  <a:srgbClr val="000000"/>
                </a:solidFill>
                <a:effectLst/>
              </a:rPr>
              <a:t>disproportionate</a:t>
            </a:r>
            <a:r>
              <a:rPr lang="en-US" sz="2000" b="0" i="0" dirty="0">
                <a:solidFill>
                  <a:srgbClr val="000000"/>
                </a:solidFill>
                <a:effectLst/>
              </a:rPr>
              <a:t> and would do little to assist the court’s ability to deal with the issues of the case fairly, justly or expeditiously to allow inspection of these documents.</a:t>
            </a:r>
          </a:p>
          <a:p>
            <a:r>
              <a:rPr lang="en-US" sz="2000" b="1" i="0" dirty="0">
                <a:solidFill>
                  <a:srgbClr val="003E5A"/>
                </a:solidFill>
                <a:effectLst/>
              </a:rPr>
              <a:t>Documents for which the disclosing asserts a right or duty to withhold inspection</a:t>
            </a:r>
            <a:r>
              <a:rPr lang="en-US" sz="2000" dirty="0">
                <a:solidFill>
                  <a:srgbClr val="000000"/>
                </a:solidFill>
              </a:rPr>
              <a:t>: usually on the grounds that the disclosed documents are privileged</a:t>
            </a:r>
            <a:endParaRPr lang="en-GB" sz="2000" dirty="0"/>
          </a:p>
        </p:txBody>
      </p:sp>
    </p:spTree>
    <p:extLst>
      <p:ext uri="{BB962C8B-B14F-4D97-AF65-F5344CB8AC3E}">
        <p14:creationId xmlns:p14="http://schemas.microsoft.com/office/powerpoint/2010/main" val="16103745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Withholding Inspection</a:t>
            </a:r>
          </a:p>
        </p:txBody>
      </p:sp>
      <p:sp>
        <p:nvSpPr>
          <p:cNvPr id="3" name="Content Placeholder 2"/>
          <p:cNvSpPr>
            <a:spLocks noGrp="1"/>
          </p:cNvSpPr>
          <p:nvPr>
            <p:ph idx="1"/>
          </p:nvPr>
        </p:nvSpPr>
        <p:spPr>
          <a:xfrm>
            <a:off x="556565" y="1522083"/>
            <a:ext cx="8596668" cy="4499155"/>
          </a:xfrm>
        </p:spPr>
        <p:txBody>
          <a:bodyPr>
            <a:normAutofit/>
          </a:bodyPr>
          <a:lstStyle/>
          <a:p>
            <a:r>
              <a:rPr lang="en-GB" altLang="en-US" sz="2800" dirty="0">
                <a:latin typeface="+mj-lt"/>
              </a:rPr>
              <a:t>Documents may be withheld if they are:</a:t>
            </a:r>
          </a:p>
          <a:p>
            <a:pPr lvl="1"/>
            <a:r>
              <a:rPr lang="en-GB" altLang="en-US" sz="2800" dirty="0">
                <a:latin typeface="+mj-lt"/>
              </a:rPr>
              <a:t>Irrelevant.</a:t>
            </a:r>
          </a:p>
          <a:p>
            <a:pPr lvl="1"/>
            <a:r>
              <a:rPr lang="en-GB" altLang="en-US" sz="2800" dirty="0">
                <a:latin typeface="+mj-lt"/>
              </a:rPr>
              <a:t>Not in the disclosing party’s possession or control.</a:t>
            </a:r>
          </a:p>
          <a:p>
            <a:pPr lvl="1"/>
            <a:r>
              <a:rPr lang="en-GB" altLang="en-US" sz="2800" dirty="0">
                <a:latin typeface="+mj-lt"/>
              </a:rPr>
              <a:t>Protected by public interest immunity.</a:t>
            </a:r>
          </a:p>
          <a:p>
            <a:pPr lvl="1"/>
            <a:r>
              <a:rPr lang="en-GB" altLang="en-US" sz="2800" dirty="0">
                <a:latin typeface="+mj-lt"/>
              </a:rPr>
              <a:t>Protected by private privilege.</a:t>
            </a:r>
          </a:p>
          <a:p>
            <a:pPr lvl="1"/>
            <a:r>
              <a:rPr lang="en-GB" altLang="en-US" sz="2800" dirty="0">
                <a:latin typeface="+mj-lt"/>
              </a:rPr>
              <a:t>Cost and/or time prohibitive, and thus disproportionate to the issues. </a:t>
            </a:r>
          </a:p>
          <a:p>
            <a:endParaRPr lang="en-GB" dirty="0"/>
          </a:p>
        </p:txBody>
      </p:sp>
    </p:spTree>
    <p:extLst>
      <p:ext uri="{BB962C8B-B14F-4D97-AF65-F5344CB8AC3E}">
        <p14:creationId xmlns:p14="http://schemas.microsoft.com/office/powerpoint/2010/main" val="4006067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040" y="201283"/>
            <a:ext cx="3716386" cy="638355"/>
          </a:xfrm>
        </p:spPr>
        <p:txBody>
          <a:bodyPr>
            <a:normAutofit fontScale="90000"/>
          </a:bodyPr>
          <a:lstStyle/>
          <a:p>
            <a:r>
              <a:rPr lang="en-GB" dirty="0"/>
              <a:t>		</a:t>
            </a:r>
            <a:r>
              <a:rPr lang="en-GB" dirty="0">
                <a:latin typeface="Calibri" panose="020F0502020204030204" pitchFamily="34" charset="0"/>
              </a:rPr>
              <a:t>PRIVILEGE </a:t>
            </a:r>
            <a:endParaRPr lang="en-GB" dirty="0"/>
          </a:p>
        </p:txBody>
      </p:sp>
      <p:sp>
        <p:nvSpPr>
          <p:cNvPr id="3" name="Content Placeholder 2"/>
          <p:cNvSpPr>
            <a:spLocks noGrp="1"/>
          </p:cNvSpPr>
          <p:nvPr>
            <p:ph idx="1"/>
          </p:nvPr>
        </p:nvSpPr>
        <p:spPr>
          <a:xfrm>
            <a:off x="516306" y="752415"/>
            <a:ext cx="10203452" cy="5228566"/>
          </a:xfrm>
        </p:spPr>
        <p:txBody>
          <a:bodyPr>
            <a:noAutofit/>
          </a:bodyPr>
          <a:lstStyle/>
          <a:p>
            <a:pPr marL="0" indent="0">
              <a:buNone/>
            </a:pPr>
            <a:r>
              <a:rPr lang="en-GB" sz="2400" dirty="0"/>
              <a:t>Privilege entitles a party to withhold evidence from production to a 3</a:t>
            </a:r>
            <a:r>
              <a:rPr lang="en-GB" sz="2400" baseline="30000" dirty="0"/>
              <a:t>rd</a:t>
            </a:r>
            <a:r>
              <a:rPr lang="en-GB" sz="2400" dirty="0"/>
              <a:t> party, an opponent in proceedings, or the court.  Once privilege has been established, an absolute right to withhold the document in question arises.  Privileged documents must be contained in the list of documents, but they will be contained in the middle section of </a:t>
            </a:r>
            <a:r>
              <a:rPr lang="en-GB" sz="2400" dirty="0" err="1"/>
              <a:t>pg</a:t>
            </a:r>
            <a:r>
              <a:rPr lang="en-GB" sz="2400" dirty="0"/>
              <a:t> 3 of form N265.</a:t>
            </a:r>
          </a:p>
          <a:p>
            <a:pPr lvl="0"/>
            <a:r>
              <a:rPr lang="en-GB" sz="2400" dirty="0"/>
              <a:t>The types of privilege are identified as: Legal advice privilege</a:t>
            </a:r>
          </a:p>
          <a:p>
            <a:pPr lvl="0"/>
            <a:r>
              <a:rPr lang="en-GB" sz="2400" dirty="0"/>
              <a:t>Litigation privilege</a:t>
            </a:r>
          </a:p>
          <a:p>
            <a:pPr lvl="0"/>
            <a:r>
              <a:rPr lang="en-GB" sz="2400" dirty="0"/>
              <a:t>Common interest privilege</a:t>
            </a:r>
          </a:p>
          <a:p>
            <a:pPr lvl="0"/>
            <a:r>
              <a:rPr lang="en-GB" sz="2400" dirty="0"/>
              <a:t>Joint interest privilege</a:t>
            </a:r>
          </a:p>
          <a:p>
            <a:pPr lvl="0"/>
            <a:r>
              <a:rPr lang="en-GB" sz="2400" dirty="0"/>
              <a:t>Privilege against self-incrimination</a:t>
            </a:r>
          </a:p>
          <a:p>
            <a:pPr lvl="0"/>
            <a:r>
              <a:rPr lang="en-GB" sz="2400" dirty="0"/>
              <a:t>Public interest immunity</a:t>
            </a:r>
          </a:p>
          <a:p>
            <a:pPr lvl="0"/>
            <a:r>
              <a:rPr lang="en-GB" sz="2400" dirty="0"/>
              <a:t>Without prejudice privilege</a:t>
            </a:r>
          </a:p>
        </p:txBody>
      </p:sp>
    </p:spTree>
    <p:extLst>
      <p:ext uri="{BB962C8B-B14F-4D97-AF65-F5344CB8AC3E}">
        <p14:creationId xmlns:p14="http://schemas.microsoft.com/office/powerpoint/2010/main" val="797852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Public Interest Immunity </a:t>
            </a:r>
          </a:p>
        </p:txBody>
      </p:sp>
      <p:sp>
        <p:nvSpPr>
          <p:cNvPr id="3" name="Content Placeholder 2"/>
          <p:cNvSpPr>
            <a:spLocks noGrp="1"/>
          </p:cNvSpPr>
          <p:nvPr>
            <p:ph idx="1"/>
          </p:nvPr>
        </p:nvSpPr>
        <p:spPr>
          <a:xfrm>
            <a:off x="550814" y="1488613"/>
            <a:ext cx="8596668" cy="3880773"/>
          </a:xfrm>
        </p:spPr>
        <p:txBody>
          <a:bodyPr/>
          <a:lstStyle/>
          <a:p>
            <a:r>
              <a:rPr lang="en-GB" altLang="en-US" sz="2800" dirty="0">
                <a:latin typeface="+mj-lt"/>
              </a:rPr>
              <a:t>Public interest immunity is dealt with under </a:t>
            </a:r>
            <a:r>
              <a:rPr lang="en-GB" altLang="en-US" sz="2800" u="sng" dirty="0">
                <a:latin typeface="+mj-lt"/>
              </a:rPr>
              <a:t>CPR 31.19.</a:t>
            </a:r>
          </a:p>
          <a:p>
            <a:r>
              <a:rPr lang="en-GB" altLang="en-US" sz="2800" dirty="0">
                <a:latin typeface="+mj-lt"/>
              </a:rPr>
              <a:t>An application must be made for an order permitting a party to withhold disclosure of a document on the ground that disclosure would damage the public interest (</a:t>
            </a:r>
            <a:r>
              <a:rPr lang="en-GB" altLang="en-US" sz="2800" dirty="0" err="1">
                <a:latin typeface="+mj-lt"/>
              </a:rPr>
              <a:t>e.g</a:t>
            </a:r>
            <a:r>
              <a:rPr lang="en-GB" altLang="en-US" sz="2800" dirty="0">
                <a:latin typeface="+mj-lt"/>
              </a:rPr>
              <a:t> national security).</a:t>
            </a:r>
          </a:p>
          <a:p>
            <a:endParaRPr lang="en-GB" dirty="0"/>
          </a:p>
        </p:txBody>
      </p:sp>
    </p:spTree>
    <p:extLst>
      <p:ext uri="{BB962C8B-B14F-4D97-AF65-F5344CB8AC3E}">
        <p14:creationId xmlns:p14="http://schemas.microsoft.com/office/powerpoint/2010/main" val="1695552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273" y="201283"/>
            <a:ext cx="8596668" cy="672860"/>
          </a:xfrm>
        </p:spPr>
        <p:txBody>
          <a:bodyPr/>
          <a:lstStyle/>
          <a:p>
            <a:r>
              <a:rPr lang="en-GB" dirty="0"/>
              <a:t>		</a:t>
            </a:r>
            <a:r>
              <a:rPr lang="en-GB" altLang="en-US" dirty="0"/>
              <a:t>Private Privilege </a:t>
            </a:r>
            <a:endParaRPr lang="en-GB" dirty="0"/>
          </a:p>
        </p:txBody>
      </p:sp>
      <p:sp>
        <p:nvSpPr>
          <p:cNvPr id="3" name="Content Placeholder 2"/>
          <p:cNvSpPr>
            <a:spLocks noGrp="1"/>
          </p:cNvSpPr>
          <p:nvPr>
            <p:ph idx="1"/>
          </p:nvPr>
        </p:nvSpPr>
        <p:spPr>
          <a:xfrm>
            <a:off x="573816" y="1027653"/>
            <a:ext cx="9214289" cy="5401902"/>
          </a:xfrm>
        </p:spPr>
        <p:txBody>
          <a:bodyPr>
            <a:normAutofit fontScale="85000" lnSpcReduction="20000"/>
          </a:bodyPr>
          <a:lstStyle/>
          <a:p>
            <a:r>
              <a:rPr lang="en-GB" altLang="en-US" sz="2400" dirty="0">
                <a:latin typeface="+mj-lt"/>
              </a:rPr>
              <a:t>Private privilege is dealt with under </a:t>
            </a:r>
            <a:r>
              <a:rPr lang="en-GB" altLang="en-US" sz="2400" u="sng" dirty="0">
                <a:latin typeface="+mj-lt"/>
              </a:rPr>
              <a:t>CPR 31.19(3</a:t>
            </a:r>
            <a:r>
              <a:rPr lang="en-GB" altLang="en-US" sz="2400" dirty="0">
                <a:latin typeface="+mj-lt"/>
              </a:rPr>
              <a:t>) and the right must be claimed in writing on the form N265 .</a:t>
            </a:r>
          </a:p>
          <a:p>
            <a:r>
              <a:rPr lang="en-GB" altLang="en-US" sz="2400" dirty="0">
                <a:latin typeface="+mj-lt"/>
              </a:rPr>
              <a:t>The documents will be referred to on the N265 usually in generic terms, and the party will object to the opponent inspecting them again in generic terms ( so as not to reveal the issue).</a:t>
            </a:r>
          </a:p>
          <a:p>
            <a:r>
              <a:rPr lang="en-GB" altLang="en-US" sz="2800" dirty="0">
                <a:latin typeface="+mj-lt"/>
              </a:rPr>
              <a:t>May be sought for:</a:t>
            </a:r>
          </a:p>
          <a:p>
            <a:pPr lvl="1"/>
            <a:r>
              <a:rPr lang="en-GB" altLang="en-US" sz="2800" dirty="0">
                <a:latin typeface="+mj-lt"/>
              </a:rPr>
              <a:t>Self-incriminating documents.</a:t>
            </a:r>
          </a:p>
          <a:p>
            <a:pPr lvl="1"/>
            <a:r>
              <a:rPr lang="en-GB" altLang="en-US" sz="2800" dirty="0">
                <a:latin typeface="+mj-lt"/>
              </a:rPr>
              <a:t>Legal professional privilege.</a:t>
            </a:r>
          </a:p>
          <a:p>
            <a:pPr lvl="1"/>
            <a:r>
              <a:rPr lang="en-GB" altLang="en-US" sz="2800" dirty="0">
                <a:latin typeface="+mj-lt"/>
              </a:rPr>
              <a:t>Communications with third parties for the purpose of litigation.</a:t>
            </a:r>
          </a:p>
          <a:p>
            <a:pPr lvl="1"/>
            <a:r>
              <a:rPr lang="en-GB" altLang="en-US" sz="2800" dirty="0">
                <a:latin typeface="+mj-lt"/>
              </a:rPr>
              <a:t>Documents where the dominant purpose relates to litigation.</a:t>
            </a:r>
          </a:p>
          <a:p>
            <a:pPr lvl="1"/>
            <a:r>
              <a:rPr lang="en-GB" altLang="en-US" sz="2800" dirty="0">
                <a:latin typeface="+mj-lt"/>
              </a:rPr>
              <a:t>Without prejudice communications.</a:t>
            </a:r>
          </a:p>
          <a:p>
            <a:endParaRPr lang="en-GB" altLang="en-US" sz="2400" dirty="0">
              <a:latin typeface="+mj-lt"/>
            </a:endParaRPr>
          </a:p>
          <a:p>
            <a:r>
              <a:rPr lang="en-GB" altLang="en-US" sz="2400" dirty="0">
                <a:latin typeface="+mj-lt"/>
              </a:rPr>
              <a:t>Any party wishing to challenge must make an application.</a:t>
            </a:r>
          </a:p>
          <a:p>
            <a:endParaRPr lang="en-GB" altLang="en-US" sz="2400" dirty="0">
              <a:latin typeface="+mj-lt"/>
            </a:endParaRPr>
          </a:p>
          <a:p>
            <a:endParaRPr lang="en-GB" dirty="0"/>
          </a:p>
        </p:txBody>
      </p:sp>
    </p:spTree>
    <p:extLst>
      <p:ext uri="{BB962C8B-B14F-4D97-AF65-F5344CB8AC3E}">
        <p14:creationId xmlns:p14="http://schemas.microsoft.com/office/powerpoint/2010/main" val="1728548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Self Incrimination</a:t>
            </a:r>
          </a:p>
        </p:txBody>
      </p:sp>
      <p:sp>
        <p:nvSpPr>
          <p:cNvPr id="3" name="Content Placeholder 2"/>
          <p:cNvSpPr>
            <a:spLocks noGrp="1"/>
          </p:cNvSpPr>
          <p:nvPr>
            <p:ph idx="1"/>
          </p:nvPr>
        </p:nvSpPr>
        <p:spPr>
          <a:xfrm>
            <a:off x="677334" y="1631502"/>
            <a:ext cx="8596668" cy="3880773"/>
          </a:xfrm>
        </p:spPr>
        <p:txBody>
          <a:bodyPr/>
          <a:lstStyle/>
          <a:p>
            <a:r>
              <a:rPr lang="en-GB" altLang="en-US" sz="2800" u="sng" dirty="0">
                <a:latin typeface="+mj-lt"/>
              </a:rPr>
              <a:t>S14(1) Civil Evidence Act 1968 </a:t>
            </a:r>
            <a:r>
              <a:rPr lang="en-GB" altLang="en-US" sz="2800" dirty="0">
                <a:latin typeface="+mj-lt"/>
              </a:rPr>
              <a:t>states that </a:t>
            </a:r>
            <a:r>
              <a:rPr lang="en-GB" altLang="en-US" sz="2800" i="1" dirty="0">
                <a:latin typeface="+mj-lt"/>
              </a:rPr>
              <a:t>‘The right of a person in any legal proceedings other than criminal proceedings to refuse to answer any question or produce any document or thing if to do so would tend to expose that person to proceedings for an offence or for the recovery of a penalty’.</a:t>
            </a:r>
            <a:endParaRPr lang="en-GB" altLang="en-US" sz="2800" i="1" u="sng" dirty="0">
              <a:latin typeface="+mj-lt"/>
            </a:endParaRPr>
          </a:p>
          <a:p>
            <a:endParaRPr lang="en-GB" dirty="0"/>
          </a:p>
        </p:txBody>
      </p:sp>
    </p:spTree>
    <p:extLst>
      <p:ext uri="{BB962C8B-B14F-4D97-AF65-F5344CB8AC3E}">
        <p14:creationId xmlns:p14="http://schemas.microsoft.com/office/powerpoint/2010/main" val="39648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Legal Professional Privilege </a:t>
            </a:r>
          </a:p>
        </p:txBody>
      </p:sp>
      <p:sp>
        <p:nvSpPr>
          <p:cNvPr id="3" name="Content Placeholder 2"/>
          <p:cNvSpPr>
            <a:spLocks noGrp="1"/>
          </p:cNvSpPr>
          <p:nvPr>
            <p:ph idx="1"/>
          </p:nvPr>
        </p:nvSpPr>
        <p:spPr>
          <a:xfrm>
            <a:off x="677334" y="1332453"/>
            <a:ext cx="9220040" cy="3880773"/>
          </a:xfrm>
        </p:spPr>
        <p:txBody>
          <a:bodyPr>
            <a:noAutofit/>
          </a:bodyPr>
          <a:lstStyle/>
          <a:p>
            <a:r>
              <a:rPr lang="en-GB" altLang="en-US" sz="2800" dirty="0">
                <a:latin typeface="+mj-lt"/>
              </a:rPr>
              <a:t>Legal professional privilege includes communications between lawyer and client are privileged provided that the client is seeking advice about legal rights, whether or not litigation is pending or contemplated.</a:t>
            </a:r>
          </a:p>
          <a:p>
            <a:r>
              <a:rPr lang="en-GB" altLang="en-US" sz="2800" dirty="0">
                <a:latin typeface="+mj-lt"/>
              </a:rPr>
              <a:t>Includes communications with all members of the legal profession.</a:t>
            </a:r>
          </a:p>
          <a:p>
            <a:r>
              <a:rPr lang="en-GB" altLang="en-US" sz="2800" dirty="0">
                <a:latin typeface="+mj-lt"/>
              </a:rPr>
              <a:t>The underlying purpose of legal professional privilege is to allow a party to access legal advice, without compromising his position with the opponent.</a:t>
            </a:r>
            <a:endParaRPr lang="en-GB" sz="2800" dirty="0">
              <a:latin typeface="+mj-lt"/>
            </a:endParaRPr>
          </a:p>
        </p:txBody>
      </p:sp>
    </p:spTree>
    <p:extLst>
      <p:ext uri="{BB962C8B-B14F-4D97-AF65-F5344CB8AC3E}">
        <p14:creationId xmlns:p14="http://schemas.microsoft.com/office/powerpoint/2010/main" val="2843686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557" y="247442"/>
            <a:ext cx="8596668" cy="862490"/>
          </a:xfrm>
        </p:spPr>
        <p:txBody>
          <a:bodyPr/>
          <a:lstStyle/>
          <a:p>
            <a:r>
              <a:rPr lang="en-GB" dirty="0"/>
              <a:t>Communications With Third Parties</a:t>
            </a:r>
          </a:p>
        </p:txBody>
      </p:sp>
      <p:sp>
        <p:nvSpPr>
          <p:cNvPr id="3" name="Content Placeholder 2"/>
          <p:cNvSpPr>
            <a:spLocks noGrp="1"/>
          </p:cNvSpPr>
          <p:nvPr>
            <p:ph idx="1"/>
          </p:nvPr>
        </p:nvSpPr>
        <p:spPr>
          <a:xfrm>
            <a:off x="619824" y="1568242"/>
            <a:ext cx="9110772" cy="4838309"/>
          </a:xfrm>
        </p:spPr>
        <p:txBody>
          <a:bodyPr>
            <a:normAutofit lnSpcReduction="10000"/>
          </a:bodyPr>
          <a:lstStyle/>
          <a:p>
            <a:r>
              <a:rPr lang="en-GB" altLang="en-US" sz="2800" dirty="0">
                <a:latin typeface="+mj-lt"/>
              </a:rPr>
              <a:t>Communications with third parties may be protected by litigation privilege.</a:t>
            </a:r>
          </a:p>
          <a:p>
            <a:r>
              <a:rPr lang="en-GB" altLang="en-US" sz="2800" dirty="0">
                <a:latin typeface="+mj-lt"/>
              </a:rPr>
              <a:t>For litigation privilege to apply to communications with third parties, litigation must be pending or contemplated.</a:t>
            </a:r>
          </a:p>
          <a:p>
            <a:r>
              <a:rPr lang="en-GB" altLang="en-US" sz="2800" dirty="0">
                <a:latin typeface="+mj-lt"/>
              </a:rPr>
              <a:t>In addition the document will be privileged if the purpose of the communication was to:</a:t>
            </a:r>
          </a:p>
          <a:p>
            <a:pPr lvl="1"/>
            <a:r>
              <a:rPr lang="en-GB" altLang="en-US" sz="2800" dirty="0">
                <a:latin typeface="+mj-lt"/>
              </a:rPr>
              <a:t>Give advice</a:t>
            </a:r>
          </a:p>
          <a:p>
            <a:pPr lvl="1"/>
            <a:r>
              <a:rPr lang="en-GB" altLang="en-US" sz="2800" dirty="0">
                <a:latin typeface="+mj-lt"/>
              </a:rPr>
              <a:t>Obtain evidence</a:t>
            </a:r>
          </a:p>
          <a:p>
            <a:pPr lvl="1"/>
            <a:r>
              <a:rPr lang="en-GB" altLang="en-US" sz="2800" dirty="0">
                <a:latin typeface="+mj-lt"/>
              </a:rPr>
              <a:t>Collect evidence.</a:t>
            </a:r>
          </a:p>
          <a:p>
            <a:endParaRPr lang="en-GB" dirty="0"/>
          </a:p>
        </p:txBody>
      </p:sp>
    </p:spTree>
    <p:extLst>
      <p:ext uri="{BB962C8B-B14F-4D97-AF65-F5344CB8AC3E}">
        <p14:creationId xmlns:p14="http://schemas.microsoft.com/office/powerpoint/2010/main" val="4222933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Documents With a Dual Purpose</a:t>
            </a:r>
          </a:p>
        </p:txBody>
      </p:sp>
      <p:sp>
        <p:nvSpPr>
          <p:cNvPr id="3" name="Content Placeholder 2"/>
          <p:cNvSpPr>
            <a:spLocks noGrp="1"/>
          </p:cNvSpPr>
          <p:nvPr>
            <p:ph idx="1"/>
          </p:nvPr>
        </p:nvSpPr>
        <p:spPr>
          <a:xfrm>
            <a:off x="545063" y="1539487"/>
            <a:ext cx="8596668" cy="3880773"/>
          </a:xfrm>
        </p:spPr>
        <p:txBody>
          <a:bodyPr>
            <a:normAutofit lnSpcReduction="10000"/>
          </a:bodyPr>
          <a:lstStyle/>
          <a:p>
            <a:r>
              <a:rPr lang="en-GB" altLang="en-US" sz="2400" dirty="0">
                <a:latin typeface="+mj-lt"/>
              </a:rPr>
              <a:t>Where a document has more than one purpose the court will look at the dominant purpose at the time the document came into existence. </a:t>
            </a:r>
          </a:p>
          <a:p>
            <a:r>
              <a:rPr lang="en-GB" altLang="en-US" sz="2400" dirty="0">
                <a:latin typeface="+mj-lt"/>
              </a:rPr>
              <a:t>If the documents sole or dominant purpose is in relation to actual litigation or contemplated litigation then the document will be litigation privileged.</a:t>
            </a:r>
          </a:p>
          <a:p>
            <a:r>
              <a:rPr lang="en-GB" altLang="en-US" sz="2400" dirty="0">
                <a:latin typeface="+mj-lt"/>
              </a:rPr>
              <a:t>The leading case on this is </a:t>
            </a:r>
            <a:r>
              <a:rPr lang="en-GB" altLang="en-US" sz="2400" u="sng" dirty="0">
                <a:latin typeface="+mj-lt"/>
              </a:rPr>
              <a:t>Waugh v British Railway Board [1980] AC 521.</a:t>
            </a:r>
          </a:p>
          <a:p>
            <a:r>
              <a:rPr lang="en-GB" altLang="en-US" sz="2400" dirty="0">
                <a:latin typeface="+mj-lt"/>
              </a:rPr>
              <a:t>For litigation privilege to apply to a document it must satisfy the ‘sole dominant purpose test’.</a:t>
            </a:r>
          </a:p>
          <a:p>
            <a:endParaRPr lang="en-GB" dirty="0"/>
          </a:p>
        </p:txBody>
      </p:sp>
    </p:spTree>
    <p:extLst>
      <p:ext uri="{BB962C8B-B14F-4D97-AF65-F5344CB8AC3E}">
        <p14:creationId xmlns:p14="http://schemas.microsoft.com/office/powerpoint/2010/main" val="1679959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Without Prejudice Correspondence </a:t>
            </a:r>
          </a:p>
        </p:txBody>
      </p:sp>
      <p:sp>
        <p:nvSpPr>
          <p:cNvPr id="3" name="Content Placeholder 2"/>
          <p:cNvSpPr>
            <a:spLocks noGrp="1"/>
          </p:cNvSpPr>
          <p:nvPr>
            <p:ph idx="1"/>
          </p:nvPr>
        </p:nvSpPr>
        <p:spPr>
          <a:xfrm>
            <a:off x="384036" y="1488613"/>
            <a:ext cx="8596668" cy="4630391"/>
          </a:xfrm>
        </p:spPr>
        <p:txBody>
          <a:bodyPr>
            <a:normAutofit/>
          </a:bodyPr>
          <a:lstStyle/>
          <a:p>
            <a:r>
              <a:rPr lang="en-GB" altLang="en-US" sz="2800" dirty="0">
                <a:latin typeface="Calibri" panose="020F0502020204030204" pitchFamily="34" charset="0"/>
              </a:rPr>
              <a:t>Without prejudice correspondence, are  correspondences between the parties where points are conceded and/ or offers are made in an attempt to compromise an action and/or settle an action.</a:t>
            </a:r>
          </a:p>
          <a:p>
            <a:r>
              <a:rPr lang="en-GB" altLang="en-US" sz="2800" dirty="0">
                <a:latin typeface="Calibri" panose="020F0502020204030204" pitchFamily="34" charset="0"/>
              </a:rPr>
              <a:t>These letters will generally be marked without prejudice, but this is not strictly necessary if the purpose is clear.</a:t>
            </a:r>
          </a:p>
          <a:p>
            <a:r>
              <a:rPr lang="en-GB" altLang="en-US" sz="2800" dirty="0">
                <a:latin typeface="Calibri" panose="020F0502020204030204" pitchFamily="34" charset="0"/>
              </a:rPr>
              <a:t> Where a letter is marked without prejudice, </a:t>
            </a:r>
            <a:r>
              <a:rPr lang="en-GB" altLang="en-US" sz="2800" b="1" dirty="0">
                <a:latin typeface="Calibri" panose="020F0502020204030204" pitchFamily="34" charset="0"/>
              </a:rPr>
              <a:t>but the purpose was not to compromise and/or settle the matter</a:t>
            </a:r>
            <a:r>
              <a:rPr lang="en-GB" altLang="en-US" sz="2800" dirty="0">
                <a:latin typeface="Calibri" panose="020F0502020204030204" pitchFamily="34" charset="0"/>
              </a:rPr>
              <a:t>, the letter will not attract privilege</a:t>
            </a:r>
            <a:r>
              <a:rPr lang="en-GB" altLang="en-US" dirty="0">
                <a:latin typeface="Calibri" panose="020F0502020204030204" pitchFamily="34" charset="0"/>
              </a:rPr>
              <a:t>.</a:t>
            </a:r>
            <a:endParaRPr lang="en-GB" dirty="0"/>
          </a:p>
        </p:txBody>
      </p:sp>
    </p:spTree>
    <p:extLst>
      <p:ext uri="{BB962C8B-B14F-4D97-AF65-F5344CB8AC3E}">
        <p14:creationId xmlns:p14="http://schemas.microsoft.com/office/powerpoint/2010/main" val="3361173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Non Party Disclosure</a:t>
            </a:r>
          </a:p>
        </p:txBody>
      </p:sp>
      <p:sp>
        <p:nvSpPr>
          <p:cNvPr id="3" name="Content Placeholder 2"/>
          <p:cNvSpPr>
            <a:spLocks noGrp="1"/>
          </p:cNvSpPr>
          <p:nvPr>
            <p:ph idx="1"/>
          </p:nvPr>
        </p:nvSpPr>
        <p:spPr>
          <a:xfrm>
            <a:off x="591070" y="1441721"/>
            <a:ext cx="8596668" cy="3880773"/>
          </a:xfrm>
        </p:spPr>
        <p:txBody>
          <a:bodyPr>
            <a:normAutofit fontScale="92500"/>
          </a:bodyPr>
          <a:lstStyle/>
          <a:p>
            <a:r>
              <a:rPr lang="en-GB" altLang="en-US" sz="2400" dirty="0"/>
              <a:t>Non party disclosure is dealt with under </a:t>
            </a:r>
            <a:r>
              <a:rPr lang="en-GB" altLang="en-US" sz="2400" u="sng" dirty="0"/>
              <a:t>CPR 31.17</a:t>
            </a:r>
            <a:r>
              <a:rPr lang="en-GB" altLang="en-US" sz="2400" dirty="0"/>
              <a:t>.</a:t>
            </a:r>
          </a:p>
          <a:p>
            <a:r>
              <a:rPr lang="en-GB" altLang="en-US" sz="2400" dirty="0"/>
              <a:t>For non party disclosure an application needs to be made and filed at the court with evidence in support.</a:t>
            </a:r>
          </a:p>
          <a:p>
            <a:r>
              <a:rPr lang="en-GB" altLang="en-US" sz="2400" dirty="0"/>
              <a:t>The court can only make an order if:</a:t>
            </a:r>
          </a:p>
          <a:p>
            <a:pPr lvl="1"/>
            <a:r>
              <a:rPr lang="en-GB" altLang="en-US" sz="2400" dirty="0"/>
              <a:t>The documents sought support the applicant’s case or adversely affect another party’s case; and</a:t>
            </a:r>
          </a:p>
          <a:p>
            <a:pPr lvl="1"/>
            <a:r>
              <a:rPr lang="en-GB" altLang="en-US" sz="2400" dirty="0"/>
              <a:t>Disclosure is necessary to dispose of the claim fairly or to save costs.</a:t>
            </a:r>
          </a:p>
          <a:p>
            <a:r>
              <a:rPr lang="en-GB" altLang="en-US" sz="2400" dirty="0"/>
              <a:t>The presumption is that costs will be awarded to the non party.</a:t>
            </a:r>
          </a:p>
          <a:p>
            <a:endParaRPr lang="en-GB" dirty="0"/>
          </a:p>
        </p:txBody>
      </p:sp>
    </p:spTree>
    <p:extLst>
      <p:ext uri="{BB962C8B-B14F-4D97-AF65-F5344CB8AC3E}">
        <p14:creationId xmlns:p14="http://schemas.microsoft.com/office/powerpoint/2010/main" val="3758253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1193C-3586-4F06-B4C5-3AAA2BD89BFA}"/>
              </a:ext>
            </a:extLst>
          </p:cNvPr>
          <p:cNvSpPr txBox="1">
            <a:spLocks noGrp="1"/>
          </p:cNvSpPr>
          <p:nvPr>
            <p:ph type="title"/>
          </p:nvPr>
        </p:nvSpPr>
        <p:spPr/>
        <p:txBody>
          <a:bodyPr/>
          <a:lstStyle/>
          <a:p>
            <a:pPr lvl="0"/>
            <a:r>
              <a:rPr lang="en-GB" dirty="0"/>
              <a:t>Summary</a:t>
            </a:r>
          </a:p>
        </p:txBody>
      </p:sp>
      <p:sp>
        <p:nvSpPr>
          <p:cNvPr id="3" name="Content Placeholder 2">
            <a:extLst>
              <a:ext uri="{FF2B5EF4-FFF2-40B4-BE49-F238E27FC236}">
                <a16:creationId xmlns:a16="http://schemas.microsoft.com/office/drawing/2014/main" id="{46C8DAF2-2BB8-41A7-847C-06FCC39E5CFF}"/>
              </a:ext>
            </a:extLst>
          </p:cNvPr>
          <p:cNvSpPr txBox="1">
            <a:spLocks noGrp="1"/>
          </p:cNvSpPr>
          <p:nvPr>
            <p:ph idx="1"/>
          </p:nvPr>
        </p:nvSpPr>
        <p:spPr>
          <a:xfrm>
            <a:off x="430043" y="1407215"/>
            <a:ext cx="9174031" cy="3880773"/>
          </a:xfrm>
        </p:spPr>
        <p:txBody>
          <a:bodyPr>
            <a:noAutofit/>
          </a:bodyPr>
          <a:lstStyle/>
          <a:p>
            <a:pPr marL="457063" indent="-457063">
              <a:lnSpc>
                <a:spcPct val="110000"/>
              </a:lnSpc>
              <a:buAutoNum type="arabicPeriod"/>
            </a:pPr>
            <a:r>
              <a:rPr lang="en-GB" sz="2400" dirty="0"/>
              <a:t>The rules on disclosure of documents apply to FT and MT claims</a:t>
            </a:r>
          </a:p>
          <a:p>
            <a:pPr marL="457063" indent="-457063">
              <a:lnSpc>
                <a:spcPct val="110000"/>
              </a:lnSpc>
              <a:buAutoNum type="arabicPeriod"/>
            </a:pPr>
            <a:r>
              <a:rPr lang="en-GB" sz="2400" dirty="0"/>
              <a:t>Disclosure orders invariably require parties to give standard disclosure.  This covers:</a:t>
            </a:r>
          </a:p>
          <a:p>
            <a:pPr lvl="0">
              <a:lnSpc>
                <a:spcPct val="110000"/>
              </a:lnSpc>
            </a:pPr>
            <a:r>
              <a:rPr lang="en-GB" sz="2400" dirty="0"/>
              <a:t>Documents on which that party relies;</a:t>
            </a:r>
          </a:p>
          <a:p>
            <a:pPr lvl="0">
              <a:lnSpc>
                <a:spcPct val="110000"/>
              </a:lnSpc>
            </a:pPr>
            <a:r>
              <a:rPr lang="en-GB" sz="2400" dirty="0"/>
              <a:t>Documents which could adversely effect their own case;</a:t>
            </a:r>
          </a:p>
          <a:p>
            <a:pPr lvl="0">
              <a:lnSpc>
                <a:spcPct val="110000"/>
              </a:lnSpc>
            </a:pPr>
            <a:r>
              <a:rPr lang="en-GB" sz="2400" dirty="0"/>
              <a:t>Documents which could adversely affect another party’s case;</a:t>
            </a:r>
          </a:p>
          <a:p>
            <a:pPr lvl="0">
              <a:lnSpc>
                <a:spcPct val="110000"/>
              </a:lnSpc>
            </a:pPr>
            <a:r>
              <a:rPr lang="en-GB" sz="2400" dirty="0"/>
              <a:t>Documents which could support another party’s case;</a:t>
            </a:r>
          </a:p>
          <a:p>
            <a:pPr lvl="0">
              <a:lnSpc>
                <a:spcPct val="110000"/>
              </a:lnSpc>
            </a:pPr>
            <a:r>
              <a:rPr lang="en-GB" sz="2400" dirty="0"/>
              <a:t>Documents which, in particular types of claim, are specified by a relevant pd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EFB90-959C-4EFA-A08B-7F80775CE4C7}"/>
              </a:ext>
            </a:extLst>
          </p:cNvPr>
          <p:cNvSpPr txBox="1">
            <a:spLocks noGrp="1"/>
          </p:cNvSpPr>
          <p:nvPr>
            <p:ph type="title"/>
          </p:nvPr>
        </p:nvSpPr>
        <p:spPr>
          <a:xfrm>
            <a:off x="378285" y="224287"/>
            <a:ext cx="8596668" cy="667109"/>
          </a:xfrm>
        </p:spPr>
        <p:txBody>
          <a:bodyPr/>
          <a:lstStyle/>
          <a:p>
            <a:r>
              <a:rPr lang="en-GB" dirty="0"/>
              <a:t>Summary continued…</a:t>
            </a:r>
          </a:p>
        </p:txBody>
      </p:sp>
      <p:sp>
        <p:nvSpPr>
          <p:cNvPr id="3" name="Content Placeholder 2">
            <a:extLst>
              <a:ext uri="{FF2B5EF4-FFF2-40B4-BE49-F238E27FC236}">
                <a16:creationId xmlns:a16="http://schemas.microsoft.com/office/drawing/2014/main" id="{0A8FD2FC-BB5D-45F6-8199-C75A9C9B369A}"/>
              </a:ext>
            </a:extLst>
          </p:cNvPr>
          <p:cNvSpPr txBox="1">
            <a:spLocks noGrp="1"/>
          </p:cNvSpPr>
          <p:nvPr>
            <p:ph idx="1"/>
          </p:nvPr>
        </p:nvSpPr>
        <p:spPr>
          <a:xfrm>
            <a:off x="303523" y="826370"/>
            <a:ext cx="10272462" cy="5600309"/>
          </a:xfrm>
        </p:spPr>
        <p:txBody>
          <a:bodyPr>
            <a:normAutofit/>
          </a:bodyPr>
          <a:lstStyle/>
          <a:p>
            <a:pPr marL="0" indent="0">
              <a:buNone/>
            </a:pPr>
            <a:r>
              <a:rPr lang="en-GB" dirty="0"/>
              <a:t>3. There is an obligation to make a reasonable search for documents coming within the definition of standard disclosure.</a:t>
            </a:r>
          </a:p>
          <a:p>
            <a:pPr marL="0" indent="0">
              <a:buNone/>
            </a:pPr>
            <a:r>
              <a:rPr lang="en-GB" dirty="0"/>
              <a:t>4. Disclosure is given by providing the o/s with a list of documents setting out all the standard disclosure documents in that party’s control.  The list contains a disclosure statement, signed by the party (not their solicitor) promising that full disclosure is being made.</a:t>
            </a:r>
          </a:p>
          <a:p>
            <a:pPr marL="0" indent="0">
              <a:buNone/>
            </a:pPr>
            <a:r>
              <a:rPr lang="en-GB" dirty="0"/>
              <a:t>5. The list is divided into 3 parts:</a:t>
            </a:r>
          </a:p>
          <a:p>
            <a:pPr lvl="0"/>
            <a:r>
              <a:rPr lang="en-GB" dirty="0"/>
              <a:t>The 1</a:t>
            </a:r>
            <a:r>
              <a:rPr lang="en-GB" baseline="30000" dirty="0"/>
              <a:t>st</a:t>
            </a:r>
            <a:r>
              <a:rPr lang="en-GB" dirty="0"/>
              <a:t> part covers the documents which may be inspected;</a:t>
            </a:r>
          </a:p>
          <a:p>
            <a:pPr lvl="0"/>
            <a:r>
              <a:rPr lang="en-GB" dirty="0"/>
              <a:t>The 2</a:t>
            </a:r>
            <a:r>
              <a:rPr lang="en-GB" baseline="30000" dirty="0"/>
              <a:t>nd</a:t>
            </a:r>
            <a:r>
              <a:rPr lang="en-GB" dirty="0"/>
              <a:t> part covers privileged documents;</a:t>
            </a:r>
          </a:p>
          <a:p>
            <a:pPr lvl="0"/>
            <a:r>
              <a:rPr lang="en-GB" dirty="0"/>
              <a:t>The 3</a:t>
            </a:r>
            <a:r>
              <a:rPr lang="en-GB" baseline="30000" dirty="0"/>
              <a:t>rd</a:t>
            </a:r>
            <a:r>
              <a:rPr lang="en-GB" dirty="0"/>
              <a:t> part covers documents no longer in that party’s possession.</a:t>
            </a:r>
          </a:p>
          <a:p>
            <a:pPr marL="0" indent="0">
              <a:buNone/>
            </a:pPr>
            <a:r>
              <a:rPr lang="en-GB" dirty="0"/>
              <a:t>6. Inspection follows receipt of the other side’s list of documents. Inspection takes place either by:</a:t>
            </a:r>
          </a:p>
          <a:p>
            <a:pPr lvl="0"/>
            <a:r>
              <a:rPr lang="en-GB" dirty="0"/>
              <a:t>Personal attendance and physical inspection; or</a:t>
            </a:r>
          </a:p>
          <a:p>
            <a:pPr lvl="0"/>
            <a:r>
              <a:rPr lang="en-GB" dirty="0"/>
              <a:t>Provision of photocopies.</a:t>
            </a:r>
          </a:p>
          <a:p>
            <a:pPr marL="0" indent="0">
              <a:buNone/>
            </a:pPr>
            <a:r>
              <a:rPr lang="en-GB" dirty="0"/>
              <a:t>7. Not disclosing a doc means not listing it.  A failure to do this can be serious as the “cards on the table” approach to litigation is entrenched within the </a:t>
            </a:r>
            <a:r>
              <a:rPr lang="en-GB" dirty="0" err="1"/>
              <a:t>cpr</a:t>
            </a:r>
            <a:r>
              <a:rPr lang="en-GB" dirty="0"/>
              <a:t>.</a:t>
            </a:r>
          </a:p>
          <a:p>
            <a:pPr lvl="0"/>
            <a:endParaRPr lang="en-GB" dirty="0"/>
          </a:p>
          <a:p>
            <a:pPr marL="0" indent="0">
              <a:buNone/>
            </a:pPr>
            <a:endParaRPr lang="en-GB"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B3A2E-674A-4E20-9FFB-35BFD5260112}"/>
              </a:ext>
            </a:extLst>
          </p:cNvPr>
          <p:cNvSpPr txBox="1">
            <a:spLocks noGrp="1"/>
          </p:cNvSpPr>
          <p:nvPr>
            <p:ph type="title"/>
          </p:nvPr>
        </p:nvSpPr>
        <p:spPr>
          <a:xfrm>
            <a:off x="407040" y="178279"/>
            <a:ext cx="8596668" cy="695864"/>
          </a:xfrm>
        </p:spPr>
        <p:txBody>
          <a:bodyPr/>
          <a:lstStyle/>
          <a:p>
            <a:r>
              <a:rPr lang="en-GB" dirty="0"/>
              <a:t>Summary continued……..</a:t>
            </a:r>
          </a:p>
        </p:txBody>
      </p:sp>
      <p:sp>
        <p:nvSpPr>
          <p:cNvPr id="3" name="Content Placeholder 2">
            <a:extLst>
              <a:ext uri="{FF2B5EF4-FFF2-40B4-BE49-F238E27FC236}">
                <a16:creationId xmlns:a16="http://schemas.microsoft.com/office/drawing/2014/main" id="{AE8EEF7A-F145-4E88-9F3E-BBAAD334A15A}"/>
              </a:ext>
            </a:extLst>
          </p:cNvPr>
          <p:cNvSpPr txBox="1">
            <a:spLocks noGrp="1"/>
          </p:cNvSpPr>
          <p:nvPr>
            <p:ph idx="1"/>
          </p:nvPr>
        </p:nvSpPr>
        <p:spPr>
          <a:xfrm>
            <a:off x="407040" y="874143"/>
            <a:ext cx="9662862" cy="5630174"/>
          </a:xfrm>
        </p:spPr>
        <p:txBody>
          <a:bodyPr>
            <a:normAutofit/>
          </a:bodyPr>
          <a:lstStyle/>
          <a:p>
            <a:pPr marL="0" indent="0">
              <a:buNone/>
            </a:pPr>
            <a:r>
              <a:rPr lang="en-GB" dirty="0"/>
              <a:t>8. Not permitting inspection means listing a doc, putting your opponent on notice that it exists, but for the reasons claimed it can be withheld.</a:t>
            </a:r>
          </a:p>
          <a:p>
            <a:pPr marL="0" indent="0">
              <a:buNone/>
            </a:pPr>
            <a:r>
              <a:rPr lang="en-GB" dirty="0"/>
              <a:t>9. Ensure the </a:t>
            </a:r>
            <a:r>
              <a:rPr lang="en-GB" i="1" dirty="0"/>
              <a:t>appropriate person </a:t>
            </a:r>
            <a:r>
              <a:rPr lang="en-GB" dirty="0"/>
              <a:t>in the client’s organisation signs the disclosure statement.</a:t>
            </a:r>
          </a:p>
          <a:p>
            <a:pPr marL="0" indent="0">
              <a:buNone/>
            </a:pPr>
            <a:r>
              <a:rPr lang="en-GB" dirty="0"/>
              <a:t>10. Carry out “inspection” and make a thorough and careful review of the opponent’s list.</a:t>
            </a:r>
          </a:p>
          <a:p>
            <a:pPr marL="0" indent="0">
              <a:buNone/>
            </a:pPr>
            <a:r>
              <a:rPr lang="en-GB" dirty="0"/>
              <a:t>11. Challenge grounds to withhold from inspection or challenge the substance of an opponent’s list when it is proportionate, fair and just to do so.</a:t>
            </a:r>
          </a:p>
          <a:p>
            <a:pPr marL="0" indent="0">
              <a:buNone/>
            </a:pPr>
            <a:r>
              <a:rPr lang="en-GB" dirty="0"/>
              <a:t>12. The legal reps duties in relation to disclosure are onerous – ensure that early advice is given to the client of their disclosure obligations.</a:t>
            </a:r>
          </a:p>
          <a:p>
            <a:pPr marL="0" indent="0">
              <a:buNone/>
            </a:pPr>
            <a:r>
              <a:rPr lang="en-GB" dirty="0"/>
              <a:t>13. Ensure that the client is told, and understands, what disclosure means and that the client understands they key message not to destroy docs that might be relevant to the matters in issue, not to create new docs without consideration of the disclosure obligations and not to ask 3</a:t>
            </a:r>
            <a:r>
              <a:rPr lang="en-GB" baseline="30000" dirty="0"/>
              <a:t>rd</a:t>
            </a:r>
            <a:r>
              <a:rPr lang="en-GB" dirty="0"/>
              <a:t> parties to send you docs or send docs out to others without consideration of the disclosure obligation.</a:t>
            </a:r>
          </a:p>
          <a:p>
            <a:pPr marL="0" indent="0">
              <a:buNone/>
            </a:pPr>
            <a:r>
              <a:rPr lang="en-GB" dirty="0"/>
              <a:t>14. Treat the use of privilege with respect.  It is a complex area of litigation and if you are in any doubt seek advice from a more experienced colleague.</a:t>
            </a:r>
          </a:p>
          <a:p>
            <a:pPr marL="0" indent="0">
              <a:buNone/>
            </a:pPr>
            <a:endParaRPr lang="en-GB" dirty="0"/>
          </a:p>
          <a:p>
            <a:pPr marL="0" indent="0">
              <a:buNone/>
            </a:pPr>
            <a:endParaRPr lang="en-GB"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94E26-832E-1951-6537-9C79762DD2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pic>
        <p:nvPicPr>
          <p:cNvPr id="4" name="Picture 3" descr="A group of colorful bubbles with white question marks&#10;&#10;Description automatically generated">
            <a:extLst>
              <a:ext uri="{FF2B5EF4-FFF2-40B4-BE49-F238E27FC236}">
                <a16:creationId xmlns:a16="http://schemas.microsoft.com/office/drawing/2014/main" id="{1C3D67CD-FA80-7CCA-6DC6-97B4CD192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97284608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purl.org/dc/terms/"/>
    <ds:schemaRef ds:uri="http://www.w3.org/XML/1998/namespace"/>
    <ds:schemaRef ds:uri="http://purl.org/dc/elements/1.1/"/>
    <ds:schemaRef ds:uri="041b216b-d67c-40f0-8fda-c03876662904"/>
    <ds:schemaRef ds:uri="aa0a0978-40ed-489e-9e56-6db48364def5"/>
    <ds:schemaRef ds:uri="http://schemas.microsoft.com/office/2006/metadata/properties"/>
    <ds:schemaRef ds:uri="http://purl.org/dc/dcmitype/"/>
    <ds:schemaRef ds:uri="http://schemas.microsoft.com/office/2006/documentManagement/types"/>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857</TotalTime>
  <Words>6550</Words>
  <Application>Microsoft Office PowerPoint</Application>
  <PresentationFormat>Widescreen</PresentationFormat>
  <Paragraphs>368</Paragraphs>
  <Slides>55</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inherit</vt:lpstr>
      <vt:lpstr>Inter</vt:lpstr>
      <vt:lpstr>Aptos</vt:lpstr>
      <vt:lpstr>Arial</vt:lpstr>
      <vt:lpstr>Calibri</vt:lpstr>
      <vt:lpstr>Trebuchet MS</vt:lpstr>
      <vt:lpstr>Wingdings 3</vt:lpstr>
      <vt:lpstr>Facet</vt:lpstr>
      <vt:lpstr>Disclosure and  Inspection</vt:lpstr>
      <vt:lpstr>Aims </vt:lpstr>
      <vt:lpstr>   Disclosure</vt:lpstr>
      <vt:lpstr>  Definition of Disclosure</vt:lpstr>
      <vt:lpstr>“Document”</vt:lpstr>
      <vt:lpstr>Different version and formats of a document</vt:lpstr>
      <vt:lpstr>Inspection</vt:lpstr>
      <vt:lpstr>When does disclosure and inspection take place</vt:lpstr>
      <vt:lpstr>Examples</vt:lpstr>
      <vt:lpstr>Disclosure and inspection after proceedings are started and before case management directions are given about disclosure and inspection</vt:lpstr>
      <vt:lpstr>Disclosure and inspection after proceedings are started and before case management directions are given about disclosure and inspection</vt:lpstr>
      <vt:lpstr>Disclosure and inspection after case management directions are given about disclosure and inspection</vt:lpstr>
      <vt:lpstr>PowerPoint Presentation</vt:lpstr>
      <vt:lpstr>Disclosure and inspection and the Tracks</vt:lpstr>
      <vt:lpstr>  Standard Disclosure</vt:lpstr>
      <vt:lpstr>Example </vt:lpstr>
      <vt:lpstr>PowerPoint Presentation</vt:lpstr>
      <vt:lpstr> Disclosure Procedure</vt:lpstr>
      <vt:lpstr>Advising the client</vt:lpstr>
      <vt:lpstr> Duty to Search</vt:lpstr>
      <vt:lpstr>Documents in a Party’s Control</vt:lpstr>
      <vt:lpstr>Extent of the duty to search</vt:lpstr>
      <vt:lpstr>Documents not searched for</vt:lpstr>
      <vt:lpstr>Electronic documents and the scope of search</vt:lpstr>
      <vt:lpstr>Electronic documents and questions to ask the client </vt:lpstr>
      <vt:lpstr>Advising the client after the search</vt:lpstr>
      <vt:lpstr>The List of Documents</vt:lpstr>
      <vt:lpstr>   The Disclosure Statement</vt:lpstr>
      <vt:lpstr>Form N265</vt:lpstr>
      <vt:lpstr>PowerPoint Presentation</vt:lpstr>
      <vt:lpstr>Categorising documents </vt:lpstr>
      <vt:lpstr>Miscellaneous disclosure matters</vt:lpstr>
      <vt:lpstr>Next steps on receiving an opponent’s list of documents</vt:lpstr>
      <vt:lpstr>Tailored disclosure</vt:lpstr>
      <vt:lpstr>Disclosure of electronic documents</vt:lpstr>
      <vt:lpstr>Disclosure in the Business and Property Courts</vt:lpstr>
      <vt:lpstr>Extended Disclosure (Business and Property Courts)</vt:lpstr>
      <vt:lpstr>The Disclosure Report</vt:lpstr>
      <vt:lpstr>   The Right of Inspection</vt:lpstr>
      <vt:lpstr>  Specific Disclosure or Inspection </vt:lpstr>
      <vt:lpstr>Inspection</vt:lpstr>
      <vt:lpstr> Withholding Inspection</vt:lpstr>
      <vt:lpstr>  PRIVILEGE </vt:lpstr>
      <vt:lpstr> Public Interest Immunity </vt:lpstr>
      <vt:lpstr>  Private Privilege </vt:lpstr>
      <vt:lpstr>  Self Incrimination</vt:lpstr>
      <vt:lpstr> Legal Professional Privilege </vt:lpstr>
      <vt:lpstr>Communications With Third Parties</vt:lpstr>
      <vt:lpstr>Documents With a Dual Purpose</vt:lpstr>
      <vt:lpstr>Without Prejudice Correspondence </vt:lpstr>
      <vt:lpstr> Non Party Disclosure</vt:lpstr>
      <vt:lpstr>Summary</vt:lpstr>
      <vt:lpstr>Summary continued…</vt:lpstr>
      <vt:lpstr>Summary continued……..</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11</cp:revision>
  <cp:lastPrinted>2025-04-07T15:00:47Z</cp:lastPrinted>
  <dcterms:created xsi:type="dcterms:W3CDTF">2024-02-03T18:13:02Z</dcterms:created>
  <dcterms:modified xsi:type="dcterms:W3CDTF">2025-04-09T10:35:58Z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