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7" r:id="rId4"/>
    <p:sldId id="259" r:id="rId5"/>
    <p:sldId id="260" r:id="rId6"/>
    <p:sldId id="261" r:id="rId7"/>
    <p:sldId id="262" r:id="rId8"/>
    <p:sldId id="263" r:id="rId9"/>
    <p:sldId id="264" r:id="rId10"/>
    <p:sldId id="265" r:id="rId11"/>
    <p:sldId id="266" r:id="rId12"/>
    <p:sldId id="267" r:id="rId13"/>
    <p:sldId id="268" r:id="rId14"/>
    <p:sldId id="270" r:id="rId15"/>
    <p:sldId id="269"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48E93-DD1A-4A8B-B64F-7A26B2796F1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FFA71AA-33D6-427D-B241-689A4A0D41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A7A0AF7-8B38-425E-8BD7-BDDA14D320B7}"/>
              </a:ext>
            </a:extLst>
          </p:cNvPr>
          <p:cNvSpPr>
            <a:spLocks noGrp="1"/>
          </p:cNvSpPr>
          <p:nvPr>
            <p:ph type="dt" sz="half" idx="10"/>
          </p:nvPr>
        </p:nvSpPr>
        <p:spPr/>
        <p:txBody>
          <a:bodyPr/>
          <a:lstStyle/>
          <a:p>
            <a:fld id="{AF277CC2-E806-4F3A-ADDD-A4F8456546EA}" type="datetimeFigureOut">
              <a:rPr lang="en-GB" smtClean="0"/>
              <a:t>18/05/2024</a:t>
            </a:fld>
            <a:endParaRPr lang="en-GB"/>
          </a:p>
        </p:txBody>
      </p:sp>
      <p:sp>
        <p:nvSpPr>
          <p:cNvPr id="5" name="Footer Placeholder 4">
            <a:extLst>
              <a:ext uri="{FF2B5EF4-FFF2-40B4-BE49-F238E27FC236}">
                <a16:creationId xmlns:a16="http://schemas.microsoft.com/office/drawing/2014/main" id="{616FF1B7-742C-4BF0-9F68-FC2681F420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B7A6FF3-0D6D-4104-B513-B1962FA49CE7}"/>
              </a:ext>
            </a:extLst>
          </p:cNvPr>
          <p:cNvSpPr>
            <a:spLocks noGrp="1"/>
          </p:cNvSpPr>
          <p:nvPr>
            <p:ph type="sldNum" sz="quarter" idx="12"/>
          </p:nvPr>
        </p:nvSpPr>
        <p:spPr/>
        <p:txBody>
          <a:bodyPr/>
          <a:lstStyle/>
          <a:p>
            <a:fld id="{803D7937-8B1C-49CC-9F76-2FC06D8B550C}" type="slidenum">
              <a:rPr lang="en-GB" smtClean="0"/>
              <a:t>‹#›</a:t>
            </a:fld>
            <a:endParaRPr lang="en-GB"/>
          </a:p>
        </p:txBody>
      </p:sp>
    </p:spTree>
    <p:extLst>
      <p:ext uri="{BB962C8B-B14F-4D97-AF65-F5344CB8AC3E}">
        <p14:creationId xmlns:p14="http://schemas.microsoft.com/office/powerpoint/2010/main" val="3686708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67AA2-B4FC-4564-9BB7-B4392437964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C048421-5622-4B77-AC70-067D8206A62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7B7DC0-DFB0-4149-ADD1-2FD2A90E7AFD}"/>
              </a:ext>
            </a:extLst>
          </p:cNvPr>
          <p:cNvSpPr>
            <a:spLocks noGrp="1"/>
          </p:cNvSpPr>
          <p:nvPr>
            <p:ph type="dt" sz="half" idx="10"/>
          </p:nvPr>
        </p:nvSpPr>
        <p:spPr/>
        <p:txBody>
          <a:bodyPr/>
          <a:lstStyle/>
          <a:p>
            <a:fld id="{AF277CC2-E806-4F3A-ADDD-A4F8456546EA}" type="datetimeFigureOut">
              <a:rPr lang="en-GB" smtClean="0"/>
              <a:t>18/05/2024</a:t>
            </a:fld>
            <a:endParaRPr lang="en-GB"/>
          </a:p>
        </p:txBody>
      </p:sp>
      <p:sp>
        <p:nvSpPr>
          <p:cNvPr id="5" name="Footer Placeholder 4">
            <a:extLst>
              <a:ext uri="{FF2B5EF4-FFF2-40B4-BE49-F238E27FC236}">
                <a16:creationId xmlns:a16="http://schemas.microsoft.com/office/drawing/2014/main" id="{A714196C-9C0E-458B-B757-B504E8C228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077915-0324-4733-98CD-13FFD831102B}"/>
              </a:ext>
            </a:extLst>
          </p:cNvPr>
          <p:cNvSpPr>
            <a:spLocks noGrp="1"/>
          </p:cNvSpPr>
          <p:nvPr>
            <p:ph type="sldNum" sz="quarter" idx="12"/>
          </p:nvPr>
        </p:nvSpPr>
        <p:spPr/>
        <p:txBody>
          <a:bodyPr/>
          <a:lstStyle/>
          <a:p>
            <a:fld id="{803D7937-8B1C-49CC-9F76-2FC06D8B550C}" type="slidenum">
              <a:rPr lang="en-GB" smtClean="0"/>
              <a:t>‹#›</a:t>
            </a:fld>
            <a:endParaRPr lang="en-GB"/>
          </a:p>
        </p:txBody>
      </p:sp>
    </p:spTree>
    <p:extLst>
      <p:ext uri="{BB962C8B-B14F-4D97-AF65-F5344CB8AC3E}">
        <p14:creationId xmlns:p14="http://schemas.microsoft.com/office/powerpoint/2010/main" val="25766417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54E16-75C3-4A67-AD1C-514D63F20F0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FF19636-2147-43BD-AEBD-1FD37957EB9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655EC9B-C1A4-46FD-B8B1-9AEBC23A7436}"/>
              </a:ext>
            </a:extLst>
          </p:cNvPr>
          <p:cNvSpPr>
            <a:spLocks noGrp="1"/>
          </p:cNvSpPr>
          <p:nvPr>
            <p:ph type="dt" sz="half" idx="10"/>
          </p:nvPr>
        </p:nvSpPr>
        <p:spPr/>
        <p:txBody>
          <a:bodyPr/>
          <a:lstStyle/>
          <a:p>
            <a:fld id="{AF277CC2-E806-4F3A-ADDD-A4F8456546EA}" type="datetimeFigureOut">
              <a:rPr lang="en-GB" smtClean="0"/>
              <a:t>18/05/2024</a:t>
            </a:fld>
            <a:endParaRPr lang="en-GB"/>
          </a:p>
        </p:txBody>
      </p:sp>
      <p:sp>
        <p:nvSpPr>
          <p:cNvPr id="5" name="Footer Placeholder 4">
            <a:extLst>
              <a:ext uri="{FF2B5EF4-FFF2-40B4-BE49-F238E27FC236}">
                <a16:creationId xmlns:a16="http://schemas.microsoft.com/office/drawing/2014/main" id="{C677AB86-7302-43FC-ADCD-31377D1B30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068A74-F089-47B7-BF4D-8E8D72A65FD0}"/>
              </a:ext>
            </a:extLst>
          </p:cNvPr>
          <p:cNvSpPr>
            <a:spLocks noGrp="1"/>
          </p:cNvSpPr>
          <p:nvPr>
            <p:ph type="sldNum" sz="quarter" idx="12"/>
          </p:nvPr>
        </p:nvSpPr>
        <p:spPr/>
        <p:txBody>
          <a:bodyPr/>
          <a:lstStyle/>
          <a:p>
            <a:fld id="{803D7937-8B1C-49CC-9F76-2FC06D8B550C}" type="slidenum">
              <a:rPr lang="en-GB" smtClean="0"/>
              <a:t>‹#›</a:t>
            </a:fld>
            <a:endParaRPr lang="en-GB"/>
          </a:p>
        </p:txBody>
      </p:sp>
    </p:spTree>
    <p:extLst>
      <p:ext uri="{BB962C8B-B14F-4D97-AF65-F5344CB8AC3E}">
        <p14:creationId xmlns:p14="http://schemas.microsoft.com/office/powerpoint/2010/main" val="14428598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E824F-366C-4A7D-B934-7F66423356C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F7221D3-91F6-48C0-AD40-DC4CD09F152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B4B1942-7D58-49F6-92EE-D2D4604F8C4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1EAE2DC-F072-4B7A-ABDD-3EAAA7B62316}"/>
              </a:ext>
            </a:extLst>
          </p:cNvPr>
          <p:cNvSpPr>
            <a:spLocks noGrp="1"/>
          </p:cNvSpPr>
          <p:nvPr>
            <p:ph type="dt" sz="half" idx="10"/>
          </p:nvPr>
        </p:nvSpPr>
        <p:spPr/>
        <p:txBody>
          <a:bodyPr/>
          <a:lstStyle/>
          <a:p>
            <a:fld id="{AF277CC2-E806-4F3A-ADDD-A4F8456546EA}" type="datetimeFigureOut">
              <a:rPr lang="en-GB" smtClean="0"/>
              <a:t>18/05/2024</a:t>
            </a:fld>
            <a:endParaRPr lang="en-GB"/>
          </a:p>
        </p:txBody>
      </p:sp>
      <p:sp>
        <p:nvSpPr>
          <p:cNvPr id="6" name="Footer Placeholder 5">
            <a:extLst>
              <a:ext uri="{FF2B5EF4-FFF2-40B4-BE49-F238E27FC236}">
                <a16:creationId xmlns:a16="http://schemas.microsoft.com/office/drawing/2014/main" id="{5630F877-3B3C-4EC1-B1FF-052000CA0E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B41F15-EA4D-449F-A68E-08F02A627782}"/>
              </a:ext>
            </a:extLst>
          </p:cNvPr>
          <p:cNvSpPr>
            <a:spLocks noGrp="1"/>
          </p:cNvSpPr>
          <p:nvPr>
            <p:ph type="sldNum" sz="quarter" idx="12"/>
          </p:nvPr>
        </p:nvSpPr>
        <p:spPr/>
        <p:txBody>
          <a:bodyPr/>
          <a:lstStyle/>
          <a:p>
            <a:fld id="{803D7937-8B1C-49CC-9F76-2FC06D8B550C}" type="slidenum">
              <a:rPr lang="en-GB" smtClean="0"/>
              <a:t>‹#›</a:t>
            </a:fld>
            <a:endParaRPr lang="en-GB"/>
          </a:p>
        </p:txBody>
      </p:sp>
    </p:spTree>
    <p:extLst>
      <p:ext uri="{BB962C8B-B14F-4D97-AF65-F5344CB8AC3E}">
        <p14:creationId xmlns:p14="http://schemas.microsoft.com/office/powerpoint/2010/main" val="41390135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16519-94C9-49A8-8102-6DB962F6B31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4798A37-536A-4640-A25B-37A7EC31AA5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65321EF-636C-480F-B310-F505C233A6B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3D51FA1-78EE-43B4-9DC6-DAA9BA8F771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31C3E9D-4FE1-4433-A81B-4E6033C5382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DE504A9-98C7-4F26-BD6D-677AF7400466}"/>
              </a:ext>
            </a:extLst>
          </p:cNvPr>
          <p:cNvSpPr>
            <a:spLocks noGrp="1"/>
          </p:cNvSpPr>
          <p:nvPr>
            <p:ph type="dt" sz="half" idx="10"/>
          </p:nvPr>
        </p:nvSpPr>
        <p:spPr/>
        <p:txBody>
          <a:bodyPr/>
          <a:lstStyle/>
          <a:p>
            <a:fld id="{AF277CC2-E806-4F3A-ADDD-A4F8456546EA}" type="datetimeFigureOut">
              <a:rPr lang="en-GB" smtClean="0"/>
              <a:t>18/05/2024</a:t>
            </a:fld>
            <a:endParaRPr lang="en-GB"/>
          </a:p>
        </p:txBody>
      </p:sp>
      <p:sp>
        <p:nvSpPr>
          <p:cNvPr id="8" name="Footer Placeholder 7">
            <a:extLst>
              <a:ext uri="{FF2B5EF4-FFF2-40B4-BE49-F238E27FC236}">
                <a16:creationId xmlns:a16="http://schemas.microsoft.com/office/drawing/2014/main" id="{73CD402C-AECA-4A91-B019-0F759ECF1B1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4B52078-8864-4B5E-82C4-AD60DC885AFD}"/>
              </a:ext>
            </a:extLst>
          </p:cNvPr>
          <p:cNvSpPr>
            <a:spLocks noGrp="1"/>
          </p:cNvSpPr>
          <p:nvPr>
            <p:ph type="sldNum" sz="quarter" idx="12"/>
          </p:nvPr>
        </p:nvSpPr>
        <p:spPr/>
        <p:txBody>
          <a:bodyPr/>
          <a:lstStyle/>
          <a:p>
            <a:fld id="{803D7937-8B1C-49CC-9F76-2FC06D8B550C}" type="slidenum">
              <a:rPr lang="en-GB" smtClean="0"/>
              <a:t>‹#›</a:t>
            </a:fld>
            <a:endParaRPr lang="en-GB"/>
          </a:p>
        </p:txBody>
      </p:sp>
    </p:spTree>
    <p:extLst>
      <p:ext uri="{BB962C8B-B14F-4D97-AF65-F5344CB8AC3E}">
        <p14:creationId xmlns:p14="http://schemas.microsoft.com/office/powerpoint/2010/main" val="1696571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6BB1B-17B1-4B95-99EA-F77A5D2E708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C63CB46-BBBB-40DC-9066-9F1C657403C4}"/>
              </a:ext>
            </a:extLst>
          </p:cNvPr>
          <p:cNvSpPr>
            <a:spLocks noGrp="1"/>
          </p:cNvSpPr>
          <p:nvPr>
            <p:ph type="dt" sz="half" idx="10"/>
          </p:nvPr>
        </p:nvSpPr>
        <p:spPr/>
        <p:txBody>
          <a:bodyPr/>
          <a:lstStyle/>
          <a:p>
            <a:fld id="{AF277CC2-E806-4F3A-ADDD-A4F8456546EA}" type="datetimeFigureOut">
              <a:rPr lang="en-GB" smtClean="0"/>
              <a:t>18/05/2024</a:t>
            </a:fld>
            <a:endParaRPr lang="en-GB"/>
          </a:p>
        </p:txBody>
      </p:sp>
      <p:sp>
        <p:nvSpPr>
          <p:cNvPr id="4" name="Footer Placeholder 3">
            <a:extLst>
              <a:ext uri="{FF2B5EF4-FFF2-40B4-BE49-F238E27FC236}">
                <a16:creationId xmlns:a16="http://schemas.microsoft.com/office/drawing/2014/main" id="{02AB3C5D-B8DD-46FF-A4E6-AFADC73EBEA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2B1E724-586F-446A-9531-16D1789EF53F}"/>
              </a:ext>
            </a:extLst>
          </p:cNvPr>
          <p:cNvSpPr>
            <a:spLocks noGrp="1"/>
          </p:cNvSpPr>
          <p:nvPr>
            <p:ph type="sldNum" sz="quarter" idx="12"/>
          </p:nvPr>
        </p:nvSpPr>
        <p:spPr/>
        <p:txBody>
          <a:bodyPr/>
          <a:lstStyle/>
          <a:p>
            <a:fld id="{803D7937-8B1C-49CC-9F76-2FC06D8B550C}" type="slidenum">
              <a:rPr lang="en-GB" smtClean="0"/>
              <a:t>‹#›</a:t>
            </a:fld>
            <a:endParaRPr lang="en-GB"/>
          </a:p>
        </p:txBody>
      </p:sp>
    </p:spTree>
    <p:extLst>
      <p:ext uri="{BB962C8B-B14F-4D97-AF65-F5344CB8AC3E}">
        <p14:creationId xmlns:p14="http://schemas.microsoft.com/office/powerpoint/2010/main" val="9043870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8C230B6-E1E1-4D5A-B176-4D8D19EF3C77}"/>
              </a:ext>
            </a:extLst>
          </p:cNvPr>
          <p:cNvSpPr>
            <a:spLocks noGrp="1"/>
          </p:cNvSpPr>
          <p:nvPr>
            <p:ph type="dt" sz="half" idx="10"/>
          </p:nvPr>
        </p:nvSpPr>
        <p:spPr/>
        <p:txBody>
          <a:bodyPr/>
          <a:lstStyle/>
          <a:p>
            <a:fld id="{AF277CC2-E806-4F3A-ADDD-A4F8456546EA}" type="datetimeFigureOut">
              <a:rPr lang="en-GB" smtClean="0"/>
              <a:t>18/05/2024</a:t>
            </a:fld>
            <a:endParaRPr lang="en-GB"/>
          </a:p>
        </p:txBody>
      </p:sp>
      <p:sp>
        <p:nvSpPr>
          <p:cNvPr id="3" name="Footer Placeholder 2">
            <a:extLst>
              <a:ext uri="{FF2B5EF4-FFF2-40B4-BE49-F238E27FC236}">
                <a16:creationId xmlns:a16="http://schemas.microsoft.com/office/drawing/2014/main" id="{5103976A-03F3-4A4D-A2D5-82B4C85DC16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902133B-E52A-4412-9AE2-21106642B862}"/>
              </a:ext>
            </a:extLst>
          </p:cNvPr>
          <p:cNvSpPr>
            <a:spLocks noGrp="1"/>
          </p:cNvSpPr>
          <p:nvPr>
            <p:ph type="sldNum" sz="quarter" idx="12"/>
          </p:nvPr>
        </p:nvSpPr>
        <p:spPr/>
        <p:txBody>
          <a:bodyPr/>
          <a:lstStyle/>
          <a:p>
            <a:fld id="{803D7937-8B1C-49CC-9F76-2FC06D8B550C}" type="slidenum">
              <a:rPr lang="en-GB" smtClean="0"/>
              <a:t>‹#›</a:t>
            </a:fld>
            <a:endParaRPr lang="en-GB"/>
          </a:p>
        </p:txBody>
      </p:sp>
    </p:spTree>
    <p:extLst>
      <p:ext uri="{BB962C8B-B14F-4D97-AF65-F5344CB8AC3E}">
        <p14:creationId xmlns:p14="http://schemas.microsoft.com/office/powerpoint/2010/main" val="4103768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AC462C-B3C6-4F58-B4E1-8275E315BCF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34DBF8C-B787-4742-AC10-9125CF87D04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6568AEB-B10E-4444-9DCD-096432027D2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23D764-A3C2-401E-9433-C5BE3676EC6A}"/>
              </a:ext>
            </a:extLst>
          </p:cNvPr>
          <p:cNvSpPr>
            <a:spLocks noGrp="1"/>
          </p:cNvSpPr>
          <p:nvPr>
            <p:ph type="dt" sz="half" idx="10"/>
          </p:nvPr>
        </p:nvSpPr>
        <p:spPr/>
        <p:txBody>
          <a:bodyPr/>
          <a:lstStyle/>
          <a:p>
            <a:fld id="{AF277CC2-E806-4F3A-ADDD-A4F8456546EA}" type="datetimeFigureOut">
              <a:rPr lang="en-GB" smtClean="0"/>
              <a:t>18/05/2024</a:t>
            </a:fld>
            <a:endParaRPr lang="en-GB"/>
          </a:p>
        </p:txBody>
      </p:sp>
      <p:sp>
        <p:nvSpPr>
          <p:cNvPr id="6" name="Footer Placeholder 5">
            <a:extLst>
              <a:ext uri="{FF2B5EF4-FFF2-40B4-BE49-F238E27FC236}">
                <a16:creationId xmlns:a16="http://schemas.microsoft.com/office/drawing/2014/main" id="{EB5DA57E-FA23-4E12-B513-0ACCE0AC77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6BA2C62-043D-482F-B7FA-92002A834024}"/>
              </a:ext>
            </a:extLst>
          </p:cNvPr>
          <p:cNvSpPr>
            <a:spLocks noGrp="1"/>
          </p:cNvSpPr>
          <p:nvPr>
            <p:ph type="sldNum" sz="quarter" idx="12"/>
          </p:nvPr>
        </p:nvSpPr>
        <p:spPr/>
        <p:txBody>
          <a:bodyPr/>
          <a:lstStyle/>
          <a:p>
            <a:fld id="{803D7937-8B1C-49CC-9F76-2FC06D8B550C}" type="slidenum">
              <a:rPr lang="en-GB" smtClean="0"/>
              <a:t>‹#›</a:t>
            </a:fld>
            <a:endParaRPr lang="en-GB"/>
          </a:p>
        </p:txBody>
      </p:sp>
    </p:spTree>
    <p:extLst>
      <p:ext uri="{BB962C8B-B14F-4D97-AF65-F5344CB8AC3E}">
        <p14:creationId xmlns:p14="http://schemas.microsoft.com/office/powerpoint/2010/main" val="10567463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87412-5B33-47CD-9C5B-6591D348AE6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D837720-DAF9-4B22-92BA-3F9A5013E41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E757A14-C033-4447-8ECC-453A6CDCB0D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C2961A4-32A3-4C4C-A7D0-9A123F1234AB}"/>
              </a:ext>
            </a:extLst>
          </p:cNvPr>
          <p:cNvSpPr>
            <a:spLocks noGrp="1"/>
          </p:cNvSpPr>
          <p:nvPr>
            <p:ph type="dt" sz="half" idx="10"/>
          </p:nvPr>
        </p:nvSpPr>
        <p:spPr/>
        <p:txBody>
          <a:bodyPr/>
          <a:lstStyle/>
          <a:p>
            <a:fld id="{AF277CC2-E806-4F3A-ADDD-A4F8456546EA}" type="datetimeFigureOut">
              <a:rPr lang="en-GB" smtClean="0"/>
              <a:t>18/05/2024</a:t>
            </a:fld>
            <a:endParaRPr lang="en-GB"/>
          </a:p>
        </p:txBody>
      </p:sp>
      <p:sp>
        <p:nvSpPr>
          <p:cNvPr id="6" name="Footer Placeholder 5">
            <a:extLst>
              <a:ext uri="{FF2B5EF4-FFF2-40B4-BE49-F238E27FC236}">
                <a16:creationId xmlns:a16="http://schemas.microsoft.com/office/drawing/2014/main" id="{A66A435A-1CD9-4358-8A44-645A8343BC9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9BB41B7-F55D-4101-A62F-B8405ED36293}"/>
              </a:ext>
            </a:extLst>
          </p:cNvPr>
          <p:cNvSpPr>
            <a:spLocks noGrp="1"/>
          </p:cNvSpPr>
          <p:nvPr>
            <p:ph type="sldNum" sz="quarter" idx="12"/>
          </p:nvPr>
        </p:nvSpPr>
        <p:spPr/>
        <p:txBody>
          <a:bodyPr/>
          <a:lstStyle/>
          <a:p>
            <a:fld id="{803D7937-8B1C-49CC-9F76-2FC06D8B550C}" type="slidenum">
              <a:rPr lang="en-GB" smtClean="0"/>
              <a:t>‹#›</a:t>
            </a:fld>
            <a:endParaRPr lang="en-GB"/>
          </a:p>
        </p:txBody>
      </p:sp>
    </p:spTree>
    <p:extLst>
      <p:ext uri="{BB962C8B-B14F-4D97-AF65-F5344CB8AC3E}">
        <p14:creationId xmlns:p14="http://schemas.microsoft.com/office/powerpoint/2010/main" val="35455871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E17E3-FE57-4BFD-A3DE-97495EE952D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55147B6-F6B6-460F-A45A-283B8D4F74D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78EF95-6B49-40AB-B958-CC5272A52B68}"/>
              </a:ext>
            </a:extLst>
          </p:cNvPr>
          <p:cNvSpPr>
            <a:spLocks noGrp="1"/>
          </p:cNvSpPr>
          <p:nvPr>
            <p:ph type="dt" sz="half" idx="10"/>
          </p:nvPr>
        </p:nvSpPr>
        <p:spPr/>
        <p:txBody>
          <a:bodyPr/>
          <a:lstStyle/>
          <a:p>
            <a:fld id="{AF277CC2-E806-4F3A-ADDD-A4F8456546EA}" type="datetimeFigureOut">
              <a:rPr lang="en-GB" smtClean="0"/>
              <a:t>18/05/2024</a:t>
            </a:fld>
            <a:endParaRPr lang="en-GB"/>
          </a:p>
        </p:txBody>
      </p:sp>
      <p:sp>
        <p:nvSpPr>
          <p:cNvPr id="5" name="Footer Placeholder 4">
            <a:extLst>
              <a:ext uri="{FF2B5EF4-FFF2-40B4-BE49-F238E27FC236}">
                <a16:creationId xmlns:a16="http://schemas.microsoft.com/office/drawing/2014/main" id="{1797071C-631D-4A82-BDDB-08CFB609A77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8163D8-E6BE-44C1-8692-0E6A1A62CAAC}"/>
              </a:ext>
            </a:extLst>
          </p:cNvPr>
          <p:cNvSpPr>
            <a:spLocks noGrp="1"/>
          </p:cNvSpPr>
          <p:nvPr>
            <p:ph type="sldNum" sz="quarter" idx="12"/>
          </p:nvPr>
        </p:nvSpPr>
        <p:spPr/>
        <p:txBody>
          <a:bodyPr/>
          <a:lstStyle/>
          <a:p>
            <a:fld id="{803D7937-8B1C-49CC-9F76-2FC06D8B550C}" type="slidenum">
              <a:rPr lang="en-GB" smtClean="0"/>
              <a:t>‹#›</a:t>
            </a:fld>
            <a:endParaRPr lang="en-GB"/>
          </a:p>
        </p:txBody>
      </p:sp>
    </p:spTree>
    <p:extLst>
      <p:ext uri="{BB962C8B-B14F-4D97-AF65-F5344CB8AC3E}">
        <p14:creationId xmlns:p14="http://schemas.microsoft.com/office/powerpoint/2010/main" val="41426345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DA7F201-EB32-4412-BC7C-DF3B2BFBFD1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CB93C33-DEFA-4B60-8B64-D8E28AE95C6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8C1351-8EF8-4259-B16A-D05A15218BA0}"/>
              </a:ext>
            </a:extLst>
          </p:cNvPr>
          <p:cNvSpPr>
            <a:spLocks noGrp="1"/>
          </p:cNvSpPr>
          <p:nvPr>
            <p:ph type="dt" sz="half" idx="10"/>
          </p:nvPr>
        </p:nvSpPr>
        <p:spPr/>
        <p:txBody>
          <a:bodyPr/>
          <a:lstStyle/>
          <a:p>
            <a:fld id="{AF277CC2-E806-4F3A-ADDD-A4F8456546EA}" type="datetimeFigureOut">
              <a:rPr lang="en-GB" smtClean="0"/>
              <a:t>18/05/2024</a:t>
            </a:fld>
            <a:endParaRPr lang="en-GB"/>
          </a:p>
        </p:txBody>
      </p:sp>
      <p:sp>
        <p:nvSpPr>
          <p:cNvPr id="5" name="Footer Placeholder 4">
            <a:extLst>
              <a:ext uri="{FF2B5EF4-FFF2-40B4-BE49-F238E27FC236}">
                <a16:creationId xmlns:a16="http://schemas.microsoft.com/office/drawing/2014/main" id="{3A024069-EBCC-4B28-A31E-442E6C7A6B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45FEFF8-1053-4204-8D77-894F0D95AD97}"/>
              </a:ext>
            </a:extLst>
          </p:cNvPr>
          <p:cNvSpPr>
            <a:spLocks noGrp="1"/>
          </p:cNvSpPr>
          <p:nvPr>
            <p:ph type="sldNum" sz="quarter" idx="12"/>
          </p:nvPr>
        </p:nvSpPr>
        <p:spPr/>
        <p:txBody>
          <a:bodyPr/>
          <a:lstStyle/>
          <a:p>
            <a:fld id="{803D7937-8B1C-49CC-9F76-2FC06D8B550C}" type="slidenum">
              <a:rPr lang="en-GB" smtClean="0"/>
              <a:t>‹#›</a:t>
            </a:fld>
            <a:endParaRPr lang="en-GB"/>
          </a:p>
        </p:txBody>
      </p:sp>
    </p:spTree>
    <p:extLst>
      <p:ext uri="{BB962C8B-B14F-4D97-AF65-F5344CB8AC3E}">
        <p14:creationId xmlns:p14="http://schemas.microsoft.com/office/powerpoint/2010/main" val="36054183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8F4DABA-6C08-4AF9-A400-7DFF1536E5E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EA225AF-6612-44C5-94B5-D747B4441D8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D359EB-A976-4A77-AFB3-A0664BC5864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F277CC2-E806-4F3A-ADDD-A4F8456546EA}" type="datetimeFigureOut">
              <a:rPr lang="en-GB" smtClean="0"/>
              <a:t>18/05/2024</a:t>
            </a:fld>
            <a:endParaRPr lang="en-GB"/>
          </a:p>
        </p:txBody>
      </p:sp>
      <p:sp>
        <p:nvSpPr>
          <p:cNvPr id="5" name="Footer Placeholder 4">
            <a:extLst>
              <a:ext uri="{FF2B5EF4-FFF2-40B4-BE49-F238E27FC236}">
                <a16:creationId xmlns:a16="http://schemas.microsoft.com/office/drawing/2014/main" id="{367E6EF7-6EE0-4278-A6DF-79FF85272D4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E966F75-A0D8-40B8-A11A-22CBFABEBD7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3D7937-8B1C-49CC-9F76-2FC06D8B550C}" type="slidenum">
              <a:rPr lang="en-GB" smtClean="0"/>
              <a:t>‹#›</a:t>
            </a:fld>
            <a:endParaRPr lang="en-GB"/>
          </a:p>
        </p:txBody>
      </p:sp>
    </p:spTree>
    <p:extLst>
      <p:ext uri="{BB962C8B-B14F-4D97-AF65-F5344CB8AC3E}">
        <p14:creationId xmlns:p14="http://schemas.microsoft.com/office/powerpoint/2010/main" val="407622753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pressbooks.bccampus.ca/professionalcomms/chapter/1-2-elements-in-communication/"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courses.lumenlearning.com/boundless-communications/chapter/elements-of-speech-communication/"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courses.lumenlearning.com/wmopen-businesscommunicationmgrs/chapter/methods-of-communication/"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www.bourgase.com/teaching/adolescent/jobs/"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resh4ever.blogspot.com/2010/04/mobile-advertisements-main-roun-ya.html" TargetMode="External"/><Relationship Id="rId7" Type="http://schemas.openxmlformats.org/officeDocument/2006/relationships/hyperlink" Target="http://flickr.com/photos/icanchangethisright/3810853622" TargetMode="External"/><Relationship Id="rId2" Type="http://schemas.openxmlformats.org/officeDocument/2006/relationships/image" Target="../media/image5.jpg"/><Relationship Id="rId1" Type="http://schemas.openxmlformats.org/officeDocument/2006/relationships/slideLayout" Target="../slideLayouts/slideLayout2.xml"/><Relationship Id="rId6" Type="http://schemas.openxmlformats.org/officeDocument/2006/relationships/image" Target="../media/image7.jpg"/><Relationship Id="rId5" Type="http://schemas.openxmlformats.org/officeDocument/2006/relationships/hyperlink" Target="https://www.pexels.com/photo/woman-smiling-1698808/" TargetMode="External"/><Relationship Id="rId4" Type="http://schemas.openxmlformats.org/officeDocument/2006/relationships/image" Target="../media/image6.jpeg"/></Relationships>
</file>

<file path=ppt/slides/_rels/slide11.xml.rels><?xml version="1.0" encoding="UTF-8" standalone="yes"?>
<Relationships xmlns="http://schemas.openxmlformats.org/package/2006/relationships"><Relationship Id="rId3" Type="http://schemas.openxmlformats.org/officeDocument/2006/relationships/hyperlink" Target="https://lans-soapbox.com/2014/10/28/ffrp-attitude-matters/" TargetMode="External"/><Relationship Id="rId7" Type="http://schemas.openxmlformats.org/officeDocument/2006/relationships/hyperlink" Target="http://flickr.com/photos/criminalintent/3412918360" TargetMode="External"/><Relationship Id="rId2" Type="http://schemas.openxmlformats.org/officeDocument/2006/relationships/image" Target="../media/image8.jpg"/><Relationship Id="rId1" Type="http://schemas.openxmlformats.org/officeDocument/2006/relationships/slideLayout" Target="../slideLayouts/slideLayout2.xml"/><Relationship Id="rId6" Type="http://schemas.openxmlformats.org/officeDocument/2006/relationships/image" Target="../media/image10.jpg"/><Relationship Id="rId5" Type="http://schemas.openxmlformats.org/officeDocument/2006/relationships/hyperlink" Target="http://theconversation.com/body-talk-how-body-language-affects-workplace-morale-21282" TargetMode="External"/><Relationship Id="rId4" Type="http://schemas.openxmlformats.org/officeDocument/2006/relationships/image" Target="../media/image9.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cute-pictures.blogspot.com/2011/08/75-free-stock-images-3d-human-character.html" TargetMode="External"/><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26EE4FD-480F-42A5-9FEB-DA630457CF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5">
            <a:extLst>
              <a:ext uri="{FF2B5EF4-FFF2-40B4-BE49-F238E27FC236}">
                <a16:creationId xmlns:a16="http://schemas.microsoft.com/office/drawing/2014/main" id="{A187062F-BE14-42FC-B06A-607DB23849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2688" y="1766812"/>
            <a:ext cx="822493" cy="4232692"/>
          </a:xfrm>
          <a:custGeom>
            <a:avLst/>
            <a:gdLst>
              <a:gd name="T0" fmla="*/ 491 w 491"/>
              <a:gd name="T1" fmla="*/ 2247 h 2732"/>
              <a:gd name="T2" fmla="*/ 0 w 491"/>
              <a:gd name="T3" fmla="*/ 2732 h 2732"/>
              <a:gd name="T4" fmla="*/ 0 w 491"/>
              <a:gd name="T5" fmla="*/ 486 h 2732"/>
              <a:gd name="T6" fmla="*/ 491 w 491"/>
              <a:gd name="T7" fmla="*/ 0 h 2732"/>
              <a:gd name="T8" fmla="*/ 491 w 491"/>
              <a:gd name="T9" fmla="*/ 2247 h 2732"/>
            </a:gdLst>
            <a:ahLst/>
            <a:cxnLst>
              <a:cxn ang="0">
                <a:pos x="T0" y="T1"/>
              </a:cxn>
              <a:cxn ang="0">
                <a:pos x="T2" y="T3"/>
              </a:cxn>
              <a:cxn ang="0">
                <a:pos x="T4" y="T5"/>
              </a:cxn>
              <a:cxn ang="0">
                <a:pos x="T6" y="T7"/>
              </a:cxn>
              <a:cxn ang="0">
                <a:pos x="T8" y="T9"/>
              </a:cxn>
            </a:cxnLst>
            <a:rect l="0" t="0" r="r" b="b"/>
            <a:pathLst>
              <a:path w="491" h="2732">
                <a:moveTo>
                  <a:pt x="491" y="2247"/>
                </a:moveTo>
                <a:lnTo>
                  <a:pt x="0" y="2732"/>
                </a:lnTo>
                <a:lnTo>
                  <a:pt x="0" y="486"/>
                </a:lnTo>
                <a:lnTo>
                  <a:pt x="491" y="0"/>
                </a:lnTo>
                <a:lnTo>
                  <a:pt x="491" y="224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
            <a:extLst>
              <a:ext uri="{FF2B5EF4-FFF2-40B4-BE49-F238E27FC236}">
                <a16:creationId xmlns:a16="http://schemas.microsoft.com/office/drawing/2014/main" id="{731FE21B-2A45-4BF5-8B03-E123419887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42689" y="1423780"/>
            <a:ext cx="687754" cy="3820236"/>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2DC5A94D-79ED-48F5-9DC5-96CBB507CE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83243" y="1239381"/>
            <a:ext cx="347200" cy="3699705"/>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8">
            <a:extLst>
              <a:ext uri="{FF2B5EF4-FFF2-40B4-BE49-F238E27FC236}">
                <a16:creationId xmlns:a16="http://schemas.microsoft.com/office/drawing/2014/main" id="{93A3D4BE-AF25-4F9A-9C29-1145CCE24A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1183242" y="1230651"/>
            <a:ext cx="10208658" cy="3531073"/>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EE0830F0-8A2C-4B73-BAD3-BCAAD0A05887}"/>
              </a:ext>
            </a:extLst>
          </p:cNvPr>
          <p:cNvSpPr>
            <a:spLocks noGrp="1"/>
          </p:cNvSpPr>
          <p:nvPr>
            <p:ph type="ctrTitle"/>
          </p:nvPr>
        </p:nvSpPr>
        <p:spPr>
          <a:xfrm>
            <a:off x="1870997" y="1607809"/>
            <a:ext cx="9236026" cy="2876680"/>
          </a:xfrm>
        </p:spPr>
        <p:txBody>
          <a:bodyPr anchor="b">
            <a:normAutofit/>
          </a:bodyPr>
          <a:lstStyle/>
          <a:p>
            <a:pPr algn="l"/>
            <a:r>
              <a:rPr lang="en-GB" sz="6600" b="1">
                <a:solidFill>
                  <a:srgbClr val="FFFFFF"/>
                </a:solidFill>
                <a:latin typeface="Times New Roman" panose="02020603050405020304" pitchFamily="18" charset="0"/>
                <a:cs typeface="Times New Roman" panose="02020603050405020304" pitchFamily="18" charset="0"/>
              </a:rPr>
              <a:t>Communication Skills</a:t>
            </a:r>
          </a:p>
        </p:txBody>
      </p:sp>
      <p:sp>
        <p:nvSpPr>
          <p:cNvPr id="3" name="Subtitle 2">
            <a:extLst>
              <a:ext uri="{FF2B5EF4-FFF2-40B4-BE49-F238E27FC236}">
                <a16:creationId xmlns:a16="http://schemas.microsoft.com/office/drawing/2014/main" id="{E92BA281-A57F-43D3-9BC5-572CAB0C7E55}"/>
              </a:ext>
            </a:extLst>
          </p:cNvPr>
          <p:cNvSpPr>
            <a:spLocks noGrp="1"/>
          </p:cNvSpPr>
          <p:nvPr>
            <p:ph type="subTitle" idx="1"/>
          </p:nvPr>
        </p:nvSpPr>
        <p:spPr>
          <a:xfrm>
            <a:off x="1987499" y="4810308"/>
            <a:ext cx="9003022" cy="1076551"/>
          </a:xfrm>
        </p:spPr>
        <p:txBody>
          <a:bodyPr>
            <a:normAutofit/>
          </a:bodyPr>
          <a:lstStyle/>
          <a:p>
            <a:pPr algn="l"/>
            <a:r>
              <a:rPr lang="en-GB" b="1">
                <a:latin typeface="Times New Roman" panose="02020603050405020304" pitchFamily="18" charset="0"/>
                <a:cs typeface="Times New Roman" panose="02020603050405020304" pitchFamily="18" charset="0"/>
              </a:rPr>
              <a:t>In Social Care</a:t>
            </a:r>
          </a:p>
        </p:txBody>
      </p:sp>
    </p:spTree>
    <p:extLst>
      <p:ext uri="{BB962C8B-B14F-4D97-AF65-F5344CB8AC3E}">
        <p14:creationId xmlns:p14="http://schemas.microsoft.com/office/powerpoint/2010/main" val="3717861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4963B540-AF18-4446-A2D7-BB1CE8CA66BD}"/>
              </a:ext>
            </a:extLst>
          </p:cNvPr>
          <p:cNvSpPr>
            <a:spLocks noGrp="1"/>
          </p:cNvSpPr>
          <p:nvPr>
            <p:ph type="title"/>
          </p:nvPr>
        </p:nvSpPr>
        <p:spPr>
          <a:xfrm>
            <a:off x="958506" y="800392"/>
            <a:ext cx="10264697" cy="1212102"/>
          </a:xfrm>
        </p:spPr>
        <p:txBody>
          <a:bodyPr>
            <a:normAutofit/>
          </a:bodyPr>
          <a:lstStyle/>
          <a:p>
            <a:r>
              <a:rPr lang="en-GB" sz="4000" b="1">
                <a:solidFill>
                  <a:srgbClr val="FFFFFF"/>
                </a:solidFill>
                <a:latin typeface="Times New Roman" panose="02020603050405020304" pitchFamily="18" charset="0"/>
                <a:cs typeface="Times New Roman" panose="02020603050405020304" pitchFamily="18" charset="0"/>
              </a:rPr>
              <a:t>Aim</a:t>
            </a:r>
          </a:p>
        </p:txBody>
      </p:sp>
      <p:sp>
        <p:nvSpPr>
          <p:cNvPr id="3" name="Content Placeholder 2">
            <a:extLst>
              <a:ext uri="{FF2B5EF4-FFF2-40B4-BE49-F238E27FC236}">
                <a16:creationId xmlns:a16="http://schemas.microsoft.com/office/drawing/2014/main" id="{BAC9BF3F-8FA3-4698-BF25-914E539DA355}"/>
              </a:ext>
            </a:extLst>
          </p:cNvPr>
          <p:cNvSpPr>
            <a:spLocks noGrp="1"/>
          </p:cNvSpPr>
          <p:nvPr>
            <p:ph idx="1"/>
          </p:nvPr>
        </p:nvSpPr>
        <p:spPr>
          <a:xfrm>
            <a:off x="1367624" y="2177170"/>
            <a:ext cx="9708995" cy="3880439"/>
          </a:xfrm>
        </p:spPr>
        <p:txBody>
          <a:bodyPr anchor="ctr">
            <a:normAutofit lnSpcReduction="10000"/>
          </a:bodyPr>
          <a:lstStyle/>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To define communication skills</a:t>
            </a:r>
          </a:p>
          <a:p>
            <a:endParaRPr lang="en-GB" dirty="0">
              <a:latin typeface="Times New Roman" panose="02020603050405020304" pitchFamily="18" charset="0"/>
              <a:cs typeface="Times New Roman" panose="02020603050405020304" pitchFamily="18" charset="0"/>
            </a:endParaRPr>
          </a:p>
          <a:p>
            <a:pPr marL="0" indent="0">
              <a:buNone/>
            </a:pPr>
            <a:endParaRPr lang="en-GB" dirty="0">
              <a:latin typeface="Times New Roman" panose="02020603050405020304" pitchFamily="18" charset="0"/>
              <a:cs typeface="Times New Roman" panose="02020603050405020304" pitchFamily="18" charset="0"/>
            </a:endParaRPr>
          </a:p>
          <a:p>
            <a:pPr marL="0" indent="0">
              <a:buNone/>
            </a:pPr>
            <a:r>
              <a:rPr lang="en-GB" b="1" dirty="0">
                <a:latin typeface="Times New Roman" panose="02020603050405020304" pitchFamily="18" charset="0"/>
                <a:cs typeface="Times New Roman" panose="02020603050405020304" pitchFamily="18" charset="0"/>
              </a:rPr>
              <a:t>Objectives</a:t>
            </a:r>
          </a:p>
          <a:p>
            <a:r>
              <a:rPr lang="en-GB" dirty="0">
                <a:latin typeface="Times New Roman" panose="02020603050405020304" pitchFamily="18" charset="0"/>
                <a:cs typeface="Times New Roman" panose="02020603050405020304" pitchFamily="18" charset="0"/>
              </a:rPr>
              <a:t>To discuss different forms of communication</a:t>
            </a:r>
          </a:p>
          <a:p>
            <a:r>
              <a:rPr lang="en-GB" dirty="0">
                <a:latin typeface="Times New Roman" panose="02020603050405020304" pitchFamily="18" charset="0"/>
                <a:cs typeface="Times New Roman" panose="02020603050405020304" pitchFamily="18" charset="0"/>
              </a:rPr>
              <a:t>Barriers to communication</a:t>
            </a:r>
          </a:p>
          <a:p>
            <a:endParaRPr lang="en-GB" sz="2400" dirty="0"/>
          </a:p>
          <a:p>
            <a:pPr marL="0" indent="0">
              <a:buNone/>
            </a:pPr>
            <a:endParaRPr lang="en-GB" sz="2400" dirty="0"/>
          </a:p>
        </p:txBody>
      </p:sp>
    </p:spTree>
    <p:extLst>
      <p:ext uri="{BB962C8B-B14F-4D97-AF65-F5344CB8AC3E}">
        <p14:creationId xmlns:p14="http://schemas.microsoft.com/office/powerpoint/2010/main" val="21875565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9"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Rectangle 22">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1AA3BF74-F8E8-402A-8C62-210CCDB59F80}"/>
              </a:ext>
            </a:extLst>
          </p:cNvPr>
          <p:cNvSpPr>
            <a:spLocks noGrp="1"/>
          </p:cNvSpPr>
          <p:nvPr>
            <p:ph type="title"/>
          </p:nvPr>
        </p:nvSpPr>
        <p:spPr>
          <a:xfrm>
            <a:off x="1047280" y="759805"/>
            <a:ext cx="10306520" cy="1325563"/>
          </a:xfrm>
        </p:spPr>
        <p:txBody>
          <a:bodyPr>
            <a:normAutofit/>
          </a:bodyPr>
          <a:lstStyle/>
          <a:p>
            <a:r>
              <a:rPr lang="en-GB" sz="4000" b="1">
                <a:solidFill>
                  <a:srgbClr val="FFFFFF"/>
                </a:solidFill>
                <a:latin typeface="Times New Roman" panose="02020603050405020304" pitchFamily="18" charset="0"/>
                <a:cs typeface="Times New Roman" panose="02020603050405020304" pitchFamily="18" charset="0"/>
              </a:rPr>
              <a:t>What are Communication Skills?</a:t>
            </a:r>
          </a:p>
        </p:txBody>
      </p:sp>
      <p:sp>
        <p:nvSpPr>
          <p:cNvPr id="3" name="Content Placeholder 2">
            <a:extLst>
              <a:ext uri="{FF2B5EF4-FFF2-40B4-BE49-F238E27FC236}">
                <a16:creationId xmlns:a16="http://schemas.microsoft.com/office/drawing/2014/main" id="{0AA59F1A-DA24-415A-B3BD-35A8F4E60A98}"/>
              </a:ext>
            </a:extLst>
          </p:cNvPr>
          <p:cNvSpPr>
            <a:spLocks noGrp="1"/>
          </p:cNvSpPr>
          <p:nvPr>
            <p:ph idx="1"/>
          </p:nvPr>
        </p:nvSpPr>
        <p:spPr>
          <a:xfrm>
            <a:off x="1424904" y="2494450"/>
            <a:ext cx="4053545" cy="3563159"/>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Communication is all about connecting with others and being understood.</a:t>
            </a:r>
          </a:p>
          <a:p>
            <a:pPr marL="0" indent="0">
              <a:buNone/>
            </a:pPr>
            <a:endParaRPr lang="en-GB" sz="2400" dirty="0">
              <a:latin typeface="Times New Roman" panose="02020603050405020304" pitchFamily="18" charset="0"/>
              <a:cs typeface="Times New Roman" panose="02020603050405020304" pitchFamily="18" charset="0"/>
            </a:endParaRPr>
          </a:p>
        </p:txBody>
      </p:sp>
      <p:pic>
        <p:nvPicPr>
          <p:cNvPr id="11" name="Picture 10" descr="Diagram&#10;&#10;Description automatically generated">
            <a:extLst>
              <a:ext uri="{FF2B5EF4-FFF2-40B4-BE49-F238E27FC236}">
                <a16:creationId xmlns:a16="http://schemas.microsoft.com/office/drawing/2014/main" id="{FA97F39C-2BC6-4555-B483-4860F0A03F3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98892" y="2940061"/>
            <a:ext cx="4802404" cy="2668002"/>
          </a:xfrm>
          <a:prstGeom prst="rect">
            <a:avLst/>
          </a:prstGeom>
        </p:spPr>
      </p:pic>
    </p:spTree>
    <p:extLst>
      <p:ext uri="{BB962C8B-B14F-4D97-AF65-F5344CB8AC3E}">
        <p14:creationId xmlns:p14="http://schemas.microsoft.com/office/powerpoint/2010/main" val="42767418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C3C365E6-FE13-4A10-9E93-C4FCCFC88234}"/>
              </a:ext>
            </a:extLst>
          </p:cNvPr>
          <p:cNvSpPr>
            <a:spLocks noGrp="1"/>
          </p:cNvSpPr>
          <p:nvPr>
            <p:ph type="title"/>
          </p:nvPr>
        </p:nvSpPr>
        <p:spPr>
          <a:xfrm>
            <a:off x="958506" y="800392"/>
            <a:ext cx="10264697" cy="1212102"/>
          </a:xfrm>
        </p:spPr>
        <p:txBody>
          <a:bodyPr>
            <a:normAutofit/>
          </a:bodyPr>
          <a:lstStyle/>
          <a:p>
            <a:r>
              <a:rPr lang="en-GB" sz="4000" b="1" dirty="0">
                <a:solidFill>
                  <a:srgbClr val="FFFFFF"/>
                </a:solidFill>
                <a:latin typeface="Times New Roman" panose="02020603050405020304" pitchFamily="18" charset="0"/>
                <a:cs typeface="Times New Roman" panose="02020603050405020304" pitchFamily="18" charset="0"/>
              </a:rPr>
              <a:t>What communication skills do you need?</a:t>
            </a:r>
          </a:p>
        </p:txBody>
      </p:sp>
      <p:sp>
        <p:nvSpPr>
          <p:cNvPr id="3" name="Content Placeholder 2">
            <a:extLst>
              <a:ext uri="{FF2B5EF4-FFF2-40B4-BE49-F238E27FC236}">
                <a16:creationId xmlns:a16="http://schemas.microsoft.com/office/drawing/2014/main" id="{7FD40016-4EC0-402A-B6A0-CD0DD80FC1AE}"/>
              </a:ext>
            </a:extLst>
          </p:cNvPr>
          <p:cNvSpPr>
            <a:spLocks noGrp="1"/>
          </p:cNvSpPr>
          <p:nvPr>
            <p:ph idx="1"/>
          </p:nvPr>
        </p:nvSpPr>
        <p:spPr>
          <a:xfrm>
            <a:off x="1367624" y="2490436"/>
            <a:ext cx="9708995" cy="4103404"/>
          </a:xfrm>
        </p:spPr>
        <p:txBody>
          <a:bodyPr anchor="ctr">
            <a:noAutofit/>
          </a:bodyPr>
          <a:lstStyle/>
          <a:p>
            <a:pPr marL="0" indent="0">
              <a:buNone/>
            </a:pPr>
            <a:r>
              <a:rPr lang="en-GB" sz="2400" b="1" dirty="0">
                <a:latin typeface="Times New Roman" panose="02020603050405020304" pitchFamily="18" charset="0"/>
                <a:cs typeface="Times New Roman" panose="02020603050405020304" pitchFamily="18" charset="0"/>
              </a:rPr>
              <a:t>Healthcare:</a:t>
            </a:r>
          </a:p>
          <a:p>
            <a:r>
              <a:rPr lang="en-GB" sz="2400" dirty="0">
                <a:latin typeface="Times New Roman" panose="02020603050405020304" pitchFamily="18" charset="0"/>
                <a:cs typeface="Times New Roman" panose="02020603050405020304" pitchFamily="18" charset="0"/>
              </a:rPr>
              <a:t>Be able to keep a conversation going</a:t>
            </a:r>
          </a:p>
          <a:p>
            <a:r>
              <a:rPr lang="en-GB" sz="2400" dirty="0">
                <a:latin typeface="Times New Roman" panose="02020603050405020304" pitchFamily="18" charset="0"/>
                <a:cs typeface="Times New Roman" panose="02020603050405020304" pitchFamily="18" charset="0"/>
              </a:rPr>
              <a:t>Use listening skills to check understanding</a:t>
            </a:r>
          </a:p>
          <a:p>
            <a:r>
              <a:rPr lang="en-GB" sz="2400" dirty="0">
                <a:latin typeface="Times New Roman" panose="02020603050405020304" pitchFamily="18" charset="0"/>
                <a:cs typeface="Times New Roman" panose="02020603050405020304" pitchFamily="18" charset="0"/>
              </a:rPr>
              <a:t>Arrange a conversation</a:t>
            </a:r>
          </a:p>
          <a:p>
            <a:r>
              <a:rPr lang="en-GB" sz="2400" dirty="0">
                <a:latin typeface="Times New Roman" panose="02020603050405020304" pitchFamily="18" charset="0"/>
                <a:cs typeface="Times New Roman" panose="02020603050405020304" pitchFamily="18" charset="0"/>
              </a:rPr>
              <a:t>Be able to use non-verbal communication</a:t>
            </a:r>
          </a:p>
          <a:p>
            <a:r>
              <a:rPr lang="en-GB" sz="2400" dirty="0">
                <a:latin typeface="Times New Roman" panose="02020603050405020304" pitchFamily="18" charset="0"/>
                <a:cs typeface="Times New Roman" panose="02020603050405020304" pitchFamily="18" charset="0"/>
              </a:rPr>
              <a:t>Ask questions</a:t>
            </a:r>
          </a:p>
          <a:p>
            <a:r>
              <a:rPr lang="en-GB" sz="2400" dirty="0">
                <a:latin typeface="Times New Roman" panose="02020603050405020304" pitchFamily="18" charset="0"/>
                <a:cs typeface="Times New Roman" panose="02020603050405020304" pitchFamily="18" charset="0"/>
              </a:rPr>
              <a:t>Understand cultural differences and how they might impact communication</a:t>
            </a:r>
          </a:p>
          <a:p>
            <a:r>
              <a:rPr lang="en-GB" sz="2400" dirty="0">
                <a:latin typeface="Times New Roman" panose="02020603050405020304" pitchFamily="18" charset="0"/>
                <a:cs typeface="Times New Roman" panose="02020603050405020304" pitchFamily="18" charset="0"/>
              </a:rPr>
              <a:t>Understand how disability and physical and mental conditions might impact</a:t>
            </a:r>
          </a:p>
          <a:p>
            <a:pPr marL="0" indent="0">
              <a:buNone/>
            </a:pPr>
            <a:r>
              <a:rPr lang="en-GB" sz="2400" dirty="0">
                <a:latin typeface="Times New Roman" panose="02020603050405020304" pitchFamily="18" charset="0"/>
                <a:cs typeface="Times New Roman" panose="02020603050405020304" pitchFamily="18" charset="0"/>
              </a:rPr>
              <a:t>   communication.</a:t>
            </a:r>
          </a:p>
        </p:txBody>
      </p:sp>
    </p:spTree>
    <p:extLst>
      <p:ext uri="{BB962C8B-B14F-4D97-AF65-F5344CB8AC3E}">
        <p14:creationId xmlns:p14="http://schemas.microsoft.com/office/powerpoint/2010/main" val="25148585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7" name="Group 26">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28"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Rectangle 31">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767281D2-6492-4DC1-B8F2-7FE2544BBD82}"/>
              </a:ext>
            </a:extLst>
          </p:cNvPr>
          <p:cNvSpPr>
            <a:spLocks noGrp="1"/>
          </p:cNvSpPr>
          <p:nvPr>
            <p:ph type="title"/>
          </p:nvPr>
        </p:nvSpPr>
        <p:spPr>
          <a:xfrm>
            <a:off x="1047280" y="759805"/>
            <a:ext cx="10306520" cy="1325563"/>
          </a:xfrm>
        </p:spPr>
        <p:txBody>
          <a:bodyPr>
            <a:normAutofit/>
          </a:bodyPr>
          <a:lstStyle/>
          <a:p>
            <a:r>
              <a:rPr lang="en-GB" sz="4000" b="1">
                <a:solidFill>
                  <a:srgbClr val="FFFFFF"/>
                </a:solidFill>
                <a:latin typeface="Times New Roman" panose="02020603050405020304" pitchFamily="18" charset="0"/>
                <a:cs typeface="Times New Roman" panose="02020603050405020304" pitchFamily="18" charset="0"/>
              </a:rPr>
              <a:t>How do we communicate effectively?</a:t>
            </a:r>
            <a:endParaRPr lang="en-GB" sz="4000" b="1" dirty="0">
              <a:solidFill>
                <a:srgbClr val="FFFFFF"/>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E6F672B-837C-416A-AAEE-27516AFCACD6}"/>
              </a:ext>
            </a:extLst>
          </p:cNvPr>
          <p:cNvSpPr>
            <a:spLocks noGrp="1"/>
          </p:cNvSpPr>
          <p:nvPr>
            <p:ph idx="1"/>
          </p:nvPr>
        </p:nvSpPr>
        <p:spPr>
          <a:xfrm>
            <a:off x="1119322" y="2494450"/>
            <a:ext cx="4359127" cy="3563159"/>
          </a:xfrm>
        </p:spPr>
        <p:txBody>
          <a:bodyPr>
            <a:normAutofit/>
          </a:bodyPr>
          <a:lstStyle/>
          <a:p>
            <a:pPr marL="0" indent="0">
              <a:buNone/>
            </a:pPr>
            <a:endParaRPr lang="en-GB" sz="2400" b="1" dirty="0">
              <a:latin typeface="Times New Roman" panose="02020603050405020304" pitchFamily="18" charset="0"/>
              <a:cs typeface="Times New Roman" panose="02020603050405020304" pitchFamily="18" charset="0"/>
            </a:endParaRPr>
          </a:p>
          <a:p>
            <a:pPr marL="0" indent="0">
              <a:buNone/>
            </a:pPr>
            <a:endParaRPr lang="en-GB" sz="2400" b="1" dirty="0">
              <a:latin typeface="Times New Roman" panose="02020603050405020304" pitchFamily="18" charset="0"/>
              <a:cs typeface="Times New Roman" panose="02020603050405020304" pitchFamily="18" charset="0"/>
            </a:endParaRPr>
          </a:p>
          <a:p>
            <a:pPr marL="0" indent="0">
              <a:buNone/>
            </a:pPr>
            <a:endParaRPr lang="en-GB" sz="2400" b="1" dirty="0">
              <a:latin typeface="Times New Roman" panose="02020603050405020304" pitchFamily="18" charset="0"/>
              <a:cs typeface="Times New Roman" panose="02020603050405020304" pitchFamily="18" charset="0"/>
            </a:endParaRPr>
          </a:p>
          <a:p>
            <a:pPr marL="0" indent="0">
              <a:buNone/>
            </a:pPr>
            <a:r>
              <a:rPr lang="en-GB" b="1" dirty="0">
                <a:latin typeface="Times New Roman" panose="02020603050405020304" pitchFamily="18" charset="0"/>
                <a:cs typeface="Times New Roman" panose="02020603050405020304" pitchFamily="18" charset="0"/>
              </a:rPr>
              <a:t>Verbal communication – </a:t>
            </a:r>
            <a:r>
              <a:rPr lang="en-GB" dirty="0">
                <a:latin typeface="Times New Roman" panose="02020603050405020304" pitchFamily="18" charset="0"/>
                <a:cs typeface="Times New Roman" panose="02020603050405020304" pitchFamily="18" charset="0"/>
              </a:rPr>
              <a:t>Via use of words and sounds</a:t>
            </a: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endParaRPr lang="en-GB" sz="2400" dirty="0">
              <a:latin typeface="Times New Roman" panose="02020603050405020304" pitchFamily="18" charset="0"/>
              <a:cs typeface="Times New Roman" panose="02020603050405020304" pitchFamily="18" charset="0"/>
            </a:endParaRPr>
          </a:p>
          <a:p>
            <a:pPr marL="0" indent="0">
              <a:buNone/>
            </a:pPr>
            <a:endParaRPr lang="en-GB" sz="2400" dirty="0"/>
          </a:p>
        </p:txBody>
      </p:sp>
      <p:pic>
        <p:nvPicPr>
          <p:cNvPr id="8" name="Picture 7" descr="Diagram&#10;&#10;Description automatically generated">
            <a:extLst>
              <a:ext uri="{FF2B5EF4-FFF2-40B4-BE49-F238E27FC236}">
                <a16:creationId xmlns:a16="http://schemas.microsoft.com/office/drawing/2014/main" id="{D412DE9F-0132-4A28-9141-D8B2C24A397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2628"/>
          <a:stretch/>
        </p:blipFill>
        <p:spPr>
          <a:xfrm>
            <a:off x="6098892" y="2492376"/>
            <a:ext cx="4802404" cy="3563372"/>
          </a:xfrm>
          <a:prstGeom prst="rect">
            <a:avLst/>
          </a:prstGeom>
        </p:spPr>
      </p:pic>
    </p:spTree>
    <p:extLst>
      <p:ext uri="{BB962C8B-B14F-4D97-AF65-F5344CB8AC3E}">
        <p14:creationId xmlns:p14="http://schemas.microsoft.com/office/powerpoint/2010/main" val="4037560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E7CEC447-5FA1-44F6-A276-914E9D1E86B8}"/>
              </a:ext>
            </a:extLst>
          </p:cNvPr>
          <p:cNvSpPr>
            <a:spLocks noGrp="1"/>
          </p:cNvSpPr>
          <p:nvPr>
            <p:ph type="title"/>
          </p:nvPr>
        </p:nvSpPr>
        <p:spPr>
          <a:xfrm>
            <a:off x="958506" y="800392"/>
            <a:ext cx="10264697" cy="1212102"/>
          </a:xfrm>
        </p:spPr>
        <p:txBody>
          <a:bodyPr>
            <a:normAutofit/>
          </a:bodyPr>
          <a:lstStyle/>
          <a:p>
            <a:r>
              <a:rPr lang="en-GB" sz="4000" b="1">
                <a:solidFill>
                  <a:srgbClr val="FFFFFF"/>
                </a:solidFill>
                <a:latin typeface="Times New Roman" panose="02020603050405020304" pitchFamily="18" charset="0"/>
                <a:cs typeface="Times New Roman" panose="02020603050405020304" pitchFamily="18" charset="0"/>
              </a:rPr>
              <a:t>Think about what you convey</a:t>
            </a:r>
          </a:p>
        </p:txBody>
      </p:sp>
      <p:sp>
        <p:nvSpPr>
          <p:cNvPr id="3" name="Content Placeholder 2">
            <a:extLst>
              <a:ext uri="{FF2B5EF4-FFF2-40B4-BE49-F238E27FC236}">
                <a16:creationId xmlns:a16="http://schemas.microsoft.com/office/drawing/2014/main" id="{3340EECE-DBC8-471B-BDCA-BD284EEBB98A}"/>
              </a:ext>
            </a:extLst>
          </p:cNvPr>
          <p:cNvSpPr>
            <a:spLocks noGrp="1"/>
          </p:cNvSpPr>
          <p:nvPr>
            <p:ph idx="1"/>
          </p:nvPr>
        </p:nvSpPr>
        <p:spPr>
          <a:xfrm>
            <a:off x="1367624" y="2490436"/>
            <a:ext cx="9708995" cy="3991644"/>
          </a:xfrm>
        </p:spPr>
        <p:txBody>
          <a:bodyPr anchor="ctr">
            <a:normAutofit/>
          </a:bodyPr>
          <a:lstStyle/>
          <a:p>
            <a:r>
              <a:rPr lang="en-GB" sz="3200" dirty="0">
                <a:latin typeface="Times New Roman" panose="02020603050405020304" pitchFamily="18" charset="0"/>
                <a:cs typeface="Times New Roman" panose="02020603050405020304" pitchFamily="18" charset="0"/>
              </a:rPr>
              <a:t>First impressions count</a:t>
            </a:r>
          </a:p>
          <a:p>
            <a:r>
              <a:rPr lang="en-GB" sz="3200" dirty="0">
                <a:latin typeface="Times New Roman" panose="02020603050405020304" pitchFamily="18" charset="0"/>
                <a:cs typeface="Times New Roman" panose="02020603050405020304" pitchFamily="18" charset="0"/>
              </a:rPr>
              <a:t>Make sure information is accurate</a:t>
            </a:r>
          </a:p>
          <a:p>
            <a:r>
              <a:rPr lang="en-GB" sz="3200" dirty="0">
                <a:latin typeface="Times New Roman" panose="02020603050405020304" pitchFamily="18" charset="0"/>
                <a:cs typeface="Times New Roman" panose="02020603050405020304" pitchFamily="18" charset="0"/>
              </a:rPr>
              <a:t>Use open questions to encourage conversation</a:t>
            </a:r>
          </a:p>
          <a:p>
            <a:r>
              <a:rPr lang="en-GB" sz="3200" dirty="0">
                <a:latin typeface="Times New Roman" panose="02020603050405020304" pitchFamily="18" charset="0"/>
                <a:cs typeface="Times New Roman" panose="02020603050405020304" pitchFamily="18" charset="0"/>
              </a:rPr>
              <a:t>Repeat and rephrase to help the individuals understanding</a:t>
            </a:r>
          </a:p>
          <a:p>
            <a:r>
              <a:rPr lang="en-GB" sz="3200" dirty="0">
                <a:latin typeface="Times New Roman" panose="02020603050405020304" pitchFamily="18" charset="0"/>
                <a:cs typeface="Times New Roman" panose="02020603050405020304" pitchFamily="18" charset="0"/>
              </a:rPr>
              <a:t>Don’t use jargon, slang words or acronyms – to confuse a person</a:t>
            </a:r>
          </a:p>
          <a:p>
            <a:pPr marL="0" indent="0">
              <a:buNone/>
            </a:pPr>
            <a:endParaRPr lang="en-GB" sz="2400" dirty="0"/>
          </a:p>
        </p:txBody>
      </p:sp>
    </p:spTree>
    <p:extLst>
      <p:ext uri="{BB962C8B-B14F-4D97-AF65-F5344CB8AC3E}">
        <p14:creationId xmlns:p14="http://schemas.microsoft.com/office/powerpoint/2010/main" val="21844967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D723B01-0B37-49BC-9962-BA3804625796}"/>
              </a:ext>
            </a:extLst>
          </p:cNvPr>
          <p:cNvSpPr>
            <a:spLocks noGrp="1"/>
          </p:cNvSpPr>
          <p:nvPr>
            <p:ph type="title"/>
          </p:nvPr>
        </p:nvSpPr>
        <p:spPr>
          <a:xfrm>
            <a:off x="958506" y="800392"/>
            <a:ext cx="10264697" cy="1212102"/>
          </a:xfrm>
        </p:spPr>
        <p:txBody>
          <a:bodyPr>
            <a:normAutofit/>
          </a:bodyPr>
          <a:lstStyle/>
          <a:p>
            <a:r>
              <a:rPr lang="en-GB" sz="4000" b="1">
                <a:solidFill>
                  <a:srgbClr val="FFFFFF"/>
                </a:solidFill>
                <a:latin typeface="Times New Roman" panose="02020603050405020304" pitchFamily="18" charset="0"/>
                <a:cs typeface="Times New Roman" panose="02020603050405020304" pitchFamily="18" charset="0"/>
              </a:rPr>
              <a:t>Tone and Pace</a:t>
            </a:r>
          </a:p>
        </p:txBody>
      </p:sp>
      <p:sp>
        <p:nvSpPr>
          <p:cNvPr id="3" name="Content Placeholder 2">
            <a:extLst>
              <a:ext uri="{FF2B5EF4-FFF2-40B4-BE49-F238E27FC236}">
                <a16:creationId xmlns:a16="http://schemas.microsoft.com/office/drawing/2014/main" id="{FF2CD10F-A548-473E-932D-CD71E0221267}"/>
              </a:ext>
            </a:extLst>
          </p:cNvPr>
          <p:cNvSpPr>
            <a:spLocks noGrp="1"/>
          </p:cNvSpPr>
          <p:nvPr>
            <p:ph idx="1"/>
          </p:nvPr>
        </p:nvSpPr>
        <p:spPr>
          <a:xfrm>
            <a:off x="1367624" y="2490436"/>
            <a:ext cx="9708995" cy="3567173"/>
          </a:xfrm>
        </p:spPr>
        <p:txBody>
          <a:bodyPr anchor="ctr">
            <a:normAutofit/>
          </a:bodyPr>
          <a:lstStyle/>
          <a:p>
            <a:r>
              <a:rPr lang="en-GB" dirty="0">
                <a:latin typeface="Times New Roman" panose="02020603050405020304" pitchFamily="18" charset="0"/>
                <a:cs typeface="Times New Roman" panose="02020603050405020304" pitchFamily="18" charset="0"/>
              </a:rPr>
              <a:t>Provides a clearer understanding.</a:t>
            </a:r>
          </a:p>
          <a:p>
            <a:r>
              <a:rPr lang="en-GB" dirty="0">
                <a:latin typeface="Times New Roman" panose="02020603050405020304" pitchFamily="18" charset="0"/>
                <a:cs typeface="Times New Roman" panose="02020603050405020304" pitchFamily="18" charset="0"/>
              </a:rPr>
              <a:t>Speaking a little more slowly can help a person with a hearing or visual impairment, a learning disability or who is confused.</a:t>
            </a:r>
          </a:p>
          <a:p>
            <a:r>
              <a:rPr lang="en-GB" dirty="0">
                <a:latin typeface="Times New Roman" panose="02020603050405020304" pitchFamily="18" charset="0"/>
                <a:cs typeface="Times New Roman" panose="02020603050405020304" pitchFamily="18" charset="0"/>
              </a:rPr>
              <a:t>Allow time for the person to respond. This can mean allowing silences while the person thinks and works out how to reply. </a:t>
            </a:r>
          </a:p>
          <a:p>
            <a:r>
              <a:rPr lang="en-GB" dirty="0">
                <a:latin typeface="Times New Roman" panose="02020603050405020304" pitchFamily="18" charset="0"/>
                <a:cs typeface="Times New Roman" panose="02020603050405020304" pitchFamily="18" charset="0"/>
              </a:rPr>
              <a:t>Clarify a person’s understanding.</a:t>
            </a:r>
          </a:p>
        </p:txBody>
      </p:sp>
    </p:spTree>
    <p:extLst>
      <p:ext uri="{BB962C8B-B14F-4D97-AF65-F5344CB8AC3E}">
        <p14:creationId xmlns:p14="http://schemas.microsoft.com/office/powerpoint/2010/main" val="28622070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26"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Rectangle 29">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FB39F266-23D6-412B-9FAF-E2EC58F29133}"/>
              </a:ext>
            </a:extLst>
          </p:cNvPr>
          <p:cNvSpPr>
            <a:spLocks noGrp="1"/>
          </p:cNvSpPr>
          <p:nvPr>
            <p:ph type="title"/>
          </p:nvPr>
        </p:nvSpPr>
        <p:spPr>
          <a:xfrm>
            <a:off x="1047280" y="759805"/>
            <a:ext cx="10306520" cy="1325563"/>
          </a:xfrm>
        </p:spPr>
        <p:txBody>
          <a:bodyPr>
            <a:normAutofit/>
          </a:bodyPr>
          <a:lstStyle/>
          <a:p>
            <a:r>
              <a:rPr lang="en-GB" sz="4000" b="1">
                <a:solidFill>
                  <a:srgbClr val="FFFFFF"/>
                </a:solidFill>
                <a:latin typeface="Times New Roman" panose="02020603050405020304" pitchFamily="18" charset="0"/>
                <a:cs typeface="Times New Roman" panose="02020603050405020304" pitchFamily="18" charset="0"/>
              </a:rPr>
              <a:t>Active Listening</a:t>
            </a:r>
          </a:p>
        </p:txBody>
      </p:sp>
      <p:sp>
        <p:nvSpPr>
          <p:cNvPr id="3" name="Content Placeholder 2">
            <a:extLst>
              <a:ext uri="{FF2B5EF4-FFF2-40B4-BE49-F238E27FC236}">
                <a16:creationId xmlns:a16="http://schemas.microsoft.com/office/drawing/2014/main" id="{15CD7337-ECC1-4329-B769-A517A4149EA8}"/>
              </a:ext>
            </a:extLst>
          </p:cNvPr>
          <p:cNvSpPr>
            <a:spLocks noGrp="1"/>
          </p:cNvSpPr>
          <p:nvPr>
            <p:ph idx="1"/>
          </p:nvPr>
        </p:nvSpPr>
        <p:spPr>
          <a:xfrm>
            <a:off x="1424904" y="2494450"/>
            <a:ext cx="4053545" cy="3563159"/>
          </a:xfrm>
        </p:spPr>
        <p:txBody>
          <a:bodyPr>
            <a:normAutofit/>
          </a:bodyPr>
          <a:lstStyle/>
          <a:p>
            <a:r>
              <a:rPr lang="en-GB" sz="2400" dirty="0">
                <a:latin typeface="Times New Roman" panose="02020603050405020304" pitchFamily="18" charset="0"/>
                <a:cs typeface="Times New Roman" panose="02020603050405020304" pitchFamily="18" charset="0"/>
              </a:rPr>
              <a:t>Be an active listener</a:t>
            </a:r>
          </a:p>
          <a:p>
            <a:r>
              <a:rPr lang="en-GB" sz="2400" dirty="0">
                <a:latin typeface="Times New Roman" panose="02020603050405020304" pitchFamily="18" charset="0"/>
                <a:cs typeface="Times New Roman" panose="02020603050405020304" pitchFamily="18" charset="0"/>
              </a:rPr>
              <a:t>Active listening involves paying attention to what the other person is saying. To acknowledge that you are engaged in the conversation you can nod your head, make ‘mmm’ sounds and use encouraging words such as ‘yes’ and ‘I see’.</a:t>
            </a:r>
          </a:p>
        </p:txBody>
      </p:sp>
      <p:pic>
        <p:nvPicPr>
          <p:cNvPr id="5" name="Picture 4" descr="A white letter on a black background&#10;&#10;Description automatically generated with medium confidence">
            <a:extLst>
              <a:ext uri="{FF2B5EF4-FFF2-40B4-BE49-F238E27FC236}">
                <a16:creationId xmlns:a16="http://schemas.microsoft.com/office/drawing/2014/main" id="{D2A46693-05CC-4C91-8206-8D1EFB890C6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98892" y="2749299"/>
            <a:ext cx="4802404" cy="3049526"/>
          </a:xfrm>
          <a:prstGeom prst="rect">
            <a:avLst/>
          </a:prstGeom>
        </p:spPr>
      </p:pic>
    </p:spTree>
    <p:extLst>
      <p:ext uri="{BB962C8B-B14F-4D97-AF65-F5344CB8AC3E}">
        <p14:creationId xmlns:p14="http://schemas.microsoft.com/office/powerpoint/2010/main" val="22018518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26"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8"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Rectangle 29">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C0AB9C62-3C45-463E-AD11-9B979993267C}"/>
              </a:ext>
            </a:extLst>
          </p:cNvPr>
          <p:cNvSpPr>
            <a:spLocks noGrp="1"/>
          </p:cNvSpPr>
          <p:nvPr>
            <p:ph type="title"/>
          </p:nvPr>
        </p:nvSpPr>
        <p:spPr>
          <a:xfrm>
            <a:off x="1047280" y="759805"/>
            <a:ext cx="10306520" cy="1325563"/>
          </a:xfrm>
        </p:spPr>
        <p:txBody>
          <a:bodyPr>
            <a:normAutofit/>
          </a:bodyPr>
          <a:lstStyle/>
          <a:p>
            <a:r>
              <a:rPr lang="en-GB" sz="4000" b="1">
                <a:solidFill>
                  <a:srgbClr val="FFFFFF"/>
                </a:solidFill>
                <a:latin typeface="Times New Roman" panose="02020603050405020304" pitchFamily="18" charset="0"/>
                <a:cs typeface="Times New Roman" panose="02020603050405020304" pitchFamily="18" charset="0"/>
              </a:rPr>
              <a:t>Non - Verbal Communication</a:t>
            </a:r>
          </a:p>
        </p:txBody>
      </p:sp>
      <p:sp>
        <p:nvSpPr>
          <p:cNvPr id="3" name="Content Placeholder 2">
            <a:extLst>
              <a:ext uri="{FF2B5EF4-FFF2-40B4-BE49-F238E27FC236}">
                <a16:creationId xmlns:a16="http://schemas.microsoft.com/office/drawing/2014/main" id="{4E5B5045-7D73-488F-8E1C-407EF1639AA9}"/>
              </a:ext>
            </a:extLst>
          </p:cNvPr>
          <p:cNvSpPr>
            <a:spLocks noGrp="1"/>
          </p:cNvSpPr>
          <p:nvPr>
            <p:ph idx="1"/>
          </p:nvPr>
        </p:nvSpPr>
        <p:spPr>
          <a:xfrm>
            <a:off x="1424904" y="2494450"/>
            <a:ext cx="4053545" cy="3563159"/>
          </a:xfrm>
        </p:spPr>
        <p:txBody>
          <a:bodyPr>
            <a:normAutofit/>
          </a:bodyPr>
          <a:lstStyle/>
          <a:p>
            <a:r>
              <a:rPr lang="en-GB" sz="1900">
                <a:latin typeface="Times New Roman" panose="02020603050405020304" pitchFamily="18" charset="0"/>
                <a:cs typeface="Times New Roman" panose="02020603050405020304" pitchFamily="18" charset="0"/>
              </a:rPr>
              <a:t>You can indicate how a person is feeling from their eyes and through their eye contact.</a:t>
            </a:r>
          </a:p>
          <a:p>
            <a:r>
              <a:rPr lang="en-GB" sz="1900">
                <a:latin typeface="Times New Roman" panose="02020603050405020304" pitchFamily="18" charset="0"/>
                <a:cs typeface="Times New Roman" panose="02020603050405020304" pitchFamily="18" charset="0"/>
              </a:rPr>
              <a:t>A person might not hold eye contact through nervousness, shyness or mistrust.</a:t>
            </a:r>
          </a:p>
          <a:p>
            <a:r>
              <a:rPr lang="en-GB" sz="1900">
                <a:latin typeface="Times New Roman" panose="02020603050405020304" pitchFamily="18" charset="0"/>
                <a:cs typeface="Times New Roman" panose="02020603050405020304" pitchFamily="18" charset="0"/>
              </a:rPr>
              <a:t>Continued eye contact can show interest. Also, show’s you are listening to them.</a:t>
            </a:r>
          </a:p>
          <a:p>
            <a:r>
              <a:rPr lang="en-GB" sz="1900">
                <a:latin typeface="Times New Roman" panose="02020603050405020304" pitchFamily="18" charset="0"/>
                <a:cs typeface="Times New Roman" panose="02020603050405020304" pitchFamily="18" charset="0"/>
              </a:rPr>
              <a:t>Making eye contact can be a way of building a connection with someone. </a:t>
            </a:r>
          </a:p>
        </p:txBody>
      </p:sp>
      <p:pic>
        <p:nvPicPr>
          <p:cNvPr id="5" name="Picture 4" descr="Chart, sunburst chart&#10;&#10;Description automatically generated">
            <a:extLst>
              <a:ext uri="{FF2B5EF4-FFF2-40B4-BE49-F238E27FC236}">
                <a16:creationId xmlns:a16="http://schemas.microsoft.com/office/drawing/2014/main" id="{772939DE-D791-4457-8017-CD4879BD39A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98892" y="2677263"/>
            <a:ext cx="4802404" cy="3193598"/>
          </a:xfrm>
          <a:prstGeom prst="rect">
            <a:avLst/>
          </a:prstGeom>
        </p:spPr>
      </p:pic>
    </p:spTree>
    <p:extLst>
      <p:ext uri="{BB962C8B-B14F-4D97-AF65-F5344CB8AC3E}">
        <p14:creationId xmlns:p14="http://schemas.microsoft.com/office/powerpoint/2010/main" val="35047671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760E57E-DF28-4976-A054-09FC794DE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8FEBD823-6C35-49C2-826F-A1BAEC12A59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8" name="Freeform 44">
              <a:extLst>
                <a:ext uri="{FF2B5EF4-FFF2-40B4-BE49-F238E27FC236}">
                  <a16:creationId xmlns:a16="http://schemas.microsoft.com/office/drawing/2014/main" id="{0378162A-91D4-487D-A5EB-AF5D22D0FE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45">
              <a:extLst>
                <a:ext uri="{FF2B5EF4-FFF2-40B4-BE49-F238E27FC236}">
                  <a16:creationId xmlns:a16="http://schemas.microsoft.com/office/drawing/2014/main" id="{8801BCBA-9952-4F85-BD15-FADF55E975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46">
              <a:extLst>
                <a:ext uri="{FF2B5EF4-FFF2-40B4-BE49-F238E27FC236}">
                  <a16:creationId xmlns:a16="http://schemas.microsoft.com/office/drawing/2014/main" id="{A05F1DAA-4661-44B5-A790-1F90FFCD19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47">
              <a:extLst>
                <a:ext uri="{FF2B5EF4-FFF2-40B4-BE49-F238E27FC236}">
                  <a16:creationId xmlns:a16="http://schemas.microsoft.com/office/drawing/2014/main" id="{35401A8A-31EC-4332-A071-DDBABA76F91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Rectangle 21">
              <a:extLst>
                <a:ext uri="{FF2B5EF4-FFF2-40B4-BE49-F238E27FC236}">
                  <a16:creationId xmlns:a16="http://schemas.microsoft.com/office/drawing/2014/main" id="{C2455C6E-B86A-4EF2-A388-CA540AEB0EA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25C9AF63-C04F-4AEC-A339-4EC94C81C923}"/>
              </a:ext>
            </a:extLst>
          </p:cNvPr>
          <p:cNvSpPr>
            <a:spLocks noGrp="1"/>
          </p:cNvSpPr>
          <p:nvPr>
            <p:ph type="title"/>
          </p:nvPr>
        </p:nvSpPr>
        <p:spPr>
          <a:xfrm>
            <a:off x="1047280" y="759805"/>
            <a:ext cx="10306520" cy="1325563"/>
          </a:xfrm>
        </p:spPr>
        <p:txBody>
          <a:bodyPr>
            <a:normAutofit/>
          </a:bodyPr>
          <a:lstStyle/>
          <a:p>
            <a:r>
              <a:rPr lang="en-GB" sz="4000" b="1">
                <a:solidFill>
                  <a:srgbClr val="FFFFFF"/>
                </a:solidFill>
                <a:latin typeface="Times New Roman" panose="02020603050405020304" pitchFamily="18" charset="0"/>
                <a:cs typeface="Times New Roman" panose="02020603050405020304" pitchFamily="18" charset="0"/>
              </a:rPr>
              <a:t>Facial Expressions</a:t>
            </a:r>
          </a:p>
        </p:txBody>
      </p:sp>
      <p:pic>
        <p:nvPicPr>
          <p:cNvPr id="7" name="Picture 6" descr="A close - up of a child&#10;&#10;Description automatically generated with medium confidence">
            <a:extLst>
              <a:ext uri="{FF2B5EF4-FFF2-40B4-BE49-F238E27FC236}">
                <a16:creationId xmlns:a16="http://schemas.microsoft.com/office/drawing/2014/main" id="{DB32167C-3C6D-4ECF-96A2-A060FEEFA982}"/>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1264" r="-4" b="3259"/>
          <a:stretch/>
        </p:blipFill>
        <p:spPr>
          <a:xfrm>
            <a:off x="1431066" y="2498206"/>
            <a:ext cx="2991243" cy="3563372"/>
          </a:xfrm>
          <a:prstGeom prst="rect">
            <a:avLst/>
          </a:prstGeom>
        </p:spPr>
      </p:pic>
      <p:pic>
        <p:nvPicPr>
          <p:cNvPr id="5" name="Picture 4" descr="A picture containing person&#10;&#10;Description automatically generated">
            <a:extLst>
              <a:ext uri="{FF2B5EF4-FFF2-40B4-BE49-F238E27FC236}">
                <a16:creationId xmlns:a16="http://schemas.microsoft.com/office/drawing/2014/main" id="{08C6EE5B-5E12-473A-9149-AA9391ED61B0}"/>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6108" b="51983"/>
          <a:stretch/>
        </p:blipFill>
        <p:spPr>
          <a:xfrm>
            <a:off x="4422310" y="2504661"/>
            <a:ext cx="2827517" cy="1775231"/>
          </a:xfrm>
          <a:prstGeom prst="rect">
            <a:avLst/>
          </a:prstGeom>
        </p:spPr>
      </p:pic>
      <p:pic>
        <p:nvPicPr>
          <p:cNvPr id="10" name="Picture 9" descr="A person wearing glasses&#10;&#10;Description automatically generated with medium confidence">
            <a:extLst>
              <a:ext uri="{FF2B5EF4-FFF2-40B4-BE49-F238E27FC236}">
                <a16:creationId xmlns:a16="http://schemas.microsoft.com/office/drawing/2014/main" id="{BB266EAD-73D4-4635-9A43-601982171284}"/>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r="1" b="6733"/>
          <a:stretch/>
        </p:blipFill>
        <p:spPr>
          <a:xfrm>
            <a:off x="4422310" y="4287940"/>
            <a:ext cx="2827971" cy="1767182"/>
          </a:xfrm>
          <a:prstGeom prst="rect">
            <a:avLst/>
          </a:prstGeom>
        </p:spPr>
      </p:pic>
      <p:cxnSp>
        <p:nvCxnSpPr>
          <p:cNvPr id="24" name="Straight Connector 23">
            <a:extLst>
              <a:ext uri="{FF2B5EF4-FFF2-40B4-BE49-F238E27FC236}">
                <a16:creationId xmlns:a16="http://schemas.microsoft.com/office/drawing/2014/main" id="{F3B6DCF0-8712-4AB5-B738-40CBF529722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22309" y="2498206"/>
            <a:ext cx="0" cy="3566160"/>
          </a:xfrm>
          <a:prstGeom prst="line">
            <a:avLst/>
          </a:prstGeom>
          <a:ln w="12700">
            <a:solidFill>
              <a:srgbClr val="FEFFFF"/>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87BD2F1A-8881-4A9A-B637-45A4B708D4B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22309" y="4279892"/>
            <a:ext cx="2825496" cy="0"/>
          </a:xfrm>
          <a:prstGeom prst="line">
            <a:avLst/>
          </a:prstGeom>
          <a:ln w="12700">
            <a:solidFill>
              <a:srgbClr val="FE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73756E0-5966-43C9-96BE-A58118A75928}"/>
              </a:ext>
            </a:extLst>
          </p:cNvPr>
          <p:cNvSpPr>
            <a:spLocks noGrp="1"/>
          </p:cNvSpPr>
          <p:nvPr>
            <p:ph idx="1"/>
          </p:nvPr>
        </p:nvSpPr>
        <p:spPr>
          <a:xfrm>
            <a:off x="7552944" y="2491448"/>
            <a:ext cx="3343430" cy="3566161"/>
          </a:xfrm>
        </p:spPr>
        <p:txBody>
          <a:bodyPr anchor="ctr">
            <a:normAutofit lnSpcReduction="10000"/>
          </a:bodyPr>
          <a:lstStyle/>
          <a:p>
            <a:endParaRPr lang="en-GB" dirty="0">
              <a:latin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cs typeface="Times New Roman" panose="02020603050405020304" pitchFamily="18" charset="0"/>
            </a:endParaRPr>
          </a:p>
          <a:p>
            <a:pPr marL="0" indent="0">
              <a:buNone/>
            </a:pPr>
            <a:r>
              <a:rPr lang="en-GB" dirty="0">
                <a:latin typeface="Times New Roman" panose="02020603050405020304" pitchFamily="18" charset="0"/>
                <a:cs typeface="Times New Roman" panose="02020603050405020304" pitchFamily="18" charset="0"/>
              </a:rPr>
              <a:t>A person’s facial movements can indicate their feelings and allow them to express this when communicating with others</a:t>
            </a:r>
          </a:p>
          <a:p>
            <a:endParaRPr lang="en-GB" dirty="0">
              <a:latin typeface="Times New Roman" panose="02020603050405020304" pitchFamily="18" charset="0"/>
              <a:cs typeface="Times New Roman" panose="02020603050405020304" pitchFamily="18" charset="0"/>
            </a:endParaRPr>
          </a:p>
          <a:p>
            <a:pPr marL="0" indent="0">
              <a:buNone/>
            </a:pPr>
            <a:endParaRPr lang="en-GB" sz="2000" dirty="0">
              <a:latin typeface="Times New Roman" panose="02020603050405020304" pitchFamily="18" charset="0"/>
              <a:cs typeface="Times New Roman" panose="02020603050405020304" pitchFamily="18" charset="0"/>
            </a:endParaRPr>
          </a:p>
          <a:p>
            <a:pPr marL="0" indent="0">
              <a:buNone/>
            </a:pPr>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792228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15">
            <a:extLst>
              <a:ext uri="{FF2B5EF4-FFF2-40B4-BE49-F238E27FC236}">
                <a16:creationId xmlns:a16="http://schemas.microsoft.com/office/drawing/2014/main" id="{799709F6-819A-4A9B-B299-52B516DA20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17">
            <a:extLst>
              <a:ext uri="{FF2B5EF4-FFF2-40B4-BE49-F238E27FC236}">
                <a16:creationId xmlns:a16="http://schemas.microsoft.com/office/drawing/2014/main" id="{DE956BBB-7B91-4BF1-8CC5-4F1F5C3E09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9" name="Freeform 44">
              <a:extLst>
                <a:ext uri="{FF2B5EF4-FFF2-40B4-BE49-F238E27FC236}">
                  <a16:creationId xmlns:a16="http://schemas.microsoft.com/office/drawing/2014/main" id="{331C4F13-3AB4-4BD8-B1A2-76809863ED9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0" name="Freeform 45">
              <a:extLst>
                <a:ext uri="{FF2B5EF4-FFF2-40B4-BE49-F238E27FC236}">
                  <a16:creationId xmlns:a16="http://schemas.microsoft.com/office/drawing/2014/main" id="{52D8231F-00FF-4EE0-B405-28CC397CF0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46">
              <a:extLst>
                <a:ext uri="{FF2B5EF4-FFF2-40B4-BE49-F238E27FC236}">
                  <a16:creationId xmlns:a16="http://schemas.microsoft.com/office/drawing/2014/main" id="{C80BB271-C270-4FB5-B9F1-D81F239ED03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47">
              <a:extLst>
                <a:ext uri="{FF2B5EF4-FFF2-40B4-BE49-F238E27FC236}">
                  <a16:creationId xmlns:a16="http://schemas.microsoft.com/office/drawing/2014/main" id="{1BDA5F0C-5FEC-4DA5-A154-3EC7AA69004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Rectangle 22">
              <a:extLst>
                <a:ext uri="{FF2B5EF4-FFF2-40B4-BE49-F238E27FC236}">
                  <a16:creationId xmlns:a16="http://schemas.microsoft.com/office/drawing/2014/main" id="{E342B9BC-62E1-4F01-AE2D-4143126BE04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D52F0070-9130-4F6B-A94C-0A9066B6B947}"/>
              </a:ext>
            </a:extLst>
          </p:cNvPr>
          <p:cNvSpPr>
            <a:spLocks noGrp="1"/>
          </p:cNvSpPr>
          <p:nvPr>
            <p:ph type="title"/>
          </p:nvPr>
        </p:nvSpPr>
        <p:spPr>
          <a:xfrm>
            <a:off x="1047280" y="759805"/>
            <a:ext cx="10306520" cy="1325563"/>
          </a:xfrm>
        </p:spPr>
        <p:txBody>
          <a:bodyPr>
            <a:normAutofit/>
          </a:bodyPr>
          <a:lstStyle/>
          <a:p>
            <a:r>
              <a:rPr lang="en-GB" sz="4000" b="1">
                <a:solidFill>
                  <a:srgbClr val="FFFFFF"/>
                </a:solidFill>
                <a:latin typeface="Times New Roman" panose="02020603050405020304" pitchFamily="18" charset="0"/>
                <a:cs typeface="Times New Roman" panose="02020603050405020304" pitchFamily="18" charset="0"/>
              </a:rPr>
              <a:t>Body Language</a:t>
            </a:r>
          </a:p>
        </p:txBody>
      </p:sp>
      <p:sp>
        <p:nvSpPr>
          <p:cNvPr id="3" name="Content Placeholder 2">
            <a:extLst>
              <a:ext uri="{FF2B5EF4-FFF2-40B4-BE49-F238E27FC236}">
                <a16:creationId xmlns:a16="http://schemas.microsoft.com/office/drawing/2014/main" id="{1D6AC92F-C366-41C4-B17E-44EB6D18FB4A}"/>
              </a:ext>
            </a:extLst>
          </p:cNvPr>
          <p:cNvSpPr>
            <a:spLocks noGrp="1"/>
          </p:cNvSpPr>
          <p:nvPr>
            <p:ph idx="1"/>
          </p:nvPr>
        </p:nvSpPr>
        <p:spPr>
          <a:xfrm>
            <a:off x="1424904" y="2543175"/>
            <a:ext cx="3385635" cy="3363846"/>
          </a:xfrm>
        </p:spPr>
        <p:txBody>
          <a:bodyPr anchor="ctr">
            <a:normAutofit/>
          </a:bodyPr>
          <a:lstStyle/>
          <a:p>
            <a:pPr marL="0" indent="0">
              <a:buNone/>
            </a:pPr>
            <a:r>
              <a:rPr lang="en-GB" sz="2400" dirty="0">
                <a:latin typeface="Times New Roman" panose="02020603050405020304" pitchFamily="18" charset="0"/>
                <a:cs typeface="Times New Roman" panose="02020603050405020304" pitchFamily="18" charset="0"/>
              </a:rPr>
              <a:t>Can reveal somewhat about a person’s feelings.</a:t>
            </a:r>
          </a:p>
          <a:p>
            <a:r>
              <a:rPr lang="en-GB" sz="2400" dirty="0">
                <a:latin typeface="Times New Roman" panose="02020603050405020304" pitchFamily="18" charset="0"/>
                <a:cs typeface="Times New Roman" panose="02020603050405020304" pitchFamily="18" charset="0"/>
              </a:rPr>
              <a:t>People often lean forward if they are intrigued and interested.</a:t>
            </a:r>
          </a:p>
          <a:p>
            <a:r>
              <a:rPr lang="en-GB" sz="2400" dirty="0">
                <a:latin typeface="Times New Roman" panose="02020603050405020304" pitchFamily="18" charset="0"/>
                <a:cs typeface="Times New Roman" panose="02020603050405020304" pitchFamily="18" charset="0"/>
              </a:rPr>
              <a:t>Cradle their head if they are relaxed. </a:t>
            </a:r>
          </a:p>
          <a:p>
            <a:pPr marL="0" indent="0">
              <a:buNone/>
            </a:pPr>
            <a:endParaRPr lang="en-GB" sz="2000" dirty="0"/>
          </a:p>
        </p:txBody>
      </p:sp>
      <p:pic>
        <p:nvPicPr>
          <p:cNvPr id="5" name="Picture 4" descr="A person in a white shirt&#10;&#10;Description automatically generated with low confidence">
            <a:extLst>
              <a:ext uri="{FF2B5EF4-FFF2-40B4-BE49-F238E27FC236}">
                <a16:creationId xmlns:a16="http://schemas.microsoft.com/office/drawing/2014/main" id="{90A5EEC3-34CA-4B5B-8059-4CF82277ACF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394628" y="2494450"/>
            <a:ext cx="2414393" cy="3412571"/>
          </a:xfrm>
          <a:prstGeom prst="rect">
            <a:avLst/>
          </a:prstGeom>
        </p:spPr>
      </p:pic>
      <p:pic>
        <p:nvPicPr>
          <p:cNvPr id="8" name="Picture 7" descr="A picture containing person, person, indoor&#10;&#10;Description automatically generated">
            <a:extLst>
              <a:ext uri="{FF2B5EF4-FFF2-40B4-BE49-F238E27FC236}">
                <a16:creationId xmlns:a16="http://schemas.microsoft.com/office/drawing/2014/main" id="{464C67C5-AD6F-450A-9634-34076AD9E88E}"/>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087032" y="2644569"/>
            <a:ext cx="2657430" cy="1308784"/>
          </a:xfrm>
          <a:prstGeom prst="rect">
            <a:avLst/>
          </a:prstGeom>
        </p:spPr>
      </p:pic>
      <p:pic>
        <p:nvPicPr>
          <p:cNvPr id="11" name="Picture 10" descr="A picture containing indoor, window, person, little&#10;&#10;Description automatically generated">
            <a:extLst>
              <a:ext uri="{FF2B5EF4-FFF2-40B4-BE49-F238E27FC236}">
                <a16:creationId xmlns:a16="http://schemas.microsoft.com/office/drawing/2014/main" id="{B2370321-50A7-401B-8DC4-C9F61EA9467F}"/>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8193369" y="4272754"/>
            <a:ext cx="2448341" cy="1634268"/>
          </a:xfrm>
          <a:prstGeom prst="rect">
            <a:avLst/>
          </a:prstGeom>
        </p:spPr>
      </p:pic>
    </p:spTree>
    <p:extLst>
      <p:ext uri="{BB962C8B-B14F-4D97-AF65-F5344CB8AC3E}">
        <p14:creationId xmlns:p14="http://schemas.microsoft.com/office/powerpoint/2010/main" val="268828420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40651145-3441-4015-A2DF-A4FDA82E5864}"/>
              </a:ext>
            </a:extLst>
          </p:cNvPr>
          <p:cNvSpPr>
            <a:spLocks noGrp="1"/>
          </p:cNvSpPr>
          <p:nvPr>
            <p:ph type="title"/>
          </p:nvPr>
        </p:nvSpPr>
        <p:spPr>
          <a:xfrm>
            <a:off x="958506" y="800392"/>
            <a:ext cx="10264697" cy="1212102"/>
          </a:xfrm>
        </p:spPr>
        <p:txBody>
          <a:bodyPr>
            <a:normAutofit/>
          </a:bodyPr>
          <a:lstStyle/>
          <a:p>
            <a:r>
              <a:rPr lang="en-GB" sz="4000" b="1" dirty="0">
                <a:solidFill>
                  <a:srgbClr val="FFFFFF"/>
                </a:solidFill>
                <a:latin typeface="Times New Roman" panose="02020603050405020304" pitchFamily="18" charset="0"/>
                <a:cs typeface="Times New Roman" panose="02020603050405020304" pitchFamily="18" charset="0"/>
              </a:rPr>
              <a:t>Proximity</a:t>
            </a:r>
          </a:p>
        </p:txBody>
      </p:sp>
      <p:sp>
        <p:nvSpPr>
          <p:cNvPr id="3" name="Content Placeholder 2">
            <a:extLst>
              <a:ext uri="{FF2B5EF4-FFF2-40B4-BE49-F238E27FC236}">
                <a16:creationId xmlns:a16="http://schemas.microsoft.com/office/drawing/2014/main" id="{F723B569-77A6-4A7D-B72D-4C770E15CA59}"/>
              </a:ext>
            </a:extLst>
          </p:cNvPr>
          <p:cNvSpPr>
            <a:spLocks noGrp="1"/>
          </p:cNvSpPr>
          <p:nvPr>
            <p:ph idx="1"/>
          </p:nvPr>
        </p:nvSpPr>
        <p:spPr>
          <a:xfrm>
            <a:off x="1367624" y="2490436"/>
            <a:ext cx="9708995" cy="3567173"/>
          </a:xfrm>
        </p:spPr>
        <p:txBody>
          <a:bodyPr anchor="ctr">
            <a:normAutofit/>
          </a:bodyPr>
          <a:lstStyle/>
          <a:p>
            <a:r>
              <a:rPr lang="en-GB" sz="2400" dirty="0">
                <a:latin typeface="Times New Roman" panose="02020603050405020304" pitchFamily="18" charset="0"/>
                <a:cs typeface="Times New Roman" panose="02020603050405020304" pitchFamily="18" charset="0"/>
              </a:rPr>
              <a:t>Being to close or too far away can influence communication between people.</a:t>
            </a:r>
          </a:p>
          <a:p>
            <a:r>
              <a:rPr lang="en-GB" sz="2400" dirty="0">
                <a:latin typeface="Times New Roman" panose="02020603050405020304" pitchFamily="18" charset="0"/>
                <a:cs typeface="Times New Roman" panose="02020603050405020304" pitchFamily="18" charset="0"/>
              </a:rPr>
              <a:t>Being too close can make a person feel uncomfortable, therefore ceasing to communicate because of this.</a:t>
            </a:r>
          </a:p>
          <a:p>
            <a:r>
              <a:rPr lang="en-GB" sz="2400" dirty="0">
                <a:latin typeface="Times New Roman" panose="02020603050405020304" pitchFamily="18" charset="0"/>
                <a:cs typeface="Times New Roman" panose="02020603050405020304" pitchFamily="18" charset="0"/>
              </a:rPr>
              <a:t>Being far away can inhibit understanding, therefore, a person can cease to engage because they can’t hear.</a:t>
            </a:r>
          </a:p>
          <a:p>
            <a:r>
              <a:rPr lang="en-GB" sz="2400" dirty="0">
                <a:latin typeface="Times New Roman" panose="02020603050405020304" pitchFamily="18" charset="0"/>
                <a:cs typeface="Times New Roman" panose="02020603050405020304" pitchFamily="18" charset="0"/>
              </a:rPr>
              <a:t>Proximity is fundamental to people who are hard of hearing, need to lip read or have poor eyesight.</a:t>
            </a:r>
          </a:p>
        </p:txBody>
      </p:sp>
    </p:spTree>
    <p:extLst>
      <p:ext uri="{BB962C8B-B14F-4D97-AF65-F5344CB8AC3E}">
        <p14:creationId xmlns:p14="http://schemas.microsoft.com/office/powerpoint/2010/main" val="25984816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40F43136-BC60-4953-AA91-F55690264522}"/>
              </a:ext>
            </a:extLst>
          </p:cNvPr>
          <p:cNvSpPr>
            <a:spLocks noGrp="1"/>
          </p:cNvSpPr>
          <p:nvPr>
            <p:ph type="title"/>
          </p:nvPr>
        </p:nvSpPr>
        <p:spPr>
          <a:xfrm>
            <a:off x="958506" y="800392"/>
            <a:ext cx="10264697" cy="1212102"/>
          </a:xfrm>
        </p:spPr>
        <p:txBody>
          <a:bodyPr>
            <a:normAutofit/>
          </a:bodyPr>
          <a:lstStyle/>
          <a:p>
            <a:r>
              <a:rPr lang="en-GB" sz="4000" b="1" dirty="0">
                <a:solidFill>
                  <a:srgbClr val="FFFFFF"/>
                </a:solidFill>
                <a:latin typeface="Times New Roman" panose="02020603050405020304" pitchFamily="18" charset="0"/>
                <a:cs typeface="Times New Roman" panose="02020603050405020304" pitchFamily="18" charset="0"/>
              </a:rPr>
              <a:t>Environment</a:t>
            </a:r>
          </a:p>
        </p:txBody>
      </p:sp>
      <p:sp>
        <p:nvSpPr>
          <p:cNvPr id="3" name="Content Placeholder 2">
            <a:extLst>
              <a:ext uri="{FF2B5EF4-FFF2-40B4-BE49-F238E27FC236}">
                <a16:creationId xmlns:a16="http://schemas.microsoft.com/office/drawing/2014/main" id="{35B1A3DA-347D-4A18-84FD-C03EA6D9020A}"/>
              </a:ext>
            </a:extLst>
          </p:cNvPr>
          <p:cNvSpPr>
            <a:spLocks noGrp="1"/>
          </p:cNvSpPr>
          <p:nvPr>
            <p:ph idx="1"/>
          </p:nvPr>
        </p:nvSpPr>
        <p:spPr>
          <a:xfrm>
            <a:off x="1367624" y="2490436"/>
            <a:ext cx="9708995" cy="3567173"/>
          </a:xfrm>
        </p:spPr>
        <p:txBody>
          <a:bodyPr anchor="ctr">
            <a:normAutofit/>
          </a:bodyPr>
          <a:lstStyle/>
          <a:p>
            <a:pPr marL="0" indent="0">
              <a:buNone/>
            </a:pPr>
            <a:r>
              <a:rPr lang="en-GB" sz="2400">
                <a:latin typeface="Times New Roman" panose="02020603050405020304" pitchFamily="18" charset="0"/>
                <a:cs typeface="Times New Roman" panose="02020603050405020304" pitchFamily="18" charset="0"/>
              </a:rPr>
              <a:t>A person’s surroundings can affect their ability to communicate.</a:t>
            </a:r>
          </a:p>
          <a:p>
            <a:r>
              <a:rPr lang="en-GB" sz="2400">
                <a:latin typeface="Times New Roman" panose="02020603050405020304" pitchFamily="18" charset="0"/>
                <a:cs typeface="Times New Roman" panose="02020603050405020304" pitchFamily="18" charset="0"/>
              </a:rPr>
              <a:t>Noise levels can play a big part in a person ability to communicate.</a:t>
            </a:r>
          </a:p>
          <a:p>
            <a:r>
              <a:rPr lang="en-GB" sz="2400">
                <a:latin typeface="Times New Roman" panose="02020603050405020304" pitchFamily="18" charset="0"/>
                <a:cs typeface="Times New Roman" panose="02020603050405020304" pitchFamily="18" charset="0"/>
              </a:rPr>
              <a:t>Lighting can also influence communication, with eyesight coming into play. This is because lighting can influence non - verbal communication, affecting a person’s ability to pick up body language and eye contact. </a:t>
            </a:r>
          </a:p>
          <a:p>
            <a:r>
              <a:rPr lang="en-GB" sz="2400">
                <a:latin typeface="Times New Roman" panose="02020603050405020304" pitchFamily="18" charset="0"/>
                <a:cs typeface="Times New Roman" panose="02020603050405020304" pitchFamily="18" charset="0"/>
              </a:rPr>
              <a:t>Privacy can also influence communication skills, as some people might feel restricted through lack of privacy and would feel unable to discuss issues or concerns because of this.</a:t>
            </a:r>
          </a:p>
        </p:txBody>
      </p:sp>
    </p:spTree>
    <p:extLst>
      <p:ext uri="{BB962C8B-B14F-4D97-AF65-F5344CB8AC3E}">
        <p14:creationId xmlns:p14="http://schemas.microsoft.com/office/powerpoint/2010/main" val="19945950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DD34C5DE-60F7-44C4-AAEB-75D96C4E5E6D}"/>
              </a:ext>
            </a:extLst>
          </p:cNvPr>
          <p:cNvSpPr>
            <a:spLocks noGrp="1"/>
          </p:cNvSpPr>
          <p:nvPr>
            <p:ph type="title"/>
          </p:nvPr>
        </p:nvSpPr>
        <p:spPr>
          <a:xfrm>
            <a:off x="958506" y="800392"/>
            <a:ext cx="10264697" cy="1212102"/>
          </a:xfrm>
        </p:spPr>
        <p:txBody>
          <a:bodyPr>
            <a:normAutofit/>
          </a:bodyPr>
          <a:lstStyle/>
          <a:p>
            <a:r>
              <a:rPr lang="en-GB" sz="4000" b="1">
                <a:solidFill>
                  <a:srgbClr val="FFFFFF"/>
                </a:solidFill>
                <a:latin typeface="Times New Roman" panose="02020603050405020304" pitchFamily="18" charset="0"/>
                <a:cs typeface="Times New Roman" panose="02020603050405020304" pitchFamily="18" charset="0"/>
              </a:rPr>
              <a:t>Using other ways to communicate</a:t>
            </a:r>
          </a:p>
        </p:txBody>
      </p:sp>
      <p:sp>
        <p:nvSpPr>
          <p:cNvPr id="3" name="Content Placeholder 2">
            <a:extLst>
              <a:ext uri="{FF2B5EF4-FFF2-40B4-BE49-F238E27FC236}">
                <a16:creationId xmlns:a16="http://schemas.microsoft.com/office/drawing/2014/main" id="{2B9BFA58-5AFF-4CD7-B975-131602694B81}"/>
              </a:ext>
            </a:extLst>
          </p:cNvPr>
          <p:cNvSpPr>
            <a:spLocks noGrp="1"/>
          </p:cNvSpPr>
          <p:nvPr>
            <p:ph idx="1"/>
          </p:nvPr>
        </p:nvSpPr>
        <p:spPr>
          <a:xfrm>
            <a:off x="1367624" y="2490436"/>
            <a:ext cx="9708995" cy="4072924"/>
          </a:xfrm>
        </p:spPr>
        <p:txBody>
          <a:bodyPr anchor="ctr">
            <a:noAutofit/>
          </a:bodyPr>
          <a:lstStyle/>
          <a:p>
            <a:r>
              <a:rPr lang="en-GB" sz="2400" dirty="0">
                <a:latin typeface="Times New Roman" panose="02020603050405020304" pitchFamily="18" charset="0"/>
                <a:cs typeface="Times New Roman" panose="02020603050405020304" pitchFamily="18" charset="0"/>
              </a:rPr>
              <a:t>Hearing aids</a:t>
            </a:r>
          </a:p>
          <a:p>
            <a:r>
              <a:rPr lang="en-GB" sz="2400" dirty="0">
                <a:latin typeface="Times New Roman" panose="02020603050405020304" pitchFamily="18" charset="0"/>
                <a:cs typeface="Times New Roman" panose="02020603050405020304" pitchFamily="18" charset="0"/>
              </a:rPr>
              <a:t>Video phones and Skype</a:t>
            </a:r>
          </a:p>
          <a:p>
            <a:r>
              <a:rPr lang="en-GB" sz="2400" dirty="0">
                <a:latin typeface="Times New Roman" panose="02020603050405020304" pitchFamily="18" charset="0"/>
                <a:cs typeface="Times New Roman" panose="02020603050405020304" pitchFamily="18" charset="0"/>
              </a:rPr>
              <a:t>SMS text and email</a:t>
            </a:r>
          </a:p>
          <a:p>
            <a:r>
              <a:rPr lang="en-GB" sz="2400" dirty="0">
                <a:latin typeface="Times New Roman" panose="02020603050405020304" pitchFamily="18" charset="0"/>
                <a:cs typeface="Times New Roman" panose="02020603050405020304" pitchFamily="18" charset="0"/>
              </a:rPr>
              <a:t>Hearing loops which are specially adapted sound systems for people with hearing aids</a:t>
            </a:r>
          </a:p>
          <a:p>
            <a:r>
              <a:rPr lang="en-GB" sz="2400" dirty="0">
                <a:latin typeface="Times New Roman" panose="02020603050405020304" pitchFamily="18" charset="0"/>
                <a:cs typeface="Times New Roman" panose="02020603050405020304" pitchFamily="18" charset="0"/>
              </a:rPr>
              <a:t>Human aids – interpreters, translators and signers</a:t>
            </a:r>
          </a:p>
          <a:p>
            <a:r>
              <a:rPr lang="en-GB" sz="2400" dirty="0">
                <a:latin typeface="Times New Roman" panose="02020603050405020304" pitchFamily="18" charset="0"/>
                <a:cs typeface="Times New Roman" panose="02020603050405020304" pitchFamily="18" charset="0"/>
              </a:rPr>
              <a:t>Through Braille – which is used with people who have poor vision or no vision. Series of raised dots that people read with their fingers</a:t>
            </a:r>
          </a:p>
          <a:p>
            <a:r>
              <a:rPr lang="en-GB" sz="2400" dirty="0">
                <a:latin typeface="Times New Roman" panose="02020603050405020304" pitchFamily="18" charset="0"/>
                <a:cs typeface="Times New Roman" panose="02020603050405020304" pitchFamily="18" charset="0"/>
              </a:rPr>
              <a:t>Images and pictures.</a:t>
            </a:r>
          </a:p>
        </p:txBody>
      </p:sp>
    </p:spTree>
    <p:extLst>
      <p:ext uri="{BB962C8B-B14F-4D97-AF65-F5344CB8AC3E}">
        <p14:creationId xmlns:p14="http://schemas.microsoft.com/office/powerpoint/2010/main" val="31998866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1D38741B-FF18-43F1-92AE-3A3B63B032CE}"/>
              </a:ext>
            </a:extLst>
          </p:cNvPr>
          <p:cNvSpPr>
            <a:spLocks noGrp="1"/>
          </p:cNvSpPr>
          <p:nvPr>
            <p:ph type="title"/>
          </p:nvPr>
        </p:nvSpPr>
        <p:spPr>
          <a:xfrm>
            <a:off x="958506" y="800392"/>
            <a:ext cx="10264697" cy="1212102"/>
          </a:xfrm>
        </p:spPr>
        <p:txBody>
          <a:bodyPr>
            <a:normAutofit/>
          </a:bodyPr>
          <a:lstStyle/>
          <a:p>
            <a:r>
              <a:rPr lang="en-GB" sz="4000" b="1">
                <a:solidFill>
                  <a:srgbClr val="FFFFFF"/>
                </a:solidFill>
                <a:latin typeface="Times New Roman" panose="02020603050405020304" pitchFamily="18" charset="0"/>
                <a:cs typeface="Times New Roman" panose="02020603050405020304" pitchFamily="18" charset="0"/>
              </a:rPr>
              <a:t>Summary</a:t>
            </a:r>
          </a:p>
        </p:txBody>
      </p:sp>
      <p:sp>
        <p:nvSpPr>
          <p:cNvPr id="3" name="Content Placeholder 2">
            <a:extLst>
              <a:ext uri="{FF2B5EF4-FFF2-40B4-BE49-F238E27FC236}">
                <a16:creationId xmlns:a16="http://schemas.microsoft.com/office/drawing/2014/main" id="{5CF24E2C-7BDE-4E5D-90A5-4FC87770D9BE}"/>
              </a:ext>
            </a:extLst>
          </p:cNvPr>
          <p:cNvSpPr>
            <a:spLocks noGrp="1"/>
          </p:cNvSpPr>
          <p:nvPr>
            <p:ph idx="1"/>
          </p:nvPr>
        </p:nvSpPr>
        <p:spPr>
          <a:xfrm>
            <a:off x="1119322" y="2234452"/>
            <a:ext cx="9957297" cy="4471148"/>
          </a:xfrm>
        </p:spPr>
        <p:txBody>
          <a:bodyPr anchor="ctr">
            <a:normAutofit fontScale="25000" lnSpcReduction="20000"/>
          </a:bodyPr>
          <a:lstStyle/>
          <a:p>
            <a:endParaRPr lang="en-GB" sz="1100" dirty="0">
              <a:latin typeface="Times New Roman" panose="02020603050405020304" pitchFamily="18" charset="0"/>
              <a:cs typeface="Times New Roman" panose="02020603050405020304" pitchFamily="18" charset="0"/>
            </a:endParaRPr>
          </a:p>
          <a:p>
            <a:endParaRPr lang="en-GB" sz="1100" dirty="0">
              <a:latin typeface="Times New Roman" panose="02020603050405020304" pitchFamily="18" charset="0"/>
              <a:cs typeface="Times New Roman" panose="02020603050405020304" pitchFamily="18" charset="0"/>
            </a:endParaRPr>
          </a:p>
          <a:p>
            <a:endParaRPr lang="en-GB" sz="1100" dirty="0">
              <a:latin typeface="Times New Roman" panose="02020603050405020304" pitchFamily="18" charset="0"/>
              <a:cs typeface="Times New Roman" panose="02020603050405020304" pitchFamily="18" charset="0"/>
            </a:endParaRPr>
          </a:p>
          <a:p>
            <a:endParaRPr lang="en-GB" sz="1100" dirty="0">
              <a:latin typeface="Times New Roman" panose="02020603050405020304" pitchFamily="18" charset="0"/>
              <a:cs typeface="Times New Roman" panose="02020603050405020304" pitchFamily="18" charset="0"/>
            </a:endParaRPr>
          </a:p>
          <a:p>
            <a:endParaRPr lang="en-GB" sz="1100" dirty="0">
              <a:latin typeface="Times New Roman" panose="02020603050405020304" pitchFamily="18" charset="0"/>
              <a:cs typeface="Times New Roman" panose="02020603050405020304" pitchFamily="18" charset="0"/>
            </a:endParaRPr>
          </a:p>
          <a:p>
            <a:endParaRPr lang="en-GB" sz="3200" dirty="0">
              <a:latin typeface="Times New Roman" panose="02020603050405020304" pitchFamily="18" charset="0"/>
              <a:cs typeface="Times New Roman" panose="02020603050405020304" pitchFamily="18" charset="0"/>
            </a:endParaRPr>
          </a:p>
          <a:p>
            <a:endParaRPr lang="en-GB" sz="8000" dirty="0">
              <a:latin typeface="Times New Roman" panose="02020603050405020304" pitchFamily="18" charset="0"/>
              <a:cs typeface="Times New Roman" panose="02020603050405020304" pitchFamily="18" charset="0"/>
            </a:endParaRPr>
          </a:p>
          <a:p>
            <a:endParaRPr lang="en-GB" sz="8000" dirty="0">
              <a:latin typeface="Times New Roman" panose="02020603050405020304" pitchFamily="18" charset="0"/>
              <a:cs typeface="Times New Roman" panose="02020603050405020304" pitchFamily="18" charset="0"/>
            </a:endParaRPr>
          </a:p>
          <a:p>
            <a:endParaRPr lang="en-GB" sz="8000" dirty="0">
              <a:latin typeface="Times New Roman" panose="02020603050405020304" pitchFamily="18" charset="0"/>
              <a:cs typeface="Times New Roman" panose="02020603050405020304" pitchFamily="18" charset="0"/>
            </a:endParaRPr>
          </a:p>
          <a:p>
            <a:r>
              <a:rPr lang="en-GB" sz="8000" dirty="0">
                <a:latin typeface="Times New Roman" panose="02020603050405020304" pitchFamily="18" charset="0"/>
                <a:cs typeface="Times New Roman" panose="02020603050405020304" pitchFamily="18" charset="0"/>
              </a:rPr>
              <a:t>Defined communication skills</a:t>
            </a:r>
          </a:p>
          <a:p>
            <a:r>
              <a:rPr lang="en-GB" sz="8000" dirty="0">
                <a:latin typeface="Times New Roman" panose="02020603050405020304" pitchFamily="18" charset="0"/>
                <a:cs typeface="Times New Roman" panose="02020603050405020304" pitchFamily="18" charset="0"/>
              </a:rPr>
              <a:t>Discussed what communication skills are needed within healthcare</a:t>
            </a:r>
          </a:p>
          <a:p>
            <a:r>
              <a:rPr lang="en-GB" sz="8000" dirty="0">
                <a:latin typeface="Times New Roman" panose="02020603050405020304" pitchFamily="18" charset="0"/>
                <a:cs typeface="Times New Roman" panose="02020603050405020304" pitchFamily="18" charset="0"/>
              </a:rPr>
              <a:t>How we communicate effectively</a:t>
            </a:r>
          </a:p>
          <a:p>
            <a:r>
              <a:rPr lang="en-GB" sz="8000" dirty="0">
                <a:latin typeface="Times New Roman" panose="02020603050405020304" pitchFamily="18" charset="0"/>
                <a:cs typeface="Times New Roman" panose="02020603050405020304" pitchFamily="18" charset="0"/>
              </a:rPr>
              <a:t>How we convey with others</a:t>
            </a:r>
          </a:p>
          <a:p>
            <a:r>
              <a:rPr lang="en-GB" sz="8000" dirty="0">
                <a:latin typeface="Times New Roman" panose="02020603050405020304" pitchFamily="18" charset="0"/>
                <a:cs typeface="Times New Roman" panose="02020603050405020304" pitchFamily="18" charset="0"/>
              </a:rPr>
              <a:t>Tone and Pace</a:t>
            </a:r>
          </a:p>
          <a:p>
            <a:r>
              <a:rPr lang="en-GB" sz="8000" dirty="0">
                <a:latin typeface="Times New Roman" panose="02020603050405020304" pitchFamily="18" charset="0"/>
                <a:cs typeface="Times New Roman" panose="02020603050405020304" pitchFamily="18" charset="0"/>
              </a:rPr>
              <a:t>Active listening</a:t>
            </a:r>
          </a:p>
          <a:p>
            <a:r>
              <a:rPr lang="en-GB" sz="8000" dirty="0">
                <a:latin typeface="Times New Roman" panose="02020603050405020304" pitchFamily="18" charset="0"/>
                <a:cs typeface="Times New Roman" panose="02020603050405020304" pitchFamily="18" charset="0"/>
              </a:rPr>
              <a:t>Non-verbal communication</a:t>
            </a:r>
          </a:p>
          <a:p>
            <a:r>
              <a:rPr lang="en-GB" sz="8000" dirty="0">
                <a:latin typeface="Times New Roman" panose="02020603050405020304" pitchFamily="18" charset="0"/>
                <a:cs typeface="Times New Roman" panose="02020603050405020304" pitchFamily="18" charset="0"/>
              </a:rPr>
              <a:t>Facial expressions</a:t>
            </a:r>
          </a:p>
          <a:p>
            <a:r>
              <a:rPr lang="en-GB" sz="8000" dirty="0">
                <a:latin typeface="Times New Roman" panose="02020603050405020304" pitchFamily="18" charset="0"/>
                <a:cs typeface="Times New Roman" panose="02020603050405020304" pitchFamily="18" charset="0"/>
              </a:rPr>
              <a:t>Body language</a:t>
            </a:r>
          </a:p>
          <a:p>
            <a:r>
              <a:rPr lang="en-GB" sz="8000" dirty="0">
                <a:latin typeface="Times New Roman" panose="02020603050405020304" pitchFamily="18" charset="0"/>
                <a:cs typeface="Times New Roman" panose="02020603050405020304" pitchFamily="18" charset="0"/>
              </a:rPr>
              <a:t>Proximity</a:t>
            </a:r>
          </a:p>
          <a:p>
            <a:r>
              <a:rPr lang="en-GB" sz="8000" dirty="0">
                <a:latin typeface="Times New Roman" panose="02020603050405020304" pitchFamily="18" charset="0"/>
                <a:cs typeface="Times New Roman" panose="02020603050405020304" pitchFamily="18" charset="0"/>
              </a:rPr>
              <a:t>Environment</a:t>
            </a:r>
          </a:p>
          <a:p>
            <a:r>
              <a:rPr lang="en-GB" sz="8000" dirty="0">
                <a:latin typeface="Times New Roman" panose="02020603050405020304" pitchFamily="18" charset="0"/>
                <a:cs typeface="Times New Roman" panose="02020603050405020304" pitchFamily="18" charset="0"/>
              </a:rPr>
              <a:t>Other ways to communicate</a:t>
            </a:r>
          </a:p>
          <a:p>
            <a:endParaRPr lang="en-GB" sz="8000" dirty="0">
              <a:latin typeface="Times New Roman" panose="02020603050405020304" pitchFamily="18" charset="0"/>
              <a:cs typeface="Times New Roman" panose="02020603050405020304" pitchFamily="18" charset="0"/>
            </a:endParaRPr>
          </a:p>
          <a:p>
            <a:endParaRPr lang="en-GB" sz="8000" dirty="0">
              <a:latin typeface="Times New Roman" panose="02020603050405020304" pitchFamily="18" charset="0"/>
              <a:cs typeface="Times New Roman" panose="02020603050405020304" pitchFamily="18" charset="0"/>
            </a:endParaRPr>
          </a:p>
          <a:p>
            <a:endParaRPr lang="en-GB" sz="8000" dirty="0"/>
          </a:p>
          <a:p>
            <a:endParaRPr lang="en-GB" sz="8000" dirty="0"/>
          </a:p>
          <a:p>
            <a:endParaRPr lang="en-GB" sz="1100" dirty="0"/>
          </a:p>
          <a:p>
            <a:endParaRPr lang="en-GB" sz="1100" dirty="0"/>
          </a:p>
          <a:p>
            <a:endParaRPr lang="en-GB" sz="1100" dirty="0"/>
          </a:p>
          <a:p>
            <a:endParaRPr lang="en-GB" sz="1100" dirty="0"/>
          </a:p>
          <a:p>
            <a:endParaRPr lang="en-GB" sz="1100" dirty="0"/>
          </a:p>
        </p:txBody>
      </p:sp>
    </p:spTree>
    <p:extLst>
      <p:ext uri="{BB962C8B-B14F-4D97-AF65-F5344CB8AC3E}">
        <p14:creationId xmlns:p14="http://schemas.microsoft.com/office/powerpoint/2010/main" val="173364935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11A6C77-6109-4F77-975B-C375615A55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CB343D17-9934-455E-B326-2F39206BA4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5" name="Freeform 44">
              <a:extLst>
                <a:ext uri="{FF2B5EF4-FFF2-40B4-BE49-F238E27FC236}">
                  <a16:creationId xmlns:a16="http://schemas.microsoft.com/office/drawing/2014/main" id="{A8AA2B63-BFCD-40D0-B2D0-CB714D70E2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5">
              <a:extLst>
                <a:ext uri="{FF2B5EF4-FFF2-40B4-BE49-F238E27FC236}">
                  <a16:creationId xmlns:a16="http://schemas.microsoft.com/office/drawing/2014/main" id="{80834EBB-06EA-4C69-AF7A-D5A4E69D8A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6">
              <a:extLst>
                <a:ext uri="{FF2B5EF4-FFF2-40B4-BE49-F238E27FC236}">
                  <a16:creationId xmlns:a16="http://schemas.microsoft.com/office/drawing/2014/main" id="{2D314EC1-63E0-43B5-9CD5-F25593B2CA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47">
              <a:extLst>
                <a:ext uri="{FF2B5EF4-FFF2-40B4-BE49-F238E27FC236}">
                  <a16:creationId xmlns:a16="http://schemas.microsoft.com/office/drawing/2014/main" id="{9577EB7D-16A7-4E05-9105-431E729665F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Rectangle 18">
              <a:extLst>
                <a:ext uri="{FF2B5EF4-FFF2-40B4-BE49-F238E27FC236}">
                  <a16:creationId xmlns:a16="http://schemas.microsoft.com/office/drawing/2014/main" id="{EC1741C3-592F-47B5-93A0-66FC0BB97E4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6A79CE60-76EF-402D-B489-1F13040EEBE6}"/>
              </a:ext>
            </a:extLst>
          </p:cNvPr>
          <p:cNvSpPr>
            <a:spLocks noGrp="1"/>
          </p:cNvSpPr>
          <p:nvPr>
            <p:ph type="title"/>
          </p:nvPr>
        </p:nvSpPr>
        <p:spPr>
          <a:xfrm>
            <a:off x="1047280" y="759805"/>
            <a:ext cx="10306520" cy="1325563"/>
          </a:xfrm>
        </p:spPr>
        <p:txBody>
          <a:bodyPr>
            <a:normAutofit/>
          </a:bodyPr>
          <a:lstStyle/>
          <a:p>
            <a:r>
              <a:rPr lang="en-GB" sz="4000" b="1">
                <a:solidFill>
                  <a:srgbClr val="FFFFFF"/>
                </a:solidFill>
                <a:latin typeface="Times New Roman" panose="02020603050405020304" pitchFamily="18" charset="0"/>
                <a:cs typeface="Times New Roman" panose="02020603050405020304" pitchFamily="18" charset="0"/>
              </a:rPr>
              <a:t>Any Questions ?</a:t>
            </a:r>
          </a:p>
        </p:txBody>
      </p:sp>
      <p:pic>
        <p:nvPicPr>
          <p:cNvPr id="5" name="Content Placeholder 4" descr="A picture containing vector graphics&#10;&#10;Description automatically generated">
            <a:extLst>
              <a:ext uri="{FF2B5EF4-FFF2-40B4-BE49-F238E27FC236}">
                <a16:creationId xmlns:a16="http://schemas.microsoft.com/office/drawing/2014/main" id="{7EED8BBB-C7CF-41C0-A19B-092FA2DFEA36}"/>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0185" b="2"/>
          <a:stretch/>
        </p:blipFill>
        <p:spPr>
          <a:xfrm>
            <a:off x="4320502" y="2543175"/>
            <a:ext cx="3209779" cy="3563372"/>
          </a:xfrm>
          <a:prstGeom prst="rect">
            <a:avLst/>
          </a:prstGeom>
        </p:spPr>
      </p:pic>
    </p:spTree>
    <p:extLst>
      <p:ext uri="{BB962C8B-B14F-4D97-AF65-F5344CB8AC3E}">
        <p14:creationId xmlns:p14="http://schemas.microsoft.com/office/powerpoint/2010/main" val="37479875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D174E214-0C27-490B-9BE8-54F99819A74C}"/>
              </a:ext>
            </a:extLst>
          </p:cNvPr>
          <p:cNvSpPr>
            <a:spLocks noGrp="1"/>
          </p:cNvSpPr>
          <p:nvPr>
            <p:ph type="title"/>
          </p:nvPr>
        </p:nvSpPr>
        <p:spPr>
          <a:xfrm>
            <a:off x="958506" y="800392"/>
            <a:ext cx="10264697" cy="1212102"/>
          </a:xfrm>
        </p:spPr>
        <p:txBody>
          <a:bodyPr>
            <a:normAutofit/>
          </a:bodyPr>
          <a:lstStyle/>
          <a:p>
            <a:r>
              <a:rPr lang="en-GB" sz="4000" b="1" dirty="0">
                <a:solidFill>
                  <a:srgbClr val="FFFFFF"/>
                </a:solidFill>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9EC20F0B-9160-42E8-8F6C-5E73C227CCE9}"/>
              </a:ext>
            </a:extLst>
          </p:cNvPr>
          <p:cNvSpPr>
            <a:spLocks noGrp="1"/>
          </p:cNvSpPr>
          <p:nvPr>
            <p:ph idx="1"/>
          </p:nvPr>
        </p:nvSpPr>
        <p:spPr>
          <a:xfrm>
            <a:off x="1367624" y="2490436"/>
            <a:ext cx="9708995" cy="3567173"/>
          </a:xfrm>
        </p:spPr>
        <p:txBody>
          <a:bodyPr anchor="ctr">
            <a:normAutofit/>
          </a:bodyPr>
          <a:lstStyle/>
          <a:p>
            <a:pPr marL="0" indent="0">
              <a:buNone/>
            </a:pPr>
            <a:r>
              <a:rPr lang="en-GB" sz="2400" dirty="0">
                <a:latin typeface="Times New Roman" panose="02020603050405020304" pitchFamily="18" charset="0"/>
                <a:cs typeface="Times New Roman" panose="02020603050405020304" pitchFamily="18" charset="0"/>
              </a:rPr>
              <a:t>Bramhall, E. (2014) Effective communication skills in nursing practice. </a:t>
            </a:r>
            <a:r>
              <a:rPr lang="en-GB" sz="2400" i="1" dirty="0">
                <a:latin typeface="Times New Roman" panose="02020603050405020304" pitchFamily="18" charset="0"/>
                <a:cs typeface="Times New Roman" panose="02020603050405020304" pitchFamily="18" charset="0"/>
              </a:rPr>
              <a:t>Nursing Standard. </a:t>
            </a:r>
            <a:r>
              <a:rPr lang="en-GB" sz="2400" dirty="0">
                <a:latin typeface="Times New Roman" panose="02020603050405020304" pitchFamily="18" charset="0"/>
                <a:cs typeface="Times New Roman" panose="02020603050405020304" pitchFamily="18" charset="0"/>
              </a:rPr>
              <a:t>29, (14) p53-59 </a:t>
            </a:r>
          </a:p>
          <a:p>
            <a:pPr marL="0" indent="0">
              <a:buNone/>
            </a:pPr>
            <a:r>
              <a:rPr lang="en-GB" sz="2400">
                <a:latin typeface="Times New Roman" panose="02020603050405020304" pitchFamily="18" charset="0"/>
                <a:cs typeface="Times New Roman" panose="02020603050405020304" pitchFamily="18" charset="0"/>
              </a:rPr>
              <a:t>Ratna</a:t>
            </a:r>
            <a:r>
              <a:rPr lang="en-GB" sz="2400" dirty="0">
                <a:latin typeface="Times New Roman" panose="02020603050405020304" pitchFamily="18" charset="0"/>
                <a:cs typeface="Times New Roman" panose="02020603050405020304" pitchFamily="18" charset="0"/>
              </a:rPr>
              <a:t>, H. (2019) </a:t>
            </a:r>
            <a:r>
              <a:rPr lang="en-GB" sz="2400" i="1" dirty="0">
                <a:latin typeface="Times New Roman" panose="02020603050405020304" pitchFamily="18" charset="0"/>
                <a:cs typeface="Times New Roman" panose="02020603050405020304" pitchFamily="18" charset="0"/>
              </a:rPr>
              <a:t>The Importance of Effective Communication in Healthcare Practice.</a:t>
            </a:r>
            <a:r>
              <a:rPr lang="en-GB" sz="2400" dirty="0">
                <a:latin typeface="Times New Roman" panose="02020603050405020304" pitchFamily="18" charset="0"/>
                <a:cs typeface="Times New Roman" panose="02020603050405020304" pitchFamily="18" charset="0"/>
              </a:rPr>
              <a:t> Available at: http://harvardpublichealthreview.org/healthcommunication/ (Accessed 14</a:t>
            </a:r>
            <a:r>
              <a:rPr lang="en-GB" sz="2400" baseline="30000" dirty="0">
                <a:latin typeface="Times New Roman" panose="02020603050405020304" pitchFamily="18" charset="0"/>
                <a:cs typeface="Times New Roman" panose="02020603050405020304" pitchFamily="18" charset="0"/>
              </a:rPr>
              <a:t>th</a:t>
            </a:r>
            <a:r>
              <a:rPr lang="en-GB" sz="2400" dirty="0">
                <a:latin typeface="Times New Roman" panose="02020603050405020304" pitchFamily="18" charset="0"/>
                <a:cs typeface="Times New Roman" panose="02020603050405020304" pitchFamily="18" charset="0"/>
              </a:rPr>
              <a:t> January 2021</a:t>
            </a:r>
          </a:p>
          <a:p>
            <a:pPr marL="0" indent="0">
              <a:buNone/>
            </a:pPr>
            <a:r>
              <a:rPr lang="en-GB" sz="2400" dirty="0">
                <a:latin typeface="Times New Roman" panose="02020603050405020304" pitchFamily="18" charset="0"/>
                <a:cs typeface="Times New Roman" panose="02020603050405020304" pitchFamily="18" charset="0"/>
              </a:rPr>
              <a:t>The Health Literacy Place, (2021) </a:t>
            </a:r>
            <a:r>
              <a:rPr lang="en-GB" sz="2400" i="1" dirty="0">
                <a:latin typeface="Times New Roman" panose="02020603050405020304" pitchFamily="18" charset="0"/>
                <a:cs typeface="Times New Roman" panose="02020603050405020304" pitchFamily="18" charset="0"/>
              </a:rPr>
              <a:t>Communication strategies</a:t>
            </a:r>
            <a:r>
              <a:rPr lang="en-GB" sz="2400" dirty="0">
                <a:latin typeface="Times New Roman" panose="02020603050405020304" pitchFamily="18" charset="0"/>
                <a:cs typeface="Times New Roman" panose="02020603050405020304" pitchFamily="18" charset="0"/>
              </a:rPr>
              <a:t>. Available at: http://www.healthliteracyplace.org.uk/tools-and-techniques/communication-strategies/ (Accessed 14</a:t>
            </a:r>
            <a:r>
              <a:rPr lang="en-GB" sz="2400" baseline="30000" dirty="0">
                <a:latin typeface="Times New Roman" panose="02020603050405020304" pitchFamily="18" charset="0"/>
                <a:cs typeface="Times New Roman" panose="02020603050405020304" pitchFamily="18" charset="0"/>
              </a:rPr>
              <a:t>th</a:t>
            </a:r>
            <a:r>
              <a:rPr lang="en-GB" sz="2400" dirty="0">
                <a:latin typeface="Times New Roman" panose="02020603050405020304" pitchFamily="18" charset="0"/>
                <a:cs typeface="Times New Roman" panose="02020603050405020304" pitchFamily="18" charset="0"/>
              </a:rPr>
              <a:t> January 2021)</a:t>
            </a:r>
          </a:p>
        </p:txBody>
      </p:sp>
    </p:spTree>
    <p:extLst>
      <p:ext uri="{BB962C8B-B14F-4D97-AF65-F5344CB8AC3E}">
        <p14:creationId xmlns:p14="http://schemas.microsoft.com/office/powerpoint/2010/main" val="412258480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310</TotalTime>
  <Words>734</Words>
  <Application>Microsoft Office PowerPoint</Application>
  <PresentationFormat>Widescreen</PresentationFormat>
  <Paragraphs>111</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Times New Roman</vt:lpstr>
      <vt:lpstr>Office Theme</vt:lpstr>
      <vt:lpstr>Communication Skills</vt:lpstr>
      <vt:lpstr>Aim</vt:lpstr>
      <vt:lpstr>What are Communication Skills?</vt:lpstr>
      <vt:lpstr>What communication skills do you need?</vt:lpstr>
      <vt:lpstr>How do we communicate effectively?</vt:lpstr>
      <vt:lpstr>Think about what you convey</vt:lpstr>
      <vt:lpstr>Tone and Pace</vt:lpstr>
      <vt:lpstr>Active Listening</vt:lpstr>
      <vt:lpstr>Non - Verbal Communication</vt:lpstr>
      <vt:lpstr>Facial Expressions</vt:lpstr>
      <vt:lpstr>Body Language</vt:lpstr>
      <vt:lpstr>Proximity</vt:lpstr>
      <vt:lpstr>Environment</vt:lpstr>
      <vt:lpstr>Using other ways to communicate</vt:lpstr>
      <vt:lpstr>Summary</vt:lpstr>
      <vt:lpstr>Any Questions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Skills</dc:title>
  <dc:creator>Joanna Fender</dc:creator>
  <cp:lastModifiedBy>catrin Boulton</cp:lastModifiedBy>
  <cp:revision>51</cp:revision>
  <dcterms:created xsi:type="dcterms:W3CDTF">2021-01-14T16:49:32Z</dcterms:created>
  <dcterms:modified xsi:type="dcterms:W3CDTF">2024-05-18T18:40:38Z</dcterms:modified>
</cp:coreProperties>
</file>