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jpg&amp;ehk=2jZy2BkmJlYQ9EBZTCv44A&amp;pid=OfficeInsert" ContentType="image/jpeg"/>
  <Default Extension="jpg&amp;ehk=KfmTlxPxSWHDrqkNGBO7qQ&amp;pid=OfficeInsert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60"/>
  </p:notesMasterIdLst>
  <p:sldIdLst>
    <p:sldId id="256" r:id="rId2"/>
    <p:sldId id="297" r:id="rId3"/>
    <p:sldId id="308" r:id="rId4"/>
    <p:sldId id="257" r:id="rId5"/>
    <p:sldId id="301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310" r:id="rId15"/>
    <p:sldId id="311" r:id="rId16"/>
    <p:sldId id="312" r:id="rId17"/>
    <p:sldId id="313" r:id="rId18"/>
    <p:sldId id="266" r:id="rId19"/>
    <p:sldId id="309" r:id="rId20"/>
    <p:sldId id="267" r:id="rId21"/>
    <p:sldId id="268" r:id="rId22"/>
    <p:sldId id="269" r:id="rId23"/>
    <p:sldId id="303" r:id="rId24"/>
    <p:sldId id="304" r:id="rId25"/>
    <p:sldId id="270" r:id="rId26"/>
    <p:sldId id="271" r:id="rId27"/>
    <p:sldId id="307" r:id="rId28"/>
    <p:sldId id="272" r:id="rId29"/>
    <p:sldId id="273" r:id="rId30"/>
    <p:sldId id="274" r:id="rId31"/>
    <p:sldId id="275" r:id="rId32"/>
    <p:sldId id="276" r:id="rId33"/>
    <p:sldId id="277" r:id="rId34"/>
    <p:sldId id="278" r:id="rId35"/>
    <p:sldId id="279" r:id="rId36"/>
    <p:sldId id="280" r:id="rId37"/>
    <p:sldId id="314" r:id="rId38"/>
    <p:sldId id="281" r:id="rId39"/>
    <p:sldId id="282" r:id="rId40"/>
    <p:sldId id="283" r:id="rId41"/>
    <p:sldId id="284" r:id="rId42"/>
    <p:sldId id="305" r:id="rId43"/>
    <p:sldId id="285" r:id="rId44"/>
    <p:sldId id="286" r:id="rId45"/>
    <p:sldId id="306" r:id="rId46"/>
    <p:sldId id="287" r:id="rId47"/>
    <p:sldId id="288" r:id="rId48"/>
    <p:sldId id="299" r:id="rId49"/>
    <p:sldId id="300" r:id="rId50"/>
    <p:sldId id="289" r:id="rId51"/>
    <p:sldId id="290" r:id="rId52"/>
    <p:sldId id="298" r:id="rId53"/>
    <p:sldId id="291" r:id="rId54"/>
    <p:sldId id="292" r:id="rId55"/>
    <p:sldId id="293" r:id="rId56"/>
    <p:sldId id="294" r:id="rId57"/>
    <p:sldId id="295" r:id="rId58"/>
    <p:sldId id="296" r:id="rId5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1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7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AD1D24-53A1-40A3-9D63-BE1974974121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9AC5BD-41AD-4C4A-A2EA-D5A33E0AA1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926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4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48664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1304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3EB744E-34D4-4824-B5E2-CFBB4401687A}" type="slidenum">
              <a:rPr lang="en-US" altLang="en-US" smtClean="0">
                <a:latin typeface="Times New Roman" pitchFamily="18" charset="0"/>
              </a:rPr>
              <a:pPr/>
              <a:t>7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+mn-lt"/>
              </a:rPr>
              <a:t> </a:t>
            </a:r>
          </a:p>
          <a:p>
            <a:pPr eaLnBrk="1" hangingPunct="1">
              <a:defRPr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772098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4781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>
              <a:defRPr/>
            </a:pPr>
            <a:endParaRPr lang="en-GB" sz="1400" dirty="0">
              <a:latin typeface="+mn-lt"/>
            </a:endParaRP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9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39912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>
              <a:defRPr/>
            </a:pPr>
            <a:endParaRPr lang="en-GB" sz="1400" dirty="0">
              <a:latin typeface="+mn-lt"/>
            </a:endParaRP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10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8557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ln/>
        </p:spPr>
        <p:txBody>
          <a:bodyPr/>
          <a:lstStyle/>
          <a:p>
            <a:pPr>
              <a:defRPr/>
            </a:pPr>
            <a:r>
              <a:rPr lang="en-GB" dirty="0">
                <a:latin typeface="+mn-lt"/>
              </a:rPr>
              <a:t> </a:t>
            </a:r>
          </a:p>
          <a:p>
            <a:pPr>
              <a:defRPr/>
            </a:pPr>
            <a:endParaRPr lang="en-GB" dirty="0">
              <a:latin typeface="+mn-lt"/>
            </a:endParaRPr>
          </a:p>
          <a:p>
            <a:pPr>
              <a:defRPr/>
            </a:pPr>
            <a:endParaRPr lang="en-GB" dirty="0">
              <a:latin typeface="+mn-lt"/>
            </a:endParaRPr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xfrm flipH="1">
            <a:off x="6797676" y="9430543"/>
            <a:ext cx="45940" cy="49609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8A06E43-8490-4A64-B320-39F6C08D4085}" type="slidenum">
              <a:rPr lang="en-US" altLang="en-US" smtClean="0">
                <a:latin typeface="Times New Roman" pitchFamily="18" charset="0"/>
              </a:rPr>
              <a:pPr/>
              <a:t>11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96881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292B8F7-483A-4C11-B04F-0BE5A3B4AF13}" type="slidenum">
              <a:rPr lang="en-US" altLang="en-US" smtClean="0">
                <a:latin typeface="Times New Roman" pitchFamily="18" charset="0"/>
              </a:rPr>
              <a:pPr/>
              <a:t>12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55399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0499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3593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5634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>
              <a:defRPr/>
            </a:pPr>
            <a:endParaRPr lang="en-GB" sz="1400" dirty="0">
              <a:latin typeface="+mn-lt"/>
            </a:endParaRP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21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72019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 </a:t>
            </a:r>
          </a:p>
          <a:p>
            <a:pPr eaLnBrk="1" hangingPunct="1"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0957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xfrm>
            <a:off x="0" y="3085928"/>
            <a:ext cx="6797675" cy="6840710"/>
          </a:xfrm>
          <a:ln/>
        </p:spPr>
        <p:txBody>
          <a:bodyPr/>
          <a:lstStyle/>
          <a:p>
            <a:pPr>
              <a:defRPr/>
            </a:pPr>
            <a:r>
              <a:rPr lang="en-GB" dirty="0"/>
              <a:t> </a:t>
            </a:r>
            <a:endParaRPr lang="en-GB" sz="1600" dirty="0">
              <a:latin typeface="+mn-lt"/>
            </a:endParaRPr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B6656A6-CB78-4E06-AD82-28ABBB610FDF}" type="slidenum">
              <a:rPr lang="en-US" altLang="en-US" smtClean="0">
                <a:latin typeface="Times New Roman" pitchFamily="18" charset="0"/>
              </a:rPr>
              <a:pPr/>
              <a:t>25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94579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9974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9076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7665402-8D65-412C-87CD-5B98016CA890}" type="slidenum">
              <a:rPr lang="en-US" altLang="en-US" smtClean="0">
                <a:latin typeface="Times New Roman" pitchFamily="18" charset="0"/>
              </a:rPr>
              <a:pPr/>
              <a:t>30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sz="1100" dirty="0">
                <a:latin typeface="+mn-lt"/>
              </a:rPr>
              <a:t> </a:t>
            </a:r>
            <a:endParaRPr lang="en-US" sz="11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098580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3EE365AC-F545-46DA-B398-129F5ED00030}" type="slidenum">
              <a:rPr lang="en-US" altLang="en-US" smtClean="0">
                <a:latin typeface="Times New Roman" pitchFamily="18" charset="0"/>
              </a:rPr>
              <a:pPr/>
              <a:t>31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sz="1100" dirty="0">
                <a:latin typeface="+mn-lt"/>
              </a:rPr>
              <a:t> </a:t>
            </a:r>
          </a:p>
          <a:p>
            <a:pPr eaLnBrk="1" hangingPunct="1">
              <a:defRPr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148366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Show thematic map</a:t>
            </a:r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4F46C742-FE7D-4981-9CCD-B942EBFD97CD}" type="slidenum">
              <a:rPr lang="en-US" altLang="en-US" smtClean="0">
                <a:latin typeface="Times New Roman" pitchFamily="18" charset="0"/>
              </a:rPr>
              <a:pPr/>
              <a:t>32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92340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7353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8084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 </a:t>
            </a:r>
          </a:p>
          <a:p>
            <a:endParaRPr lang="en-GB" altLang="en-US" dirty="0"/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EA78D6B-15D6-43E8-99CE-AC575F656D93}" type="slidenum">
              <a:rPr lang="en-GB" altLang="en-US" smtClean="0">
                <a:latin typeface="Times New Roman" pitchFamily="18" charset="0"/>
              </a:rPr>
              <a:pPr/>
              <a:t>35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068303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28388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1400">
                <a:latin typeface="Verdana" pitchFamily="34" charset="0"/>
              </a:rPr>
              <a:t>Links back to basic and sophisticated TA that we discussed earlier</a:t>
            </a:r>
          </a:p>
          <a:p>
            <a:r>
              <a:rPr lang="en-GB" altLang="en-US" sz="1400">
                <a:latin typeface="Verdana" pitchFamily="34" charset="0"/>
              </a:rPr>
              <a:t>TA is not just a collection of extracts with little or no analytic narrative</a:t>
            </a:r>
          </a:p>
          <a:p>
            <a:r>
              <a:rPr lang="en-GB" altLang="en-US" sz="1400">
                <a:latin typeface="Verdana" pitchFamily="34" charset="0"/>
              </a:rPr>
              <a:t>Themes should be coherent: All aspects of a theme should cohere around a central ideal or concept</a:t>
            </a:r>
          </a:p>
          <a:p>
            <a:r>
              <a:rPr lang="en-GB" altLang="en-US" sz="1400">
                <a:latin typeface="Verdana" pitchFamily="34" charset="0"/>
              </a:rPr>
              <a:t>Unrelated themes: Relationship between themes unclear/non-existent</a:t>
            </a:r>
          </a:p>
          <a:p>
            <a:pPr eaLnBrk="1" hangingPunct="1"/>
            <a:r>
              <a:rPr lang="en-GB" altLang="en-US" sz="1400"/>
              <a:t>Too many themes (themes are thin and scrappy)</a:t>
            </a:r>
          </a:p>
          <a:p>
            <a:pPr eaLnBrk="1" hangingPunct="1"/>
            <a:r>
              <a:rPr lang="en-GB" altLang="en-US" sz="1400"/>
              <a:t>Too few themes (themes are unwieldy and overly complex)</a:t>
            </a:r>
          </a:p>
          <a:p>
            <a:pPr eaLnBrk="1" hangingPunct="1"/>
            <a:r>
              <a:rPr lang="en-GB" altLang="en-US" sz="1400"/>
              <a:t>Too much overlap between themes</a:t>
            </a:r>
          </a:p>
          <a:p>
            <a:pPr eaLnBrk="1" hangingPunct="1"/>
            <a:r>
              <a:rPr lang="en-GB" altLang="en-US" sz="1400"/>
              <a:t>Vague themes</a:t>
            </a:r>
          </a:p>
          <a:p>
            <a:pPr eaLnBrk="1" hangingPunct="1"/>
            <a:r>
              <a:rPr lang="en-GB" altLang="en-US" sz="1400"/>
              <a:t>Unrelated themes</a:t>
            </a:r>
          </a:p>
          <a:p>
            <a:pPr eaLnBrk="1" hangingPunct="1"/>
            <a:r>
              <a:rPr lang="en-GB" altLang="en-US" sz="1400"/>
              <a:t>Themes not internally consistent or coherent</a:t>
            </a:r>
          </a:p>
          <a:p>
            <a:endParaRPr lang="en-GB" altLang="en-US" sz="1600">
              <a:latin typeface="Verdana" pitchFamily="34" charset="0"/>
            </a:endParaRPr>
          </a:p>
          <a:p>
            <a:endParaRPr lang="en-GB" altLang="en-US" sz="1600">
              <a:latin typeface="Verdana" pitchFamily="34" charset="0"/>
            </a:endParaRPr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D2DC5E1-6D5C-46BA-9B12-F746D8D40027}" type="slidenum">
              <a:rPr lang="en-US" altLang="en-US" smtClean="0">
                <a:latin typeface="Times New Roman" pitchFamily="18" charset="0"/>
              </a:rPr>
              <a:pPr/>
              <a:t>38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229173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ln/>
        </p:spPr>
        <p:txBody>
          <a:bodyPr/>
          <a:lstStyle/>
          <a:p>
            <a:pPr>
              <a:defRPr/>
            </a:pPr>
            <a:r>
              <a:rPr lang="en-GB" dirty="0">
                <a:latin typeface="+mn-lt"/>
              </a:rPr>
              <a:t> </a:t>
            </a:r>
            <a:endParaRPr lang="en-GB" sz="1100" dirty="0">
              <a:latin typeface="+mn-lt"/>
            </a:endParaRPr>
          </a:p>
          <a:p>
            <a:pPr>
              <a:defRPr/>
            </a:pPr>
            <a:endParaRPr lang="en-GB" sz="1400" dirty="0">
              <a:latin typeface="Verdana" pitchFamily="34" charset="0"/>
            </a:endParaRPr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8B0F9BA-F4FD-4540-B17B-F72EFD6AEB43}" type="slidenum">
              <a:rPr lang="en-US" altLang="en-US" smtClean="0">
                <a:latin typeface="Times New Roman" pitchFamily="18" charset="0"/>
              </a:rPr>
              <a:pPr/>
              <a:t>39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303816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793D957F-3A04-4B9D-8650-5632625AF2E2}" type="slidenum">
              <a:rPr lang="en-US" altLang="en-US" smtClean="0">
                <a:latin typeface="Times New Roman" pitchFamily="18" charset="0"/>
              </a:rPr>
              <a:pPr/>
              <a:t>40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4648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>
              <a:latin typeface="+mn-lt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2A36539-9164-4F0D-9F7C-EBFDC9CAB160}" type="slidenum">
              <a:rPr lang="en-US" altLang="en-US" smtClean="0">
                <a:latin typeface="Times New Roman" pitchFamily="18" charset="0"/>
              </a:rPr>
              <a:pPr/>
              <a:t>41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386070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043DB33-395B-44DB-A847-42694DBFE056}" type="slidenum">
              <a:rPr lang="en-US" altLang="en-US" smtClean="0">
                <a:latin typeface="Times New Roman" pitchFamily="18" charset="0"/>
              </a:rPr>
              <a:pPr/>
              <a:t>43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992280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>
          <a:xfrm>
            <a:off x="1094581" y="3961829"/>
            <a:ext cx="4985384" cy="446643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 </a:t>
            </a:r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241E2C1-0D54-41FB-B5C3-AE5D11662B64}" type="slidenum">
              <a:rPr lang="en-US" altLang="en-US" smtClean="0">
                <a:latin typeface="Times New Roman" pitchFamily="18" charset="0"/>
              </a:rPr>
              <a:pPr/>
              <a:t>44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81592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BB852E8-6CE6-457C-880A-4B315DB5A81A}" type="slidenum">
              <a:rPr lang="en-US" altLang="en-US" smtClean="0">
                <a:latin typeface="Times New Roman" pitchFamily="18" charset="0"/>
              </a:rPr>
              <a:pPr/>
              <a:t>46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400" b="1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  <a:p>
            <a:pPr marL="273799" indent="-273799" eaLnBrk="1" fontAlgn="auto" hangingPunct="1">
              <a:lnSpc>
                <a:spcPct val="80000"/>
              </a:lnSpc>
              <a:spcBef>
                <a:spcPts val="579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sz="1400" dirty="0">
              <a:latin typeface="+mn-lt"/>
            </a:endParaRPr>
          </a:p>
          <a:p>
            <a:pPr eaLnBrk="1" hangingPunct="1">
              <a:defRPr/>
            </a:pPr>
            <a:endParaRPr lang="en-GB" sz="14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3229992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400" b="1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400" dirty="0">
              <a:latin typeface="+mn-lt"/>
            </a:endParaRP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972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22CC9E2-8F56-4722-AA30-09A5F8B9771D}" type="slidenum">
              <a:rPr lang="en-US" altLang="en-US" smtClean="0">
                <a:latin typeface="Times New Roman" pitchFamily="18" charset="0"/>
              </a:rPr>
              <a:pPr/>
              <a:t>47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20984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61310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9D72F01D-7A60-48AB-9873-EE454F6E1A8A}" type="slidenum">
              <a:rPr lang="en-US" altLang="en-US" smtClean="0">
                <a:latin typeface="Times New Roman" pitchFamily="18" charset="0"/>
              </a:rPr>
              <a:pPr/>
              <a:t>53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132003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9D72F01D-7A60-48AB-9873-EE454F6E1A8A}" type="slidenum">
              <a:rPr lang="en-US" altLang="en-US" smtClean="0">
                <a:latin typeface="Times New Roman" pitchFamily="18" charset="0"/>
              </a:rPr>
              <a:pPr/>
              <a:t>54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645792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98109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477212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984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&amp;ehk=2jZy2BkmJlYQ9EBZTCv44A&amp;pid=OfficeInsert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&amp;ehk=KfmTlxPxSWHDrqkNGBO7qQ&amp;pid=OfficeInsert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11" Type="http://schemas.openxmlformats.org/officeDocument/2006/relationships/image" Target="../media/image23.jp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hyperlink" Target="http://www.uk.sagepub.com/books/Book233059" TargetMode="External"/><Relationship Id="rId7" Type="http://schemas.openxmlformats.org/officeDocument/2006/relationships/image" Target="../media/image18.jpg"/><Relationship Id="rId12" Type="http://schemas.openxmlformats.org/officeDocument/2006/relationships/image" Target="../media/image23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2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jp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sych.auckland.ac.nz/thematicanalysis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agepub.co.uk/braunclark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8A22E-067C-4E0F-95E5-BC4AB5D43F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Thematically analysing your data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A47312-AFB9-47F9-83F5-FF20EBD7DE6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Empirical research module</a:t>
            </a:r>
          </a:p>
        </p:txBody>
      </p:sp>
    </p:spTree>
    <p:extLst>
      <p:ext uri="{BB962C8B-B14F-4D97-AF65-F5344CB8AC3E}">
        <p14:creationId xmlns:p14="http://schemas.microsoft.com/office/powerpoint/2010/main" val="3123148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D831E-C51C-43F8-B833-2218380DFBF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 be able to thematically analyse your focus group data</a:t>
            </a:r>
          </a:p>
          <a:p>
            <a:r>
              <a:rPr lang="en-GB" dirty="0"/>
              <a:t>CONTINUE WITH TRIAL FOCUS GROUPS</a:t>
            </a:r>
          </a:p>
        </p:txBody>
      </p:sp>
    </p:spTree>
    <p:extLst>
      <p:ext uri="{BB962C8B-B14F-4D97-AF65-F5344CB8AC3E}">
        <p14:creationId xmlns:p14="http://schemas.microsoft.com/office/powerpoint/2010/main" val="106122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92451-75F8-48E2-AAB3-15DF0AEDC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FIRST, ARRANGEMENTS FOR ASSESSMENTS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9CF09-70A4-409B-8C9F-5B9E22F8B1A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b="1" dirty="0"/>
              <a:t>25th March: </a:t>
            </a:r>
            <a:r>
              <a:rPr lang="en-GB" dirty="0"/>
              <a:t>Staff/student panel  : 11.00 a.m.</a:t>
            </a:r>
          </a:p>
          <a:p>
            <a:r>
              <a:rPr lang="en-GB" b="1" dirty="0"/>
              <a:t>25th March: </a:t>
            </a:r>
            <a:r>
              <a:rPr lang="en-GB" dirty="0"/>
              <a:t>Presentation of your RESEARCH,  FINDINGS AND data. CONTINUING WITH trial Focus groups. Final workshop on assessment two and three.</a:t>
            </a:r>
          </a:p>
          <a:p>
            <a:r>
              <a:rPr lang="en-GB" b="1" dirty="0">
                <a:solidFill>
                  <a:srgbClr val="FF0000"/>
                </a:solidFill>
              </a:rPr>
              <a:t>1</a:t>
            </a:r>
            <a:r>
              <a:rPr lang="en-GB" b="1" baseline="30000" dirty="0">
                <a:solidFill>
                  <a:srgbClr val="FF0000"/>
                </a:solidFill>
              </a:rPr>
              <a:t>st</a:t>
            </a:r>
            <a:r>
              <a:rPr lang="en-GB" b="1" dirty="0">
                <a:solidFill>
                  <a:srgbClr val="FF0000"/>
                </a:solidFill>
              </a:rPr>
              <a:t> April: Assessment Two/Three : Focus Groups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b="1" dirty="0"/>
              <a:t>29</a:t>
            </a:r>
            <a:r>
              <a:rPr lang="en-GB" b="1" baseline="30000" dirty="0"/>
              <a:t>th</a:t>
            </a:r>
            <a:r>
              <a:rPr lang="en-GB" b="1" dirty="0"/>
              <a:t> April: </a:t>
            </a:r>
            <a:r>
              <a:rPr lang="en-GB" dirty="0"/>
              <a:t>Review of work undertaken</a:t>
            </a:r>
            <a:r>
              <a:rPr lang="en-GB" b="1" dirty="0"/>
              <a:t>, </a:t>
            </a:r>
            <a:r>
              <a:rPr lang="en-GB" dirty="0"/>
              <a:t>Working on your analysis and tutorials</a:t>
            </a:r>
          </a:p>
          <a:p>
            <a:r>
              <a:rPr lang="en-GB" b="1" dirty="0">
                <a:solidFill>
                  <a:schemeClr val="accent6"/>
                </a:solidFill>
              </a:rPr>
              <a:t>14</a:t>
            </a:r>
            <a:r>
              <a:rPr lang="en-GB" b="1" baseline="30000" dirty="0">
                <a:solidFill>
                  <a:schemeClr val="accent6"/>
                </a:solidFill>
              </a:rPr>
              <a:t>th</a:t>
            </a:r>
            <a:r>
              <a:rPr lang="en-GB" b="1" dirty="0">
                <a:solidFill>
                  <a:schemeClr val="accent6"/>
                </a:solidFill>
              </a:rPr>
              <a:t> May</a:t>
            </a:r>
            <a:r>
              <a:rPr lang="en-GB" b="1" dirty="0"/>
              <a:t>: </a:t>
            </a:r>
            <a:r>
              <a:rPr lang="en-GB" dirty="0"/>
              <a:t>Presentations – The findings from your research</a:t>
            </a:r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6491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Six Phases of Thematic Analysis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>
                <a:solidFill>
                  <a:srgbClr val="FF0000"/>
                </a:solidFill>
              </a:rPr>
              <a:t>Familiarising</a:t>
            </a:r>
            <a:r>
              <a:rPr lang="en-GB" sz="2400" dirty="0"/>
              <a:t> yourself with the data and identifying items of potential interest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>
                <a:solidFill>
                  <a:srgbClr val="FF0000"/>
                </a:solidFill>
              </a:rPr>
              <a:t>Generating</a:t>
            </a:r>
            <a:r>
              <a:rPr lang="en-GB" sz="2400" dirty="0"/>
              <a:t> initial codes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>
                <a:solidFill>
                  <a:srgbClr val="FF0000"/>
                </a:solidFill>
              </a:rPr>
              <a:t>Searching</a:t>
            </a:r>
            <a:r>
              <a:rPr lang="en-GB" sz="2400" dirty="0"/>
              <a:t> for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>
                <a:solidFill>
                  <a:srgbClr val="FF0000"/>
                </a:solidFill>
              </a:rPr>
              <a:t>Reviewing</a:t>
            </a:r>
            <a:r>
              <a:rPr lang="en-GB" sz="2400" dirty="0"/>
              <a:t> potential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>
                <a:solidFill>
                  <a:srgbClr val="FF0000"/>
                </a:solidFill>
              </a:rPr>
              <a:t>Defining and naming </a:t>
            </a:r>
            <a:r>
              <a:rPr lang="en-GB" sz="2400" dirty="0"/>
              <a:t>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>
                <a:solidFill>
                  <a:srgbClr val="FF0000"/>
                </a:solidFill>
              </a:rPr>
              <a:t>Producing the report </a:t>
            </a:r>
            <a:r>
              <a:rPr lang="en-GB" sz="2400" dirty="0"/>
              <a:t>for presentation</a:t>
            </a:r>
          </a:p>
          <a:p>
            <a:pPr>
              <a:defRPr/>
            </a:pPr>
            <a:endParaRPr lang="en-NZ" dirty="0"/>
          </a:p>
        </p:txBody>
      </p:sp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Six Phases of Thematic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dirty="0">
                <a:solidFill>
                  <a:srgbClr val="FF0000"/>
                </a:solidFill>
              </a:rPr>
              <a:t>Familiarising yourself with the data and identifying items of potential interest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dirty="0"/>
              <a:t>Generating initial codes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dirty="0"/>
              <a:t>Searching for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dirty="0"/>
              <a:t>Reviewing potential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dirty="0"/>
              <a:t>Defining and naming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dirty="0"/>
              <a:t>Producing the report for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277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STEPS OF ANALYSIS</a:t>
            </a:r>
            <a:br>
              <a:rPr lang="en-GB" dirty="0"/>
            </a:br>
            <a:endParaRPr lang="en-GB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3">
                    <a:lumMod val="50000"/>
                  </a:schemeClr>
                </a:solidFill>
              </a:rPr>
              <a:t>Familiarisation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927849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825625" y="366714"/>
            <a:ext cx="8534400" cy="104606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/>
              <a:t>1) Familiarizing yourself with the data and identifying items of interest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5603" name="Rectangle 3"/>
              <p:cNvSpPr>
                <a:spLocks noGrp="1" noChangeArrowheads="1"/>
              </p:cNvSpPr>
              <p:nvPr>
                <p:ph sz="quarter" idx="13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pPr eaLnBrk="1" hangingPunct="1">
                  <a:buFont typeface="Symbol" pitchFamily="18" charset="2"/>
                  <a:buChar char="·"/>
                </a:pPr>
                <a:r>
                  <a:rPr lang="en-US" altLang="en-US" sz="3100" dirty="0"/>
                  <a:t>Transcribe your recording  </a:t>
                </a:r>
                <a:r>
                  <a:rPr lang="en-US" altLang="en-US" sz="31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altLang="en-US" sz="31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𝐴</m:t>
                    </m:r>
                    <m:r>
                      <a:rPr lang="en-US" altLang="en-US" sz="31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l-GR" altLang="en-US" sz="31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sSup>
                      <m:sSupPr>
                        <m:ctrlPr>
                          <a:rPr lang="en-US" altLang="en-US" sz="310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altLang="en-US" sz="310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e>
                      <m:sup>
                        <m:r>
                          <a:rPr lang="en-US" altLang="en-US" sz="310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US" altLang="en-US" sz="3100" dirty="0"/>
                  <a:t>   </a:t>
                </a:r>
                <a:r>
                  <a:rPr lang="en-US" altLang="en-US" sz="3100" dirty="0">
                    <a:solidFill>
                      <a:schemeClr val="accent1"/>
                    </a:solidFill>
                  </a:rPr>
                  <a:t> </a:t>
                </a:r>
                <a:r>
                  <a:rPr lang="en-US" altLang="en-US" sz="3100" dirty="0">
                    <a:solidFill>
                      <a:schemeClr val="accent6"/>
                    </a:solidFill>
                  </a:rPr>
                  <a:t>[1]</a:t>
                </a:r>
              </a:p>
              <a:p>
                <a:pPr eaLnBrk="1" hangingPunct="1">
                  <a:buFont typeface="Symbol" pitchFamily="18" charset="2"/>
                  <a:buChar char="·"/>
                </a:pPr>
                <a:r>
                  <a:rPr lang="en-US" altLang="en-US" sz="3100" dirty="0"/>
                  <a:t>Read through each data item individually</a:t>
                </a:r>
              </a:p>
              <a:p>
                <a:pPr eaLnBrk="1" hangingPunct="1">
                  <a:buFont typeface="Symbol" pitchFamily="18" charset="2"/>
                  <a:buChar char="·"/>
                </a:pPr>
                <a:r>
                  <a:rPr lang="en-US" altLang="en-US" sz="3100" dirty="0"/>
                  <a:t>Note items of interest</a:t>
                </a:r>
              </a:p>
              <a:p>
                <a:pPr eaLnBrk="1" hangingPunct="1">
                  <a:buFont typeface="Symbol" pitchFamily="18" charset="2"/>
                  <a:buChar char="·"/>
                </a:pPr>
                <a:r>
                  <a:rPr lang="en-US" altLang="en-US" sz="3100" dirty="0"/>
                  <a:t>Try to be as inclusive as possible</a:t>
                </a:r>
              </a:p>
              <a:p>
                <a:pPr eaLnBrk="1" hangingPunct="1">
                  <a:buFont typeface="Symbol" pitchFamily="18" charset="2"/>
                  <a:buChar char="·"/>
                </a:pPr>
                <a:r>
                  <a:rPr lang="en-US" altLang="en-US" sz="3100" dirty="0"/>
                  <a:t>Do this for all data items</a:t>
                </a:r>
              </a:p>
              <a:p>
                <a:pPr eaLnBrk="1" hangingPunct="1">
                  <a:buFont typeface="Symbol" pitchFamily="18" charset="2"/>
                  <a:buChar char="·"/>
                </a:pPr>
                <a:r>
                  <a:rPr lang="en-US" altLang="en-US" sz="3100" dirty="0"/>
                  <a:t>Read actively, analytically and critically (read data as </a:t>
                </a:r>
                <a:r>
                  <a:rPr lang="en-US" altLang="en-US" sz="3100" i="1" dirty="0"/>
                  <a:t>data</a:t>
                </a:r>
                <a:r>
                  <a:rPr lang="en-US" altLang="en-US" sz="3100" dirty="0"/>
                  <a:t>)</a:t>
                </a:r>
                <a:endParaRPr lang="en-US" altLang="en-US" sz="3100" dirty="0">
                  <a:solidFill>
                    <a:schemeClr val="accent6"/>
                  </a:solidFill>
                </a:endParaRPr>
              </a:p>
            </p:txBody>
          </p:sp>
        </mc:Choice>
        <mc:Fallback>
          <p:sp>
            <p:nvSpPr>
              <p:cNvPr id="25603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blipFill>
                <a:blip r:embed="rId3"/>
                <a:stretch>
                  <a:fillRect l="-1118" t="-1601" b="-14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77422126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Coding</a:t>
            </a:r>
          </a:p>
        </p:txBody>
      </p:sp>
    </p:spTree>
    <p:extLst>
      <p:ext uri="{BB962C8B-B14F-4D97-AF65-F5344CB8AC3E}">
        <p14:creationId xmlns:p14="http://schemas.microsoft.com/office/powerpoint/2010/main" val="1761817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-4355809" y="929601"/>
            <a:ext cx="10364451" cy="159617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Six Phases of Thematic Analysis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Familiarising yourself with the data and identifying items of potential interest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dirty="0">
                <a:solidFill>
                  <a:srgbClr val="FF0000"/>
                </a:solidFill>
              </a:rPr>
              <a:t>Generating initial codes </a:t>
            </a:r>
            <a:r>
              <a:rPr lang="en-GB" dirty="0">
                <a:solidFill>
                  <a:schemeClr val="accent6"/>
                </a:solidFill>
              </a:rPr>
              <a:t>[2]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dirty="0"/>
              <a:t>Searching for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dirty="0"/>
              <a:t>Reviewing potential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dirty="0"/>
              <a:t>Defining and naming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dirty="0"/>
              <a:t>Producing the report</a:t>
            </a:r>
          </a:p>
          <a:p>
            <a:pPr marL="0" indent="0">
              <a:buNone/>
              <a:defRPr/>
            </a:pPr>
            <a:endParaRPr lang="en-NZ" dirty="0"/>
          </a:p>
        </p:txBody>
      </p:sp>
    </p:spTree>
    <p:extLst>
      <p:ext uri="{BB962C8B-B14F-4D97-AF65-F5344CB8AC3E}">
        <p14:creationId xmlns:p14="http://schemas.microsoft.com/office/powerpoint/2010/main" val="205350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Six Phases of Thematic Analysis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endParaRPr lang="en-GB" sz="2400" dirty="0">
              <a:solidFill>
                <a:srgbClr val="0070C0"/>
              </a:solidFill>
            </a:endParaRPr>
          </a:p>
          <a:p>
            <a:pPr algn="l">
              <a:defRPr/>
            </a:pPr>
            <a:r>
              <a:rPr lang="en-GB" sz="2400" dirty="0">
                <a:solidFill>
                  <a:srgbClr val="0070C0"/>
                </a:solidFill>
              </a:rPr>
              <a:t>“Codes identify a feature of the data (semantic content or latent) which is interesting to the analyst….  </a:t>
            </a:r>
          </a:p>
          <a:p>
            <a:pPr>
              <a:defRPr/>
            </a:pPr>
            <a:endParaRPr lang="en-NZ" dirty="0"/>
          </a:p>
        </p:txBody>
      </p:sp>
    </p:spTree>
    <p:extLst>
      <p:ext uri="{BB962C8B-B14F-4D97-AF65-F5344CB8AC3E}">
        <p14:creationId xmlns:p14="http://schemas.microsoft.com/office/powerpoint/2010/main" val="8840704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(2) Generating initial codes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400" dirty="0"/>
              <a:t>A code is a pithy label that captures what is interesting about the data</a:t>
            </a:r>
          </a:p>
          <a:p>
            <a:pPr eaLnBrk="1" hangingPunct="1">
              <a:defRPr/>
            </a:pPr>
            <a:r>
              <a:rPr lang="en-GB" sz="2400" dirty="0"/>
              <a:t>Code inclusively, comprehensively and systematically</a:t>
            </a:r>
          </a:p>
          <a:p>
            <a:pPr eaLnBrk="1" hangingPunct="1">
              <a:defRPr/>
            </a:pPr>
            <a:r>
              <a:rPr lang="en-GB" sz="2400" dirty="0"/>
              <a:t>Codes can be semantic or latent; coding can be fine or coarse</a:t>
            </a:r>
          </a:p>
          <a:p>
            <a:pPr eaLnBrk="1" hangingPunct="1">
              <a:defRPr/>
            </a:pPr>
            <a:r>
              <a:rPr lang="en-GB" sz="2400" dirty="0"/>
              <a:t>Code each data item equally</a:t>
            </a:r>
          </a:p>
          <a:p>
            <a:pPr eaLnBrk="1" hangingPunct="1">
              <a:defRPr/>
            </a:pPr>
            <a:r>
              <a:rPr lang="en-GB" sz="2400" dirty="0"/>
              <a:t>End this phase, with a list of codes and all the data relevant to each code collated (important for next phase)</a:t>
            </a:r>
          </a:p>
          <a:p>
            <a:pPr eaLnBrk="1" hangingPunct="1"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517161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Managing the coding process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Code on the transcripts/data items printed with wide margins – highlighting/underlining the relevant data (helps stay </a:t>
            </a:r>
            <a:r>
              <a:rPr lang="en-GB" altLang="en-US" i="1" dirty="0"/>
              <a:t>close</a:t>
            </a:r>
            <a:r>
              <a:rPr lang="en-GB" altLang="en-US" dirty="0"/>
              <a:t> to the data) – and then collate data</a:t>
            </a:r>
          </a:p>
          <a:p>
            <a:pPr eaLnBrk="1" hangingPunct="1"/>
            <a:r>
              <a:rPr lang="en-GB" altLang="en-US" dirty="0"/>
              <a:t>*File cards</a:t>
            </a:r>
          </a:p>
          <a:p>
            <a:pPr eaLnBrk="1" hangingPunct="1"/>
            <a:r>
              <a:rPr lang="en-GB" altLang="en-US" dirty="0"/>
              <a:t>*Cutting and pasting into a word file</a:t>
            </a:r>
          </a:p>
          <a:p>
            <a:pPr eaLnBrk="1" hangingPunct="1"/>
            <a:r>
              <a:rPr lang="en-GB" altLang="en-US" dirty="0"/>
              <a:t>*Computer software</a:t>
            </a:r>
          </a:p>
          <a:p>
            <a:pPr lvl="1"/>
            <a:r>
              <a:rPr lang="en-GB" altLang="en-US" dirty="0"/>
              <a:t>*These coding strategies allow for simultaneous coding and collation of coded extracts and can help you to code </a:t>
            </a:r>
            <a:r>
              <a:rPr lang="en-GB" altLang="en-US" i="1" dirty="0"/>
              <a:t>beyond</a:t>
            </a:r>
            <a:r>
              <a:rPr lang="en-GB" altLang="en-US" dirty="0"/>
              <a:t> the data surface</a:t>
            </a:r>
          </a:p>
        </p:txBody>
      </p:sp>
    </p:spTree>
    <p:extLst>
      <p:ext uri="{BB962C8B-B14F-4D97-AF65-F5344CB8AC3E}">
        <p14:creationId xmlns:p14="http://schemas.microsoft.com/office/powerpoint/2010/main" val="3627031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Semantic and latent codes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sz="quarter" idx="13"/>
          </p:nvPr>
        </p:nvSpPr>
        <p:spPr>
          <a:xfrm>
            <a:off x="2200655" y="2679192"/>
            <a:ext cx="3822192" cy="384615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/>
              <a:t>Semantic codes capture the </a:t>
            </a:r>
            <a:r>
              <a:rPr lang="en-GB" altLang="en-US" i="1" dirty="0">
                <a:solidFill>
                  <a:srgbClr val="FF0000"/>
                </a:solidFill>
              </a:rPr>
              <a:t>surface</a:t>
            </a:r>
            <a:r>
              <a:rPr lang="en-GB" altLang="en-US" dirty="0"/>
              <a:t> meaning of the data 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quarter" idx="14"/>
          </p:nvPr>
        </p:nvSpPr>
        <p:spPr>
          <a:xfrm>
            <a:off x="6169152" y="2679192"/>
            <a:ext cx="3822192" cy="384615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/>
              <a:t>Latent codes capture the </a:t>
            </a:r>
            <a:r>
              <a:rPr lang="en-GB" altLang="en-US" i="1" dirty="0">
                <a:solidFill>
                  <a:srgbClr val="FF0000"/>
                </a:solidFill>
              </a:rPr>
              <a:t>assumptions underpinning the surface meanings</a:t>
            </a:r>
            <a:r>
              <a:rPr lang="en-GB" altLang="en-US" dirty="0"/>
              <a:t>, or use pre-existing theories and concepts to interpret the data</a:t>
            </a:r>
          </a:p>
          <a:p>
            <a:pPr marL="301943" lvl="1" indent="0">
              <a:buNone/>
            </a:pPr>
            <a:r>
              <a:rPr lang="en-GB" altLang="en-US" dirty="0"/>
              <a:t>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31023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677CC-C018-4E5F-9874-CF004D0F7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Semantic or latent themes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B85B0-6107-46FC-87E1-A508873DC9D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At a semantic or explicit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810A99-6B16-4AA0-86B5-D8E2726E4564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At a latent or interpretative level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8506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746A5-2F42-4D89-A923-14122D7B0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 a semantic approach…..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412C2EC-584A-4B08-B1C0-E141F3B7D8D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sz="3200" dirty="0"/>
              <a:t>the themes are identified within the explicit or surface meanings of the data and the analyst is not </a:t>
            </a:r>
            <a:r>
              <a:rPr lang="en-GB" sz="3200" i="1" dirty="0">
                <a:solidFill>
                  <a:srgbClr val="FF0000"/>
                </a:solidFill>
              </a:rPr>
              <a:t>looking for anything beyond </a:t>
            </a:r>
            <a:r>
              <a:rPr lang="en-GB" sz="3200" dirty="0"/>
              <a:t>what a participant has said or what has been written.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0801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A909A-72F8-43A8-BEC3-676E1A167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contrast, analysis at the latent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FF281-3E81-4F67-A85F-33F4AB19BE2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sz="3200" dirty="0"/>
              <a:t>goes </a:t>
            </a:r>
            <a:r>
              <a:rPr lang="en-GB" sz="3200" i="1" dirty="0">
                <a:solidFill>
                  <a:srgbClr val="FF0000"/>
                </a:solidFill>
              </a:rPr>
              <a:t>beyond</a:t>
            </a:r>
            <a:r>
              <a:rPr lang="en-GB" sz="3200" dirty="0"/>
              <a:t> the semantic content of the data, and starts to identify or examine the </a:t>
            </a:r>
            <a:r>
              <a:rPr lang="en-GB" sz="3200" i="1" dirty="0">
                <a:solidFill>
                  <a:srgbClr val="FF0000"/>
                </a:solidFill>
              </a:rPr>
              <a:t>underlying </a:t>
            </a:r>
            <a:r>
              <a:rPr lang="en-GB" sz="3200" dirty="0"/>
              <a:t>ideas, assumptions, and </a:t>
            </a:r>
            <a:r>
              <a:rPr lang="en-GB" sz="3200" i="1" dirty="0">
                <a:solidFill>
                  <a:srgbClr val="FF0000"/>
                </a:solidFill>
              </a:rPr>
              <a:t>conceptualisations</a:t>
            </a:r>
            <a:r>
              <a:rPr lang="en-GB" sz="3200" dirty="0"/>
              <a:t> – and ideologies that are theorised as </a:t>
            </a:r>
            <a:r>
              <a:rPr lang="en-GB" sz="3200" i="1" dirty="0">
                <a:solidFill>
                  <a:srgbClr val="FF0000"/>
                </a:solidFill>
              </a:rPr>
              <a:t>shaping</a:t>
            </a:r>
            <a:r>
              <a:rPr lang="en-GB" sz="3200" dirty="0"/>
              <a:t> or </a:t>
            </a:r>
            <a:r>
              <a:rPr lang="en-GB" sz="3200" i="1" dirty="0">
                <a:solidFill>
                  <a:srgbClr val="FF0000"/>
                </a:solidFill>
              </a:rPr>
              <a:t>informing</a:t>
            </a:r>
            <a:r>
              <a:rPr lang="en-GB" sz="3200" dirty="0"/>
              <a:t> the semantic content of the data.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509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EE486-9C4F-453F-A434-D288845AD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 we imagine an uneven blob of jelly…..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F3F91-4C4E-4A97-BF1C-8A6920B71AB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/>
              <a:t>the </a:t>
            </a:r>
            <a:r>
              <a:rPr lang="en-GB" sz="3200" i="1" dirty="0">
                <a:solidFill>
                  <a:srgbClr val="FF0000"/>
                </a:solidFill>
              </a:rPr>
              <a:t>semantic</a:t>
            </a:r>
            <a:r>
              <a:rPr lang="en-GB" sz="3200" dirty="0"/>
              <a:t> approach would seek to </a:t>
            </a:r>
            <a:r>
              <a:rPr lang="en-GB" sz="3200" i="1" dirty="0">
                <a:solidFill>
                  <a:srgbClr val="FF0000"/>
                </a:solidFill>
              </a:rPr>
              <a:t>describe</a:t>
            </a:r>
            <a:r>
              <a:rPr lang="en-GB" sz="3200" dirty="0"/>
              <a:t> the surface of the jelly, its form and meaning, while </a:t>
            </a:r>
          </a:p>
          <a:p>
            <a:r>
              <a:rPr lang="en-GB" sz="3200" dirty="0"/>
              <a:t>the </a:t>
            </a:r>
            <a:r>
              <a:rPr lang="en-GB" sz="3200" i="1" dirty="0">
                <a:solidFill>
                  <a:srgbClr val="FF0000"/>
                </a:solidFill>
              </a:rPr>
              <a:t>latent</a:t>
            </a:r>
            <a:r>
              <a:rPr lang="en-GB" sz="3200" dirty="0"/>
              <a:t> approach would seek to identify the features that gave it that particular form and meaning. Thus for latent thematic analysis, the development of the themes themselves involves </a:t>
            </a:r>
            <a:r>
              <a:rPr lang="en-GB" sz="3200" i="1" dirty="0">
                <a:solidFill>
                  <a:srgbClr val="FF0000"/>
                </a:solidFill>
              </a:rPr>
              <a:t>interpretative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0584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exercise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Working in small groups, code the data extracts </a:t>
            </a:r>
            <a:r>
              <a:rPr lang="en-GB" dirty="0">
                <a:solidFill>
                  <a:srgbClr val="7030A0"/>
                </a:solidFill>
              </a:rPr>
              <a:t>[3]</a:t>
            </a:r>
          </a:p>
          <a:p>
            <a:r>
              <a:rPr lang="en-GB" dirty="0"/>
              <a:t>Try to develop around four codes, with at least one semantic and latent code</a:t>
            </a:r>
          </a:p>
          <a:p>
            <a:r>
              <a:rPr lang="en-GB" dirty="0"/>
              <a:t>Do you all agree on how best to interpret the data?</a:t>
            </a:r>
          </a:p>
          <a:p>
            <a:pPr lvl="1"/>
            <a:r>
              <a:rPr lang="en-GB" dirty="0"/>
              <a:t>If there are differences, how do you make sense of these?</a:t>
            </a:r>
          </a:p>
          <a:p>
            <a:r>
              <a:rPr lang="en-GB" dirty="0"/>
              <a:t>What if anything has changed from your initial observations?</a:t>
            </a:r>
          </a:p>
          <a:p>
            <a:r>
              <a:rPr lang="en-GB" dirty="0"/>
              <a:t>What assumptions underpin your coding?</a:t>
            </a:r>
          </a:p>
          <a:p>
            <a:r>
              <a:rPr lang="en-GB" dirty="0"/>
              <a:t>Feedback!</a:t>
            </a:r>
          </a:p>
        </p:txBody>
      </p:sp>
    </p:spTree>
    <p:extLst>
      <p:ext uri="{BB962C8B-B14F-4D97-AF65-F5344CB8AC3E}">
        <p14:creationId xmlns:p14="http://schemas.microsoft.com/office/powerpoint/2010/main" val="39036495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Example…….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familiarity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good, or a bad thing?</a:t>
            </a:r>
          </a:p>
        </p:txBody>
      </p:sp>
    </p:spTree>
    <p:extLst>
      <p:ext uri="{BB962C8B-B14F-4D97-AF65-F5344CB8AC3E}">
        <p14:creationId xmlns:p14="http://schemas.microsoft.com/office/powerpoint/2010/main" val="22266326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 development and interpretation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FINDING YOUR ANSWER…….</a:t>
            </a:r>
          </a:p>
        </p:txBody>
      </p:sp>
    </p:spTree>
    <p:extLst>
      <p:ext uri="{BB962C8B-B14F-4D97-AF65-F5344CB8AC3E}">
        <p14:creationId xmlns:p14="http://schemas.microsoft.com/office/powerpoint/2010/main" val="6483375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Six Phases of Thematic Analysis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Familiarising yourself with the data and identifying items of potential interest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Generating initial codes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>
                <a:solidFill>
                  <a:srgbClr val="FF0000"/>
                </a:solidFill>
              </a:rPr>
              <a:t>Searching for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/>
              <a:t>Reviewing potential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/>
              <a:t>Defining and naming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/>
              <a:t>Producing the report</a:t>
            </a:r>
          </a:p>
          <a:p>
            <a:pPr>
              <a:defRPr/>
            </a:pPr>
            <a:endParaRPr lang="en-NZ" dirty="0"/>
          </a:p>
        </p:txBody>
      </p:sp>
    </p:spTree>
    <p:extLst>
      <p:ext uri="{BB962C8B-B14F-4D97-AF65-F5344CB8AC3E}">
        <p14:creationId xmlns:p14="http://schemas.microsoft.com/office/powerpoint/2010/main" val="2773426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theme?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>
                <a:solidFill>
                  <a:schemeClr val="accent2">
                    <a:lumMod val="50000"/>
                  </a:schemeClr>
                </a:solidFill>
              </a:rPr>
              <a:t>“</a:t>
            </a:r>
            <a:r>
              <a:rPr lang="en-GB" altLang="en-US" sz="3200" dirty="0">
                <a:solidFill>
                  <a:schemeClr val="accent2">
                    <a:lumMod val="50000"/>
                  </a:schemeClr>
                </a:solidFill>
              </a:rPr>
              <a:t>A theme </a:t>
            </a:r>
            <a:r>
              <a:rPr lang="en-GB" altLang="en-US" sz="3200" b="1" i="1" dirty="0">
                <a:solidFill>
                  <a:srgbClr val="FF0000"/>
                </a:solidFill>
              </a:rPr>
              <a:t>captures something important about the data </a:t>
            </a:r>
            <a:r>
              <a:rPr lang="en-GB" altLang="en-US" sz="3200" dirty="0">
                <a:solidFill>
                  <a:schemeClr val="accent2">
                    <a:lumMod val="50000"/>
                  </a:schemeClr>
                </a:solidFill>
              </a:rPr>
              <a:t>in relation to the research question, and represents some level of patterned response or meaning within the data set.” (Braun &amp; Clarke, 2006: 82)</a:t>
            </a:r>
          </a:p>
          <a:p>
            <a:r>
              <a:rPr lang="en-GB" sz="3200" dirty="0"/>
              <a:t>A coherent and meaningful pattern in the data relevant to the research question that has a </a:t>
            </a:r>
            <a:r>
              <a:rPr lang="en-GB" sz="3200" b="1" i="1" dirty="0">
                <a:solidFill>
                  <a:srgbClr val="FF0000"/>
                </a:solidFill>
              </a:rPr>
              <a:t>central organising concept</a:t>
            </a:r>
            <a:endParaRPr lang="en-GB" sz="3200" i="1" dirty="0">
              <a:solidFill>
                <a:srgbClr val="FF0000"/>
              </a:solidFill>
            </a:endParaRPr>
          </a:p>
          <a:p>
            <a:endParaRPr lang="en-GB" alt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9959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a central organising concept: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THEME	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Theme Three:  Mind the gap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b="1" i="1" dirty="0"/>
              <a:t>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CENTRAL ORGANISING CONCEPT: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Issues with elements of both positivity and negativity, straddling the gap between ‘Mostly good experiences’ and ‘Not all plain sailing’</a:t>
            </a:r>
            <a:r>
              <a:rPr lang="en-GB" i="1" dirty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5781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a central organising concept: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THEME	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8600" b="1" dirty="0"/>
              <a:t>Learning by doing</a:t>
            </a:r>
          </a:p>
          <a:p>
            <a:pPr marL="0" indent="0">
              <a:buNone/>
            </a:pPr>
            <a:r>
              <a:rPr lang="en-GB" b="1" dirty="0"/>
              <a:t> </a:t>
            </a:r>
          </a:p>
          <a:p>
            <a:pPr marL="0" indent="0">
              <a:buNone/>
            </a:pPr>
            <a:r>
              <a:rPr lang="en-GB" b="1" i="1" dirty="0"/>
              <a:t> 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b="1" i="1" dirty="0"/>
              <a:t>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CENTRAL ORGANISING CONCEPT: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 Greatest knowledge arose from actual experience; working at the placement facilitated learning 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9083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(3) ‘Searching’ for themes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/>
              <a:t>Searching for themes is an active process; themes don’t ‘emerge’ from data fully formed! </a:t>
            </a:r>
            <a:r>
              <a:rPr lang="en-GB" sz="2400" dirty="0">
                <a:solidFill>
                  <a:srgbClr val="7030A0"/>
                </a:solidFill>
              </a:rPr>
              <a:t>[4]</a:t>
            </a:r>
          </a:p>
          <a:p>
            <a:pPr eaLnBrk="1" hangingPunct="1">
              <a:defRPr/>
            </a:pPr>
            <a:r>
              <a:rPr lang="en-GB" sz="2400" dirty="0"/>
              <a:t>Organising the codes into potential themes</a:t>
            </a:r>
          </a:p>
          <a:p>
            <a:pPr marL="266700" lvl="1" indent="-266700">
              <a:defRPr/>
            </a:pPr>
            <a:r>
              <a:rPr lang="en-GB" sz="2400" dirty="0"/>
              <a:t>Cluster together similar codes  </a:t>
            </a:r>
            <a:r>
              <a:rPr lang="en-GB" sz="2400" dirty="0">
                <a:solidFill>
                  <a:srgbClr val="7030A0"/>
                </a:solidFill>
              </a:rPr>
              <a:t>[5]</a:t>
            </a:r>
          </a:p>
          <a:p>
            <a:pPr eaLnBrk="1" hangingPunct="1">
              <a:defRPr/>
            </a:pPr>
            <a:r>
              <a:rPr lang="en-GB" sz="2400" dirty="0"/>
              <a:t>Gather all the coded data </a:t>
            </a:r>
          </a:p>
          <a:p>
            <a:pPr marL="0" indent="0">
              <a:buNone/>
              <a:defRPr/>
            </a:pPr>
            <a:r>
              <a:rPr lang="en-GB" dirty="0"/>
              <a:t>   </a:t>
            </a:r>
            <a:r>
              <a:rPr lang="en-GB" sz="2400" dirty="0"/>
              <a:t>relevant to each theme (important for next phase)</a:t>
            </a:r>
          </a:p>
        </p:txBody>
      </p:sp>
      <p:pic>
        <p:nvPicPr>
          <p:cNvPr id="5" name="Picture 4" descr="&lt;strong&gt;Magnet&lt;/strong&gt; | Flickr - Photo Sharing!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7215" y="3022665"/>
            <a:ext cx="4112385" cy="1865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8467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1">
              <a:defRPr/>
            </a:pPr>
            <a:endParaRPr lang="en-GB" sz="2400" dirty="0"/>
          </a:p>
          <a:p>
            <a:pPr lvl="1">
              <a:defRPr/>
            </a:pPr>
            <a:r>
              <a:rPr lang="en-GB" sz="2400" dirty="0"/>
              <a:t>Use thematic maps/tables  </a:t>
            </a:r>
            <a:r>
              <a:rPr lang="en-GB" sz="2000" dirty="0"/>
              <a:t> </a:t>
            </a:r>
            <a:r>
              <a:rPr lang="en-GB" sz="2000" b="1" dirty="0">
                <a:solidFill>
                  <a:srgbClr val="7030A0"/>
                </a:solidFill>
              </a:rPr>
              <a:t>[6]</a:t>
            </a:r>
            <a:endParaRPr lang="en-GB" sz="2400" b="1" dirty="0">
              <a:solidFill>
                <a:srgbClr val="7030A0"/>
              </a:solidFill>
            </a:endParaRPr>
          </a:p>
          <a:p>
            <a:pPr lvl="1">
              <a:defRPr/>
            </a:pPr>
            <a:r>
              <a:rPr lang="en-GB" sz="2400" dirty="0"/>
              <a:t>Start to think about the relationship between themes – what’s the overall story?</a:t>
            </a:r>
          </a:p>
          <a:p>
            <a:pPr lvl="1">
              <a:defRPr/>
            </a:pPr>
            <a:r>
              <a:rPr lang="en-GB" sz="2400" dirty="0"/>
              <a:t>Good themes are distinctive </a:t>
            </a:r>
            <a:r>
              <a:rPr lang="en-GB" sz="2400" i="1" dirty="0">
                <a:solidFill>
                  <a:srgbClr val="FF0000"/>
                </a:solidFill>
              </a:rPr>
              <a:t>and</a:t>
            </a:r>
            <a:r>
              <a:rPr lang="en-GB" sz="2400" dirty="0"/>
              <a:t> part of a larger whole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9678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 you find any themes in that data…….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CODES ARE YOUR BUILDING BLOCKS FOR THEMES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4478866"/>
            <a:ext cx="10058400" cy="2226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0893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0"/>
            <a:ext cx="8665418" cy="1124744"/>
          </a:xfrm>
        </p:spPr>
        <p:txBody>
          <a:bodyPr>
            <a:normAutofit/>
          </a:bodyPr>
          <a:lstStyle/>
          <a:p>
            <a:r>
              <a:rPr lang="en-NZ" dirty="0"/>
              <a:t>Finalised thematic map (Terry et al)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13"/>
          </p:nvPr>
        </p:nvPicPr>
        <p:blipFill>
          <a:blip r:embed="rId3" cstate="print"/>
          <a:stretch>
            <a:fillRect/>
          </a:stretch>
        </p:blipFill>
        <p:spPr>
          <a:xfrm>
            <a:off x="3320863" y="2366963"/>
            <a:ext cx="5550274" cy="342423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524000" y="6300610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600" dirty="0">
                <a:latin typeface="Calibri" panose="020F0502020204030204" pitchFamily="34" charset="0"/>
              </a:rPr>
              <a:t>Terry, G., Braun, V., &amp; </a:t>
            </a:r>
            <a:r>
              <a:rPr lang="en-US" sz="1600" dirty="0" err="1">
                <a:latin typeface="Calibri" panose="020F0502020204030204" pitchFamily="34" charset="0"/>
              </a:rPr>
              <a:t>Farvid</a:t>
            </a:r>
            <a:r>
              <a:rPr lang="en-US" sz="1600" dirty="0">
                <a:latin typeface="Calibri" panose="020F0502020204030204" pitchFamily="34" charset="0"/>
              </a:rPr>
              <a:t>, P. (2012). Structural Impediments to Sexual Health in New Zealand: Key Informant Perspectives. </a:t>
            </a:r>
            <a:r>
              <a:rPr lang="en-US" sz="1600" i="1" dirty="0">
                <a:latin typeface="Calibri" panose="020F0502020204030204" pitchFamily="34" charset="0"/>
              </a:rPr>
              <a:t>Sexuality Research and Social Policy, 9</a:t>
            </a:r>
            <a:r>
              <a:rPr lang="en-US" sz="1600" dirty="0">
                <a:latin typeface="Calibri" panose="020F0502020204030204" pitchFamily="34" charset="0"/>
              </a:rPr>
              <a:t>, 317-326</a:t>
            </a:r>
            <a:endParaRPr lang="en-NZ" sz="16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12281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sz="3100" dirty="0"/>
              <a:t>Example of a summary table (Frith &amp; Gleeson, 2004)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930843615"/>
              </p:ext>
            </p:extLst>
          </p:nvPr>
        </p:nvGraphicFramePr>
        <p:xfrm>
          <a:off x="914968" y="116632"/>
          <a:ext cx="10362064" cy="65872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719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719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727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727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07271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25773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Men are very practical in choosing their clothes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283" marR="6328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Real men shouldn’t care about how they look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283" marR="6328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Clothes are used to conceal or reveal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283" marR="6328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Clothes are used to fit a cultural ideal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283" marR="6328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Miscellaneous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283" marR="63283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95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Comfort is a priority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must fit well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must be functional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Physical size imposes limitations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are used to communicate about roles</a:t>
                      </a:r>
                      <a:endParaRPr lang="en-GB" sz="13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283" marR="63283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Body shape does matter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We shouldn’t care too much about appearance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The shape of my body is irrelevant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good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clothes that flatter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respond to fashion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am not a fashion victim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don’t want to appear vain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Using clothes to look attractive is not an issue for men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My personal style is important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tidy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Clothes affect people’s judgments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my clothes to reflect my images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283" marR="63283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is used to hide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Men have nothing to hide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have mixed feelings about displaying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display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use clothes to emphasize particular features of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choices are linked to confidence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Age affects clothing choice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is used to reflect a desire to blend 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can reflect shyness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283" marR="63283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reflects acceptance of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taller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muscular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slim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am concerned with not appearing too thin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masculine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heterosexual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Continuing in appearance is valued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like labels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hate labels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use smaller clothes to motivate weight loss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be attractive to women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Clothes can reflect not being smart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There is pressure from others about appearance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283" marR="63283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Overlapping and specificity of the questions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Shoes and accessories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Style and colour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Cross-dressing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Cultural aspects of clothing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Is it the body or the clothes that make the difference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Male image as holistic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283" marR="63283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271464" y="2705824"/>
            <a:ext cx="115932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0811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4) Reviewing potential themes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0" y="2367092"/>
            <a:ext cx="12192000" cy="449090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Symbol" pitchFamily="18" charset="2"/>
              <a:buChar char="·"/>
            </a:pPr>
            <a:r>
              <a:rPr lang="en-US" altLang="en-US" b="1" dirty="0"/>
              <a:t>Start to </a:t>
            </a:r>
            <a:r>
              <a:rPr lang="en-US" altLang="en-US" b="1" i="1" dirty="0">
                <a:solidFill>
                  <a:srgbClr val="FF0000"/>
                </a:solidFill>
              </a:rPr>
              <a:t>identify</a:t>
            </a:r>
            <a:r>
              <a:rPr lang="en-US" altLang="en-US" b="1" dirty="0"/>
              <a:t> the </a:t>
            </a:r>
            <a:r>
              <a:rPr lang="en-US" altLang="en-US" b="1" dirty="0">
                <a:solidFill>
                  <a:srgbClr val="FF0000"/>
                </a:solidFill>
              </a:rPr>
              <a:t>nature or character </a:t>
            </a:r>
            <a:r>
              <a:rPr lang="en-US" altLang="en-US" b="1" dirty="0"/>
              <a:t>of the potential themes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b="1" dirty="0"/>
              <a:t>Questions to ask:</a:t>
            </a:r>
          </a:p>
          <a:p>
            <a:pPr lvl="1" eaLnBrk="1" hangingPunct="1"/>
            <a:r>
              <a:rPr lang="en-GB" altLang="en-US" sz="2400" b="1" dirty="0"/>
              <a:t>Is this a theme? </a:t>
            </a:r>
          </a:p>
          <a:p>
            <a:pPr lvl="1" eaLnBrk="1" hangingPunct="1"/>
            <a:r>
              <a:rPr lang="en-GB" altLang="en-US" sz="2400" b="1" dirty="0"/>
              <a:t>What is the quality of this theme? </a:t>
            </a:r>
          </a:p>
          <a:p>
            <a:pPr lvl="1" eaLnBrk="1" hangingPunct="1"/>
            <a:r>
              <a:rPr lang="en-GB" altLang="en-US" sz="2400" b="1" dirty="0"/>
              <a:t>What are the boundaries of this theme? </a:t>
            </a:r>
          </a:p>
          <a:p>
            <a:pPr lvl="1" eaLnBrk="1" hangingPunct="1"/>
            <a:r>
              <a:rPr lang="en-GB" altLang="en-US" sz="2400" b="1" dirty="0"/>
              <a:t>Are there enough (meaningful) data to support this theme?</a:t>
            </a:r>
          </a:p>
          <a:p>
            <a:pPr lvl="1" eaLnBrk="1" hangingPunct="1"/>
            <a:r>
              <a:rPr lang="en-GB" altLang="en-US" sz="2400" b="1" dirty="0"/>
              <a:t>Are the data too diverse and wide-ranging? 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b="1" dirty="0"/>
              <a:t>Check if the themes work in relation to (a) the coded extracts and (b) the entire data set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b="1" dirty="0"/>
              <a:t>Be prepared to let things go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b="1" dirty="0" err="1"/>
              <a:t>Finalise</a:t>
            </a:r>
            <a:r>
              <a:rPr lang="en-US" altLang="en-US" b="1" dirty="0"/>
              <a:t> your thematic map</a:t>
            </a:r>
          </a:p>
        </p:txBody>
      </p:sp>
    </p:spTree>
    <p:extLst>
      <p:ext uri="{BB962C8B-B14F-4D97-AF65-F5344CB8AC3E}">
        <p14:creationId xmlns:p14="http://schemas.microsoft.com/office/powerpoint/2010/main" val="574746379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buFont typeface="Symbol" pitchFamily="18" charset="2"/>
              <a:buNone/>
            </a:pPr>
            <a:r>
              <a:rPr lang="en-US" altLang="en-US" dirty="0"/>
              <a:t>5) Defining and naming your themes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buFont typeface="Symbol" pitchFamily="18" charset="2"/>
              <a:buChar char="·"/>
            </a:pPr>
            <a:r>
              <a:rPr lang="en-US" altLang="en-US" sz="2800" dirty="0"/>
              <a:t>A name or label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2800" dirty="0"/>
              <a:t>A definition/description of the theme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2800" dirty="0"/>
              <a:t>Refine the specifics of each theme and the overall story of your analysis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GB" altLang="en-US" sz="2800" i="1" dirty="0"/>
              <a:t>How many themes are enough (or too many)? 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 sz="2600" dirty="0"/>
              <a:t>There is no magic formula that states that if you have X amount of data, and you’re writing a report of Y length, you should have Z number of themes!</a:t>
            </a:r>
          </a:p>
        </p:txBody>
      </p:sp>
    </p:spTree>
    <p:extLst>
      <p:ext uri="{BB962C8B-B14F-4D97-AF65-F5344CB8AC3E}">
        <p14:creationId xmlns:p14="http://schemas.microsoft.com/office/powerpoint/2010/main" val="309747056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Theme levels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altLang="en-US" sz="5400" dirty="0"/>
              <a:t>Overarching themes</a:t>
            </a:r>
          </a:p>
          <a:p>
            <a:pPr lvl="1"/>
            <a:r>
              <a:rPr lang="en-GB" altLang="en-US" sz="5400" dirty="0"/>
              <a:t>Themes</a:t>
            </a:r>
          </a:p>
          <a:p>
            <a:pPr lvl="2"/>
            <a:r>
              <a:rPr lang="en-GB" altLang="en-US" sz="5400" dirty="0"/>
              <a:t>Sub-themes</a:t>
            </a:r>
          </a:p>
        </p:txBody>
      </p:sp>
    </p:spTree>
    <p:extLst>
      <p:ext uri="{BB962C8B-B14F-4D97-AF65-F5344CB8AC3E}">
        <p14:creationId xmlns:p14="http://schemas.microsoft.com/office/powerpoint/2010/main" val="28873916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Example: </a:t>
            </a:r>
            <a:r>
              <a:rPr lang="en-GB" altLang="en-US" sz="3200" dirty="0"/>
              <a:t> </a:t>
            </a:r>
            <a:endParaRPr lang="en-GB" sz="3200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/>
              <a:t>Overarching theme has:</a:t>
            </a:r>
          </a:p>
          <a:p>
            <a:r>
              <a:rPr lang="en-GB" altLang="en-US" sz="2800" dirty="0"/>
              <a:t>A name</a:t>
            </a:r>
          </a:p>
          <a:p>
            <a:r>
              <a:rPr lang="en-GB" altLang="en-US" sz="2800" dirty="0"/>
              <a:t>A central organising concept</a:t>
            </a:r>
          </a:p>
          <a:p>
            <a:r>
              <a:rPr lang="en-GB" altLang="en-US" sz="2800" dirty="0"/>
              <a:t>Description</a:t>
            </a:r>
          </a:p>
          <a:p>
            <a:pPr marL="457200" lvl="1" indent="0">
              <a:buNone/>
            </a:pPr>
            <a:r>
              <a:rPr lang="en-GB" altLang="en-US" sz="2600" dirty="0"/>
              <a:t> </a:t>
            </a:r>
            <a:endParaRPr lang="en-GB" altLang="en-US" sz="2400" dirty="0"/>
          </a:p>
          <a:p>
            <a:pPr lvl="1"/>
            <a:endParaRPr lang="en-GB" altLang="en-US" sz="3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2753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Overarching Theme Three:  Mind the gap.</a:t>
            </a:r>
          </a:p>
          <a:p>
            <a:r>
              <a:rPr lang="en-GB" b="1" i="1" dirty="0"/>
              <a:t>Central organising concept:</a:t>
            </a:r>
            <a:r>
              <a:rPr lang="en-GB" dirty="0"/>
              <a:t>  Issues with elements of both positivity and negativity, straddling the gap between ‘Mostly good experiences’ and ‘Not all plain sailing’.</a:t>
            </a:r>
            <a:r>
              <a:rPr lang="en-GB" i="1" dirty="0"/>
              <a:t> </a:t>
            </a:r>
            <a:endParaRPr lang="en-GB" dirty="0"/>
          </a:p>
          <a:p>
            <a:r>
              <a:rPr lang="en-GB" b="1" i="1" dirty="0"/>
              <a:t> Sub-theme 3.1:   A grey zone of different versus better </a:t>
            </a:r>
          </a:p>
          <a:p>
            <a:r>
              <a:rPr lang="en-GB" b="1" i="1" dirty="0"/>
              <a:t>Sub-theme 3.2:   A transient zone of temporary versus permanent. </a:t>
            </a:r>
          </a:p>
          <a:p>
            <a:r>
              <a:rPr lang="en-GB" b="1" i="1" dirty="0"/>
              <a:t>Sub-theme 3.3:  A blurry zone of indistinct procedures and accountability.</a:t>
            </a:r>
          </a:p>
          <a:p>
            <a:pPr marL="0" indent="0">
              <a:buNone/>
            </a:pPr>
            <a:r>
              <a:rPr lang="en-GB" b="1" i="1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261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44F95DE6-BC61-4DB8-97B8-E32959EA0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48D9C176-456B-4F71-AB87-9D14B8B3D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0" y="138157"/>
            <a:ext cx="1712063" cy="1045389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7859564" cy="1596177"/>
          </a:xfrm>
        </p:spPr>
        <p:txBody>
          <a:bodyPr>
            <a:normAutofit/>
          </a:bodyPr>
          <a:lstStyle/>
          <a:p>
            <a:r>
              <a:rPr lang="en-NZ" altLang="en-US" sz="4000"/>
              <a:t>6) Producing the presentation</a:t>
            </a:r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CFF97C55-868F-4FDD-BD3C-D2F191796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83" t="89413" r="18746"/>
          <a:stretch/>
        </p:blipFill>
        <p:spPr>
          <a:xfrm>
            <a:off x="8404564" y="0"/>
            <a:ext cx="2589690" cy="591546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69722FB9-EA01-42A6-96B2-185F5CC12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10471066" y="183232"/>
            <a:ext cx="1720934" cy="1683522"/>
          </a:xfrm>
          <a:prstGeom prst="rect">
            <a:avLst/>
          </a:prstGeom>
        </p:spPr>
      </p:pic>
      <p:sp>
        <p:nvSpPr>
          <p:cNvPr id="35843" name="Content Placeholder 2"/>
          <p:cNvSpPr>
            <a:spLocks noGrp="1"/>
          </p:cNvSpPr>
          <p:nvPr>
            <p:ph sz="quarter" idx="13"/>
          </p:nvPr>
        </p:nvSpPr>
        <p:spPr>
          <a:xfrm>
            <a:off x="913773" y="2367092"/>
            <a:ext cx="7859565" cy="3424107"/>
          </a:xfrm>
        </p:spPr>
        <p:txBody>
          <a:bodyPr>
            <a:normAutofit/>
          </a:bodyPr>
          <a:lstStyle/>
          <a:p>
            <a:pPr eaLnBrk="1" hangingPunct="1">
              <a:lnSpc>
                <a:spcPct val="110000"/>
              </a:lnSpc>
            </a:pPr>
            <a:r>
              <a:rPr lang="en-GB" altLang="en-US" sz="1500" b="1" dirty="0"/>
              <a:t>Final chance for analysis!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1500" b="1" dirty="0"/>
              <a:t>Analysis consists of analytic commentary, data extracts and themes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1500" b="1" dirty="0"/>
              <a:t>Decide on the order in which to present your themes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1500" b="1" dirty="0"/>
              <a:t>Select vivid and compelling </a:t>
            </a:r>
            <a:r>
              <a:rPr lang="en-GB" altLang="en-US" sz="1500" b="1" i="1" dirty="0">
                <a:solidFill>
                  <a:srgbClr val="FF0000"/>
                </a:solidFill>
              </a:rPr>
              <a:t>examples of data </a:t>
            </a:r>
            <a:r>
              <a:rPr lang="en-GB" altLang="en-US" sz="1500" b="1" dirty="0"/>
              <a:t>to illustrate each theme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1500" b="1" dirty="0"/>
              <a:t>Final analysis of selected examples (if using data analytically to further your analysis)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1500" b="1" i="1" dirty="0">
                <a:solidFill>
                  <a:schemeClr val="accent1"/>
                </a:solidFill>
              </a:rPr>
              <a:t>Relate analysis to research question and the literature (and the wider context)</a:t>
            </a:r>
          </a:p>
          <a:p>
            <a:pPr eaLnBrk="1" hangingPunct="1">
              <a:lnSpc>
                <a:spcPct val="110000"/>
              </a:lnSpc>
            </a:pPr>
            <a:r>
              <a:rPr lang="en-GB" altLang="en-US" sz="1500" b="1" dirty="0"/>
              <a:t>(Still) be prepared to let things go</a:t>
            </a:r>
            <a:endParaRPr lang="en-NZ" altLang="en-US" sz="1500" b="1" dirty="0"/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D2B4E49C-E7B4-4F6A-8B93-646A0E241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0341"/>
          <a:stretch/>
        </p:blipFill>
        <p:spPr>
          <a:xfrm>
            <a:off x="11494523" y="2664767"/>
            <a:ext cx="635958" cy="764233"/>
          </a:xfrm>
          <a:custGeom>
            <a:avLst/>
            <a:gdLst>
              <a:gd name="connsiteX0" fmla="*/ 0 w 984308"/>
              <a:gd name="connsiteY0" fmla="*/ 0 h 1182847"/>
              <a:gd name="connsiteX1" fmla="*/ 984308 w 984308"/>
              <a:gd name="connsiteY1" fmla="*/ 0 h 1182847"/>
              <a:gd name="connsiteX2" fmla="*/ 984308 w 984308"/>
              <a:gd name="connsiteY2" fmla="*/ 1161661 h 1182847"/>
              <a:gd name="connsiteX3" fmla="*/ 966627 w 984308"/>
              <a:gd name="connsiteY3" fmla="*/ 1165915 h 1182847"/>
              <a:gd name="connsiteX4" fmla="*/ 787132 w 984308"/>
              <a:gd name="connsiteY4" fmla="*/ 1182847 h 1182847"/>
              <a:gd name="connsiteX5" fmla="*/ 48601 w 984308"/>
              <a:gd name="connsiteY5" fmla="*/ 815395 h 1182847"/>
              <a:gd name="connsiteX6" fmla="*/ 0 w 984308"/>
              <a:gd name="connsiteY6" fmla="*/ 731606 h 118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84308" h="1182847">
                <a:moveTo>
                  <a:pt x="0" y="0"/>
                </a:moveTo>
                <a:lnTo>
                  <a:pt x="984308" y="0"/>
                </a:lnTo>
                <a:lnTo>
                  <a:pt x="984308" y="1161661"/>
                </a:lnTo>
                <a:lnTo>
                  <a:pt x="966627" y="1165915"/>
                </a:lnTo>
                <a:cubicBezTo>
                  <a:pt x="908648" y="1177017"/>
                  <a:pt x="848618" y="1182847"/>
                  <a:pt x="787132" y="1182847"/>
                </a:cubicBezTo>
                <a:cubicBezTo>
                  <a:pt x="479703" y="1182847"/>
                  <a:pt x="208655" y="1037089"/>
                  <a:pt x="48601" y="815395"/>
                </a:cubicBezTo>
                <a:lnTo>
                  <a:pt x="0" y="731606"/>
                </a:lnTo>
                <a:close/>
              </a:path>
            </a:pathLst>
          </a:cu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46528FBF-1727-4546-8131-BA22ED8B5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73" t="81531" r="19879"/>
          <a:stretch/>
        </p:blipFill>
        <p:spPr>
          <a:xfrm>
            <a:off x="8887626" y="5982056"/>
            <a:ext cx="1192806" cy="875944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396802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Quality in TA</a:t>
            </a:r>
          </a:p>
        </p:txBody>
      </p:sp>
    </p:spTree>
    <p:extLst>
      <p:ext uri="{BB962C8B-B14F-4D97-AF65-F5344CB8AC3E}">
        <p14:creationId xmlns:p14="http://schemas.microsoft.com/office/powerpoint/2010/main" val="2093223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Light Bulb and Gear">
            <a:extLst>
              <a:ext uri="{FF2B5EF4-FFF2-40B4-BE49-F238E27FC236}">
                <a16:creationId xmlns:a16="http://schemas.microsoft.com/office/drawing/2014/main" id="{3788A2E3-3287-49EA-A3FB-404FF84432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83262" y="618517"/>
            <a:ext cx="5629884" cy="5629884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ADE644-DA0F-4684-9753-661453611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REMEMBER…..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2D504-C9C8-4487-A466-C52FA09F347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96408" y="2367092"/>
            <a:ext cx="3352128" cy="3881309"/>
          </a:xfrm>
        </p:spPr>
        <p:txBody>
          <a:bodyPr>
            <a:noAutofit/>
          </a:bodyPr>
          <a:lstStyle/>
          <a:p>
            <a:r>
              <a:rPr lang="en-GB" sz="4400" dirty="0"/>
              <a:t>ANSWER THE QUESTION</a:t>
            </a:r>
          </a:p>
        </p:txBody>
      </p:sp>
    </p:spTree>
    <p:extLst>
      <p:ext uri="{BB962C8B-B14F-4D97-AF65-F5344CB8AC3E}">
        <p14:creationId xmlns:p14="http://schemas.microsoft.com/office/powerpoint/2010/main" val="194303558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Some common problems (</a:t>
            </a:r>
            <a:r>
              <a:rPr lang="en-GB" altLang="en-US" dirty="0" err="1"/>
              <a:t>i</a:t>
            </a:r>
            <a:r>
              <a:rPr lang="en-GB" altLang="en-US" dirty="0"/>
              <a:t>)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>
            <a:normAutofit fontScale="40000" lnSpcReduction="20000"/>
          </a:bodyPr>
          <a:lstStyle/>
          <a:p>
            <a:pPr eaLnBrk="1" hangingPunct="1">
              <a:defRPr/>
            </a:pPr>
            <a:r>
              <a:rPr lang="en-GB" sz="4800" dirty="0"/>
              <a:t>Fails to address the research question</a:t>
            </a:r>
          </a:p>
          <a:p>
            <a:pPr eaLnBrk="1" hangingPunct="1">
              <a:defRPr/>
            </a:pPr>
            <a:r>
              <a:rPr lang="en-GB" sz="4800" dirty="0"/>
              <a:t>Weak or unconvincing analysis:</a:t>
            </a:r>
          </a:p>
          <a:p>
            <a:pPr lvl="1" eaLnBrk="1" hangingPunct="1">
              <a:defRPr/>
            </a:pPr>
            <a:r>
              <a:rPr lang="en-GB" sz="4800" dirty="0"/>
              <a:t>Too many or too few themes </a:t>
            </a:r>
          </a:p>
          <a:p>
            <a:pPr lvl="1" eaLnBrk="1" hangingPunct="1">
              <a:defRPr/>
            </a:pPr>
            <a:r>
              <a:rPr lang="en-GB" sz="4800" dirty="0"/>
              <a:t>Too much overlap between themes or themes are unrelated</a:t>
            </a:r>
          </a:p>
          <a:p>
            <a:pPr lvl="1" eaLnBrk="1" hangingPunct="1">
              <a:defRPr/>
            </a:pPr>
            <a:r>
              <a:rPr lang="en-GB" sz="4800" dirty="0"/>
              <a:t>Themes are vague or not internally consistent or coherent</a:t>
            </a:r>
          </a:p>
          <a:p>
            <a:pPr eaLnBrk="1" hangingPunct="1">
              <a:defRPr/>
            </a:pPr>
            <a:r>
              <a:rPr lang="en-GB" sz="4800" dirty="0"/>
              <a:t>Analysis fails to provide a rich or ‘thick’ description of the data</a:t>
            </a:r>
          </a:p>
          <a:p>
            <a:pPr eaLnBrk="1" hangingPunct="1">
              <a:defRPr/>
            </a:pPr>
            <a:r>
              <a:rPr lang="en-GB" sz="4800" dirty="0"/>
              <a:t>No analytic work has been carried out: Using data collection questions as themes</a:t>
            </a:r>
          </a:p>
          <a:p>
            <a:pPr eaLnBrk="1" hangingPunct="1">
              <a:defRPr/>
            </a:pPr>
            <a:r>
              <a:rPr lang="en-GB" sz="4800" dirty="0"/>
              <a:t>The data are interpreted in a social vacuum</a:t>
            </a:r>
          </a:p>
          <a:p>
            <a:pPr eaLnBrk="1" hangingPunct="1">
              <a:defRPr/>
            </a:pPr>
            <a:endParaRPr lang="en-GB" sz="3200" dirty="0"/>
          </a:p>
          <a:p>
            <a:pPr eaLnBrk="1" hangingPunct="1">
              <a:defRPr/>
            </a:pPr>
            <a:endParaRPr lang="en-GB" sz="3600" dirty="0"/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352841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Some common problems (ii)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/>
            <a:r>
              <a:rPr lang="en-GB" altLang="en-US" sz="2700" dirty="0"/>
              <a:t>Mismatch between data and analytic claims or extracts are not compelling</a:t>
            </a:r>
          </a:p>
          <a:p>
            <a:pPr eaLnBrk="1" hangingPunct="1"/>
            <a:r>
              <a:rPr lang="en-GB" altLang="en-US" sz="2700" dirty="0"/>
              <a:t>Too few or too many data extracts (and little or no analytic commentary)</a:t>
            </a:r>
          </a:p>
          <a:p>
            <a:pPr eaLnBrk="1" hangingPunct="1"/>
            <a:r>
              <a:rPr lang="en-GB" altLang="en-US" sz="2700" dirty="0"/>
              <a:t>Paraphrasing not analysing/interpreting data</a:t>
            </a:r>
          </a:p>
          <a:p>
            <a:pPr eaLnBrk="1" hangingPunct="1"/>
            <a:r>
              <a:rPr lang="en-GB" altLang="en-US" sz="2700" dirty="0"/>
              <a:t>Failure to consider other (obvious) alternative readings of the data and variation and contradiction in the data</a:t>
            </a:r>
          </a:p>
          <a:p>
            <a:pPr eaLnBrk="1" hangingPunct="1"/>
            <a:r>
              <a:rPr lang="en-GB" altLang="en-US" sz="2700" dirty="0"/>
              <a:t>Arguing with the data</a:t>
            </a:r>
          </a:p>
          <a:p>
            <a:pPr eaLnBrk="1" hangingPunct="1"/>
            <a:r>
              <a:rPr lang="en-GB" altLang="en-US" sz="2700" dirty="0"/>
              <a:t>The analysis and theoretical frameworks are contradictory or the analysis is theoretically inconsistent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5962379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Good practices in reporting a TA</a:t>
            </a:r>
          </a:p>
        </p:txBody>
      </p:sp>
      <p:sp>
        <p:nvSpPr>
          <p:cNvPr id="50179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b="1" dirty="0"/>
              <a:t>A good balance between analytic narrative and data extracts (roughly half and half)</a:t>
            </a:r>
          </a:p>
          <a:p>
            <a:pPr>
              <a:defRPr/>
            </a:pPr>
            <a:r>
              <a:rPr lang="en-GB" b="1" dirty="0"/>
              <a:t>The analytical commentary provides original and novel insights into the meaning of the data</a:t>
            </a:r>
          </a:p>
          <a:p>
            <a:pPr>
              <a:defRPr/>
            </a:pPr>
            <a:r>
              <a:rPr lang="en-GB" b="1" dirty="0"/>
              <a:t>There is a good fit between the data and analytic claims</a:t>
            </a:r>
          </a:p>
          <a:p>
            <a:pPr>
              <a:defRPr/>
            </a:pPr>
            <a:r>
              <a:rPr lang="en-GB" b="1" dirty="0"/>
              <a:t>Each theme has a clear central organizing concept and is distinctive</a:t>
            </a:r>
          </a:p>
          <a:p>
            <a:pPr>
              <a:defRPr/>
            </a:pPr>
            <a:r>
              <a:rPr lang="en-GB" b="1" dirty="0"/>
              <a:t>An appropriate number of themes are presented</a:t>
            </a:r>
          </a:p>
          <a:p>
            <a:pPr>
              <a:defRPr/>
            </a:pPr>
            <a:r>
              <a:rPr lang="en-GB" b="1" dirty="0"/>
              <a:t>Each theme is discussed in sufficient depth and detail</a:t>
            </a:r>
          </a:p>
          <a:p>
            <a:pPr>
              <a:defRPr/>
            </a:pPr>
            <a:r>
              <a:rPr lang="en-GB" b="1" dirty="0"/>
              <a:t>The themes work </a:t>
            </a:r>
            <a:r>
              <a:rPr lang="en-GB" b="1" i="1" dirty="0"/>
              <a:t>together</a:t>
            </a:r>
            <a:r>
              <a:rPr lang="en-GB" b="1" dirty="0"/>
              <a:t> to </a:t>
            </a:r>
            <a:r>
              <a:rPr lang="en-GB" b="1" i="1" dirty="0"/>
              <a:t>tell a story</a:t>
            </a:r>
            <a:r>
              <a:rPr lang="en-GB" b="1" dirty="0"/>
              <a:t> about the data</a:t>
            </a:r>
          </a:p>
          <a:p>
            <a:pPr>
              <a:defRPr/>
            </a:pPr>
            <a:r>
              <a:rPr lang="en-GB" b="1" dirty="0"/>
              <a:t>The analytic claims fit with the overall theoretical position of the analysis and are consistent</a:t>
            </a:r>
          </a:p>
        </p:txBody>
      </p:sp>
    </p:spTree>
    <p:extLst>
      <p:ext uri="{BB962C8B-B14F-4D97-AF65-F5344CB8AC3E}">
        <p14:creationId xmlns:p14="http://schemas.microsoft.com/office/powerpoint/2010/main" val="29791993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Good practices in reporting a TA</a:t>
            </a:r>
          </a:p>
        </p:txBody>
      </p:sp>
      <p:sp>
        <p:nvSpPr>
          <p:cNvPr id="4096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altLang="en-US" sz="2400" b="1" dirty="0"/>
              <a:t>The analysis is descriptive </a:t>
            </a:r>
            <a:r>
              <a:rPr lang="en-GB" altLang="en-US" sz="2400" b="1" i="1" dirty="0"/>
              <a:t>and</a:t>
            </a:r>
            <a:r>
              <a:rPr lang="en-GB" altLang="en-US" sz="2400" b="1" dirty="0"/>
              <a:t> interpretative</a:t>
            </a:r>
          </a:p>
          <a:p>
            <a:r>
              <a:rPr lang="en-GB" altLang="en-US" sz="2400" b="1" dirty="0"/>
              <a:t>The analysis provides a critical analysis of the assumptions underpinning the data and the implications of the data</a:t>
            </a:r>
          </a:p>
          <a:p>
            <a:r>
              <a:rPr lang="en-GB" altLang="en-US" sz="2400" b="1" dirty="0"/>
              <a:t>The data is located in the wider social context</a:t>
            </a:r>
          </a:p>
          <a:p>
            <a:r>
              <a:rPr lang="en-GB" altLang="en-US" sz="2400" b="1" dirty="0"/>
              <a:t>There is strong evidence of a systematic and thorough analytic process</a:t>
            </a:r>
          </a:p>
          <a:p>
            <a:r>
              <a:rPr lang="en-GB" altLang="en-US" sz="2400" b="1" dirty="0"/>
              <a:t>The analysis captures some of the different ‘stories’ in the data and considers other plausible interpretations of the data</a:t>
            </a:r>
          </a:p>
          <a:p>
            <a:r>
              <a:rPr lang="en-GB" altLang="en-US" sz="2400" b="1" dirty="0"/>
              <a:t>The analysis explains why the data are interesting and significant or important in relation to the research question</a:t>
            </a:r>
          </a:p>
          <a:p>
            <a:r>
              <a:rPr lang="en-GB" altLang="en-US" sz="2400" b="1" dirty="0"/>
              <a:t>The analysis makes an argument</a:t>
            </a:r>
          </a:p>
        </p:txBody>
      </p:sp>
    </p:spTree>
    <p:extLst>
      <p:ext uri="{BB962C8B-B14F-4D97-AF65-F5344CB8AC3E}">
        <p14:creationId xmlns:p14="http://schemas.microsoft.com/office/powerpoint/2010/main" val="300943248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out this 15 point plan to evaluate your thematic analysis…..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0185" y="2366963"/>
            <a:ext cx="3451630" cy="3424237"/>
          </a:xfrm>
        </p:spPr>
      </p:pic>
    </p:spTree>
    <p:extLst>
      <p:ext uri="{BB962C8B-B14F-4D97-AF65-F5344CB8AC3E}">
        <p14:creationId xmlns:p14="http://schemas.microsoft.com/office/powerpoint/2010/main" val="13371179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/>
              <a:t>A 15-point checklist of criteria for good TA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913774" y="2367092"/>
            <a:ext cx="11080106" cy="4490908"/>
          </a:xfrm>
        </p:spPr>
        <p:txBody>
          <a:bodyPr>
            <a:normAutofit/>
          </a:bodyPr>
          <a:lstStyle/>
          <a:p>
            <a:pPr marL="514350" indent="-514350">
              <a:lnSpc>
                <a:spcPct val="80000"/>
              </a:lnSpc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400" b="1" dirty="0"/>
              <a:t>Transcription – appropriate level of detail and ‘accuracy’</a:t>
            </a:r>
          </a:p>
          <a:p>
            <a:pPr marL="514350" indent="-514350">
              <a:lnSpc>
                <a:spcPct val="80000"/>
              </a:lnSpc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400" b="1" dirty="0"/>
              <a:t>Coding – each data item given equal attention</a:t>
            </a:r>
          </a:p>
          <a:p>
            <a:pPr marL="514350" indent="-514350">
              <a:lnSpc>
                <a:spcPct val="80000"/>
              </a:lnSpc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400" b="1" dirty="0"/>
              <a:t>Coding – thorough, inclusive and comprehensive</a:t>
            </a:r>
          </a:p>
          <a:p>
            <a:pPr marL="514350" indent="-514350">
              <a:lnSpc>
                <a:spcPct val="80000"/>
              </a:lnSpc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400" b="1" dirty="0"/>
              <a:t>Coding – all relevant extracts for each theme have been collated</a:t>
            </a:r>
          </a:p>
          <a:p>
            <a:pPr marL="514350" indent="-514350">
              <a:lnSpc>
                <a:spcPct val="80000"/>
              </a:lnSpc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400" b="1" dirty="0"/>
              <a:t>Coding – themes have been checked against each other and the original data set</a:t>
            </a:r>
          </a:p>
          <a:p>
            <a:pPr marL="514350" indent="-514350">
              <a:lnSpc>
                <a:spcPct val="80000"/>
              </a:lnSpc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400" b="1" dirty="0"/>
              <a:t>Coding – themes are internally coherent, consistent and distinctive</a:t>
            </a:r>
          </a:p>
          <a:p>
            <a:pPr marL="514350" indent="-514350">
              <a:lnSpc>
                <a:spcPct val="80000"/>
              </a:lnSpc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400" b="1" dirty="0"/>
              <a:t>Analysis – data have been interpreted/analysed rather than just paraphrased or described</a:t>
            </a:r>
          </a:p>
          <a:p>
            <a:pPr marL="514350" indent="-514350">
              <a:lnSpc>
                <a:spcPct val="80000"/>
              </a:lnSpc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400" b="1" dirty="0"/>
              <a:t>Analysis and data match, extracts illustrate analytic claims</a:t>
            </a:r>
          </a:p>
        </p:txBody>
      </p:sp>
    </p:spTree>
    <p:extLst>
      <p:ext uri="{BB962C8B-B14F-4D97-AF65-F5344CB8AC3E}">
        <p14:creationId xmlns:p14="http://schemas.microsoft.com/office/powerpoint/2010/main" val="157366340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/>
              <a:t>A 15-point checklist of criteria for good 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b="1" dirty="0"/>
              <a:t>Analysis – tells a convincing and well-organised story about the data and topic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b="1" dirty="0"/>
              <a:t>Analysis – good balance between extracts and analytic narrative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b="1" dirty="0"/>
              <a:t>Overall – enough time allocated to complete all phases adequately, no rushing or once-over-lightly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b="1" dirty="0"/>
              <a:t>Written report – assumptions and specific approach explicated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b="1" dirty="0"/>
              <a:t>Written report – good fit between what claim to do and what have done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b="1" dirty="0"/>
              <a:t>Written report – language and concepts consistent with theoretical position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b="1" dirty="0"/>
              <a:t>Written report – the researcher is active in the research process</a:t>
            </a:r>
          </a:p>
        </p:txBody>
      </p:sp>
    </p:spTree>
    <p:extLst>
      <p:ext uri="{BB962C8B-B14F-4D97-AF65-F5344CB8AC3E}">
        <p14:creationId xmlns:p14="http://schemas.microsoft.com/office/powerpoint/2010/main" val="325485433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OUT THE STRENGTHS AND WEAKNESS OF THEMATIC ANALYSIS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950" y="2497931"/>
            <a:ext cx="8928100" cy="3162300"/>
          </a:xfrm>
        </p:spPr>
      </p:pic>
    </p:spTree>
    <p:extLst>
      <p:ext uri="{BB962C8B-B14F-4D97-AF65-F5344CB8AC3E}">
        <p14:creationId xmlns:p14="http://schemas.microsoft.com/office/powerpoint/2010/main" val="339556593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What are the </a:t>
            </a:r>
            <a:r>
              <a:rPr lang="en-GB" i="1" dirty="0"/>
              <a:t>strengths</a:t>
            </a:r>
            <a:r>
              <a:rPr lang="en-GB" dirty="0"/>
              <a:t> of TA?</a:t>
            </a:r>
            <a:endParaRPr lang="en-GB" b="1" dirty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Flexible – can be used across a range of research questions, theoretical frameworks, types of data, large and small data sets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Relatively easy and quick to learn and do – less labour intensive than other methods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Accessible to researchers with little or no experience – a good ‘starter’ method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Results accessible to educated general public (for this reason, also a useful method for participatory approaches and policy-oriented research)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05959398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What are the </a:t>
            </a:r>
            <a:r>
              <a:rPr lang="en-GB" altLang="en-US" i="1" dirty="0"/>
              <a:t>weaknesses</a:t>
            </a:r>
            <a:r>
              <a:rPr lang="en-GB" altLang="en-US" dirty="0"/>
              <a:t> of TA?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Many disadvantages depend on poorly conducted analysis and inappropriate research questions, and misperceptions of TA as essentialist or </a:t>
            </a:r>
            <a:r>
              <a:rPr lang="en-GB" sz="2800" dirty="0" err="1"/>
              <a:t>atheoretical</a:t>
            </a:r>
            <a:endParaRPr lang="en-GB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No sense of continuity and contradiction through an individual account (unlike NA and IPA), and the ‘voices’ of individual participants can get lost (esp. when working with larger data sets)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Cannot make claims about language practice or the functionality of talk (unlike DA)</a:t>
            </a:r>
          </a:p>
        </p:txBody>
      </p:sp>
    </p:spTree>
    <p:extLst>
      <p:ext uri="{BB962C8B-B14F-4D97-AF65-F5344CB8AC3E}">
        <p14:creationId xmlns:p14="http://schemas.microsoft.com/office/powerpoint/2010/main" val="69980083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Small group work……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pairs, discuss your understanding and perception of the </a:t>
            </a:r>
            <a:r>
              <a:rPr lang="en-GB" dirty="0" err="1"/>
              <a:t>braun</a:t>
            </a:r>
            <a:r>
              <a:rPr lang="en-GB" dirty="0"/>
              <a:t> and Clarke paper, HAVING GONE THROUGH AN EXAMPLE OF AN ACTUAL THEMATIC ANALYSIS</a:t>
            </a:r>
          </a:p>
        </p:txBody>
      </p:sp>
    </p:spTree>
    <p:extLst>
      <p:ext uri="{BB962C8B-B14F-4D97-AF65-F5344CB8AC3E}">
        <p14:creationId xmlns:p14="http://schemas.microsoft.com/office/powerpoint/2010/main" val="402863593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GROUP DISCUSSION…..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133" y="2362200"/>
            <a:ext cx="7611533" cy="3149600"/>
          </a:xfrm>
        </p:spPr>
      </p:pic>
    </p:spTree>
    <p:extLst>
      <p:ext uri="{BB962C8B-B14F-4D97-AF65-F5344CB8AC3E}">
        <p14:creationId xmlns:p14="http://schemas.microsoft.com/office/powerpoint/2010/main" val="247968536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Questions!</a:t>
            </a:r>
          </a:p>
        </p:txBody>
      </p:sp>
      <p:pic>
        <p:nvPicPr>
          <p:cNvPr id="4" name="Content Placeholder 3" descr="MSS: Bring us your burning science questions"/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3881" y="2366963"/>
            <a:ext cx="3424237" cy="3424237"/>
          </a:xfrm>
        </p:spPr>
      </p:pic>
    </p:spTree>
    <p:extLst>
      <p:ext uri="{BB962C8B-B14F-4D97-AF65-F5344CB8AC3E}">
        <p14:creationId xmlns:p14="http://schemas.microsoft.com/office/powerpoint/2010/main" val="370664698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good book: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4495800" y="3064669"/>
            <a:ext cx="3596639" cy="3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67489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Have we achieved The aim of this lesson?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D831E-C51C-43F8-B833-2218380DFBF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To be able to thematically analysis your focus group data</a:t>
            </a:r>
          </a:p>
          <a:p>
            <a:r>
              <a:rPr lang="en-GB" dirty="0"/>
              <a:t>Focus group practice</a:t>
            </a:r>
          </a:p>
        </p:txBody>
      </p:sp>
    </p:spTree>
    <p:extLst>
      <p:ext uri="{BB962C8B-B14F-4D97-AF65-F5344CB8AC3E}">
        <p14:creationId xmlns:p14="http://schemas.microsoft.com/office/powerpoint/2010/main" val="188871589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References </a:t>
            </a:r>
            <a:br>
              <a:rPr lang="en-GB" altLang="en-US" dirty="0"/>
            </a:br>
            <a:r>
              <a:rPr lang="en-GB" altLang="en-US" dirty="0"/>
              <a:t>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pPr marL="174625" indent="-174625">
              <a:lnSpc>
                <a:spcPct val="110000"/>
              </a:lnSpc>
              <a:buNone/>
            </a:pPr>
            <a:r>
              <a:rPr lang="en-GB" altLang="en-US" sz="1800" dirty="0"/>
              <a:t> </a:t>
            </a:r>
          </a:p>
          <a:p>
            <a:pPr marL="174625" indent="-174625">
              <a:lnSpc>
                <a:spcPct val="110000"/>
              </a:lnSpc>
              <a:buNone/>
            </a:pPr>
            <a:r>
              <a:rPr lang="en-NZ" altLang="en-US" dirty="0" err="1"/>
              <a:t>Buetow</a:t>
            </a:r>
            <a:r>
              <a:rPr lang="en-NZ" altLang="en-US" dirty="0"/>
              <a:t>, S. (2010). Thematic analysis and its reconceptualization as 'saliency analysis'. </a:t>
            </a:r>
            <a:r>
              <a:rPr lang="en-NZ" altLang="en-US" i="1" dirty="0"/>
              <a:t>Journal of Health Service Research &amp; Policy, 15</a:t>
            </a:r>
            <a:r>
              <a:rPr lang="en-NZ" altLang="en-US" dirty="0"/>
              <a:t>(2), 123-125.</a:t>
            </a:r>
          </a:p>
          <a:p>
            <a:pPr marL="174625" indent="-174625">
              <a:lnSpc>
                <a:spcPct val="110000"/>
              </a:lnSpc>
              <a:buNone/>
            </a:pPr>
            <a:endParaRPr lang="en-GB" altLang="en-US" dirty="0"/>
          </a:p>
          <a:p>
            <a:pPr marL="174625" indent="-174625">
              <a:lnSpc>
                <a:spcPct val="110000"/>
              </a:lnSpc>
              <a:buNone/>
            </a:pPr>
            <a:r>
              <a:rPr lang="en-NZ" altLang="en-US" dirty="0"/>
              <a:t> </a:t>
            </a:r>
            <a:r>
              <a:rPr lang="en-GB" dirty="0"/>
              <a:t>Clarke, V. &amp; Smith, M. (2015). “Not hiding, not shouting, just me”: Gay men negotiate their visual identities. </a:t>
            </a:r>
            <a:r>
              <a:rPr lang="en-GB" i="1" dirty="0"/>
              <a:t>Journal of Homosexuality</a:t>
            </a:r>
            <a:r>
              <a:rPr lang="en-GB" dirty="0"/>
              <a:t> , </a:t>
            </a:r>
            <a:r>
              <a:rPr lang="en-GB" i="1" dirty="0"/>
              <a:t>62</a:t>
            </a:r>
            <a:r>
              <a:rPr lang="en-GB" dirty="0"/>
              <a:t>(1), 4-32.</a:t>
            </a:r>
          </a:p>
          <a:p>
            <a:pPr marL="174625" indent="-174625">
              <a:lnSpc>
                <a:spcPct val="110000"/>
              </a:lnSpc>
              <a:buNone/>
            </a:pPr>
            <a:endParaRPr lang="en-GB" dirty="0"/>
          </a:p>
          <a:p>
            <a:pPr marL="174625" indent="-174625">
              <a:lnSpc>
                <a:spcPct val="110000"/>
              </a:lnSpc>
              <a:buNone/>
            </a:pPr>
            <a:r>
              <a:rPr lang="en-US" dirty="0"/>
              <a:t>Clarke, V., Braun, V. &amp; Hayfield, N. (2015). Thematic analysis. In J. Smith (Ed.), </a:t>
            </a:r>
            <a:r>
              <a:rPr lang="en-US" i="1" dirty="0"/>
              <a:t>Qualitative psychology: A practical guide to research methods</a:t>
            </a:r>
            <a:r>
              <a:rPr lang="en-US" dirty="0"/>
              <a:t> (3</a:t>
            </a:r>
            <a:r>
              <a:rPr lang="en-US" baseline="30000" dirty="0"/>
              <a:t>rd</a:t>
            </a:r>
            <a:r>
              <a:rPr lang="en-US" dirty="0"/>
              <a:t> ed.) (pp. 222-248)</a:t>
            </a:r>
            <a:r>
              <a:rPr lang="en-GB" dirty="0"/>
              <a:t>. London: Sage.</a:t>
            </a:r>
            <a:r>
              <a:rPr lang="en-GB" altLang="en-US" dirty="0"/>
              <a:t> </a:t>
            </a:r>
          </a:p>
          <a:p>
            <a:pPr marL="174625" indent="-174625">
              <a:lnSpc>
                <a:spcPct val="110000"/>
              </a:lnSpc>
              <a:buNone/>
            </a:pPr>
            <a:r>
              <a:rPr lang="en-GB" alt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7752851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References </a:t>
            </a:r>
            <a:br>
              <a:rPr lang="en-GB" altLang="en-US" dirty="0"/>
            </a:br>
            <a:r>
              <a:rPr lang="en-GB" altLang="en-US" dirty="0"/>
              <a:t>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261938" indent="-261938">
              <a:buNone/>
            </a:pPr>
            <a:endParaRPr lang="en-GB" sz="1800" dirty="0"/>
          </a:p>
          <a:p>
            <a:pPr marL="261938" indent="-261938">
              <a:buNone/>
            </a:pPr>
            <a:r>
              <a:rPr lang="en-GB" dirty="0"/>
              <a:t>Hayfield, N., Clarke, V., </a:t>
            </a:r>
            <a:r>
              <a:rPr lang="en-GB" dirty="0" err="1"/>
              <a:t>Halliwell</a:t>
            </a:r>
            <a:r>
              <a:rPr lang="en-GB" dirty="0"/>
              <a:t>, E. &amp; </a:t>
            </a:r>
            <a:r>
              <a:rPr lang="en-GB" dirty="0" err="1"/>
              <a:t>Malson</a:t>
            </a:r>
            <a:r>
              <a:rPr lang="en-GB" dirty="0"/>
              <a:t>, H. (2013). Visible lesbians and invisible bisexuals: Appearance and visual identities among bisexual women. </a:t>
            </a:r>
            <a:r>
              <a:rPr lang="en-GB" i="1" dirty="0"/>
              <a:t>Women’s Studies International Forum</a:t>
            </a:r>
            <a:r>
              <a:rPr lang="en-GB" dirty="0"/>
              <a:t>, </a:t>
            </a:r>
            <a:r>
              <a:rPr lang="en-GB" i="1" dirty="0"/>
              <a:t>40</a:t>
            </a:r>
            <a:r>
              <a:rPr lang="en-GB" dirty="0"/>
              <a:t>, 172-182.</a:t>
            </a:r>
            <a:r>
              <a:rPr lang="en-GB" altLang="en-US" dirty="0"/>
              <a:t>  </a:t>
            </a:r>
          </a:p>
          <a:p>
            <a:pPr marL="261938" indent="-261938">
              <a:buNone/>
            </a:pPr>
            <a:endParaRPr lang="en-GB" altLang="en-US" dirty="0"/>
          </a:p>
          <a:p>
            <a:pPr marL="261938" indent="-261938">
              <a:buNone/>
            </a:pPr>
            <a:r>
              <a:rPr lang="en-NZ" altLang="en-US" dirty="0"/>
              <a:t>Silver, C., &amp; Fielding, N. (2008). Using computer packages in qualitative research. In C. </a:t>
            </a:r>
            <a:r>
              <a:rPr lang="en-NZ" altLang="en-US" dirty="0" err="1"/>
              <a:t>Willig</a:t>
            </a:r>
            <a:r>
              <a:rPr lang="en-NZ" altLang="en-US" dirty="0"/>
              <a:t> &amp; W. </a:t>
            </a:r>
            <a:r>
              <a:rPr lang="en-NZ" altLang="en-US" dirty="0" err="1"/>
              <a:t>Stainton</a:t>
            </a:r>
            <a:r>
              <a:rPr lang="en-NZ" altLang="en-US" dirty="0"/>
              <a:t> Rogers (Eds.), </a:t>
            </a:r>
            <a:r>
              <a:rPr lang="en-NZ" altLang="en-US" i="1" dirty="0"/>
              <a:t>The Sage Handbook of Qualitative Research in Psychology</a:t>
            </a:r>
            <a:r>
              <a:rPr lang="en-NZ" altLang="en-US" dirty="0"/>
              <a:t> (pp. 334-351). Los Angeles: Sage.</a:t>
            </a:r>
          </a:p>
          <a:p>
            <a:pPr marL="261938" indent="-261938">
              <a:buNone/>
            </a:pPr>
            <a:endParaRPr lang="en-NZ" altLang="en-US" dirty="0"/>
          </a:p>
          <a:p>
            <a:pPr marL="261938" indent="-261938">
              <a:buNone/>
            </a:pPr>
            <a:r>
              <a:rPr lang="en-US" dirty="0">
                <a:latin typeface="Calibri" panose="020F0502020204030204" pitchFamily="34" charset="0"/>
              </a:rPr>
              <a:t>Terry, G., Braun, V., &amp; </a:t>
            </a:r>
            <a:r>
              <a:rPr lang="en-US" dirty="0" err="1">
                <a:latin typeface="Calibri" panose="020F0502020204030204" pitchFamily="34" charset="0"/>
              </a:rPr>
              <a:t>Farvid</a:t>
            </a:r>
            <a:r>
              <a:rPr lang="en-US" dirty="0">
                <a:latin typeface="Calibri" panose="020F0502020204030204" pitchFamily="34" charset="0"/>
              </a:rPr>
              <a:t>, P. (2012). Structural Impediments to Sexual Health in New Zealand: Key Informant Perspectives. </a:t>
            </a:r>
            <a:r>
              <a:rPr lang="en-US" i="1" dirty="0">
                <a:latin typeface="Calibri" panose="020F0502020204030204" pitchFamily="34" charset="0"/>
              </a:rPr>
              <a:t>Sexuality Research and Social Policy, 9</a:t>
            </a:r>
            <a:r>
              <a:rPr lang="en-US" dirty="0">
                <a:latin typeface="Calibri" panose="020F0502020204030204" pitchFamily="34" charset="0"/>
              </a:rPr>
              <a:t>, 317-326</a:t>
            </a:r>
            <a:endParaRPr lang="en-NZ" dirty="0">
              <a:latin typeface="Calibri" panose="020F0502020204030204" pitchFamily="34" charset="0"/>
            </a:endParaRPr>
          </a:p>
          <a:p>
            <a:pPr marL="261938" indent="-261938">
              <a:buNone/>
            </a:pPr>
            <a:r>
              <a:rPr lang="en-GB" altLang="en-US" sz="1800" dirty="0"/>
              <a:t> </a:t>
            </a:r>
          </a:p>
          <a:p>
            <a:pPr marL="261938" indent="-261938">
              <a:buNone/>
            </a:pPr>
            <a:r>
              <a:rPr lang="en-GB" alt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5370938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TA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174625" indent="-174625">
              <a:spcBef>
                <a:spcPts val="450"/>
              </a:spcBef>
              <a:buNone/>
            </a:pPr>
            <a:endParaRPr lang="en-GB" sz="1600" dirty="0"/>
          </a:p>
          <a:p>
            <a:pPr marL="174625" indent="-174625">
              <a:spcBef>
                <a:spcPts val="450"/>
              </a:spcBef>
              <a:buNone/>
            </a:pPr>
            <a:endParaRPr lang="en-GB" sz="16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GB" dirty="0"/>
              <a:t>Braun, V. &amp; Clarke, V. (2012) Thematic analysis. In H. Cooper, P. M. </a:t>
            </a:r>
            <a:r>
              <a:rPr lang="en-GB" dirty="0" err="1"/>
              <a:t>Camic</a:t>
            </a:r>
            <a:r>
              <a:rPr lang="en-GB" dirty="0"/>
              <a:t>, D. L. Long, A. T. </a:t>
            </a:r>
            <a:r>
              <a:rPr lang="en-GB" dirty="0" err="1"/>
              <a:t>Panter</a:t>
            </a:r>
            <a:r>
              <a:rPr lang="en-GB" dirty="0"/>
              <a:t>, D. </a:t>
            </a:r>
            <a:r>
              <a:rPr lang="en-GB" dirty="0" err="1"/>
              <a:t>Rindskopf</a:t>
            </a:r>
            <a:r>
              <a:rPr lang="en-GB" dirty="0"/>
              <a:t>, &amp; K. J. </a:t>
            </a:r>
            <a:r>
              <a:rPr lang="en-GB" dirty="0" err="1"/>
              <a:t>Sher</a:t>
            </a:r>
            <a:r>
              <a:rPr lang="en-GB" dirty="0"/>
              <a:t> (</a:t>
            </a:r>
            <a:r>
              <a:rPr lang="en-GB" dirty="0" err="1"/>
              <a:t>Eds</a:t>
            </a:r>
            <a:r>
              <a:rPr lang="en-GB" dirty="0"/>
              <a:t>), </a:t>
            </a:r>
            <a:r>
              <a:rPr lang="en-GB" i="1" dirty="0"/>
              <a:t>APA handbook of research methods in psychology, Vol. 2: Research designs: Quantitative, qualitative, neuropsychological, and biological</a:t>
            </a:r>
            <a:r>
              <a:rPr lang="en-GB" dirty="0"/>
              <a:t> (pp. 57-71). Washington, DC: American Psychological Association. </a:t>
            </a:r>
          </a:p>
          <a:p>
            <a:pPr marL="174625" indent="-174625">
              <a:spcBef>
                <a:spcPts val="450"/>
              </a:spcBef>
              <a:buNone/>
            </a:pPr>
            <a:endParaRPr lang="en-GB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GB" dirty="0"/>
              <a:t>Braun, V., Clarke, V. &amp; </a:t>
            </a:r>
            <a:r>
              <a:rPr lang="en-GB" dirty="0" err="1"/>
              <a:t>Rance</a:t>
            </a:r>
            <a:r>
              <a:rPr lang="en-GB" dirty="0"/>
              <a:t>, N. (2014). How to use thematic analysis with interview data. In A. </a:t>
            </a:r>
            <a:r>
              <a:rPr lang="en-GB" dirty="0" err="1"/>
              <a:t>Vossler</a:t>
            </a:r>
            <a:r>
              <a:rPr lang="en-GB" dirty="0"/>
              <a:t> &amp; N. Moller (</a:t>
            </a:r>
            <a:r>
              <a:rPr lang="en-GB" dirty="0" err="1"/>
              <a:t>Eds</a:t>
            </a:r>
            <a:r>
              <a:rPr lang="en-GB" dirty="0"/>
              <a:t>), </a:t>
            </a:r>
            <a:r>
              <a:rPr lang="en-GB" i="1" dirty="0"/>
              <a:t>The Counselling and Psychotherapy Research Handbook</a:t>
            </a:r>
            <a:r>
              <a:rPr lang="en-GB" dirty="0"/>
              <a:t> (pp. 183-197). London: Sage.</a:t>
            </a:r>
          </a:p>
        </p:txBody>
      </p:sp>
      <p:pic>
        <p:nvPicPr>
          <p:cNvPr id="4" name="Picture 3" descr="Qualitative Research in Clinical and Health Psycholog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937" y="5433526"/>
            <a:ext cx="885825" cy="1328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uk.sagepub.com/upm-data/product/61979_9781446255278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78" y="5626465"/>
            <a:ext cx="876300" cy="1092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Encyclopedia of Critical Psychology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33" y="5641518"/>
            <a:ext cx="736339" cy="1108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479" y="5626409"/>
            <a:ext cx="786347" cy="112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06" y="5618732"/>
            <a:ext cx="716092" cy="10031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9" y="5626409"/>
            <a:ext cx="682229" cy="9429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00" y="5618732"/>
            <a:ext cx="614861" cy="9413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144" y="5641518"/>
            <a:ext cx="655022" cy="8515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985" y="5565336"/>
            <a:ext cx="974802" cy="1215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4668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174625" indent="-174625">
              <a:spcBef>
                <a:spcPts val="450"/>
              </a:spcBef>
              <a:buNone/>
            </a:pPr>
            <a:r>
              <a:rPr lang="en-US" dirty="0"/>
              <a:t>Braun, V., Clarke, V. &amp; Terry, G. (2014) Thematic analysis. In P. </a:t>
            </a:r>
            <a:r>
              <a:rPr lang="en-US" dirty="0" err="1"/>
              <a:t>Rohleder</a:t>
            </a:r>
            <a:r>
              <a:rPr lang="en-US" dirty="0"/>
              <a:t> &amp; A. Lyons (Eds.), </a:t>
            </a:r>
            <a:r>
              <a:rPr lang="en-GB" i="1" dirty="0"/>
              <a:t>Qualitative Research in Clinical and Health Psychology</a:t>
            </a:r>
            <a:r>
              <a:rPr lang="en-GB" dirty="0"/>
              <a:t> (pp. 95-113)</a:t>
            </a:r>
            <a:r>
              <a:rPr lang="en-GB" i="1" dirty="0"/>
              <a:t>.</a:t>
            </a:r>
            <a:r>
              <a:rPr lang="en-GB" dirty="0"/>
              <a:t> Basingstoke: Palgrave MacMillan.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NZ" dirty="0"/>
              <a:t>Clarke, V. &amp; Braun, V. (</a:t>
            </a:r>
            <a:r>
              <a:rPr lang="en-US" dirty="0"/>
              <a:t>2014</a:t>
            </a:r>
            <a:r>
              <a:rPr lang="en-NZ" dirty="0"/>
              <a:t>) Thematic analysis. In T. </a:t>
            </a:r>
            <a:r>
              <a:rPr lang="en-NZ" dirty="0" err="1"/>
              <a:t>Teo</a:t>
            </a:r>
            <a:r>
              <a:rPr lang="en-NZ" dirty="0"/>
              <a:t> (Ed.), </a:t>
            </a:r>
            <a:r>
              <a:rPr lang="en-NZ" i="1" dirty="0" err="1"/>
              <a:t>Encyclopedia</a:t>
            </a:r>
            <a:r>
              <a:rPr lang="en-NZ" i="1" dirty="0"/>
              <a:t> of Critical Psychology</a:t>
            </a:r>
            <a:r>
              <a:rPr lang="en-NZ" dirty="0"/>
              <a:t> (pp. 1947-1952). New York: Springer.</a:t>
            </a:r>
            <a:endParaRPr lang="en-GB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dirty="0"/>
              <a:t>Clarke, V. &amp; Braun, V. (2014) Thematic analysis. In A. C. </a:t>
            </a:r>
            <a:r>
              <a:rPr lang="en-NZ" dirty="0" err="1"/>
              <a:t>Michalos</a:t>
            </a:r>
            <a:r>
              <a:rPr lang="en-NZ" dirty="0"/>
              <a:t> (Ed.), </a:t>
            </a:r>
            <a:r>
              <a:rPr lang="en-NZ" i="1" dirty="0"/>
              <a:t>Encyclopaedia of Quality of Life </a:t>
            </a:r>
            <a:r>
              <a:rPr lang="en-US" i="1" dirty="0"/>
              <a:t>and Well-Being</a:t>
            </a:r>
            <a:r>
              <a:rPr lang="en-US" dirty="0"/>
              <a:t> </a:t>
            </a:r>
            <a:r>
              <a:rPr lang="en-NZ" i="1" dirty="0"/>
              <a:t>Research</a:t>
            </a:r>
            <a:r>
              <a:rPr lang="en-NZ" dirty="0"/>
              <a:t> (pp. 6626-6628). </a:t>
            </a:r>
            <a:r>
              <a:rPr lang="en-US" dirty="0"/>
              <a:t>Springer, Dordrecht, Netherlands</a:t>
            </a:r>
            <a:r>
              <a:rPr lang="en-NZ" dirty="0"/>
              <a:t>: Springer.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166945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/>
              <a:t>Other TA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25000" lnSpcReduction="20000"/>
          </a:bodyPr>
          <a:lstStyle/>
          <a:p>
            <a:pPr marL="261938" indent="-261938">
              <a:spcBef>
                <a:spcPts val="450"/>
              </a:spcBef>
              <a:buNone/>
            </a:pPr>
            <a:r>
              <a:rPr lang="en-NZ" sz="6400" dirty="0"/>
              <a:t>Clarke, V. &amp; Braun, V. (2013) Teaching thematic analysis: Overcoming challenges and developing strategies for effective learning. </a:t>
            </a:r>
            <a:r>
              <a:rPr lang="en-NZ" sz="6400" i="1" dirty="0"/>
              <a:t>The Psychologist</a:t>
            </a:r>
            <a:r>
              <a:rPr lang="en-NZ" sz="6400" dirty="0"/>
              <a:t>, </a:t>
            </a:r>
            <a:r>
              <a:rPr lang="en-NZ" sz="6400" i="1" dirty="0"/>
              <a:t>26</a:t>
            </a:r>
            <a:r>
              <a:rPr lang="en-NZ" sz="6400" dirty="0"/>
              <a:t>(2), 120-123.</a:t>
            </a:r>
          </a:p>
          <a:p>
            <a:pPr marL="261938" indent="-261938">
              <a:spcBef>
                <a:spcPts val="450"/>
              </a:spcBef>
              <a:buNone/>
            </a:pPr>
            <a:r>
              <a:rPr lang="en-US" sz="6400" dirty="0"/>
              <a:t>Clarke, V., Braun, V. &amp; Hayfield, N. (2015) Thematic analysis. In J. Smith (Ed.), </a:t>
            </a:r>
            <a:r>
              <a:rPr lang="en-US" sz="6400" i="1" dirty="0"/>
              <a:t>Qualitative psychology: A practical guide to research methods</a:t>
            </a:r>
            <a:r>
              <a:rPr lang="en-US" sz="6400" dirty="0"/>
              <a:t> (3</a:t>
            </a:r>
            <a:r>
              <a:rPr lang="en-US" sz="6400" baseline="30000" dirty="0"/>
              <a:t>rd</a:t>
            </a:r>
            <a:r>
              <a:rPr lang="en-US" sz="6400" dirty="0"/>
              <a:t> ed.)</a:t>
            </a:r>
            <a:r>
              <a:rPr lang="en-NZ" sz="6400" dirty="0"/>
              <a:t>. London: Sage.</a:t>
            </a:r>
            <a:endParaRPr lang="en-GB" sz="6400" dirty="0"/>
          </a:p>
          <a:p>
            <a:pPr marL="261938" indent="-261938">
              <a:spcBef>
                <a:spcPts val="450"/>
              </a:spcBef>
              <a:buNone/>
            </a:pPr>
            <a:r>
              <a:rPr lang="en-NZ" sz="6400" dirty="0"/>
              <a:t>Howitt, D. (2010) Introduction to qualitative methods in psychology (Chapter 7: Thematic analysis). Harlow, Essex: Pearson Education.</a:t>
            </a:r>
            <a:endParaRPr lang="en-GB" sz="6400" dirty="0"/>
          </a:p>
          <a:p>
            <a:pPr marL="261938" indent="-261938">
              <a:spcBef>
                <a:spcPts val="450"/>
              </a:spcBef>
              <a:buNone/>
            </a:pPr>
            <a:r>
              <a:rPr lang="en-NZ" sz="6400" dirty="0"/>
              <a:t>Howitt, D. &amp; Cramer, D. (2007) </a:t>
            </a:r>
            <a:r>
              <a:rPr lang="en-NZ" sz="6400" i="1" dirty="0"/>
              <a:t>Introduction to research methods in psychology</a:t>
            </a:r>
            <a:r>
              <a:rPr lang="en-NZ" sz="6400" dirty="0"/>
              <a:t> (Chapter 21: Thematic analysis). Harlow, Essex: Pearson Education.</a:t>
            </a:r>
            <a:endParaRPr lang="en-GB" sz="6400" dirty="0"/>
          </a:p>
          <a:p>
            <a:pPr marL="261938" indent="-261938">
              <a:spcBef>
                <a:spcPts val="450"/>
              </a:spcBef>
              <a:buNone/>
            </a:pPr>
            <a:r>
              <a:rPr lang="en-NZ" sz="6400" dirty="0" err="1"/>
              <a:t>Stainton</a:t>
            </a:r>
            <a:r>
              <a:rPr lang="en-NZ" sz="6400" dirty="0"/>
              <a:t> Rogers, W. (2011) </a:t>
            </a:r>
            <a:r>
              <a:rPr lang="en-NZ" sz="6400" i="1" dirty="0"/>
              <a:t>Social psychology</a:t>
            </a:r>
            <a:r>
              <a:rPr lang="en-NZ" sz="6400" dirty="0"/>
              <a:t>, 2</a:t>
            </a:r>
            <a:r>
              <a:rPr lang="en-NZ" sz="6400" baseline="30000" dirty="0"/>
              <a:t>nd</a:t>
            </a:r>
            <a:r>
              <a:rPr lang="en-NZ" sz="6400" dirty="0"/>
              <a:t> ed. (Chapter 5: Qualitative research in social psychology). Berkshire: Open University Press.</a:t>
            </a:r>
            <a:endParaRPr lang="en-GB" sz="6400" dirty="0"/>
          </a:p>
          <a:p>
            <a:pPr marL="261938" indent="-261938">
              <a:spcBef>
                <a:spcPts val="450"/>
              </a:spcBef>
              <a:buNone/>
            </a:pPr>
            <a:r>
              <a:rPr lang="en-NZ" sz="6400" dirty="0"/>
              <a:t>Whittaker, A. (2009) </a:t>
            </a:r>
            <a:r>
              <a:rPr lang="en-NZ" sz="6400" i="1" dirty="0"/>
              <a:t>Research skills for social work</a:t>
            </a:r>
            <a:r>
              <a:rPr lang="en-NZ" sz="6400" dirty="0"/>
              <a:t> (Chapter 7: Analysing your data). Exeter: Learning Matters.</a:t>
            </a:r>
            <a:r>
              <a:rPr lang="en-GB" sz="6400" i="1" dirty="0"/>
              <a:t>Successful Qualitative Research</a:t>
            </a:r>
            <a:r>
              <a:rPr lang="en-GB" sz="6400" dirty="0"/>
              <a:t>: </a:t>
            </a:r>
            <a:r>
              <a:rPr lang="en-GB" sz="6400" dirty="0">
                <a:hlinkClick r:id="rId3"/>
              </a:rPr>
              <a:t>http://www.uk.sagepub.com/books/Book233059</a:t>
            </a:r>
            <a:br>
              <a:rPr lang="en-GB" sz="4200" dirty="0"/>
            </a:br>
            <a:endParaRPr lang="en-GB" sz="4200" dirty="0"/>
          </a:p>
          <a:p>
            <a:endParaRPr lang="en-GB" sz="3225" dirty="0"/>
          </a:p>
        </p:txBody>
      </p:sp>
      <p:pic>
        <p:nvPicPr>
          <p:cNvPr id="4" name="Picture 3" descr="Qualitative Research in Clinical and Health Psychology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937" y="5433526"/>
            <a:ext cx="885825" cy="1328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uk.sagepub.com/upm-data/product/61979_9781446255278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78" y="5626465"/>
            <a:ext cx="876300" cy="1092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Encyclopedia of Critical Psychology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33" y="5641518"/>
            <a:ext cx="736339" cy="1108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479" y="5626409"/>
            <a:ext cx="786347" cy="112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06" y="5618732"/>
            <a:ext cx="716092" cy="10031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9" y="5626409"/>
            <a:ext cx="682229" cy="9429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00" y="5618732"/>
            <a:ext cx="614861" cy="9413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144" y="5641518"/>
            <a:ext cx="655022" cy="8515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985" y="5565336"/>
            <a:ext cx="974802" cy="1215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63120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TA publications and online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spcBef>
                <a:spcPts val="450"/>
              </a:spcBef>
              <a:buNone/>
            </a:pPr>
            <a:r>
              <a:rPr lang="en-GB" sz="1400" b="1" dirty="0"/>
              <a:t> 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US" sz="1400" dirty="0"/>
              <a:t>Clarke, V. &amp; Braun, V. ( 2015) Thematic analysis. 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Sage.</a:t>
            </a:r>
            <a:endParaRPr lang="en-GB" sz="14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sz="1400" dirty="0"/>
              <a:t>Huxley, C., Clarke, V. &amp; </a:t>
            </a:r>
            <a:r>
              <a:rPr lang="en-NZ" sz="1400" dirty="0" err="1"/>
              <a:t>Halliwell</a:t>
            </a:r>
            <a:r>
              <a:rPr lang="en-NZ" sz="1400" dirty="0"/>
              <a:t>, E. (2015) Reflective report: A qualitative exploration of whether lesbian and bisexual women are ‘protected’ from sociocultural pressure to be thin. </a:t>
            </a:r>
            <a:r>
              <a:rPr lang="en-US" sz="1400" dirty="0"/>
              <a:t>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</a:t>
            </a:r>
            <a:r>
              <a:rPr lang="en-NZ" sz="1400" dirty="0"/>
              <a:t>.</a:t>
            </a:r>
            <a:endParaRPr lang="en-GB" sz="14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sz="1400" dirty="0"/>
              <a:t>Terry, G. (2015) Doing thematic analysis. </a:t>
            </a:r>
            <a:r>
              <a:rPr lang="en-US" sz="1400" dirty="0"/>
              <a:t>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Sage.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GB" sz="1400" b="1" i="1" dirty="0"/>
              <a:t> </a:t>
            </a:r>
            <a:endParaRPr lang="en-GB" sz="1400" dirty="0"/>
          </a:p>
          <a:p>
            <a:pPr marL="0" indent="0">
              <a:spcBef>
                <a:spcPts val="450"/>
              </a:spcBef>
              <a:buNone/>
            </a:pPr>
            <a:endParaRPr lang="en-NZ" sz="1400" b="1" dirty="0"/>
          </a:p>
          <a:p>
            <a:pPr marL="0" indent="0">
              <a:spcBef>
                <a:spcPts val="450"/>
              </a:spcBef>
              <a:buNone/>
            </a:pPr>
            <a:r>
              <a:rPr lang="en-NZ" sz="1400" b="1" dirty="0"/>
              <a:t>Online resources</a:t>
            </a:r>
            <a:endParaRPr lang="en-GB" sz="1400" dirty="0"/>
          </a:p>
          <a:p>
            <a:pPr>
              <a:spcBef>
                <a:spcPts val="450"/>
              </a:spcBef>
            </a:pPr>
            <a:r>
              <a:rPr lang="en-GB" sz="1400" dirty="0"/>
              <a:t>Braun &amp; Clarke thematic analysis website: </a:t>
            </a:r>
            <a:r>
              <a:rPr lang="en-GB" sz="1400" dirty="0">
                <a:hlinkClick r:id="rId3"/>
              </a:rPr>
              <a:t>www.psych.auckland.ac.nz/thematicanalysis</a:t>
            </a:r>
            <a:endParaRPr lang="en-GB" sz="1400" dirty="0"/>
          </a:p>
          <a:p>
            <a:pPr>
              <a:spcBef>
                <a:spcPts val="450"/>
              </a:spcBef>
            </a:pPr>
            <a:r>
              <a:rPr lang="en-NZ" sz="1400" i="1" dirty="0"/>
              <a:t>Successful qualitative research: A practical guide for beginners</a:t>
            </a:r>
            <a:r>
              <a:rPr lang="en-NZ" sz="1400" dirty="0"/>
              <a:t> companion website: </a:t>
            </a:r>
            <a:r>
              <a:rPr lang="en-NZ" sz="1400" u="sng" dirty="0">
                <a:hlinkClick r:id="rId4"/>
              </a:rPr>
              <a:t>www.sagepub.co.uk/braunclarke</a:t>
            </a:r>
            <a:endParaRPr lang="en-NZ" sz="1400" u="sng" dirty="0"/>
          </a:p>
        </p:txBody>
      </p:sp>
    </p:spTree>
    <p:extLst>
      <p:ext uri="{BB962C8B-B14F-4D97-AF65-F5344CB8AC3E}">
        <p14:creationId xmlns:p14="http://schemas.microsoft.com/office/powerpoint/2010/main" val="173158741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3545</Words>
  <Application>Microsoft Office PowerPoint</Application>
  <PresentationFormat>Widescreen</PresentationFormat>
  <Paragraphs>431</Paragraphs>
  <Slides>58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8" baseType="lpstr">
      <vt:lpstr>Arial</vt:lpstr>
      <vt:lpstr>Calibri</vt:lpstr>
      <vt:lpstr>Cambria Math</vt:lpstr>
      <vt:lpstr>Symbol</vt:lpstr>
      <vt:lpstr>Times New Roman</vt:lpstr>
      <vt:lpstr>Tw Cen MT</vt:lpstr>
      <vt:lpstr>Verdana</vt:lpstr>
      <vt:lpstr>Wingdings</vt:lpstr>
      <vt:lpstr>Wingdings 2</vt:lpstr>
      <vt:lpstr>Droplet</vt:lpstr>
      <vt:lpstr>Thematically analysing your data</vt:lpstr>
      <vt:lpstr>The aim of this lesson:</vt:lpstr>
      <vt:lpstr>BUT FIRST, ARRANGEMENTS FOR ASSESSMENTS …</vt:lpstr>
      <vt:lpstr>Six Phases of Thematic Analysis</vt:lpstr>
      <vt:lpstr>Six Phases of Thematic Analysis</vt:lpstr>
      <vt:lpstr>STEPS OF ANALYSIS </vt:lpstr>
      <vt:lpstr>1) Familiarizing yourself with the data and identifying items of interest</vt:lpstr>
      <vt:lpstr>Coding</vt:lpstr>
      <vt:lpstr>Six Phases of Thematic Analysis</vt:lpstr>
      <vt:lpstr>Six Phases of Thematic Analysis</vt:lpstr>
      <vt:lpstr>(2) Generating initial codes</vt:lpstr>
      <vt:lpstr>Managing the coding process</vt:lpstr>
      <vt:lpstr>Semantic and latent codes</vt:lpstr>
      <vt:lpstr>Semantic or latent themes </vt:lpstr>
      <vt:lpstr>With a semantic approach…..</vt:lpstr>
      <vt:lpstr>In contrast, analysis at the latent level</vt:lpstr>
      <vt:lpstr>If we imagine an uneven blob of jelly…..</vt:lpstr>
      <vt:lpstr>Coding exercise</vt:lpstr>
      <vt:lpstr>Example…….</vt:lpstr>
      <vt:lpstr>Theme development and interpretation</vt:lpstr>
      <vt:lpstr>Six Phases of Thematic Analysis</vt:lpstr>
      <vt:lpstr>What is a theme?</vt:lpstr>
      <vt:lpstr>Example of a central organising concept:</vt:lpstr>
      <vt:lpstr>Example of a central organising concept:</vt:lpstr>
      <vt:lpstr>(3) ‘Searching’ for themes</vt:lpstr>
      <vt:lpstr>THEMES</vt:lpstr>
      <vt:lpstr>Can you find any themes in that data…….</vt:lpstr>
      <vt:lpstr>Finalised thematic map (Terry et al)</vt:lpstr>
      <vt:lpstr>Example of a summary table (Frith &amp; Gleeson, 2004) </vt:lpstr>
      <vt:lpstr>4) Reviewing potential themes</vt:lpstr>
      <vt:lpstr>5) Defining and naming your themes</vt:lpstr>
      <vt:lpstr>Theme levels</vt:lpstr>
      <vt:lpstr>Example:  </vt:lpstr>
      <vt:lpstr>Example:</vt:lpstr>
      <vt:lpstr>6) Producing the presentation</vt:lpstr>
      <vt:lpstr>Quality in TA</vt:lpstr>
      <vt:lpstr>REMEMBER…..</vt:lpstr>
      <vt:lpstr>Some common problems (i)</vt:lpstr>
      <vt:lpstr>Some common problems (ii)</vt:lpstr>
      <vt:lpstr>Good practices in reporting a TA</vt:lpstr>
      <vt:lpstr>Good practices in reporting a TA</vt:lpstr>
      <vt:lpstr>Check out this 15 point plan to evaluate your thematic analysis…..</vt:lpstr>
      <vt:lpstr>A 15-point checklist of criteria for good TA</vt:lpstr>
      <vt:lpstr>A 15-point checklist of criteria for good TA</vt:lpstr>
      <vt:lpstr>CHECK OUT THE STRENGTHS AND WEAKNESS OF THEMATIC ANALYSIS</vt:lpstr>
      <vt:lpstr>What are the strengths of TA?</vt:lpstr>
      <vt:lpstr>What are the weaknesses of TA?</vt:lpstr>
      <vt:lpstr>Small group work……</vt:lpstr>
      <vt:lpstr>FULL GROUP DISCUSSION…..</vt:lpstr>
      <vt:lpstr>Questions!</vt:lpstr>
      <vt:lpstr>A good book:</vt:lpstr>
      <vt:lpstr>Have we achieved The aim of this lesson?</vt:lpstr>
      <vt:lpstr>References   </vt:lpstr>
      <vt:lpstr>References   </vt:lpstr>
      <vt:lpstr>Other TA resources</vt:lpstr>
      <vt:lpstr>PowerPoint Presentation</vt:lpstr>
      <vt:lpstr>Other TA resources</vt:lpstr>
      <vt:lpstr> TA publications and online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Thematically analysing your data</dc:title>
  <dc:creator>Beverly Cole</dc:creator>
  <cp:lastModifiedBy>Beverly Cole</cp:lastModifiedBy>
  <cp:revision>2</cp:revision>
  <dcterms:created xsi:type="dcterms:W3CDTF">2019-03-18T09:07:05Z</dcterms:created>
  <dcterms:modified xsi:type="dcterms:W3CDTF">2019-03-18T09:19:06Z</dcterms:modified>
</cp:coreProperties>
</file>