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  <p:sldId id="265" r:id="rId9"/>
    <p:sldId id="264" r:id="rId10"/>
    <p:sldId id="266" r:id="rId11"/>
    <p:sldId id="267" r:id="rId12"/>
    <p:sldId id="269" r:id="rId13"/>
    <p:sldId id="270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2" y="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08022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46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02696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923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4182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211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173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116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350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221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72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DFBF2F20-D715-44AE-B773-4FFFC1B0269D}" type="datetimeFigureOut">
              <a:rPr lang="en-GB" smtClean="0"/>
              <a:t>27/05/2021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253A8EA-BECA-43E7-8306-B39BE8F609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641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8E1DCC1-CECF-49BB-97F0-2233B406D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7ABF58-EC6B-4932-8671-4BAEBDDF5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2811"/>
            <a:ext cx="11292842" cy="510821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368300"/>
            <a:ext cx="8263128" cy="447039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At the tomb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868EAF-CD67-49A7-8A32-BBC0EA412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5533371"/>
            <a:ext cx="9418320" cy="896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chemeClr val="tx1"/>
                </a:solidFill>
              </a:rPr>
              <a:t>Lecture six</a:t>
            </a:r>
          </a:p>
        </p:txBody>
      </p:sp>
    </p:spTree>
    <p:extLst>
      <p:ext uri="{BB962C8B-B14F-4D97-AF65-F5344CB8AC3E}">
        <p14:creationId xmlns:p14="http://schemas.microsoft.com/office/powerpoint/2010/main" val="154889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B58F153-2C05-4057-8926-C19588EB9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1" y="365760"/>
            <a:ext cx="4835635" cy="18059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Where are the relics?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4671" y="2314575"/>
            <a:ext cx="4824603" cy="38655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Cemeteries</a:t>
            </a:r>
          </a:p>
          <a:p>
            <a:r>
              <a:rPr lang="en-US" dirty="0"/>
              <a:t>Catacombs</a:t>
            </a:r>
          </a:p>
          <a:p>
            <a:r>
              <a:rPr lang="en-US" dirty="0"/>
              <a:t>Crypts</a:t>
            </a:r>
          </a:p>
          <a:p>
            <a:r>
              <a:rPr lang="en-US" dirty="0"/>
              <a:t>East of the main altar</a:t>
            </a:r>
          </a:p>
          <a:p>
            <a:r>
              <a:rPr lang="en-US" dirty="0"/>
              <a:t>Side chapel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383" r="7736" b="1"/>
          <a:stretch/>
        </p:blipFill>
        <p:spPr>
          <a:xfrm>
            <a:off x="6096010" y="10"/>
            <a:ext cx="1951087" cy="3355932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0239" r="13161"/>
          <a:stretch/>
        </p:blipFill>
        <p:spPr>
          <a:xfrm>
            <a:off x="8172154" y="10"/>
            <a:ext cx="2999074" cy="33559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119" r="-2" b="-2"/>
          <a:stretch/>
        </p:blipFill>
        <p:spPr>
          <a:xfrm>
            <a:off x="6095998" y="3476625"/>
            <a:ext cx="5075238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816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Dressing up the shrine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2697" r="3" b="15819"/>
          <a:stretch/>
        </p:blipFill>
        <p:spPr>
          <a:xfrm>
            <a:off x="633998" y="640080"/>
            <a:ext cx="6927007" cy="5588101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78675" y="2287375"/>
            <a:ext cx="3075836" cy="389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/>
              <a:t>Precious fabrics</a:t>
            </a:r>
          </a:p>
          <a:p>
            <a:r>
              <a:rPr lang="en-US" sz="1600"/>
              <a:t>Special lighting</a:t>
            </a:r>
          </a:p>
          <a:p>
            <a:r>
              <a:rPr lang="en-US" sz="1600"/>
              <a:t>Herbs on the floor</a:t>
            </a:r>
          </a:p>
          <a:p>
            <a:r>
              <a:rPr lang="en-US" sz="1600"/>
              <a:t>Decorated hangings</a:t>
            </a:r>
          </a:p>
          <a:p>
            <a:r>
              <a:rPr lang="en-US" sz="1600"/>
              <a:t>Canopies</a:t>
            </a:r>
          </a:p>
          <a:p>
            <a:r>
              <a:rPr lang="en-US" sz="1600"/>
              <a:t>Elevated columns</a:t>
            </a:r>
          </a:p>
          <a:p>
            <a:r>
              <a:rPr lang="en-US" sz="1600"/>
              <a:t>Decorative friezes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416468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vocab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1248" y="3667627"/>
            <a:ext cx="6079066" cy="6380746"/>
          </a:xfrm>
        </p:spPr>
        <p:txBody>
          <a:bodyPr/>
          <a:lstStyle/>
          <a:p>
            <a:r>
              <a:rPr lang="en-GB" dirty="0"/>
              <a:t>Duties included:</a:t>
            </a:r>
          </a:p>
          <a:p>
            <a:pPr lvl="1"/>
            <a:r>
              <a:rPr lang="en-GB" dirty="0"/>
              <a:t>Guarding over night</a:t>
            </a:r>
          </a:p>
          <a:p>
            <a:pPr lvl="1"/>
            <a:r>
              <a:rPr lang="en-GB" dirty="0"/>
              <a:t>Bell ringing</a:t>
            </a:r>
          </a:p>
          <a:p>
            <a:pPr lvl="1"/>
            <a:r>
              <a:rPr lang="en-GB" dirty="0"/>
              <a:t>Alms giving</a:t>
            </a:r>
          </a:p>
          <a:p>
            <a:pPr lvl="1"/>
            <a:r>
              <a:rPr lang="en-GB" dirty="0"/>
              <a:t>Mass</a:t>
            </a:r>
          </a:p>
          <a:p>
            <a:pPr lvl="1"/>
            <a:r>
              <a:rPr lang="en-GB" dirty="0"/>
              <a:t>Preventing relic theft</a:t>
            </a:r>
          </a:p>
          <a:p>
            <a:pPr lvl="1"/>
            <a:r>
              <a:rPr lang="en-GB" dirty="0"/>
              <a:t>Maintaining lists of gifts and miracles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i="1" dirty="0" err="1"/>
              <a:t>feretarii</a:t>
            </a:r>
            <a:endParaRPr lang="en-GB" i="1" dirty="0"/>
          </a:p>
          <a:p>
            <a:r>
              <a:rPr lang="en-GB" i="1" dirty="0" err="1"/>
              <a:t>feretrum</a:t>
            </a:r>
            <a:endParaRPr lang="en-GB" i="1" dirty="0"/>
          </a:p>
          <a:p>
            <a:r>
              <a:rPr lang="en-GB" i="1" dirty="0"/>
              <a:t>ex </a:t>
            </a:r>
            <a:r>
              <a:rPr lang="en-GB" i="1" dirty="0" err="1"/>
              <a:t>voto</a:t>
            </a:r>
            <a:endParaRPr lang="en-GB" i="1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4172" y="127819"/>
            <a:ext cx="7426580" cy="495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196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Other shrine types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6580" r="821"/>
          <a:stretch/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78675" y="2301555"/>
            <a:ext cx="3075836" cy="3878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i="1" dirty="0"/>
              <a:t>scrinium</a:t>
            </a:r>
            <a:r>
              <a:rPr lang="en-US" sz="2000" dirty="0"/>
              <a:t> = box</a:t>
            </a:r>
          </a:p>
          <a:p>
            <a:r>
              <a:rPr lang="en-US" sz="2000" i="1" dirty="0"/>
              <a:t>scrinium </a:t>
            </a:r>
            <a:r>
              <a:rPr lang="en-US" sz="2000" i="1" dirty="0" err="1"/>
              <a:t>reliquiarum</a:t>
            </a:r>
            <a:endParaRPr lang="en-US" sz="2000" i="1" dirty="0"/>
          </a:p>
          <a:p>
            <a:r>
              <a:rPr lang="en-US" sz="2000" i="1" dirty="0" err="1"/>
              <a:t>memoria</a:t>
            </a:r>
            <a:endParaRPr lang="en-US" sz="2000" i="1" dirty="0"/>
          </a:p>
          <a:p>
            <a:r>
              <a:rPr lang="en-US" sz="2000" i="1" dirty="0" err="1"/>
              <a:t>feretrum</a:t>
            </a:r>
            <a:endParaRPr lang="en-US" sz="2000" i="1" dirty="0"/>
          </a:p>
          <a:p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1778451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7489" y="566382"/>
            <a:ext cx="4534047" cy="155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Enger purse reliquary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9535" y="2438399"/>
            <a:ext cx="4572002" cy="3853219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/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44" r="1" b="1"/>
          <a:stretch/>
        </p:blipFill>
        <p:spPr>
          <a:xfrm>
            <a:off x="6097181" y="10"/>
            <a:ext cx="609481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12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Emly shrine</a:t>
            </a:r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/>
            <a:endParaRPr lang="en-US" sz="160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76" r="4513" b="2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306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miracles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159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Matthew 10:8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dirty="0"/>
              <a:t>‘Heal the sick, cleanse the lepers, raise the dead, cast out devils . . .’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811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Defining miracles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/>
              <a:t>Works</a:t>
            </a:r>
          </a:p>
          <a:p>
            <a:r>
              <a:rPr lang="en-US" sz="1600"/>
              <a:t>Wonders</a:t>
            </a:r>
          </a:p>
          <a:p>
            <a:r>
              <a:rPr lang="en-US" sz="1600"/>
              <a:t>Powers</a:t>
            </a:r>
          </a:p>
          <a:p>
            <a:r>
              <a:rPr lang="en-US" sz="1600"/>
              <a:t>Signs</a:t>
            </a:r>
          </a:p>
          <a:p>
            <a:r>
              <a:rPr lang="en-US" sz="1600"/>
              <a:t>Subjective response of beholder key</a:t>
            </a:r>
          </a:p>
          <a:p>
            <a:r>
              <a:rPr lang="en-US" sz="1600"/>
              <a:t>Clement VI: ‘all miracles are wonders, but not all wonders are miracles’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-2" b="9199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76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7489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Categorising miracles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67D982-25C5-4CC2-AA64-276BE3B2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37489" y="2301555"/>
            <a:ext cx="3075836" cy="387858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/>
              <a:t>Posthumous?</a:t>
            </a:r>
          </a:p>
          <a:p>
            <a:r>
              <a:rPr lang="en-US" sz="1600"/>
              <a:t>Male/female beneficiaries</a:t>
            </a:r>
          </a:p>
          <a:p>
            <a:r>
              <a:rPr lang="en-US" sz="1600"/>
              <a:t>Distance from shrine</a:t>
            </a:r>
          </a:p>
          <a:p>
            <a:r>
              <a:rPr lang="en-US" sz="1600"/>
              <a:t>Most common – healing</a:t>
            </a:r>
          </a:p>
          <a:p>
            <a:pPr lvl="1"/>
            <a:r>
              <a:rPr lang="en-US"/>
              <a:t>Paralysis</a:t>
            </a:r>
          </a:p>
          <a:p>
            <a:pPr lvl="1"/>
            <a:r>
              <a:rPr lang="en-US"/>
              <a:t>Blindness</a:t>
            </a:r>
          </a:p>
          <a:p>
            <a:pPr lvl="1"/>
            <a:r>
              <a:rPr lang="en-US"/>
              <a:t>Resurrection</a:t>
            </a:r>
          </a:p>
          <a:p>
            <a:endParaRPr lang="en-US" sz="160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8194" r="-2" b="17792"/>
          <a:stretch/>
        </p:blipFill>
        <p:spPr>
          <a:xfrm>
            <a:off x="4639057" y="10"/>
            <a:ext cx="75529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486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464" y="539087"/>
            <a:ext cx="4534047" cy="15848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Attracting a </a:t>
            </a:r>
            <a:br>
              <a:rPr lang="en-US"/>
            </a:br>
            <a:r>
              <a:rPr lang="en-US"/>
              <a:t>saint’s attention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5608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0463" y="2438399"/>
            <a:ext cx="4572002" cy="3880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Make a vow</a:t>
            </a:r>
          </a:p>
          <a:p>
            <a:r>
              <a:rPr lang="en-US"/>
              <a:t>Bend a penny</a:t>
            </a:r>
          </a:p>
          <a:p>
            <a:r>
              <a:rPr lang="en-US"/>
              <a:t>Measure the person</a:t>
            </a:r>
          </a:p>
          <a:p>
            <a:r>
              <a:rPr lang="en-US"/>
              <a:t>Sleep on it</a:t>
            </a:r>
          </a:p>
          <a:p>
            <a:r>
              <a:rPr lang="en-US"/>
              <a:t>Sometimes persistence is required . . . 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731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Other miracle types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072" r="1" b="1"/>
          <a:stretch/>
        </p:blipFill>
        <p:spPr>
          <a:xfrm>
            <a:off x="633998" y="640080"/>
            <a:ext cx="6927007" cy="5588101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78675" y="2287375"/>
            <a:ext cx="3075836" cy="389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Provision miracles</a:t>
            </a:r>
          </a:p>
          <a:p>
            <a:r>
              <a:rPr lang="en-US" sz="2000" dirty="0"/>
              <a:t>Vision, prophecy and rapture</a:t>
            </a:r>
          </a:p>
          <a:p>
            <a:r>
              <a:rPr lang="en-US" sz="2000" dirty="0"/>
              <a:t>Demons</a:t>
            </a:r>
          </a:p>
          <a:p>
            <a:r>
              <a:rPr lang="en-US" sz="2000" dirty="0" err="1"/>
              <a:t>Punative</a:t>
            </a:r>
            <a:r>
              <a:rPr lang="en-US" sz="2000" dirty="0"/>
              <a:t> miracles</a:t>
            </a:r>
          </a:p>
        </p:txBody>
      </p:sp>
    </p:spTree>
    <p:extLst>
      <p:ext uri="{BB962C8B-B14F-4D97-AF65-F5344CB8AC3E}">
        <p14:creationId xmlns:p14="http://schemas.microsoft.com/office/powerpoint/2010/main" val="3978621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F1ACBE00-0221-433D-8EA5-D9D7B45F3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>
                <a:solidFill>
                  <a:schemeClr val="tx1"/>
                </a:solidFill>
              </a:rPr>
              <a:t>St Nicholas’ miracle at sea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30351" r="-1" b="37261"/>
          <a:stretch/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81260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87</TotalTime>
  <Words>189</Words>
  <Application>Microsoft Office PowerPoint</Application>
  <PresentationFormat>Widescreen</PresentationFormat>
  <Paragraphs>64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Schoolbook</vt:lpstr>
      <vt:lpstr>Wingdings 2</vt:lpstr>
      <vt:lpstr>View</vt:lpstr>
      <vt:lpstr>At the tomb</vt:lpstr>
      <vt:lpstr>Where are the relics?</vt:lpstr>
      <vt:lpstr>Dressing up the shrine</vt:lpstr>
      <vt:lpstr>vocab</vt:lpstr>
      <vt:lpstr>Other shrine types</vt:lpstr>
      <vt:lpstr>Enger purse reliquary</vt:lpstr>
      <vt:lpstr>Emly shrine</vt:lpstr>
      <vt:lpstr>miracles</vt:lpstr>
      <vt:lpstr>Matthew 10:8</vt:lpstr>
      <vt:lpstr>Defining miracles</vt:lpstr>
      <vt:lpstr>Categorising miracles</vt:lpstr>
      <vt:lpstr>Attracting a  saint’s attention</vt:lpstr>
      <vt:lpstr>Other miracle types</vt:lpstr>
      <vt:lpstr>St Nicholas’ miracle at sea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 the tomb</dc:title>
  <dc:creator>Harriet Webster</dc:creator>
  <cp:lastModifiedBy>Harriett Webster</cp:lastModifiedBy>
  <cp:revision>8</cp:revision>
  <dcterms:created xsi:type="dcterms:W3CDTF">2019-03-26T07:31:36Z</dcterms:created>
  <dcterms:modified xsi:type="dcterms:W3CDTF">2021-05-27T13:19:13Z</dcterms:modified>
</cp:coreProperties>
</file>