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7" r:id="rId2"/>
    <p:sldId id="258" r:id="rId3"/>
    <p:sldId id="259" r:id="rId4"/>
    <p:sldId id="260" r:id="rId5"/>
    <p:sldId id="265" r:id="rId6"/>
    <p:sldId id="266" r:id="rId7"/>
    <p:sldId id="267" r:id="rId8"/>
    <p:sldId id="268" r:id="rId9"/>
    <p:sldId id="256" r:id="rId10"/>
    <p:sldId id="270" r:id="rId11"/>
    <p:sldId id="271" r:id="rId12"/>
    <p:sldId id="272" r:id="rId13"/>
    <p:sldId id="275" r:id="rId14"/>
    <p:sldId id="273" r:id="rId15"/>
    <p:sldId id="262" r:id="rId16"/>
    <p:sldId id="277" r:id="rId17"/>
    <p:sldId id="263" r:id="rId18"/>
    <p:sldId id="278" r:id="rId19"/>
    <p:sldId id="261" r:id="rId20"/>
    <p:sldId id="279" r:id="rId21"/>
    <p:sldId id="280" r:id="rId22"/>
    <p:sldId id="264" r:id="rId23"/>
    <p:sldId id="281" r:id="rId24"/>
    <p:sldId id="282" r:id="rId25"/>
    <p:sldId id="283" r:id="rId26"/>
    <p:sldId id="284" r:id="rId27"/>
    <p:sldId id="285" r:id="rId28"/>
    <p:sldId id="286" r:id="rId29"/>
    <p:sldId id="287" r:id="rId30"/>
    <p:sldId id="289" r:id="rId31"/>
    <p:sldId id="290" r:id="rId32"/>
    <p:sldId id="291" r:id="rId33"/>
    <p:sldId id="292" r:id="rId34"/>
    <p:sldId id="293" r:id="rId35"/>
    <p:sldId id="2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4837C8-A8E6-174B-A98B-49A7E497BC24}"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B85FE8-1DAB-B44E-B298-A2456DC9B7CF}" type="slidenum">
              <a:rPr lang="en-US" smtClean="0"/>
              <a:t>‹#›</a:t>
            </a:fld>
            <a:endParaRPr lang="en-US"/>
          </a:p>
        </p:txBody>
      </p:sp>
    </p:spTree>
    <p:extLst>
      <p:ext uri="{BB962C8B-B14F-4D97-AF65-F5344CB8AC3E}">
        <p14:creationId xmlns:p14="http://schemas.microsoft.com/office/powerpoint/2010/main" val="2345244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Hello, this is a presentation on staff scheduling and </a:t>
            </a:r>
            <a:r>
              <a:rPr lang="en-US" dirty="0" err="1"/>
              <a:t>rotas</a:t>
            </a:r>
            <a:r>
              <a:rPr lang="en-US" dirty="0"/>
              <a:t> at Riverdale Nursing Home. It explains how Excel can support this important workplace task effectively for care staff.</a:t>
            </a:r>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23</a:t>
            </a:fld>
            <a:endParaRPr lang="en-GB"/>
          </a:p>
        </p:txBody>
      </p:sp>
    </p:spTree>
    <p:extLst>
      <p:ext uri="{BB962C8B-B14F-4D97-AF65-F5344CB8AC3E}">
        <p14:creationId xmlns:p14="http://schemas.microsoft.com/office/powerpoint/2010/main" val="660513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Staff scheduling, also called </a:t>
            </a:r>
            <a:r>
              <a:rPr lang="en-US" dirty="0" err="1"/>
              <a:t>rota</a:t>
            </a:r>
            <a:r>
              <a:rPr lang="en-US" dirty="0"/>
              <a:t> planning, means </a:t>
            </a:r>
            <a:r>
              <a:rPr lang="en-US" dirty="0" err="1"/>
              <a:t>organising</a:t>
            </a:r>
            <a:r>
              <a:rPr lang="en-US" dirty="0"/>
              <a:t> when each staff member will work. At Riverdale Nursing Home, this includes carers, senior carers, nurses, and administrative staff. The </a:t>
            </a:r>
            <a:r>
              <a:rPr lang="en-US" dirty="0" err="1"/>
              <a:t>rota</a:t>
            </a:r>
            <a:r>
              <a:rPr lang="en-US" dirty="0"/>
              <a:t> must cover both buildings and make sure there are enough staff available for each shift. Managers also need to record annual leave, sickness, training days, and any shift changes. A good </a:t>
            </a:r>
            <a:r>
              <a:rPr lang="en-US" dirty="0" err="1"/>
              <a:t>rota</a:t>
            </a:r>
            <a:r>
              <a:rPr lang="en-US" dirty="0"/>
              <a:t> helps staff know exactly when they are working, where they are working, and who they are working with. Without clear scheduling, there may be confusion, missed shifts, or not enough staff on duty.</a:t>
            </a:r>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24</a:t>
            </a:fld>
            <a:endParaRPr lang="en-GB"/>
          </a:p>
        </p:txBody>
      </p:sp>
    </p:spTree>
    <p:extLst>
      <p:ext uri="{BB962C8B-B14F-4D97-AF65-F5344CB8AC3E}">
        <p14:creationId xmlns:p14="http://schemas.microsoft.com/office/powerpoint/2010/main" val="186575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Microsoft 365 tool I have chosen for staff scheduling is Microsoft Excel. Excel is useful because it allows information to be </a:t>
            </a:r>
            <a:r>
              <a:rPr lang="en-US" dirty="0" err="1"/>
              <a:t>organised</a:t>
            </a:r>
            <a:r>
              <a:rPr lang="en-US" dirty="0"/>
              <a:t> clearly in rows and columns. A </a:t>
            </a:r>
            <a:r>
              <a:rPr lang="en-US" dirty="0" err="1"/>
              <a:t>rota</a:t>
            </a:r>
            <a:r>
              <a:rPr lang="en-US" dirty="0"/>
              <a:t> can include staff names, job roles, shift times, days of the week, and the building where each person is working. Managers can also add notes for sickness, holidays, or shift swaps. This makes the </a:t>
            </a:r>
            <a:r>
              <a:rPr lang="en-US" dirty="0" err="1"/>
              <a:t>rota</a:t>
            </a:r>
            <a:r>
              <a:rPr lang="en-US" dirty="0"/>
              <a:t> easy to read and update. Excel is a familiar tool for many workplaces, so it can be used without needing a complicated new system.</a:t>
            </a:r>
          </a:p>
          <a:p>
            <a:r>
              <a:rPr lang="en-US" dirty="0"/>
              <a:t>Excel is suitable for </a:t>
            </a:r>
            <a:r>
              <a:rPr lang="en-US" dirty="0" err="1"/>
              <a:t>rotas</a:t>
            </a:r>
            <a:r>
              <a:rPr lang="en-US" dirty="0"/>
              <a:t> because it helps managers create a clear weekly or monthly schedule. Different shifts can be shown using </a:t>
            </a:r>
            <a:r>
              <a:rPr lang="en-US" dirty="0" err="1"/>
              <a:t>colour</a:t>
            </a:r>
            <a:r>
              <a:rPr lang="en-US" dirty="0"/>
              <a:t> coding, which makes the </a:t>
            </a:r>
            <a:r>
              <a:rPr lang="en-US" dirty="0" err="1"/>
              <a:t>rota</a:t>
            </a:r>
            <a:r>
              <a:rPr lang="en-US" dirty="0"/>
              <a:t> easier to understand. For example, morning, evening, and night shifts can each have a different </a:t>
            </a:r>
            <a:r>
              <a:rPr lang="en-US" dirty="0" err="1"/>
              <a:t>colour</a:t>
            </a:r>
            <a:r>
              <a:rPr lang="en-US" dirty="0"/>
              <a:t>. Excel can also use formulas to calculate total working hours, which saves time and reduces mistakes. Filters can help managers quickly find staff by role, building, or shift. This is helpful in a nursing home because staff coverage needs to be checked carefully every day.</a:t>
            </a:r>
          </a:p>
          <a:p>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25</a:t>
            </a:fld>
            <a:endParaRPr lang="en-GB"/>
          </a:p>
        </p:txBody>
      </p:sp>
    </p:spTree>
    <p:extLst>
      <p:ext uri="{BB962C8B-B14F-4D97-AF65-F5344CB8AC3E}">
        <p14:creationId xmlns:p14="http://schemas.microsoft.com/office/powerpoint/2010/main" val="1830878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Using Excel can improve efficiency because it makes the </a:t>
            </a:r>
            <a:r>
              <a:rPr lang="en-US" dirty="0" err="1"/>
              <a:t>rota</a:t>
            </a:r>
            <a:r>
              <a:rPr lang="en-US" dirty="0"/>
              <a:t> easier to create, update, and share. Managers do not have to rewrite the </a:t>
            </a:r>
            <a:r>
              <a:rPr lang="en-US" dirty="0" err="1"/>
              <a:t>rota</a:t>
            </a:r>
            <a:r>
              <a:rPr lang="en-US" dirty="0"/>
              <a:t> from the beginning each week. They can copy the layout and make changes when needed. Excel also helps reduce duplicated work because the </a:t>
            </a:r>
            <a:r>
              <a:rPr lang="en-US" dirty="0" err="1"/>
              <a:t>rota</a:t>
            </a:r>
            <a:r>
              <a:rPr lang="en-US" dirty="0"/>
              <a:t> can be saved in one shared place through Microsoft 365. This improves communication because staff can clearly see their shifts, working location, and team members. When the </a:t>
            </a:r>
            <a:r>
              <a:rPr lang="en-US" dirty="0" err="1"/>
              <a:t>rota</a:t>
            </a:r>
            <a:r>
              <a:rPr lang="en-US" dirty="0"/>
              <a:t> is clear, staff are less likely to miss messages or misunderstand changes.</a:t>
            </a:r>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26</a:t>
            </a:fld>
            <a:endParaRPr lang="en-GB"/>
          </a:p>
        </p:txBody>
      </p:sp>
    </p:spTree>
    <p:extLst>
      <p:ext uri="{BB962C8B-B14F-4D97-AF65-F5344CB8AC3E}">
        <p14:creationId xmlns:p14="http://schemas.microsoft.com/office/powerpoint/2010/main" val="30186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There are several advantages of using Excel for staff </a:t>
            </a:r>
            <a:r>
              <a:rPr lang="en-US" dirty="0" err="1"/>
              <a:t>rotas</a:t>
            </a:r>
            <a:r>
              <a:rPr lang="en-US" dirty="0"/>
              <a:t>. It is clear, easy to </a:t>
            </a:r>
            <a:r>
              <a:rPr lang="en-US" dirty="0" err="1"/>
              <a:t>organise</a:t>
            </a:r>
            <a:r>
              <a:rPr lang="en-US" dirty="0"/>
              <a:t>, and can calculate working hours. </a:t>
            </a:r>
            <a:r>
              <a:rPr lang="en-US" dirty="0" err="1"/>
              <a:t>Colour</a:t>
            </a:r>
            <a:r>
              <a:rPr lang="en-US" dirty="0"/>
              <a:t> coding also makes shifts easier to read. However, there are some limitations. Staff may edit the </a:t>
            </a:r>
            <a:r>
              <a:rPr lang="en-US" dirty="0" err="1"/>
              <a:t>rota</a:t>
            </a:r>
            <a:r>
              <a:rPr lang="en-US" dirty="0"/>
              <a:t> by mistake if permissions are not controlled. Excel also does not automatically send reminders like some other tools. If too many versions are saved, this can cause confusion. Overall, Excel is suitable for staff scheduling because it </a:t>
            </a:r>
            <a:r>
              <a:rPr lang="en-US" dirty="0" err="1"/>
              <a:t>organises</a:t>
            </a:r>
            <a:r>
              <a:rPr lang="en-US" dirty="0"/>
              <a:t> shifts clearly and reduces confusion. It also improves efficiency by making </a:t>
            </a:r>
            <a:r>
              <a:rPr lang="en-US" dirty="0" err="1"/>
              <a:t>rotas</a:t>
            </a:r>
            <a:r>
              <a:rPr lang="en-US" dirty="0"/>
              <a:t> easier to update, share, and understand.</a:t>
            </a:r>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27</a:t>
            </a:fld>
            <a:endParaRPr lang="en-GB"/>
          </a:p>
        </p:txBody>
      </p:sp>
    </p:spTree>
    <p:extLst>
      <p:ext uri="{BB962C8B-B14F-4D97-AF65-F5344CB8AC3E}">
        <p14:creationId xmlns:p14="http://schemas.microsoft.com/office/powerpoint/2010/main" val="1488541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A7191E-D2AD-48EA-9E28-E7888DA0BA00}" type="slidenum">
              <a:rPr lang="en-GB" smtClean="0"/>
              <a:t>28</a:t>
            </a:fld>
            <a:endParaRPr lang="en-GB"/>
          </a:p>
        </p:txBody>
      </p:sp>
    </p:spTree>
    <p:extLst>
      <p:ext uri="{BB962C8B-B14F-4D97-AF65-F5344CB8AC3E}">
        <p14:creationId xmlns:p14="http://schemas.microsoft.com/office/powerpoint/2010/main" val="866550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A7191E-D2AD-48EA-9E28-E7888DA0BA00}" type="slidenum">
              <a:rPr lang="en-GB" smtClean="0"/>
              <a:t>29</a:t>
            </a:fld>
            <a:endParaRPr lang="en-GB"/>
          </a:p>
        </p:txBody>
      </p:sp>
    </p:spTree>
    <p:extLst>
      <p:ext uri="{BB962C8B-B14F-4D97-AF65-F5344CB8AC3E}">
        <p14:creationId xmlns:p14="http://schemas.microsoft.com/office/powerpoint/2010/main" val="3700322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038FE-E777-9CD1-94D3-B9F27AD557B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533F12-49F6-C09E-7329-41BC34F552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94A4F6-6B02-3E46-3F54-F2B823C44EA0}"/>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F5DD54E0-B0F3-1F06-9DEC-C2138DCFFE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03872D-D27C-7307-526E-B51ACB982D7E}"/>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60144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5B29-EABA-C3A9-41E6-CF152F9ABC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050E80E-267C-BF4B-DC3E-F8282D39825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656A8D-441C-FA41-232F-24B0809F843D}"/>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EC5FACDF-A683-6922-2F69-ECE2B11C32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8965-4A43-436F-1FD1-6FCC03EB42D2}"/>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30605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39B11-EDCC-E7D8-B59B-D9B6EBC551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41B4A8-AAF6-33BB-996E-97293B958B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B421E5-A96E-5506-EB61-0267D9C8BC9E}"/>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C82AD927-22C3-7E6D-7390-98C180869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78DBB-5ACB-13DA-E92D-C467FD2CB23C}"/>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4118325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7DCB-12EB-AECF-83E3-05C637E897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B79EE4B-84EF-E2B9-1134-EC47267BBBF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47A3795-6044-E763-564D-F5B8F14624B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2E5DBC7-5E30-1D88-3947-C15A00E636A8}"/>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6" name="Footer Placeholder 5">
            <a:extLst>
              <a:ext uri="{FF2B5EF4-FFF2-40B4-BE49-F238E27FC236}">
                <a16:creationId xmlns:a16="http://schemas.microsoft.com/office/drawing/2014/main" id="{B05217F5-BE2D-0F07-074C-DF14209A63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0A1F18-9459-FF30-BBD6-AE8385CFBE3E}"/>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299351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E5CC-91BB-39FA-8930-24020AD00BD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E7D01E-B1CF-6EB9-0753-C038F9E015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F0369BD-60F9-B457-829E-8F342FDA216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7E3513-175C-E833-DEF3-BAA2C1A91F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B426D0-5A9D-3254-F650-B04A2DECFC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C6A0BF-1D29-BB21-DE0E-AE1D6B2C6DC6}"/>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8" name="Footer Placeholder 7">
            <a:extLst>
              <a:ext uri="{FF2B5EF4-FFF2-40B4-BE49-F238E27FC236}">
                <a16:creationId xmlns:a16="http://schemas.microsoft.com/office/drawing/2014/main" id="{C6272E16-B0B0-CA49-9058-85774E3318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168FF2D-1DD0-1188-5553-66B04751286A}"/>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2825917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11AD-8493-4CEA-62E3-9DA3DE4864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A34F2B4-6DFD-07DE-47E8-09A7145C417E}"/>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4" name="Footer Placeholder 3">
            <a:extLst>
              <a:ext uri="{FF2B5EF4-FFF2-40B4-BE49-F238E27FC236}">
                <a16:creationId xmlns:a16="http://schemas.microsoft.com/office/drawing/2014/main" id="{009B8D97-AB2E-1A4B-2151-B8B06F9659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C17465-C459-39BC-8C56-78CB56C256A1}"/>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125473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9698-541C-AA38-087F-893E5A669603}"/>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3" name="Footer Placeholder 2">
            <a:extLst>
              <a:ext uri="{FF2B5EF4-FFF2-40B4-BE49-F238E27FC236}">
                <a16:creationId xmlns:a16="http://schemas.microsoft.com/office/drawing/2014/main" id="{1EC23CA5-C1E3-3376-2F76-7D4F8099E5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54F938-87D3-6222-2367-721FEA599FB0}"/>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3812381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0DF95-6AA8-775D-A4E0-3C7D20BA4B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FDCEBE8-286F-A6EB-3BDB-C7411BE183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2317065-D27D-3586-B666-C1F4C21782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ABC3B7-2926-62A4-A32A-D31546DD9B48}"/>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6" name="Footer Placeholder 5">
            <a:extLst>
              <a:ext uri="{FF2B5EF4-FFF2-40B4-BE49-F238E27FC236}">
                <a16:creationId xmlns:a16="http://schemas.microsoft.com/office/drawing/2014/main" id="{3D48DA05-DC5C-2676-74E8-FCA4079C05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EAA10D-8218-C782-6501-3FA486B33980}"/>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2609701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98EC-39D6-23C8-EABF-E5F627B637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BE7474-E766-200C-E4BB-8BF8842308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5E7A4A-A344-6255-5C2F-F7D192D46E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0B7586-8EBE-9C52-09FC-64EE5530389C}"/>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6" name="Footer Placeholder 5">
            <a:extLst>
              <a:ext uri="{FF2B5EF4-FFF2-40B4-BE49-F238E27FC236}">
                <a16:creationId xmlns:a16="http://schemas.microsoft.com/office/drawing/2014/main" id="{F113EA5A-EDB0-D3FC-341B-A124A8DD64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463FF4-3FAF-8585-1762-2F41EE1B2CE1}"/>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116608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C5D06-4581-2705-16C2-4979A2CD842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E5ACCB-A855-BF74-7A96-E523E75121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9060D7-BB70-760A-5E8C-2FB2DE0E9735}"/>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BA1780F4-93E6-A403-9613-4DCE707907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CF1DE9-88B5-2B04-6DD9-01BEFD4022B3}"/>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3663175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282B60-36E8-978F-3AC5-D044C39CEB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AEDF37F-C0BF-1EE4-6081-F469853C03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D15A80-FE7C-A141-0850-AFEAA204F6F3}"/>
              </a:ext>
            </a:extLst>
          </p:cNvPr>
          <p:cNvSpPr>
            <a:spLocks noGrp="1"/>
          </p:cNvSpPr>
          <p:nvPr>
            <p:ph type="dt" sz="half" idx="10"/>
          </p:nvPr>
        </p:nvSpPr>
        <p:spPr/>
        <p:txBody>
          <a:body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A0BEA5DF-1AE9-30C9-CF9A-D842FE184E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0DAFA0-A12F-1A42-910D-6529FFCD8D83}"/>
              </a:ext>
            </a:extLst>
          </p:cNvPr>
          <p:cNvSpPr>
            <a:spLocks noGrp="1"/>
          </p:cNvSpPr>
          <p:nvPr>
            <p:ph type="sldNum" sz="quarter" idx="12"/>
          </p:nvPr>
        </p:nvSpPr>
        <p:spPr/>
        <p:txBody>
          <a:bodyPr/>
          <a:lstStyle/>
          <a:p>
            <a:fld id="{B213F2DA-50D9-DB4A-9716-DDBE7488F4ED}" type="slidenum">
              <a:rPr lang="en-US" smtClean="0"/>
              <a:t>‹#›</a:t>
            </a:fld>
            <a:endParaRPr lang="en-US"/>
          </a:p>
        </p:txBody>
      </p:sp>
    </p:spTree>
    <p:extLst>
      <p:ext uri="{BB962C8B-B14F-4D97-AF65-F5344CB8AC3E}">
        <p14:creationId xmlns:p14="http://schemas.microsoft.com/office/powerpoint/2010/main" val="124163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A34E5-5CED-C24A-DF3E-4E243650AF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3A8CBE4-DFDB-31EF-E2EF-C09F2BD514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123845-5ACE-B4C3-DB4D-198B9624CB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1A4B71-03BE-B349-9CB0-704388EAF892}" type="datetimeFigureOut">
              <a:rPr lang="en-US" smtClean="0"/>
              <a:t>7/12/26</a:t>
            </a:fld>
            <a:endParaRPr lang="en-US"/>
          </a:p>
        </p:txBody>
      </p:sp>
      <p:sp>
        <p:nvSpPr>
          <p:cNvPr id="5" name="Footer Placeholder 4">
            <a:extLst>
              <a:ext uri="{FF2B5EF4-FFF2-40B4-BE49-F238E27FC236}">
                <a16:creationId xmlns:a16="http://schemas.microsoft.com/office/drawing/2014/main" id="{C4C230E0-6C90-583A-7208-96AFEAAC4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C715B79-639B-5C77-4B91-C637644CA4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13F2DA-50D9-DB4A-9716-DDBE7488F4ED}" type="slidenum">
              <a:rPr lang="en-US" smtClean="0"/>
              <a:t>‹#›</a:t>
            </a:fld>
            <a:endParaRPr lang="en-US"/>
          </a:p>
        </p:txBody>
      </p:sp>
    </p:spTree>
    <p:extLst>
      <p:ext uri="{BB962C8B-B14F-4D97-AF65-F5344CB8AC3E}">
        <p14:creationId xmlns:p14="http://schemas.microsoft.com/office/powerpoint/2010/main" val="16083682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en-gb/microsoft-365/powerpoint" TargetMode="External"/><Relationship Id="rId1" Type="http://schemas.openxmlformats.org/officeDocument/2006/relationships/slideLayout" Target="../slideLayouts/slideLayout2.xml"/><Relationship Id="rId4" Type="http://schemas.openxmlformats.org/officeDocument/2006/relationships/hyperlink" Target="https://www.skillsforcare.org.uk/Learning-and-development/Learning-and-development.aspx"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GxumhC3C1ss?is=limKJJUVCqCt8P5r" TargetMode="External"/><Relationship Id="rId2" Type="http://schemas.openxmlformats.org/officeDocument/2006/relationships/hyperlink" Target="https://share.google/0C08GvuBH30XhioKb" TargetMode="External"/><Relationship Id="rId1" Type="http://schemas.openxmlformats.org/officeDocument/2006/relationships/slideLayout" Target="../slideLayouts/slideLayout2.xml"/><Relationship Id="rId5" Type="http://schemas.openxmlformats.org/officeDocument/2006/relationships/hyperlink" Target="https://youtu.be/mD8w852QcP4?is=aO29BfkXE-jXvd2y" TargetMode="External"/><Relationship Id="rId4" Type="http://schemas.openxmlformats.org/officeDocument/2006/relationships/hyperlink" Target="https://www.homecare.co.uk/"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ublisher.uthm.edu.my/periodicals/index.php/ekst/article/view/5365"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doi.org/10.1145/3443467.3443881" TargetMode="External"/><Relationship Id="rId4" Type="http://schemas.openxmlformats.org/officeDocument/2006/relationships/hyperlink" Target="https://doi.org/10.3390/math11194051"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JefVAkWr_lk?si=L7a5ZvqCN9tz3pSf" TargetMode="External"/><Relationship Id="rId2" Type="http://schemas.openxmlformats.org/officeDocument/2006/relationships/hyperlink" Target="https://youtu.be/LYmWI1jdUZo?si=GRzDAhCuu78dO2QW" TargetMode="External"/><Relationship Id="rId1" Type="http://schemas.openxmlformats.org/officeDocument/2006/relationships/slideLayout" Target="../slideLayouts/slideLayout6.xml"/><Relationship Id="rId4" Type="http://schemas.openxmlformats.org/officeDocument/2006/relationships/hyperlink" Target="https://www.techtarget.com/searchmobilecomputing/definition/Microsoft-OneDr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AA4E3-B570-43C6-2378-DF1ACB2341BB}"/>
              </a:ext>
            </a:extLst>
          </p:cNvPr>
          <p:cNvSpPr>
            <a:spLocks noGrp="1"/>
          </p:cNvSpPr>
          <p:nvPr>
            <p:ph type="title"/>
          </p:nvPr>
        </p:nvSpPr>
        <p:spPr>
          <a:xfrm>
            <a:off x="774951" y="414951"/>
            <a:ext cx="10642097" cy="773200"/>
          </a:xfrm>
        </p:spPr>
        <p:txBody>
          <a:bodyPr>
            <a:normAutofit fontScale="90000"/>
          </a:bodyPr>
          <a:lstStyle/>
          <a:p>
            <a:r>
              <a:rPr lang="en-GB" b="1" dirty="0"/>
              <a:t>            Digital Skills and Research Methods</a:t>
            </a:r>
            <a:br>
              <a:rPr lang="en-GB" b="1" dirty="0"/>
            </a:br>
            <a:endParaRPr lang="en-US" b="1" dirty="0"/>
          </a:p>
        </p:txBody>
      </p:sp>
      <p:pic>
        <p:nvPicPr>
          <p:cNvPr id="5" name="Picture 4">
            <a:extLst>
              <a:ext uri="{FF2B5EF4-FFF2-40B4-BE49-F238E27FC236}">
                <a16:creationId xmlns:a16="http://schemas.microsoft.com/office/drawing/2014/main" id="{AC687D86-4B6D-A8FD-0AB3-28B11988D0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157" y="1408317"/>
            <a:ext cx="5645842" cy="4698163"/>
          </a:xfrm>
          <a:prstGeom prst="rect">
            <a:avLst/>
          </a:prstGeom>
        </p:spPr>
      </p:pic>
      <p:sp>
        <p:nvSpPr>
          <p:cNvPr id="8" name="TextBox 7">
            <a:extLst>
              <a:ext uri="{FF2B5EF4-FFF2-40B4-BE49-F238E27FC236}">
                <a16:creationId xmlns:a16="http://schemas.microsoft.com/office/drawing/2014/main" id="{C1EC7299-DE7E-3BB0-5AA2-E10771B05657}"/>
              </a:ext>
            </a:extLst>
          </p:cNvPr>
          <p:cNvSpPr txBox="1"/>
          <p:nvPr/>
        </p:nvSpPr>
        <p:spPr>
          <a:xfrm>
            <a:off x="5184115" y="2524659"/>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70F07CA3-1392-C997-24C7-FCAECFB6F2DC}"/>
              </a:ext>
            </a:extLst>
          </p:cNvPr>
          <p:cNvSpPr txBox="1"/>
          <p:nvPr/>
        </p:nvSpPr>
        <p:spPr>
          <a:xfrm>
            <a:off x="7203917" y="1188151"/>
            <a:ext cx="4213131" cy="5509200"/>
          </a:xfrm>
          <a:prstGeom prst="rect">
            <a:avLst/>
          </a:prstGeom>
          <a:noFill/>
        </p:spPr>
        <p:txBody>
          <a:bodyPr wrap="square" rtlCol="0">
            <a:spAutoFit/>
          </a:bodyPr>
          <a:lstStyle/>
          <a:p>
            <a:pPr algn="l"/>
            <a:r>
              <a:rPr lang="en-GB" sz="3200" b="1" dirty="0"/>
              <a:t> Module code : LCHS4007</a:t>
            </a:r>
          </a:p>
          <a:p>
            <a:pPr algn="l"/>
            <a:r>
              <a:rPr lang="en-GB" sz="3200" b="1" dirty="0"/>
              <a:t>Assignment Title : Component 1</a:t>
            </a:r>
          </a:p>
          <a:p>
            <a:pPr algn="l"/>
            <a:r>
              <a:rPr lang="en-GB" sz="3200" b="1" dirty="0"/>
              <a:t>Topic : Staff training with Power Point</a:t>
            </a:r>
          </a:p>
          <a:p>
            <a:pPr algn="l"/>
            <a:r>
              <a:rPr lang="en-GB" sz="3200" b="1" dirty="0"/>
              <a:t>Student Name : Antonia Tudorascu</a:t>
            </a:r>
          </a:p>
          <a:p>
            <a:pPr algn="l"/>
            <a:r>
              <a:rPr lang="en-GB" sz="3200" b="1" dirty="0"/>
              <a:t>Student ID : 2545285</a:t>
            </a:r>
          </a:p>
          <a:p>
            <a:pPr algn="l"/>
            <a:r>
              <a:rPr lang="en-GB" sz="3200" b="1" dirty="0"/>
              <a:t>Lecturer’s Name : </a:t>
            </a:r>
            <a:r>
              <a:rPr lang="en-GB" sz="3200" b="1" dirty="0" err="1"/>
              <a:t>Amitave</a:t>
            </a:r>
            <a:r>
              <a:rPr lang="en-GB" sz="3200" b="1" dirty="0"/>
              <a:t> </a:t>
            </a:r>
            <a:r>
              <a:rPr lang="en-GB" sz="3200" b="1" dirty="0" err="1"/>
              <a:t>Banik</a:t>
            </a:r>
            <a:endParaRPr lang="en-US" sz="3200" b="1" dirty="0"/>
          </a:p>
        </p:txBody>
      </p:sp>
      <p:sp>
        <p:nvSpPr>
          <p:cNvPr id="3" name="TextBox 2">
            <a:extLst>
              <a:ext uri="{FF2B5EF4-FFF2-40B4-BE49-F238E27FC236}">
                <a16:creationId xmlns:a16="http://schemas.microsoft.com/office/drawing/2014/main" id="{A6D55550-6B67-6108-1F29-652C3E9055D5}"/>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86084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D8D5C-3E49-77B3-0C8A-953A369A7C55}"/>
              </a:ext>
            </a:extLst>
          </p:cNvPr>
          <p:cNvSpPr>
            <a:spLocks noGrp="1"/>
          </p:cNvSpPr>
          <p:nvPr>
            <p:ph type="title"/>
          </p:nvPr>
        </p:nvSpPr>
        <p:spPr/>
        <p:txBody>
          <a:bodyPr/>
          <a:lstStyle/>
          <a:p>
            <a:r>
              <a:rPr lang="en-GB" b="1" dirty="0"/>
              <a:t>         Acknowledgement of the use of AI</a:t>
            </a:r>
            <a:endParaRPr lang="en-US" b="1" dirty="0"/>
          </a:p>
        </p:txBody>
      </p:sp>
      <p:sp>
        <p:nvSpPr>
          <p:cNvPr id="3" name="Content Placeholder 2">
            <a:extLst>
              <a:ext uri="{FF2B5EF4-FFF2-40B4-BE49-F238E27FC236}">
                <a16:creationId xmlns:a16="http://schemas.microsoft.com/office/drawing/2014/main" id="{D1C35F1F-D575-2F11-8D74-04B94CEBF340}"/>
              </a:ext>
            </a:extLst>
          </p:cNvPr>
          <p:cNvSpPr>
            <a:spLocks noGrp="1"/>
          </p:cNvSpPr>
          <p:nvPr>
            <p:ph idx="1"/>
          </p:nvPr>
        </p:nvSpPr>
        <p:spPr/>
        <p:txBody>
          <a:bodyPr/>
          <a:lstStyle/>
          <a:p>
            <a:r>
              <a:rPr lang="en-GB" b="1" dirty="0"/>
              <a:t>I confirm that I have not presented any AI generated text as my own work. I confirm I have copies of my </a:t>
            </a:r>
            <a:r>
              <a:rPr lang="en-GB" b="1" dirty="0" err="1"/>
              <a:t>drafts,notes,and</a:t>
            </a:r>
            <a:r>
              <a:rPr lang="en-GB" b="1" dirty="0"/>
              <a:t> other resources I used before , and after the use of AI tools which I may be asked to provide in evidence.</a:t>
            </a:r>
            <a:endParaRPr lang="en-US" b="1" dirty="0"/>
          </a:p>
        </p:txBody>
      </p:sp>
    </p:spTree>
    <p:extLst>
      <p:ext uri="{BB962C8B-B14F-4D97-AF65-F5344CB8AC3E}">
        <p14:creationId xmlns:p14="http://schemas.microsoft.com/office/powerpoint/2010/main" val="2054026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8CB32-531B-01DB-ACE8-C17E14E22958}"/>
              </a:ext>
            </a:extLst>
          </p:cNvPr>
          <p:cNvSpPr>
            <a:spLocks noGrp="1"/>
          </p:cNvSpPr>
          <p:nvPr>
            <p:ph type="title"/>
          </p:nvPr>
        </p:nvSpPr>
        <p:spPr>
          <a:xfrm>
            <a:off x="1083775" y="101066"/>
            <a:ext cx="10515600" cy="1325563"/>
          </a:xfrm>
        </p:spPr>
        <p:txBody>
          <a:bodyPr/>
          <a:lstStyle/>
          <a:p>
            <a:r>
              <a:rPr lang="en-GB" b="1" dirty="0"/>
              <a:t>Staff Training at </a:t>
            </a:r>
            <a:r>
              <a:rPr lang="en-GB" b="1" dirty="0" err="1"/>
              <a:t>Riverdale</a:t>
            </a:r>
            <a:r>
              <a:rPr lang="en-GB" b="1" dirty="0"/>
              <a:t> Nursing Home</a:t>
            </a:r>
            <a:endParaRPr lang="en-US" b="1" dirty="0"/>
          </a:p>
        </p:txBody>
      </p:sp>
      <p:pic>
        <p:nvPicPr>
          <p:cNvPr id="5" name="Picture 4">
            <a:extLst>
              <a:ext uri="{FF2B5EF4-FFF2-40B4-BE49-F238E27FC236}">
                <a16:creationId xmlns:a16="http://schemas.microsoft.com/office/drawing/2014/main" id="{E1AF96C5-AA98-2F3C-A661-1515DFFBEF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4348" y="1612499"/>
            <a:ext cx="5361600" cy="2870200"/>
          </a:xfrm>
          <a:prstGeom prst="rect">
            <a:avLst/>
          </a:prstGeom>
        </p:spPr>
      </p:pic>
      <p:sp>
        <p:nvSpPr>
          <p:cNvPr id="8" name="TextBox 7">
            <a:extLst>
              <a:ext uri="{FF2B5EF4-FFF2-40B4-BE49-F238E27FC236}">
                <a16:creationId xmlns:a16="http://schemas.microsoft.com/office/drawing/2014/main" id="{6C4A7643-D13C-FFE0-D56C-9E2C8C6520F3}"/>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4" name="Content Placeholder 3">
            <a:extLst>
              <a:ext uri="{FF2B5EF4-FFF2-40B4-BE49-F238E27FC236}">
                <a16:creationId xmlns:a16="http://schemas.microsoft.com/office/drawing/2014/main" id="{328CF7F8-3B8D-CBAE-AE72-678170E130B5}"/>
              </a:ext>
            </a:extLst>
          </p:cNvPr>
          <p:cNvSpPr>
            <a:spLocks noGrp="1"/>
          </p:cNvSpPr>
          <p:nvPr>
            <p:ph idx="1"/>
          </p:nvPr>
        </p:nvSpPr>
        <p:spPr>
          <a:xfrm>
            <a:off x="208733" y="1251351"/>
            <a:ext cx="6530283" cy="6462695"/>
          </a:xfrm>
        </p:spPr>
        <p:txBody>
          <a:bodyPr/>
          <a:lstStyle/>
          <a:p>
            <a:pPr lvl="0"/>
            <a:r>
              <a:rPr lang="en-GB" b="1" dirty="0"/>
              <a:t>Staff training develops employees’ knowledge and skills.</a:t>
            </a:r>
          </a:p>
          <a:p>
            <a:pPr lvl="0"/>
            <a:r>
              <a:rPr lang="en-GB" b="1" dirty="0"/>
              <a:t>It helps staff provide safe and effective care.</a:t>
            </a:r>
          </a:p>
          <a:p>
            <a:pPr lvl="0"/>
            <a:r>
              <a:rPr lang="en-GB" b="1" dirty="0"/>
              <a:t>Training includes safeguarding, infection control and medication safety.</a:t>
            </a:r>
          </a:p>
          <a:p>
            <a:pPr lvl="0"/>
            <a:r>
              <a:rPr lang="en-GB" b="1" dirty="0"/>
              <a:t>Regular updates ensure compliance with healthcare policies.</a:t>
            </a:r>
          </a:p>
          <a:p>
            <a:pPr lvl="0"/>
            <a:r>
              <a:rPr lang="en-GB" b="1" dirty="0"/>
              <a:t>At </a:t>
            </a:r>
            <a:r>
              <a:rPr lang="en-GB" b="1" dirty="0" err="1"/>
              <a:t>Riverdale</a:t>
            </a:r>
            <a:r>
              <a:rPr lang="en-GB" b="1" dirty="0"/>
              <a:t> Nursing Home, consistent training is essential because staff work across two buildings(Skills for Care , 2023).</a:t>
            </a:r>
          </a:p>
          <a:p>
            <a:endParaRPr lang="en-US" b="1" dirty="0"/>
          </a:p>
        </p:txBody>
      </p:sp>
    </p:spTree>
    <p:extLst>
      <p:ext uri="{BB962C8B-B14F-4D97-AF65-F5344CB8AC3E}">
        <p14:creationId xmlns:p14="http://schemas.microsoft.com/office/powerpoint/2010/main" val="1002147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ACEEC1-568E-FA3D-50BE-14733A7FF811}"/>
              </a:ext>
            </a:extLst>
          </p:cNvPr>
          <p:cNvSpPr>
            <a:spLocks noGrp="1"/>
          </p:cNvSpPr>
          <p:nvPr>
            <p:ph type="title"/>
          </p:nvPr>
        </p:nvSpPr>
        <p:spPr>
          <a:xfrm>
            <a:off x="6464273" y="272714"/>
            <a:ext cx="5121889" cy="2161270"/>
          </a:xfrm>
        </p:spPr>
        <p:txBody>
          <a:bodyPr anchor="b">
            <a:normAutofit fontScale="90000"/>
          </a:bodyPr>
          <a:lstStyle/>
          <a:p>
            <a:r>
              <a:rPr lang="en-GB" sz="5600" b="1" dirty="0"/>
              <a:t>Power Point : The best tool for Staff Training</a:t>
            </a:r>
            <a:endParaRPr lang="en-US" sz="5600" b="1" dirty="0"/>
          </a:p>
        </p:txBody>
      </p:sp>
      <p:sp>
        <p:nvSpPr>
          <p:cNvPr id="22" name="Oval 2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A2CB487-BB81-5171-8D8A-63C6BCB5DF61}"/>
              </a:ext>
            </a:extLst>
          </p:cNvPr>
          <p:cNvSpPr txBox="1"/>
          <p:nvPr/>
        </p:nvSpPr>
        <p:spPr>
          <a:xfrm>
            <a:off x="8341326" y="5480524"/>
            <a:ext cx="3062379" cy="1828800"/>
          </a:xfrm>
          <a:prstGeom prst="rect">
            <a:avLst/>
          </a:prstGeom>
          <a:noFill/>
        </p:spPr>
        <p:txBody>
          <a:bodyPr wrap="square" rtlCol="0">
            <a:spAutoFit/>
          </a:bodyPr>
          <a:lstStyle/>
          <a:p>
            <a:pPr algn="l"/>
            <a:endParaRPr lang="en-US" dirty="0"/>
          </a:p>
        </p:txBody>
      </p:sp>
      <p:sp>
        <p:nvSpPr>
          <p:cNvPr id="6" name="Content Placeholder 5">
            <a:extLst>
              <a:ext uri="{FF2B5EF4-FFF2-40B4-BE49-F238E27FC236}">
                <a16:creationId xmlns:a16="http://schemas.microsoft.com/office/drawing/2014/main" id="{E7BFD36E-A724-A771-6880-EFC84B6C7FCC}"/>
              </a:ext>
            </a:extLst>
          </p:cNvPr>
          <p:cNvSpPr>
            <a:spLocks noGrp="1"/>
          </p:cNvSpPr>
          <p:nvPr>
            <p:ph idx="1"/>
          </p:nvPr>
        </p:nvSpPr>
        <p:spPr>
          <a:xfrm>
            <a:off x="6464272" y="2577723"/>
            <a:ext cx="4889527" cy="3599240"/>
          </a:xfrm>
        </p:spPr>
        <p:txBody>
          <a:bodyPr>
            <a:normAutofit fontScale="85000" lnSpcReduction="20000"/>
          </a:bodyPr>
          <a:lstStyle/>
          <a:p>
            <a:r>
              <a:rPr lang="en-GB" b="1" dirty="0"/>
              <a:t>Easy to create professional training presentations.</a:t>
            </a:r>
          </a:p>
          <a:p>
            <a:r>
              <a:rPr lang="en-GB" b="1" dirty="0"/>
              <a:t>Uses icons , diagrams and pictures to explain information clearly.</a:t>
            </a:r>
          </a:p>
          <a:p>
            <a:r>
              <a:rPr lang="en-GB" b="1" dirty="0"/>
              <a:t>Staff can follow information step by step.</a:t>
            </a:r>
          </a:p>
          <a:p>
            <a:r>
              <a:rPr lang="en-GB" b="1" dirty="0"/>
              <a:t>Can be used during induction.</a:t>
            </a:r>
          </a:p>
          <a:p>
            <a:r>
              <a:rPr lang="en-GB" b="1" dirty="0"/>
              <a:t>Presentations can be updated whenever policies change (Microsoft,2025).</a:t>
            </a:r>
            <a:endParaRPr lang="en-US" b="1" dirty="0"/>
          </a:p>
        </p:txBody>
      </p:sp>
      <p:pic>
        <p:nvPicPr>
          <p:cNvPr id="5" name="Picture 4">
            <a:extLst>
              <a:ext uri="{FF2B5EF4-FFF2-40B4-BE49-F238E27FC236}">
                <a16:creationId xmlns:a16="http://schemas.microsoft.com/office/drawing/2014/main" id="{29092E7A-91B6-B26F-F3F3-7916463162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6888" y="1990146"/>
            <a:ext cx="4474342" cy="2870200"/>
          </a:xfrm>
          <a:prstGeom prst="rect">
            <a:avLst/>
          </a:prstGeom>
        </p:spPr>
      </p:pic>
    </p:spTree>
    <p:extLst>
      <p:ext uri="{BB962C8B-B14F-4D97-AF65-F5344CB8AC3E}">
        <p14:creationId xmlns:p14="http://schemas.microsoft.com/office/powerpoint/2010/main" val="2661924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475E-AD83-EBC4-ADBE-F7693A35B3DF}"/>
              </a:ext>
            </a:extLst>
          </p:cNvPr>
          <p:cNvSpPr>
            <a:spLocks noGrp="1"/>
          </p:cNvSpPr>
          <p:nvPr>
            <p:ph type="title"/>
          </p:nvPr>
        </p:nvSpPr>
        <p:spPr>
          <a:xfrm>
            <a:off x="838200" y="365126"/>
            <a:ext cx="4795067" cy="1131212"/>
          </a:xfrm>
        </p:spPr>
        <p:txBody>
          <a:bodyPr>
            <a:normAutofit fontScale="90000"/>
          </a:bodyPr>
          <a:lstStyle/>
          <a:p>
            <a:r>
              <a:rPr lang="en-GB" b="1" dirty="0"/>
              <a:t>Improving Efficiency</a:t>
            </a:r>
            <a:endParaRPr lang="en-US" b="1" dirty="0"/>
          </a:p>
        </p:txBody>
      </p:sp>
      <p:sp>
        <p:nvSpPr>
          <p:cNvPr id="3" name="Content Placeholder 2">
            <a:extLst>
              <a:ext uri="{FF2B5EF4-FFF2-40B4-BE49-F238E27FC236}">
                <a16:creationId xmlns:a16="http://schemas.microsoft.com/office/drawing/2014/main" id="{E732D314-189B-94CC-9387-108F5FAA62BE}"/>
              </a:ext>
            </a:extLst>
          </p:cNvPr>
          <p:cNvSpPr>
            <a:spLocks noGrp="1"/>
          </p:cNvSpPr>
          <p:nvPr>
            <p:ph idx="1"/>
          </p:nvPr>
        </p:nvSpPr>
        <p:spPr>
          <a:xfrm>
            <a:off x="838200" y="1684950"/>
            <a:ext cx="5257800" cy="4492013"/>
          </a:xfrm>
        </p:spPr>
        <p:txBody>
          <a:bodyPr>
            <a:normAutofit fontScale="92500" lnSpcReduction="10000"/>
          </a:bodyPr>
          <a:lstStyle/>
          <a:p>
            <a:r>
              <a:rPr lang="en-GB" b="1" dirty="0"/>
              <a:t>Establishes uniform training for all employees.</a:t>
            </a:r>
          </a:p>
          <a:p>
            <a:r>
              <a:rPr lang="en-GB" b="1" dirty="0"/>
              <a:t>Saves time by allowing reuse of presentations.</a:t>
            </a:r>
          </a:p>
          <a:p>
            <a:r>
              <a:rPr lang="en-GB" b="1" dirty="0"/>
              <a:t>Simplifies complex processes for better comprehensions</a:t>
            </a:r>
          </a:p>
          <a:p>
            <a:r>
              <a:rPr lang="en-GB" b="1" dirty="0"/>
              <a:t>Facilitates group training activities.</a:t>
            </a:r>
          </a:p>
          <a:p>
            <a:r>
              <a:rPr lang="en-GB" b="1" dirty="0" err="1"/>
              <a:t>Minimizes</a:t>
            </a:r>
            <a:r>
              <a:rPr lang="en-GB" b="1" dirty="0"/>
              <a:t> confusion among stuff members (NHS England , 2022).</a:t>
            </a:r>
            <a:endParaRPr lang="en-US" b="1" dirty="0"/>
          </a:p>
        </p:txBody>
      </p:sp>
      <p:pic>
        <p:nvPicPr>
          <p:cNvPr id="4" name="Picture 3">
            <a:extLst>
              <a:ext uri="{FF2B5EF4-FFF2-40B4-BE49-F238E27FC236}">
                <a16:creationId xmlns:a16="http://schemas.microsoft.com/office/drawing/2014/main" id="{40CA9808-BC14-C572-926C-6160D80055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0510" y="1684950"/>
            <a:ext cx="4053290" cy="2628020"/>
          </a:xfrm>
          <a:prstGeom prst="rect">
            <a:avLst/>
          </a:prstGeom>
        </p:spPr>
      </p:pic>
    </p:spTree>
    <p:extLst>
      <p:ext uri="{BB962C8B-B14F-4D97-AF65-F5344CB8AC3E}">
        <p14:creationId xmlns:p14="http://schemas.microsoft.com/office/powerpoint/2010/main" val="1270889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CE31D-9FCF-1565-5AF6-88A35F141B87}"/>
              </a:ext>
            </a:extLst>
          </p:cNvPr>
          <p:cNvSpPr>
            <a:spLocks noGrp="1"/>
          </p:cNvSpPr>
          <p:nvPr>
            <p:ph type="title"/>
          </p:nvPr>
        </p:nvSpPr>
        <p:spPr>
          <a:xfrm>
            <a:off x="838200" y="365125"/>
            <a:ext cx="7171602" cy="1093489"/>
          </a:xfrm>
        </p:spPr>
        <p:txBody>
          <a:bodyPr>
            <a:normAutofit fontScale="90000"/>
          </a:bodyPr>
          <a:lstStyle/>
          <a:p>
            <a:r>
              <a:rPr lang="en-GB" dirty="0"/>
              <a:t>Advantages and Limitations of using Power Point</a:t>
            </a:r>
            <a:endParaRPr lang="en-US" dirty="0"/>
          </a:p>
        </p:txBody>
      </p:sp>
      <p:sp>
        <p:nvSpPr>
          <p:cNvPr id="3" name="TextBox 2">
            <a:extLst>
              <a:ext uri="{FF2B5EF4-FFF2-40B4-BE49-F238E27FC236}">
                <a16:creationId xmlns:a16="http://schemas.microsoft.com/office/drawing/2014/main" id="{E12AFA7A-98BE-A817-1331-B59893BF09E9}"/>
              </a:ext>
            </a:extLst>
          </p:cNvPr>
          <p:cNvSpPr txBox="1"/>
          <p:nvPr/>
        </p:nvSpPr>
        <p:spPr>
          <a:xfrm>
            <a:off x="750180" y="2404710"/>
            <a:ext cx="3763978" cy="2308324"/>
          </a:xfrm>
          <a:prstGeom prst="rect">
            <a:avLst/>
          </a:prstGeom>
          <a:noFill/>
        </p:spPr>
        <p:txBody>
          <a:bodyPr wrap="square" rtlCol="0">
            <a:spAutoFit/>
          </a:bodyPr>
          <a:lstStyle/>
          <a:p>
            <a:pPr algn="l"/>
            <a:r>
              <a:rPr lang="en-GB" sz="2400" b="1" dirty="0"/>
              <a:t>Advantages :</a:t>
            </a:r>
          </a:p>
          <a:p>
            <a:pPr marL="285750" indent="-285750" algn="l">
              <a:buFontTx/>
              <a:buChar char="-"/>
            </a:pPr>
            <a:r>
              <a:rPr lang="en-GB" sz="2400" b="1" dirty="0"/>
              <a:t>User friendly </a:t>
            </a:r>
          </a:p>
          <a:p>
            <a:pPr marL="285750" indent="-285750" algn="l">
              <a:buFontTx/>
              <a:buChar char="-"/>
            </a:pPr>
            <a:r>
              <a:rPr lang="en-GB" sz="2400" b="1" dirty="0"/>
              <a:t>Polished look</a:t>
            </a:r>
          </a:p>
          <a:p>
            <a:pPr marL="285750" indent="-285750" algn="l">
              <a:buFontTx/>
              <a:buChar char="-"/>
            </a:pPr>
            <a:r>
              <a:rPr lang="en-GB" sz="2400" b="1" dirty="0"/>
              <a:t>Accommodates images and videos</a:t>
            </a:r>
          </a:p>
          <a:p>
            <a:pPr marL="285750" indent="-285750" algn="l">
              <a:buFontTx/>
              <a:buChar char="-"/>
            </a:pPr>
            <a:r>
              <a:rPr lang="en-GB" sz="2400" b="1" dirty="0"/>
              <a:t>Simple to modify</a:t>
            </a:r>
            <a:endParaRPr lang="en-US" sz="2400" b="1" dirty="0"/>
          </a:p>
        </p:txBody>
      </p:sp>
      <p:sp>
        <p:nvSpPr>
          <p:cNvPr id="6" name="TextBox 5">
            <a:extLst>
              <a:ext uri="{FF2B5EF4-FFF2-40B4-BE49-F238E27FC236}">
                <a16:creationId xmlns:a16="http://schemas.microsoft.com/office/drawing/2014/main" id="{D36F7A9C-517B-2383-1478-88600B3C0627}"/>
              </a:ext>
            </a:extLst>
          </p:cNvPr>
          <p:cNvSpPr txBox="1"/>
          <p:nvPr/>
        </p:nvSpPr>
        <p:spPr>
          <a:xfrm>
            <a:off x="4849641" y="2404710"/>
            <a:ext cx="2828203" cy="3416320"/>
          </a:xfrm>
          <a:prstGeom prst="rect">
            <a:avLst/>
          </a:prstGeom>
          <a:noFill/>
        </p:spPr>
        <p:txBody>
          <a:bodyPr wrap="square" rtlCol="0">
            <a:spAutoFit/>
          </a:bodyPr>
          <a:lstStyle/>
          <a:p>
            <a:pPr algn="l"/>
            <a:r>
              <a:rPr lang="en-GB" sz="2400" b="1" dirty="0"/>
              <a:t>Limitations :</a:t>
            </a:r>
          </a:p>
          <a:p>
            <a:pPr marL="285750" indent="-285750" algn="l">
              <a:buFontTx/>
              <a:buChar char="-"/>
            </a:pPr>
            <a:r>
              <a:rPr lang="en-GB" sz="2400" b="1" dirty="0"/>
              <a:t>Needs a computer or projector</a:t>
            </a:r>
          </a:p>
          <a:p>
            <a:pPr marL="285750" indent="-285750" algn="l">
              <a:buFontTx/>
              <a:buChar char="-"/>
            </a:pPr>
            <a:r>
              <a:rPr lang="en-GB" sz="2400" b="1" dirty="0"/>
              <a:t>Practical skills still require demonstrations (Microsoft , 2025).</a:t>
            </a:r>
            <a:endParaRPr lang="en-US" sz="2400" b="1" dirty="0"/>
          </a:p>
        </p:txBody>
      </p:sp>
      <p:pic>
        <p:nvPicPr>
          <p:cNvPr id="7" name="Picture 6">
            <a:extLst>
              <a:ext uri="{FF2B5EF4-FFF2-40B4-BE49-F238E27FC236}">
                <a16:creationId xmlns:a16="http://schemas.microsoft.com/office/drawing/2014/main" id="{F47DB071-D480-0421-4CB1-D0E0BC19B6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5622" y="240985"/>
            <a:ext cx="4686300" cy="2628900"/>
          </a:xfrm>
          <a:prstGeom prst="rect">
            <a:avLst/>
          </a:prstGeom>
        </p:spPr>
      </p:pic>
    </p:spTree>
    <p:extLst>
      <p:ext uri="{BB962C8B-B14F-4D97-AF65-F5344CB8AC3E}">
        <p14:creationId xmlns:p14="http://schemas.microsoft.com/office/powerpoint/2010/main" val="104014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81954-706F-E99B-1801-20731D6676EA}"/>
              </a:ext>
            </a:extLst>
          </p:cNvPr>
          <p:cNvSpPr>
            <a:spLocks noGrp="1"/>
          </p:cNvSpPr>
          <p:nvPr>
            <p:ph type="title"/>
          </p:nvPr>
        </p:nvSpPr>
        <p:spPr/>
        <p:txBody>
          <a:bodyPr/>
          <a:lstStyle/>
          <a:p>
            <a:r>
              <a:rPr lang="en-GB" b="1" dirty="0"/>
              <a:t>Conclusion</a:t>
            </a:r>
            <a:endParaRPr lang="en-US" b="1" dirty="0"/>
          </a:p>
        </p:txBody>
      </p:sp>
      <p:sp>
        <p:nvSpPr>
          <p:cNvPr id="3" name="Content Placeholder 2">
            <a:extLst>
              <a:ext uri="{FF2B5EF4-FFF2-40B4-BE49-F238E27FC236}">
                <a16:creationId xmlns:a16="http://schemas.microsoft.com/office/drawing/2014/main" id="{6CE55A83-717A-F62B-834F-DE8C8CD24C90}"/>
              </a:ext>
            </a:extLst>
          </p:cNvPr>
          <p:cNvSpPr>
            <a:spLocks noGrp="1"/>
          </p:cNvSpPr>
          <p:nvPr>
            <p:ph idx="1"/>
          </p:nvPr>
        </p:nvSpPr>
        <p:spPr/>
        <p:txBody>
          <a:bodyPr>
            <a:normAutofit/>
          </a:bodyPr>
          <a:lstStyle/>
          <a:p>
            <a:r>
              <a:rPr lang="en-GB" sz="2400" b="1" dirty="0"/>
              <a:t>Effective staff training is vital for providing safe and high—quality care.</a:t>
            </a:r>
          </a:p>
          <a:p>
            <a:r>
              <a:rPr lang="en-GB" sz="2400" b="1" dirty="0"/>
              <a:t>Microsoft Power Point is a suitable Microsoft 365 application because it allows training to be delivered in a clear and consistent way.</a:t>
            </a:r>
          </a:p>
          <a:p>
            <a:r>
              <a:rPr lang="en-GB" sz="2400" b="1" dirty="0"/>
              <a:t>It helps improve communication , reduces time spent on training and increases workplace efficiency.</a:t>
            </a:r>
          </a:p>
          <a:p>
            <a:r>
              <a:rPr lang="en-GB" sz="2400" b="1" dirty="0" err="1"/>
              <a:t>Riverdale</a:t>
            </a:r>
            <a:r>
              <a:rPr lang="en-GB" sz="2400" b="1" dirty="0"/>
              <a:t> Nursing Home could benefit from using Power Point for ongoing staff training , alongside practical sessions to reinforce learning (Skills for Care,2023; Microsoft 2025).</a:t>
            </a:r>
            <a:endParaRPr lang="en-US" sz="2400" b="1" dirty="0"/>
          </a:p>
        </p:txBody>
      </p:sp>
    </p:spTree>
    <p:extLst>
      <p:ext uri="{BB962C8B-B14F-4D97-AF65-F5344CB8AC3E}">
        <p14:creationId xmlns:p14="http://schemas.microsoft.com/office/powerpoint/2010/main" val="513642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0C19-247E-1151-6A41-344F2F61A963}"/>
              </a:ext>
            </a:extLst>
          </p:cNvPr>
          <p:cNvSpPr>
            <a:spLocks noGrp="1"/>
          </p:cNvSpPr>
          <p:nvPr>
            <p:ph type="title"/>
          </p:nvPr>
        </p:nvSpPr>
        <p:spPr/>
        <p:txBody>
          <a:bodyPr>
            <a:normAutofit/>
          </a:bodyPr>
          <a:lstStyle/>
          <a:p>
            <a:r>
              <a:rPr lang="en-GB" sz="3200" b="1" dirty="0"/>
              <a:t>References</a:t>
            </a:r>
            <a:endParaRPr lang="en-US" sz="3200" b="1" dirty="0"/>
          </a:p>
        </p:txBody>
      </p:sp>
      <p:sp>
        <p:nvSpPr>
          <p:cNvPr id="3" name="Content Placeholder 2">
            <a:extLst>
              <a:ext uri="{FF2B5EF4-FFF2-40B4-BE49-F238E27FC236}">
                <a16:creationId xmlns:a16="http://schemas.microsoft.com/office/drawing/2014/main" id="{EC39E2F6-81EA-D68E-0C49-31502199F73E}"/>
              </a:ext>
            </a:extLst>
          </p:cNvPr>
          <p:cNvSpPr>
            <a:spLocks noGrp="1"/>
          </p:cNvSpPr>
          <p:nvPr>
            <p:ph idx="1"/>
          </p:nvPr>
        </p:nvSpPr>
        <p:spPr/>
        <p:txBody>
          <a:bodyPr>
            <a:normAutofit fontScale="92500" lnSpcReduction="10000"/>
          </a:bodyPr>
          <a:lstStyle/>
          <a:p>
            <a:r>
              <a:rPr lang="en-GB" dirty="0"/>
              <a:t>Microsoft (2025) </a:t>
            </a:r>
            <a:r>
              <a:rPr lang="en-GB" i="1" dirty="0"/>
              <a:t>Microsoft PowerPoint</a:t>
            </a:r>
            <a:r>
              <a:rPr lang="en-GB" dirty="0"/>
              <a:t>. Available at: </a:t>
            </a:r>
            <a:r>
              <a:rPr lang="en-GB" dirty="0">
                <a:hlinkClick r:id="rId2"/>
              </a:rPr>
              <a:t>https://</a:t>
            </a:r>
            <a:r>
              <a:rPr lang="en-GB" dirty="0" err="1">
                <a:hlinkClick r:id="rId2"/>
              </a:rPr>
              <a:t>www.microsoft.com</a:t>
            </a:r>
            <a:r>
              <a:rPr lang="en-GB" dirty="0">
                <a:hlinkClick r:id="rId2"/>
              </a:rPr>
              <a:t>/en-gb/</a:t>
            </a:r>
            <a:r>
              <a:rPr lang="en-GB" dirty="0" err="1">
                <a:hlinkClick r:id="rId2"/>
              </a:rPr>
              <a:t>microsoft-365</a:t>
            </a:r>
            <a:r>
              <a:rPr lang="en-GB" dirty="0">
                <a:hlinkClick r:id="rId2"/>
              </a:rPr>
              <a:t>/powerpoint</a:t>
            </a:r>
            <a:r>
              <a:rPr lang="en-GB" dirty="0"/>
              <a:t> (Accessed: 8 July 2026). </a:t>
            </a:r>
          </a:p>
          <a:p>
            <a:r>
              <a:rPr lang="en-GB" dirty="0"/>
              <a:t>NHS England (2022) </a:t>
            </a:r>
            <a:r>
              <a:rPr lang="en-GB" i="1" dirty="0"/>
              <a:t>Statutory and mandatory training</a:t>
            </a:r>
            <a:r>
              <a:rPr lang="en-GB" dirty="0"/>
              <a:t>. Available at: </a:t>
            </a:r>
            <a:r>
              <a:rPr lang="en-GB" dirty="0">
                <a:hlinkClick r:id="rId3"/>
              </a:rPr>
              <a:t>https://www.england.nhs.uk</a:t>
            </a:r>
            <a:r>
              <a:rPr lang="en-GB" dirty="0"/>
              <a:t> (Accessed: 8 July 2026). </a:t>
            </a:r>
          </a:p>
          <a:p>
            <a:r>
              <a:rPr lang="en-GB" dirty="0"/>
              <a:t>Skills for Care (2023) </a:t>
            </a:r>
            <a:r>
              <a:rPr lang="en-GB" i="1" dirty="0"/>
              <a:t>Learning and development</a:t>
            </a:r>
            <a:r>
              <a:rPr lang="en-GB" dirty="0"/>
              <a:t>. Available at: </a:t>
            </a:r>
            <a:r>
              <a:rPr lang="en-GB" dirty="0">
                <a:hlinkClick r:id="rId4"/>
              </a:rPr>
              <a:t>https://</a:t>
            </a:r>
            <a:r>
              <a:rPr lang="en-GB" dirty="0" err="1">
                <a:hlinkClick r:id="rId4"/>
              </a:rPr>
              <a:t>www.skillsforcare.org.uk</a:t>
            </a:r>
            <a:r>
              <a:rPr lang="en-GB" dirty="0">
                <a:hlinkClick r:id="rId4"/>
              </a:rPr>
              <a:t>/Learning-and-development/Learning-and-</a:t>
            </a:r>
            <a:r>
              <a:rPr lang="en-GB" dirty="0" err="1">
                <a:hlinkClick r:id="rId4"/>
              </a:rPr>
              <a:t>development.aspx</a:t>
            </a:r>
            <a:r>
              <a:rPr lang="en-GB" dirty="0"/>
              <a:t> (Accessed: 8 July 2026). </a:t>
            </a:r>
          </a:p>
          <a:p>
            <a:r>
              <a:rPr lang="en-GB" dirty="0"/>
              <a:t>University of Wales Trinity Saint David (2026) </a:t>
            </a:r>
            <a:r>
              <a:rPr lang="en-GB" i="1" dirty="0"/>
              <a:t>LCHS4007 – Component 1: Group Presentation Assessment Specification</a:t>
            </a:r>
            <a:r>
              <a:rPr lang="en-GB" dirty="0"/>
              <a:t>. Unpublished module handbook. </a:t>
            </a:r>
          </a:p>
        </p:txBody>
      </p:sp>
    </p:spTree>
    <p:extLst>
      <p:ext uri="{BB962C8B-B14F-4D97-AF65-F5344CB8AC3E}">
        <p14:creationId xmlns:p14="http://schemas.microsoft.com/office/powerpoint/2010/main" val="566511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675079-910C-9209-3C48-EE93930CED7C}"/>
              </a:ext>
            </a:extLst>
          </p:cNvPr>
          <p:cNvSpPr txBox="1"/>
          <p:nvPr/>
        </p:nvSpPr>
        <p:spPr>
          <a:xfrm>
            <a:off x="2099902" y="1144258"/>
            <a:ext cx="8927723" cy="3970318"/>
          </a:xfrm>
          <a:prstGeom prst="rect">
            <a:avLst/>
          </a:prstGeom>
          <a:noFill/>
        </p:spPr>
        <p:txBody>
          <a:bodyPr wrap="square">
            <a:spAutoFit/>
          </a:bodyPr>
          <a:lstStyle/>
          <a:p>
            <a:r>
              <a:rPr lang="en-GB" sz="3600" b="1" dirty="0">
                <a:solidFill>
                  <a:schemeClr val="tx2"/>
                </a:solidFill>
              </a:rPr>
              <a:t>Digital skills and research Methods </a:t>
            </a:r>
            <a:br>
              <a:rPr lang="en-GB" sz="3600" b="1" dirty="0">
                <a:solidFill>
                  <a:schemeClr val="tx2"/>
                </a:solidFill>
              </a:rPr>
            </a:br>
            <a:r>
              <a:rPr lang="en-GB" sz="3600" b="1" dirty="0">
                <a:solidFill>
                  <a:schemeClr val="tx2"/>
                </a:solidFill>
              </a:rPr>
              <a:t>Module code: LCHS4007</a:t>
            </a:r>
            <a:br>
              <a:rPr lang="en-GB" sz="3600" b="1" dirty="0">
                <a:solidFill>
                  <a:schemeClr val="tx2"/>
                </a:solidFill>
              </a:rPr>
            </a:br>
            <a:r>
              <a:rPr lang="en-GB" sz="3600" b="1" dirty="0">
                <a:solidFill>
                  <a:schemeClr val="tx2"/>
                </a:solidFill>
              </a:rPr>
              <a:t>Assignment title: Component 1</a:t>
            </a:r>
            <a:br>
              <a:rPr lang="en-GB" sz="3600" b="1" dirty="0">
                <a:solidFill>
                  <a:schemeClr val="tx2"/>
                </a:solidFill>
              </a:rPr>
            </a:br>
            <a:r>
              <a:rPr lang="en-GB" sz="3600" b="1" dirty="0">
                <a:solidFill>
                  <a:schemeClr val="tx2"/>
                </a:solidFill>
              </a:rPr>
              <a:t>Topic: Staff communication with MS TEAM</a:t>
            </a:r>
            <a:br>
              <a:rPr lang="en-GB" sz="3600" b="1" dirty="0">
                <a:solidFill>
                  <a:schemeClr val="tx2"/>
                </a:solidFill>
              </a:rPr>
            </a:br>
            <a:r>
              <a:rPr lang="en-GB" sz="3600" b="1" dirty="0">
                <a:solidFill>
                  <a:schemeClr val="tx2"/>
                </a:solidFill>
              </a:rPr>
              <a:t>Student name: Hanna Khursiak</a:t>
            </a:r>
            <a:br>
              <a:rPr lang="en-GB" sz="3600" b="1" dirty="0">
                <a:solidFill>
                  <a:schemeClr val="tx2"/>
                </a:solidFill>
              </a:rPr>
            </a:br>
            <a:r>
              <a:rPr lang="en-GB" sz="3600" b="1" dirty="0">
                <a:solidFill>
                  <a:schemeClr val="tx2"/>
                </a:solidFill>
              </a:rPr>
              <a:t>Student id:2539407</a:t>
            </a:r>
            <a:br>
              <a:rPr lang="en-GB" sz="3600" b="1" dirty="0">
                <a:solidFill>
                  <a:schemeClr val="tx2"/>
                </a:solidFill>
              </a:rPr>
            </a:br>
            <a:r>
              <a:rPr lang="en-GB" sz="3600" b="1" dirty="0">
                <a:solidFill>
                  <a:schemeClr val="tx2"/>
                </a:solidFill>
              </a:rPr>
              <a:t>Lecture’s name: </a:t>
            </a:r>
            <a:r>
              <a:rPr lang="en-GB" sz="3600" b="1" dirty="0" err="1">
                <a:solidFill>
                  <a:schemeClr val="tx2"/>
                </a:solidFill>
              </a:rPr>
              <a:t>Amitave</a:t>
            </a:r>
            <a:r>
              <a:rPr lang="en-GB" sz="3600" b="1" dirty="0">
                <a:solidFill>
                  <a:schemeClr val="tx2"/>
                </a:solidFill>
              </a:rPr>
              <a:t> </a:t>
            </a:r>
            <a:r>
              <a:rPr lang="en-GB" sz="3600" b="1" dirty="0" err="1">
                <a:solidFill>
                  <a:schemeClr val="tx2"/>
                </a:solidFill>
              </a:rPr>
              <a:t>Bani</a:t>
            </a:r>
            <a:r>
              <a:rPr lang="en-GB" sz="3600" dirty="0" err="1">
                <a:solidFill>
                  <a:schemeClr val="tx2"/>
                </a:solidFill>
              </a:rPr>
              <a:t>k</a:t>
            </a:r>
            <a:endParaRPr lang="en-US" sz="3600" dirty="0"/>
          </a:p>
        </p:txBody>
      </p:sp>
    </p:spTree>
    <p:extLst>
      <p:ext uri="{BB962C8B-B14F-4D97-AF65-F5344CB8AC3E}">
        <p14:creationId xmlns:p14="http://schemas.microsoft.com/office/powerpoint/2010/main" val="3445938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C1E240-FA33-43E5-0D42-70DDDDD4598A}"/>
              </a:ext>
            </a:extLst>
          </p:cNvPr>
          <p:cNvSpPr txBox="1"/>
          <p:nvPr/>
        </p:nvSpPr>
        <p:spPr>
          <a:xfrm>
            <a:off x="520672" y="397401"/>
            <a:ext cx="8058754" cy="6555641"/>
          </a:xfrm>
          <a:prstGeom prst="rect">
            <a:avLst/>
          </a:prstGeom>
          <a:noFill/>
        </p:spPr>
        <p:txBody>
          <a:bodyPr wrap="square">
            <a:spAutoFit/>
          </a:bodyPr>
          <a:lstStyle/>
          <a:p>
            <a:pPr marL="0" marR="0">
              <a:buNone/>
            </a:pPr>
            <a:r>
              <a:rPr lang="en-GB" sz="3600" b="1" i="0" dirty="0">
                <a:effectLst/>
                <a:latin typeface=".SFUI-Semibold"/>
              </a:rPr>
              <a:t> </a:t>
            </a:r>
            <a:r>
              <a:rPr lang="en-GB" sz="3200" b="1" i="0" dirty="0">
                <a:effectLst/>
                <a:latin typeface=".SFUI-Semibold"/>
              </a:rPr>
              <a:t>The problem</a:t>
            </a:r>
          </a:p>
          <a:p>
            <a:pPr marL="0" marR="0">
              <a:buNone/>
            </a:pPr>
            <a:endParaRPr lang="en-GB" sz="3200" b="1" dirty="0">
              <a:effectLst/>
              <a:latin typeface=".SF UI"/>
            </a:endParaRPr>
          </a:p>
          <a:p>
            <a:pPr marL="0" marR="0">
              <a:buNone/>
            </a:pPr>
            <a:r>
              <a:rPr lang="en-GB" sz="3200" b="1" i="0" dirty="0">
                <a:effectLst/>
                <a:latin typeface=".SFUI-Semibold"/>
              </a:rPr>
              <a:t>Staff communication</a:t>
            </a:r>
            <a:endParaRPr lang="en-GB" sz="3200" b="1" dirty="0">
              <a:effectLst/>
              <a:latin typeface=".SF UI"/>
            </a:endParaRPr>
          </a:p>
          <a:p>
            <a:pPr marL="0" marR="0">
              <a:buNone/>
            </a:pPr>
            <a:r>
              <a:rPr lang="en-GB" sz="3200" b="1" i="0" dirty="0">
                <a:effectLst/>
                <a:latin typeface=".SFUI-Regular"/>
              </a:rPr>
              <a:t>At </a:t>
            </a:r>
            <a:r>
              <a:rPr lang="en-GB" sz="3200" b="1" i="0" dirty="0" err="1">
                <a:effectLst/>
                <a:latin typeface=".SFUI-Regular"/>
              </a:rPr>
              <a:t>Riverdale</a:t>
            </a:r>
            <a:r>
              <a:rPr lang="en-GB" sz="3200" b="1" i="0" dirty="0">
                <a:effectLst/>
                <a:latin typeface=".SFUI-Regular"/>
              </a:rPr>
              <a:t> Nursing Home, staff work in two different buildings and different shifts.</a:t>
            </a:r>
            <a:endParaRPr lang="en-GB" sz="3200" b="1" dirty="0">
              <a:effectLst/>
              <a:latin typeface=".SF UI"/>
            </a:endParaRPr>
          </a:p>
          <a:p>
            <a:pPr marL="0" marR="0">
              <a:buNone/>
            </a:pPr>
            <a:r>
              <a:rPr lang="en-GB" sz="3200" b="1" i="0" dirty="0">
                <a:effectLst/>
                <a:latin typeface=".SFUI-Regular"/>
              </a:rPr>
              <a:t>Because of this:</a:t>
            </a:r>
          </a:p>
          <a:p>
            <a:pPr marL="0" marR="0">
              <a:buNone/>
            </a:pPr>
            <a:r>
              <a:rPr lang="en-GB" sz="3200" b="1" dirty="0">
                <a:latin typeface=".SFUI-Regular"/>
              </a:rPr>
              <a:t>— </a:t>
            </a:r>
            <a:r>
              <a:rPr lang="en-GB" sz="3200" b="1" i="0" dirty="0">
                <a:effectLst/>
                <a:latin typeface=".SFUI-Regular"/>
              </a:rPr>
              <a:t>some messages are missed</a:t>
            </a:r>
          </a:p>
          <a:p>
            <a:pPr marL="0" marR="0">
              <a:buNone/>
            </a:pPr>
            <a:r>
              <a:rPr lang="en-GB" sz="3200" b="1" dirty="0">
                <a:latin typeface=".SFUI-Regular"/>
              </a:rPr>
              <a:t>— </a:t>
            </a:r>
            <a:r>
              <a:rPr lang="en-GB" sz="3200" b="1" i="0" dirty="0">
                <a:effectLst/>
                <a:latin typeface=".SFUI-Regular"/>
              </a:rPr>
              <a:t>communication is slower</a:t>
            </a:r>
          </a:p>
          <a:p>
            <a:pPr marL="0" marR="0">
              <a:buNone/>
            </a:pPr>
            <a:r>
              <a:rPr lang="en-GB" sz="3200" b="1" dirty="0">
                <a:latin typeface=".SFUI-Regular"/>
              </a:rPr>
              <a:t>— </a:t>
            </a:r>
            <a:r>
              <a:rPr lang="en-GB" sz="3200" b="1" i="0" dirty="0">
                <a:effectLst/>
                <a:latin typeface=".SFUI-Regular"/>
              </a:rPr>
              <a:t>staff sometimes do the same work twice</a:t>
            </a:r>
            <a:endParaRPr lang="en-GB" sz="3200" b="1" dirty="0">
              <a:effectLst/>
              <a:latin typeface=".SF UI"/>
            </a:endParaRPr>
          </a:p>
          <a:p>
            <a:pPr marL="0" marR="0">
              <a:buNone/>
            </a:pPr>
            <a:r>
              <a:rPr lang="en-GB" sz="3200" b="1" i="0" dirty="0">
                <a:effectLst/>
                <a:latin typeface=".SFUI-Regular"/>
              </a:rPr>
              <a:t>people are not sure which Microsoft 365 tool to use</a:t>
            </a:r>
            <a:r>
              <a:rPr lang="en-GB" sz="1800" b="0" i="0" dirty="0">
                <a:effectLst/>
                <a:latin typeface=".SFUI-Regular"/>
              </a:rPr>
              <a:t> </a:t>
            </a:r>
            <a:r>
              <a:rPr lang="en-GB" sz="2800" b="1" i="0" dirty="0">
                <a:effectLst/>
                <a:latin typeface=".SFUI-Semibold"/>
              </a:rPr>
              <a:t>(NHS England, 2020).</a:t>
            </a:r>
            <a:endParaRPr lang="en-GB" sz="2800" dirty="0">
              <a:effectLst/>
              <a:latin typeface=".SF UI"/>
            </a:endParaRPr>
          </a:p>
          <a:p>
            <a:pPr marL="0" marR="0">
              <a:buNone/>
            </a:pPr>
            <a:br>
              <a:rPr lang="en-GB" sz="3200" b="1" dirty="0">
                <a:effectLst/>
                <a:latin typeface=".SF UI"/>
              </a:rPr>
            </a:br>
            <a:endParaRPr lang="en-GB" sz="3200" b="1" dirty="0">
              <a:effectLst/>
              <a:latin typeface=".SF UI"/>
            </a:endParaRPr>
          </a:p>
        </p:txBody>
      </p:sp>
      <p:pic>
        <p:nvPicPr>
          <p:cNvPr id="7" name="Picture 6" descr="Persons talking to each other">
            <a:extLst>
              <a:ext uri="{FF2B5EF4-FFF2-40B4-BE49-F238E27FC236}">
                <a16:creationId xmlns:a16="http://schemas.microsoft.com/office/drawing/2014/main" id="{1F61A29B-C5C2-E53E-DA65-A2B98F123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78425" y="2414053"/>
            <a:ext cx="4113575" cy="2522335"/>
          </a:xfrm>
          <a:prstGeom prst="rect">
            <a:avLst/>
          </a:prstGeom>
        </p:spPr>
      </p:pic>
    </p:spTree>
    <p:extLst>
      <p:ext uri="{BB962C8B-B14F-4D97-AF65-F5344CB8AC3E}">
        <p14:creationId xmlns:p14="http://schemas.microsoft.com/office/powerpoint/2010/main" val="895231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DA0CB-2550-15DA-4322-7C344BC6B599}"/>
              </a:ext>
            </a:extLst>
          </p:cNvPr>
          <p:cNvSpPr>
            <a:spLocks noGrp="1"/>
          </p:cNvSpPr>
          <p:nvPr>
            <p:ph type="title"/>
          </p:nvPr>
        </p:nvSpPr>
        <p:spPr>
          <a:xfrm>
            <a:off x="838200" y="2103437"/>
            <a:ext cx="10515600" cy="1325563"/>
          </a:xfrm>
        </p:spPr>
        <p:txBody>
          <a:bodyPr>
            <a:normAutofit fontScale="90000"/>
          </a:bodyPr>
          <a:lstStyle/>
          <a:p>
            <a:r>
              <a:rPr lang="en-GB" sz="3100" b="1" i="0" dirty="0">
                <a:effectLst/>
                <a:latin typeface=".SFUI-Semibold"/>
              </a:rPr>
              <a:t> </a:t>
            </a:r>
            <a:r>
              <a:rPr lang="en-GB" sz="3600" b="1" i="0" dirty="0">
                <a:effectLst/>
                <a:latin typeface=".SFUI-Semibold"/>
              </a:rPr>
              <a:t>Why Microsoft Teams</a:t>
            </a:r>
            <a:br>
              <a:rPr lang="en-GB" sz="3600" b="1" dirty="0">
                <a:effectLst/>
                <a:latin typeface=".SF UI"/>
              </a:rPr>
            </a:br>
            <a:br>
              <a:rPr lang="en-GB" sz="3600" b="1" dirty="0">
                <a:effectLst/>
                <a:latin typeface=".SF UI"/>
              </a:rPr>
            </a:br>
            <a:r>
              <a:rPr lang="en-GB" sz="3600" b="1" i="0" dirty="0">
                <a:effectLst/>
                <a:latin typeface=".SFUI-Regular"/>
              </a:rPr>
              <a:t>I chose </a:t>
            </a:r>
            <a:r>
              <a:rPr lang="en-GB" sz="3600" b="1" i="0" dirty="0">
                <a:effectLst/>
                <a:latin typeface=".SFUI-Semibold"/>
              </a:rPr>
              <a:t>Microsoft Teams</a:t>
            </a:r>
            <a:r>
              <a:rPr lang="en-GB" sz="3600" b="1" i="0" dirty="0">
                <a:effectLst/>
                <a:latin typeface=".SFUI-Regular"/>
              </a:rPr>
              <a:t> because it is easy to use.</a:t>
            </a:r>
            <a:br>
              <a:rPr lang="en-GB" sz="3600" b="1" dirty="0">
                <a:effectLst/>
                <a:latin typeface=".SF UI"/>
              </a:rPr>
            </a:br>
            <a:br>
              <a:rPr lang="en-GB" sz="3600" b="1" dirty="0">
                <a:effectLst/>
                <a:latin typeface=".SF UI"/>
              </a:rPr>
            </a:br>
            <a:r>
              <a:rPr lang="en-GB" sz="3600" b="1" i="0" dirty="0">
                <a:effectLst/>
                <a:latin typeface=".SFUI-Regular"/>
              </a:rPr>
              <a:t>It allows staff to:</a:t>
            </a:r>
            <a:br>
              <a:rPr lang="en-GB" sz="3600" b="1" i="0" dirty="0">
                <a:effectLst/>
                <a:latin typeface=".SFUI-Regular"/>
              </a:rPr>
            </a:br>
            <a:r>
              <a:rPr lang="en-GB" sz="3600" b="1" i="0" dirty="0">
                <a:effectLst/>
                <a:latin typeface=".SFUI-Regular"/>
              </a:rPr>
              <a:t>— send messages</a:t>
            </a:r>
            <a:br>
              <a:rPr lang="en-GB" sz="3600" b="1" i="0" dirty="0">
                <a:effectLst/>
                <a:latin typeface=".SFUI-Regular"/>
              </a:rPr>
            </a:br>
            <a:r>
              <a:rPr lang="en-GB" sz="3600" b="1" i="0" dirty="0">
                <a:effectLst/>
                <a:latin typeface=".SFUI-Regular"/>
              </a:rPr>
              <a:t>— make calls</a:t>
            </a:r>
            <a:br>
              <a:rPr lang="en-GB" sz="3600" b="1" i="0" dirty="0">
                <a:effectLst/>
                <a:latin typeface=".SFUI-Regular"/>
              </a:rPr>
            </a:br>
            <a:r>
              <a:rPr lang="en-GB" sz="3600" b="1" i="0" dirty="0">
                <a:effectLst/>
                <a:latin typeface=".SFUI-Regular"/>
              </a:rPr>
              <a:t>— have video meetings</a:t>
            </a:r>
            <a:br>
              <a:rPr lang="en-GB" sz="3600" b="1" i="0" dirty="0">
                <a:effectLst/>
                <a:latin typeface=".SFUI-Regular"/>
              </a:rPr>
            </a:br>
            <a:r>
              <a:rPr lang="en-GB" sz="3600" b="1" i="0" dirty="0">
                <a:effectLst/>
                <a:latin typeface=".SFUI-Regular"/>
              </a:rPr>
              <a:t>— share files</a:t>
            </a:r>
            <a:br>
              <a:rPr lang="en-GB" sz="3600" b="1" i="0" dirty="0">
                <a:effectLst/>
                <a:latin typeface=".SFUI-Regular"/>
              </a:rPr>
            </a:br>
            <a:r>
              <a:rPr lang="en-GB" sz="3600" b="1" i="0" dirty="0">
                <a:effectLst/>
                <a:latin typeface=".SFUI-Regular"/>
              </a:rPr>
              <a:t>— work together in one place</a:t>
            </a:r>
            <a:br>
              <a:rPr lang="en-GB" sz="3600" b="1" dirty="0">
                <a:effectLst/>
                <a:latin typeface=".SF UI"/>
              </a:rPr>
            </a:br>
            <a:r>
              <a:rPr lang="en-GB" sz="3600" b="1" dirty="0">
                <a:effectLst/>
                <a:latin typeface=".SF UI"/>
              </a:rPr>
              <a:t>(Microsoft,2025).</a:t>
            </a:r>
            <a:endParaRPr lang="en-US" sz="3600" b="1" dirty="0"/>
          </a:p>
        </p:txBody>
      </p:sp>
      <p:pic>
        <p:nvPicPr>
          <p:cNvPr id="4" name="Picture 3" descr="Woman looking at computer screen">
            <a:extLst>
              <a:ext uri="{FF2B5EF4-FFF2-40B4-BE49-F238E27FC236}">
                <a16:creationId xmlns:a16="http://schemas.microsoft.com/office/drawing/2014/main" id="{5515247A-65DE-5EED-A999-33536A6A3C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103437"/>
            <a:ext cx="5743433" cy="3653323"/>
          </a:xfrm>
          <a:prstGeom prst="rect">
            <a:avLst/>
          </a:prstGeom>
        </p:spPr>
      </p:pic>
    </p:spTree>
    <p:extLst>
      <p:ext uri="{BB962C8B-B14F-4D97-AF65-F5344CB8AC3E}">
        <p14:creationId xmlns:p14="http://schemas.microsoft.com/office/powerpoint/2010/main" val="1846480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B1BC-57D7-DB7D-0064-AC1D81A53855}"/>
              </a:ext>
            </a:extLst>
          </p:cNvPr>
          <p:cNvSpPr>
            <a:spLocks noGrp="1"/>
          </p:cNvSpPr>
          <p:nvPr>
            <p:ph type="title"/>
          </p:nvPr>
        </p:nvSpPr>
        <p:spPr>
          <a:xfrm>
            <a:off x="574140" y="2641066"/>
            <a:ext cx="10515600" cy="1325563"/>
          </a:xfrm>
        </p:spPr>
        <p:txBody>
          <a:bodyPr>
            <a:normAutofit fontScale="90000"/>
          </a:bodyPr>
          <a:lstStyle/>
          <a:p>
            <a:r>
              <a:rPr lang="en-GB" sz="4000" b="1" i="0" dirty="0">
                <a:effectLst/>
                <a:latin typeface=".SFUI-Semibold"/>
              </a:rPr>
              <a:t> How it helps</a:t>
            </a:r>
            <a:br>
              <a:rPr lang="en-GB" sz="4000" dirty="0">
                <a:effectLst/>
                <a:latin typeface=".SF UI"/>
              </a:rPr>
            </a:br>
            <a:br>
              <a:rPr lang="en-GB" sz="1800" dirty="0">
                <a:effectLst/>
                <a:latin typeface=".SF UI"/>
              </a:rPr>
            </a:br>
            <a:br>
              <a:rPr lang="en-GB" sz="1800" dirty="0">
                <a:effectLst/>
                <a:latin typeface=".SF UI"/>
              </a:rPr>
            </a:br>
            <a:r>
              <a:rPr lang="en-GB" sz="3600" b="1" i="0" dirty="0">
                <a:effectLst/>
                <a:latin typeface=".SFUI-Regular"/>
              </a:rPr>
              <a:t>Teams can help staff:</a:t>
            </a:r>
            <a:br>
              <a:rPr lang="en-GB" sz="3600" b="1" dirty="0">
                <a:effectLst/>
                <a:latin typeface=".SF UI"/>
              </a:rPr>
            </a:br>
            <a:br>
              <a:rPr lang="en-GB" sz="3600" b="1" dirty="0">
                <a:effectLst/>
                <a:latin typeface=".SF UI"/>
              </a:rPr>
            </a:br>
            <a:r>
              <a:rPr lang="en-GB" sz="3600" b="1" dirty="0">
                <a:effectLst/>
                <a:latin typeface=".SF UI"/>
              </a:rPr>
              <a:t>— </a:t>
            </a:r>
            <a:r>
              <a:rPr lang="en-GB" sz="3600" b="1" i="0" dirty="0">
                <a:effectLst/>
                <a:latin typeface=".SFUI-Regular"/>
              </a:rPr>
              <a:t>share shift updates</a:t>
            </a:r>
            <a:br>
              <a:rPr lang="en-GB" sz="3600" b="1" i="0" dirty="0">
                <a:effectLst/>
                <a:latin typeface=".SFUI-Regular"/>
              </a:rPr>
            </a:br>
            <a:r>
              <a:rPr lang="en-GB" sz="3600" b="1" i="0" dirty="0">
                <a:effectLst/>
                <a:latin typeface=".SFUI-Regular"/>
              </a:rPr>
              <a:t>— ask questions quickly</a:t>
            </a:r>
            <a:br>
              <a:rPr lang="en-GB" sz="3600" b="1" i="0" dirty="0">
                <a:effectLst/>
                <a:latin typeface=".SFUI-Regular"/>
              </a:rPr>
            </a:br>
            <a:r>
              <a:rPr lang="en-GB" sz="3600" b="1" i="0" dirty="0">
                <a:effectLst/>
                <a:latin typeface=".SFUI-Regular"/>
              </a:rPr>
              <a:t>— send important information</a:t>
            </a:r>
            <a:br>
              <a:rPr lang="en-GB" sz="3600" b="1" i="0" dirty="0">
                <a:effectLst/>
                <a:latin typeface=".SFUI-Regular"/>
              </a:rPr>
            </a:br>
            <a:r>
              <a:rPr lang="en-GB" sz="3600" b="1" i="0" dirty="0">
                <a:effectLst/>
                <a:latin typeface=".SFUI-Regular"/>
              </a:rPr>
              <a:t>— communicate between both buildings</a:t>
            </a:r>
            <a:br>
              <a:rPr lang="en-GB" sz="3600" b="1" i="0" dirty="0">
                <a:effectLst/>
                <a:latin typeface=".SFUI-Regular"/>
              </a:rPr>
            </a:br>
            <a:r>
              <a:rPr lang="en-GB" sz="3600" b="1" i="0" dirty="0">
                <a:effectLst/>
                <a:latin typeface=".SFUI-Regular"/>
              </a:rPr>
              <a:t>    (</a:t>
            </a:r>
            <a:r>
              <a:rPr lang="en-GB" sz="3600" b="1" i="0" dirty="0" err="1">
                <a:effectLst/>
                <a:latin typeface=".SFUI-Regular"/>
              </a:rPr>
              <a:t>Hargreaves,2022</a:t>
            </a:r>
            <a:r>
              <a:rPr lang="en-GB" sz="3600" b="1" i="0" dirty="0">
                <a:effectLst/>
                <a:latin typeface=".SFUI-Regular"/>
              </a:rPr>
              <a:t>).</a:t>
            </a:r>
            <a:br>
              <a:rPr lang="en-GB" sz="3600" b="1" dirty="0">
                <a:effectLst/>
                <a:latin typeface=".SF UI"/>
              </a:rPr>
            </a:br>
            <a:endParaRPr lang="en-US" sz="3600" b="1" dirty="0"/>
          </a:p>
        </p:txBody>
      </p:sp>
      <p:pic>
        <p:nvPicPr>
          <p:cNvPr id="4" name="Picture 3" descr="Close-up of blue key on white keyboard">
            <a:extLst>
              <a:ext uri="{FF2B5EF4-FFF2-40B4-BE49-F238E27FC236}">
                <a16:creationId xmlns:a16="http://schemas.microsoft.com/office/drawing/2014/main" id="{CC87F687-CB5D-C414-E4C0-BEA930903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2240" y="321606"/>
            <a:ext cx="3866866" cy="6274811"/>
          </a:xfrm>
          <a:prstGeom prst="rect">
            <a:avLst/>
          </a:prstGeom>
        </p:spPr>
      </p:pic>
    </p:spTree>
    <p:extLst>
      <p:ext uri="{BB962C8B-B14F-4D97-AF65-F5344CB8AC3E}">
        <p14:creationId xmlns:p14="http://schemas.microsoft.com/office/powerpoint/2010/main" val="3974362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406C17-D142-9BE4-ADD5-5107FCBF8FA9}"/>
              </a:ext>
            </a:extLst>
          </p:cNvPr>
          <p:cNvSpPr txBox="1"/>
          <p:nvPr/>
        </p:nvSpPr>
        <p:spPr>
          <a:xfrm>
            <a:off x="396091" y="797510"/>
            <a:ext cx="9462128" cy="5262979"/>
          </a:xfrm>
          <a:prstGeom prst="rect">
            <a:avLst/>
          </a:prstGeom>
          <a:noFill/>
        </p:spPr>
        <p:txBody>
          <a:bodyPr wrap="square">
            <a:spAutoFit/>
          </a:bodyPr>
          <a:lstStyle/>
          <a:p>
            <a:pPr marL="0" marR="0">
              <a:buNone/>
            </a:pPr>
            <a:r>
              <a:rPr lang="en-GB" sz="2800" b="1" i="0" dirty="0">
                <a:effectLst/>
                <a:latin typeface=".SFUI-Semibold"/>
              </a:rPr>
              <a:t>Benefits and limitations</a:t>
            </a:r>
          </a:p>
          <a:p>
            <a:pPr marL="0" marR="0">
              <a:buNone/>
            </a:pPr>
            <a:endParaRPr lang="en-GB" sz="2800" b="1" dirty="0">
              <a:effectLst/>
              <a:latin typeface=".SF UI"/>
            </a:endParaRPr>
          </a:p>
          <a:p>
            <a:pPr marL="0" marR="0">
              <a:buNone/>
            </a:pPr>
            <a:r>
              <a:rPr lang="en-GB" sz="2800" b="1" i="0" dirty="0">
                <a:effectLst/>
                <a:latin typeface=".SFUI-Semibold"/>
              </a:rPr>
              <a:t>Benefits:</a:t>
            </a:r>
          </a:p>
          <a:p>
            <a:pPr marL="0" marR="0">
              <a:buNone/>
            </a:pPr>
            <a:r>
              <a:rPr lang="en-GB" sz="2800" b="1" dirty="0">
                <a:latin typeface=".SFUI-Semibold"/>
              </a:rPr>
              <a:t>— </a:t>
            </a:r>
            <a:r>
              <a:rPr lang="en-GB" sz="2800" b="1" i="0" dirty="0">
                <a:effectLst/>
                <a:latin typeface=".SFUI-Regular"/>
              </a:rPr>
              <a:t>faster communication</a:t>
            </a:r>
          </a:p>
          <a:p>
            <a:pPr marL="0" marR="0">
              <a:buNone/>
            </a:pPr>
            <a:r>
              <a:rPr lang="en-GB" sz="2800" b="1" dirty="0">
                <a:latin typeface=".SFUI-Regular"/>
              </a:rPr>
              <a:t>— </a:t>
            </a:r>
            <a:r>
              <a:rPr lang="en-GB" sz="2800" b="1" i="0" dirty="0">
                <a:effectLst/>
                <a:latin typeface=".SFUI-Regular"/>
              </a:rPr>
              <a:t>fewer missed messages</a:t>
            </a:r>
          </a:p>
          <a:p>
            <a:pPr marL="0" marR="0">
              <a:buNone/>
            </a:pPr>
            <a:r>
              <a:rPr lang="en-GB" sz="2800" b="1" dirty="0">
                <a:latin typeface=".SFUI-Regular"/>
              </a:rPr>
              <a:t>— </a:t>
            </a:r>
            <a:r>
              <a:rPr lang="en-GB" sz="2800" b="1" i="0" dirty="0">
                <a:effectLst/>
                <a:latin typeface=".SFUI-Regular"/>
              </a:rPr>
              <a:t>easy to use</a:t>
            </a:r>
          </a:p>
          <a:p>
            <a:pPr marL="0" marR="0">
              <a:buNone/>
            </a:pPr>
            <a:r>
              <a:rPr lang="en-GB" sz="2800" b="1" dirty="0">
                <a:latin typeface=".SFUI-Regular"/>
              </a:rPr>
              <a:t>— </a:t>
            </a:r>
            <a:r>
              <a:rPr lang="en-GB" sz="2800" b="1" i="0" dirty="0">
                <a:effectLst/>
                <a:latin typeface=".SFUI-Regular"/>
              </a:rPr>
              <a:t>better teamwork</a:t>
            </a:r>
          </a:p>
          <a:p>
            <a:pPr marL="0" marR="0">
              <a:buNone/>
            </a:pPr>
            <a:endParaRPr lang="en-GB" sz="2800" b="1" dirty="0">
              <a:effectLst/>
              <a:latin typeface=".SF UI"/>
            </a:endParaRPr>
          </a:p>
          <a:p>
            <a:pPr marL="0" marR="0">
              <a:buNone/>
            </a:pPr>
            <a:r>
              <a:rPr lang="en-GB" sz="2800" b="1" i="0" dirty="0">
                <a:effectLst/>
                <a:latin typeface=".SFUI-Semibold"/>
              </a:rPr>
              <a:t>Limitations</a:t>
            </a:r>
            <a:r>
              <a:rPr lang="en-GB" sz="2800" b="1" i="0" dirty="0">
                <a:latin typeface=".SF UI"/>
              </a:rPr>
              <a:t>:</a:t>
            </a:r>
          </a:p>
          <a:p>
            <a:pPr marL="0" marR="0">
              <a:buNone/>
            </a:pPr>
            <a:r>
              <a:rPr lang="en-GB" sz="2800" b="1" dirty="0">
                <a:effectLst/>
                <a:latin typeface=".SF UI"/>
              </a:rPr>
              <a:t>— </a:t>
            </a:r>
            <a:r>
              <a:rPr lang="en-GB" sz="2800" b="1" i="0" dirty="0">
                <a:effectLst/>
                <a:latin typeface=".SFUI-Regular"/>
              </a:rPr>
              <a:t>staff need training</a:t>
            </a:r>
          </a:p>
          <a:p>
            <a:pPr marL="0" marR="0">
              <a:buNone/>
            </a:pPr>
            <a:r>
              <a:rPr lang="en-GB" sz="2800" b="1" dirty="0">
                <a:latin typeface=".SFUI-Regular"/>
              </a:rPr>
              <a:t>— </a:t>
            </a:r>
            <a:r>
              <a:rPr lang="en-GB" sz="2800" b="1" i="0" dirty="0">
                <a:effectLst/>
                <a:latin typeface=".SFUI-Regular"/>
              </a:rPr>
              <a:t>internet is needed</a:t>
            </a:r>
          </a:p>
          <a:p>
            <a:pPr marL="0" marR="0">
              <a:buNone/>
            </a:pPr>
            <a:r>
              <a:rPr lang="en-GB" sz="2800" b="1" dirty="0">
                <a:latin typeface=".SFUI-Regular"/>
              </a:rPr>
              <a:t>— </a:t>
            </a:r>
            <a:r>
              <a:rPr lang="en-GB" sz="2800" b="1" i="0" dirty="0">
                <a:effectLst/>
                <a:latin typeface=".SFUI-Regular"/>
              </a:rPr>
              <a:t>too many notifications can be distracting (Microsoft,2025).</a:t>
            </a:r>
            <a:endParaRPr lang="en-GB" sz="2800" b="1" dirty="0">
              <a:effectLst/>
              <a:latin typeface=".SF UI"/>
            </a:endParaRPr>
          </a:p>
        </p:txBody>
      </p:sp>
      <p:pic>
        <p:nvPicPr>
          <p:cNvPr id="6" name="Picture 5" descr="Device and text message bubbles">
            <a:extLst>
              <a:ext uri="{FF2B5EF4-FFF2-40B4-BE49-F238E27FC236}">
                <a16:creationId xmlns:a16="http://schemas.microsoft.com/office/drawing/2014/main" id="{31AC9DD3-BE18-664E-BCC5-8B56D21EA5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7155" y="1119161"/>
            <a:ext cx="6042925" cy="4074571"/>
          </a:xfrm>
          <a:prstGeom prst="rect">
            <a:avLst/>
          </a:prstGeom>
        </p:spPr>
      </p:pic>
    </p:spTree>
    <p:extLst>
      <p:ext uri="{BB962C8B-B14F-4D97-AF65-F5344CB8AC3E}">
        <p14:creationId xmlns:p14="http://schemas.microsoft.com/office/powerpoint/2010/main" val="3064722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2DBF9C3-C815-E08D-61F4-7BBC7538363D}"/>
              </a:ext>
            </a:extLst>
          </p:cNvPr>
          <p:cNvSpPr txBox="1"/>
          <p:nvPr/>
        </p:nvSpPr>
        <p:spPr>
          <a:xfrm>
            <a:off x="421239" y="582067"/>
            <a:ext cx="8418464" cy="6124754"/>
          </a:xfrm>
          <a:prstGeom prst="rect">
            <a:avLst/>
          </a:prstGeom>
          <a:noFill/>
        </p:spPr>
        <p:txBody>
          <a:bodyPr wrap="square">
            <a:spAutoFit/>
          </a:bodyPr>
          <a:lstStyle/>
          <a:p>
            <a:pPr marL="0" marR="0">
              <a:buNone/>
            </a:pPr>
            <a:r>
              <a:rPr lang="en-GB" sz="2800" b="1" i="0" dirty="0">
                <a:effectLst/>
                <a:latin typeface=".SFUI-Semibold"/>
              </a:rPr>
              <a:t>Conclusion</a:t>
            </a:r>
            <a:endParaRPr lang="en-GB" sz="2800" b="1" dirty="0">
              <a:effectLst/>
              <a:latin typeface=".SF UI"/>
            </a:endParaRPr>
          </a:p>
          <a:p>
            <a:pPr marL="0" marR="0">
              <a:buNone/>
            </a:pPr>
            <a:endParaRPr lang="en-GB" sz="2800" b="1" dirty="0">
              <a:effectLst/>
              <a:latin typeface=".SF UI"/>
            </a:endParaRPr>
          </a:p>
          <a:p>
            <a:pPr marL="0" marR="0">
              <a:buNone/>
            </a:pPr>
            <a:r>
              <a:rPr lang="en-GB" sz="2800" b="1" i="0" dirty="0">
                <a:effectLst/>
                <a:latin typeface=".SFUI-Regular"/>
              </a:rPr>
              <a:t>Microsoft Teams is a good choice for </a:t>
            </a:r>
            <a:r>
              <a:rPr lang="en-GB" sz="2800" b="1" i="0" dirty="0" err="1">
                <a:effectLst/>
                <a:latin typeface=".SFUI-Regular"/>
              </a:rPr>
              <a:t>Riverdale</a:t>
            </a:r>
            <a:r>
              <a:rPr lang="en-GB" sz="2800" b="1" i="0" dirty="0">
                <a:effectLst/>
                <a:latin typeface=".SFUI-Regular"/>
              </a:rPr>
              <a:t> Nursing Home because it:</a:t>
            </a:r>
            <a:endParaRPr lang="en-GB" sz="2800" b="1" dirty="0">
              <a:effectLst/>
              <a:latin typeface=".SF UI"/>
            </a:endParaRPr>
          </a:p>
          <a:p>
            <a:pPr marL="0" marR="0">
              <a:buNone/>
            </a:pPr>
            <a:endParaRPr lang="en-GB" sz="2800" b="1" i="0" dirty="0">
              <a:effectLst/>
              <a:latin typeface=".SFUI-Regular"/>
            </a:endParaRPr>
          </a:p>
          <a:p>
            <a:pPr marL="0" marR="0">
              <a:buNone/>
            </a:pPr>
            <a:r>
              <a:rPr lang="en-GB" sz="2800" b="1" dirty="0">
                <a:latin typeface=".SFUI-Regular"/>
              </a:rPr>
              <a:t>— </a:t>
            </a:r>
            <a:r>
              <a:rPr lang="en-GB" sz="2800" b="1" i="0" dirty="0">
                <a:effectLst/>
                <a:latin typeface=".SFUI-Regular"/>
              </a:rPr>
              <a:t>improves communication</a:t>
            </a:r>
          </a:p>
          <a:p>
            <a:pPr marL="0" marR="0">
              <a:buNone/>
            </a:pPr>
            <a:r>
              <a:rPr lang="en-GB" sz="2800" b="1" dirty="0">
                <a:latin typeface=".SFUI-Regular"/>
              </a:rPr>
              <a:t>— </a:t>
            </a:r>
            <a:r>
              <a:rPr lang="en-GB" sz="2800" b="1" i="0" dirty="0">
                <a:effectLst/>
                <a:latin typeface=".SFUI-Regular"/>
              </a:rPr>
              <a:t>helps staff work together</a:t>
            </a:r>
          </a:p>
          <a:p>
            <a:pPr marL="0" marR="0">
              <a:buNone/>
            </a:pPr>
            <a:r>
              <a:rPr lang="en-GB" sz="2800" b="1" dirty="0">
                <a:latin typeface=".SFUI-Regular"/>
              </a:rPr>
              <a:t>— </a:t>
            </a:r>
            <a:r>
              <a:rPr lang="en-GB" sz="2800" b="1" i="0" dirty="0">
                <a:effectLst/>
                <a:latin typeface=".SFUI-Regular"/>
              </a:rPr>
              <a:t>reduces mistakes</a:t>
            </a:r>
          </a:p>
          <a:p>
            <a:pPr marL="0" marR="0">
              <a:buNone/>
            </a:pPr>
            <a:r>
              <a:rPr lang="en-GB" sz="2800" b="1" dirty="0">
                <a:latin typeface=".SFUI-Regular"/>
              </a:rPr>
              <a:t>— </a:t>
            </a:r>
            <a:r>
              <a:rPr lang="en-GB" sz="2800" b="1" i="0" dirty="0">
                <a:effectLst/>
                <a:latin typeface=".SFUI-Regular"/>
              </a:rPr>
              <a:t>supports better patient care</a:t>
            </a:r>
          </a:p>
          <a:p>
            <a:pPr marL="0" marR="0">
              <a:buNone/>
            </a:pPr>
            <a:r>
              <a:rPr lang="en-GB" sz="2800" b="1" i="0" dirty="0">
                <a:effectLst/>
                <a:latin typeface=".SFUI-Regular"/>
              </a:rPr>
              <a:t>     (Microsoft,2025;NHS England,2020).</a:t>
            </a:r>
            <a:endParaRPr lang="en-GB" sz="2800" b="1" dirty="0">
              <a:effectLst/>
              <a:latin typeface=".SF UI"/>
            </a:endParaRPr>
          </a:p>
          <a:p>
            <a:pPr marL="0" marR="0">
              <a:buNone/>
            </a:pPr>
            <a:br>
              <a:rPr lang="en-GB" sz="2800" b="1" dirty="0">
                <a:effectLst/>
                <a:latin typeface=".SF UI"/>
              </a:rPr>
            </a:br>
            <a:endParaRPr lang="en-GB" sz="2800" b="1" dirty="0">
              <a:effectLst/>
              <a:latin typeface=".SF UI"/>
            </a:endParaRPr>
          </a:p>
          <a:p>
            <a:pPr marL="0" marR="0">
              <a:buNone/>
            </a:pPr>
            <a:r>
              <a:rPr lang="en-GB" sz="2800" b="1" i="0" dirty="0">
                <a:effectLst/>
                <a:latin typeface=".SFUI-Semibold"/>
              </a:rPr>
              <a:t>I would recommend Microsoft Teams for staff communication.</a:t>
            </a:r>
            <a:endParaRPr lang="en-GB" sz="2800" b="1" dirty="0">
              <a:effectLst/>
              <a:latin typeface=".SF UI"/>
            </a:endParaRPr>
          </a:p>
        </p:txBody>
      </p:sp>
      <p:pic>
        <p:nvPicPr>
          <p:cNvPr id="6" name="Picture 5" descr="Women and man planning in workplace">
            <a:extLst>
              <a:ext uri="{FF2B5EF4-FFF2-40B4-BE49-F238E27FC236}">
                <a16:creationId xmlns:a16="http://schemas.microsoft.com/office/drawing/2014/main" id="{1AB9F1CF-DFC7-3093-A6CA-0EFF5FF9DF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7228" y="1941180"/>
            <a:ext cx="4895194" cy="3164720"/>
          </a:xfrm>
          <a:prstGeom prst="rect">
            <a:avLst/>
          </a:prstGeom>
        </p:spPr>
      </p:pic>
    </p:spTree>
    <p:extLst>
      <p:ext uri="{BB962C8B-B14F-4D97-AF65-F5344CB8AC3E}">
        <p14:creationId xmlns:p14="http://schemas.microsoft.com/office/powerpoint/2010/main" val="2056671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C5B3A-A82A-2288-241F-266D6B6F0BAA}"/>
              </a:ext>
            </a:extLst>
          </p:cNvPr>
          <p:cNvSpPr>
            <a:spLocks noGrp="1"/>
          </p:cNvSpPr>
          <p:nvPr>
            <p:ph type="title"/>
          </p:nvPr>
        </p:nvSpPr>
        <p:spPr>
          <a:xfrm>
            <a:off x="838200" y="-137845"/>
            <a:ext cx="10515600" cy="1325563"/>
          </a:xfrm>
        </p:spPr>
        <p:txBody>
          <a:bodyPr/>
          <a:lstStyle/>
          <a:p>
            <a:r>
              <a:rPr lang="en-GB" b="1" dirty="0"/>
              <a:t>References</a:t>
            </a:r>
            <a:r>
              <a:rPr lang="en-GB" dirty="0"/>
              <a:t>:</a:t>
            </a:r>
            <a:endParaRPr lang="en-US" dirty="0"/>
          </a:p>
        </p:txBody>
      </p:sp>
      <p:sp>
        <p:nvSpPr>
          <p:cNvPr id="5" name="TextBox 4">
            <a:extLst>
              <a:ext uri="{FF2B5EF4-FFF2-40B4-BE49-F238E27FC236}">
                <a16:creationId xmlns:a16="http://schemas.microsoft.com/office/drawing/2014/main" id="{9280FF98-46B7-5C5E-B325-A2591C0B4826}"/>
              </a:ext>
            </a:extLst>
          </p:cNvPr>
          <p:cNvSpPr txBox="1"/>
          <p:nvPr/>
        </p:nvSpPr>
        <p:spPr>
          <a:xfrm>
            <a:off x="838200" y="1104133"/>
            <a:ext cx="8810091" cy="5324535"/>
          </a:xfrm>
          <a:prstGeom prst="rect">
            <a:avLst/>
          </a:prstGeom>
          <a:noFill/>
        </p:spPr>
        <p:txBody>
          <a:bodyPr wrap="square">
            <a:spAutoFit/>
          </a:bodyPr>
          <a:lstStyle/>
          <a:p>
            <a:pPr marL="0" marR="0">
              <a:buNone/>
            </a:pPr>
            <a:r>
              <a:rPr lang="en-GB" sz="2800" i="0" dirty="0">
                <a:effectLst/>
                <a:latin typeface=".SFUI-Semibold"/>
              </a:rPr>
              <a:t>Microsoft</a:t>
            </a:r>
            <a:r>
              <a:rPr lang="en-GB" sz="2400" i="0" dirty="0">
                <a:effectLst/>
                <a:latin typeface=".SFUI-Semibold"/>
              </a:rPr>
              <a:t>. (2025)</a:t>
            </a:r>
            <a:r>
              <a:rPr lang="en-GB" sz="2400" i="0" dirty="0">
                <a:effectLst/>
                <a:latin typeface=".SFUI-Regular"/>
              </a:rPr>
              <a:t> </a:t>
            </a:r>
            <a:r>
              <a:rPr lang="en-GB" sz="2400" i="1" dirty="0">
                <a:effectLst/>
                <a:latin typeface=".SFUI-RegularItalic"/>
              </a:rPr>
              <a:t>Microsoft Teams.</a:t>
            </a:r>
            <a:r>
              <a:rPr lang="en-GB" sz="2400" i="0" dirty="0">
                <a:effectLst/>
                <a:latin typeface=".SFUI-Regular"/>
              </a:rPr>
              <a:t> Available at: </a:t>
            </a:r>
            <a:r>
              <a:rPr lang="en-GB" sz="2400" i="0" u="sng" dirty="0">
                <a:effectLst/>
                <a:latin typeface=".SFUI-Regular"/>
              </a:rPr>
              <a:t>https://www.microsoft.com/en-gb/microsoft-teams</a:t>
            </a:r>
            <a:r>
              <a:rPr lang="en-GB" sz="2400" i="0" dirty="0">
                <a:effectLst/>
                <a:latin typeface=".SFUI-Regular"/>
              </a:rPr>
              <a:t> (Accessed: 8 July 2026).</a:t>
            </a:r>
          </a:p>
          <a:p>
            <a:pPr marL="0" marR="0">
              <a:buNone/>
            </a:pPr>
            <a:endParaRPr lang="en-GB" sz="2400" dirty="0">
              <a:effectLst/>
              <a:latin typeface=".SF UI"/>
            </a:endParaRPr>
          </a:p>
          <a:p>
            <a:pPr marL="0" marR="0">
              <a:buNone/>
            </a:pPr>
            <a:r>
              <a:rPr lang="en-GB" sz="2400" i="0" dirty="0">
                <a:effectLst/>
                <a:latin typeface=".SFUI-Semibold"/>
              </a:rPr>
              <a:t>NHS England. (2020)</a:t>
            </a:r>
            <a:r>
              <a:rPr lang="en-GB" sz="2400" i="0" dirty="0">
                <a:effectLst/>
                <a:latin typeface=".SFUI-Regular"/>
              </a:rPr>
              <a:t> </a:t>
            </a:r>
            <a:r>
              <a:rPr lang="en-GB" sz="2400" i="1" dirty="0">
                <a:effectLst/>
                <a:latin typeface=".SFUI-RegularItalic"/>
              </a:rPr>
              <a:t>Microsoft Teams and remote working.</a:t>
            </a:r>
            <a:r>
              <a:rPr lang="en-GB" sz="2400" i="0" dirty="0">
                <a:effectLst/>
                <a:latin typeface=".SFUI-Regular"/>
              </a:rPr>
              <a:t> Available at: </a:t>
            </a:r>
            <a:r>
              <a:rPr lang="en-GB" sz="2400" i="0" u="sng" dirty="0">
                <a:effectLst/>
                <a:latin typeface=".SFUI-Regular"/>
              </a:rPr>
              <a:t>https://</a:t>
            </a:r>
            <a:r>
              <a:rPr lang="en-GB" sz="2400" i="0" u="sng" dirty="0" err="1">
                <a:effectLst/>
                <a:latin typeface=".SFUI-Regular"/>
              </a:rPr>
              <a:t>www.england.nhs.uk</a:t>
            </a:r>
            <a:r>
              <a:rPr lang="en-GB" sz="2400" i="0" u="sng" dirty="0">
                <a:effectLst/>
                <a:latin typeface=".SFUI-Regular"/>
              </a:rPr>
              <a:t>/long-read/microsoft-teams-and-remote-working</a:t>
            </a:r>
            <a:r>
              <a:rPr lang="en-GB" sz="2400" i="0" dirty="0">
                <a:effectLst/>
                <a:latin typeface=".SFUI-Regular"/>
              </a:rPr>
              <a:t>/ (Accessed: 8 July 2026). </a:t>
            </a:r>
          </a:p>
          <a:p>
            <a:pPr marL="0" marR="0">
              <a:buNone/>
            </a:pPr>
            <a:endParaRPr lang="en-GB" sz="2400" dirty="0">
              <a:effectLst/>
              <a:latin typeface=".SF UI"/>
            </a:endParaRPr>
          </a:p>
          <a:p>
            <a:pPr marL="0" marR="0">
              <a:buNone/>
            </a:pPr>
            <a:r>
              <a:rPr lang="en-GB" sz="2400" i="0" dirty="0">
                <a:effectLst/>
                <a:latin typeface=".SFUI-Semibold"/>
              </a:rPr>
              <a:t>Hargreaves, C. (2022)</a:t>
            </a:r>
            <a:r>
              <a:rPr lang="en-GB" sz="2400" i="0" dirty="0">
                <a:effectLst/>
                <a:latin typeface=".SFUI-Regular"/>
              </a:rPr>
              <a:t> </a:t>
            </a:r>
            <a:r>
              <a:rPr lang="en-GB" sz="2400" i="1" dirty="0">
                <a:effectLst/>
                <a:latin typeface=".SFUI-RegularItalic"/>
              </a:rPr>
              <a:t>Microsoft Teams and team performance in the COVID-19 pandemic within an NHS Trust Community Service.</a:t>
            </a:r>
            <a:r>
              <a:rPr lang="en-GB" sz="2400" i="0" dirty="0">
                <a:effectLst/>
                <a:latin typeface=".SFUI-Regular"/>
              </a:rPr>
              <a:t> </a:t>
            </a:r>
            <a:r>
              <a:rPr lang="en-GB" sz="2400" i="1" dirty="0">
                <a:effectLst/>
                <a:latin typeface=".SFUI-RegularItalic"/>
              </a:rPr>
              <a:t>Journal of Health </a:t>
            </a:r>
            <a:r>
              <a:rPr lang="en-GB" sz="2400" i="1" dirty="0" err="1">
                <a:effectLst/>
                <a:latin typeface=".SFUI-RegularItalic"/>
              </a:rPr>
              <a:t>Organization</a:t>
            </a:r>
            <a:r>
              <a:rPr lang="en-GB" sz="2400" i="1" dirty="0">
                <a:effectLst/>
                <a:latin typeface=".SFUI-RegularItalic"/>
              </a:rPr>
              <a:t> and Management.</a:t>
            </a:r>
            <a:r>
              <a:rPr lang="en-GB" sz="2400" i="0" dirty="0">
                <a:effectLst/>
                <a:latin typeface=".SFUI-Regular"/>
              </a:rPr>
              <a:t>  </a:t>
            </a:r>
            <a:endParaRPr lang="en-GB" sz="2400" dirty="0">
              <a:effectLst/>
              <a:latin typeface=".SF UI"/>
            </a:endParaRPr>
          </a:p>
          <a:p>
            <a:pPr marL="0" marR="0">
              <a:buNone/>
            </a:pPr>
            <a:endParaRPr lang="en-GB" sz="2400" dirty="0">
              <a:effectLst/>
              <a:latin typeface=".SF UI"/>
            </a:endParaRPr>
          </a:p>
          <a:p>
            <a:pPr marL="0" marR="0">
              <a:buNone/>
            </a:pPr>
            <a:r>
              <a:rPr lang="en-GB" sz="2400" i="0" dirty="0">
                <a:effectLst/>
                <a:latin typeface=".SFUI-Semibold"/>
              </a:rPr>
              <a:t>Lawson, L. et al. (2023)</a:t>
            </a:r>
            <a:r>
              <a:rPr lang="en-GB" sz="2400" i="0" dirty="0">
                <a:effectLst/>
                <a:latin typeface=".SFUI-Regular"/>
              </a:rPr>
              <a:t> </a:t>
            </a:r>
            <a:r>
              <a:rPr lang="en-GB" sz="2400" i="1" dirty="0">
                <a:effectLst/>
                <a:latin typeface=".SFUI-RegularItalic"/>
              </a:rPr>
              <a:t>A quality improvement project expanding the role of Microsoft Teams within the NHS.</a:t>
            </a:r>
            <a:endParaRPr lang="en-GB" sz="2400" dirty="0">
              <a:effectLst/>
              <a:latin typeface=".SF UI"/>
            </a:endParaRPr>
          </a:p>
        </p:txBody>
      </p:sp>
    </p:spTree>
    <p:extLst>
      <p:ext uri="{BB962C8B-B14F-4D97-AF65-F5344CB8AC3E}">
        <p14:creationId xmlns:p14="http://schemas.microsoft.com/office/powerpoint/2010/main" val="2398420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07E9A2-837D-CD5D-DB69-7643EEDC9EFE}"/>
              </a:ext>
            </a:extLst>
          </p:cNvPr>
          <p:cNvSpPr>
            <a:spLocks noGrp="1"/>
          </p:cNvSpPr>
          <p:nvPr>
            <p:ph type="title"/>
          </p:nvPr>
        </p:nvSpPr>
        <p:spPr>
          <a:xfrm>
            <a:off x="2842788" y="2308633"/>
            <a:ext cx="7179398" cy="3123446"/>
          </a:xfrm>
        </p:spPr>
        <p:txBody>
          <a:bodyPr anchor="ctr">
            <a:noAutofit/>
          </a:bodyPr>
          <a:lstStyle/>
          <a:p>
            <a:pPr algn="ctr"/>
            <a:r>
              <a:rPr lang="en-GB" sz="2800" b="1" dirty="0">
                <a:latin typeface="inherit"/>
                <a:cs typeface="Times New Roman" panose="02020603050405020304" pitchFamily="18" charset="0"/>
              </a:rPr>
              <a:t>Digital Skills and Research Methods</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Module code: LCHS4007</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Assignment Title: Component 1</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Topic : Writing care-related documents/care documentation</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Student Name: Shakira Natasha Mcdonald</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Student ID : 2543521</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Lecturer’s Name: Amitave Banik </a:t>
            </a:r>
            <a:br>
              <a:rPr lang="en-GB" sz="2800" b="1" dirty="0">
                <a:latin typeface="inherit"/>
                <a:cs typeface="Times New Roman" panose="02020603050405020304" pitchFamily="18" charset="0"/>
              </a:rPr>
            </a:br>
            <a:endParaRPr lang="en-GB" sz="2800" b="1" dirty="0">
              <a:latin typeface="inherit"/>
              <a:cs typeface="Times New Roman" panose="02020603050405020304" pitchFamily="18" charset="0"/>
            </a:endParaRPr>
          </a:p>
        </p:txBody>
      </p:sp>
    </p:spTree>
    <p:extLst>
      <p:ext uri="{BB962C8B-B14F-4D97-AF65-F5344CB8AC3E}">
        <p14:creationId xmlns:p14="http://schemas.microsoft.com/office/powerpoint/2010/main" val="2542825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687D-39E7-DD8E-CC23-0D87DE498F10}"/>
              </a:ext>
            </a:extLst>
          </p:cNvPr>
          <p:cNvSpPr>
            <a:spLocks noGrp="1"/>
          </p:cNvSpPr>
          <p:nvPr>
            <p:ph type="title"/>
          </p:nvPr>
        </p:nvSpPr>
        <p:spPr>
          <a:xfrm>
            <a:off x="919681" y="2021909"/>
            <a:ext cx="10515600" cy="2550091"/>
          </a:xfrm>
        </p:spPr>
        <p:txBody>
          <a:bodyPr>
            <a:normAutofit fontScale="90000"/>
          </a:bodyPr>
          <a:lstStyle/>
          <a:p>
            <a:pPr algn="ctr"/>
            <a:r>
              <a:rPr lang="en-GB" sz="2800" b="1" dirty="0">
                <a:latin typeface="inherit"/>
                <a:cs typeface="Times New Roman" panose="02020603050405020304" pitchFamily="18" charset="0"/>
              </a:rPr>
              <a:t>Acknowledgement of the use of AI</a:t>
            </a:r>
            <a:br>
              <a:rPr lang="en-GB" sz="2800" b="1" dirty="0">
                <a:latin typeface="inherit"/>
                <a:cs typeface="Times New Roman" panose="02020603050405020304" pitchFamily="18" charset="0"/>
              </a:rPr>
            </a:br>
            <a:br>
              <a:rPr lang="en-GB" sz="2800" b="1" dirty="0">
                <a:latin typeface="inherit"/>
                <a:cs typeface="Times New Roman" panose="02020603050405020304" pitchFamily="18" charset="0"/>
              </a:rPr>
            </a:br>
            <a:br>
              <a:rPr lang="en-GB" sz="2800" b="1" dirty="0">
                <a:latin typeface="inherit"/>
                <a:cs typeface="Times New Roman" panose="02020603050405020304" pitchFamily="18" charset="0"/>
              </a:rPr>
            </a:br>
            <a:r>
              <a:rPr lang="en-GB" sz="3100" dirty="0">
                <a:latin typeface="inherit"/>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br>
              <a:rPr lang="en-GB" sz="2800" dirty="0"/>
            </a:b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4414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8CBE-25E2-02B0-BB12-49A420EB751B}"/>
              </a:ext>
            </a:extLst>
          </p:cNvPr>
          <p:cNvSpPr>
            <a:spLocks noGrp="1"/>
          </p:cNvSpPr>
          <p:nvPr>
            <p:ph type="title"/>
          </p:nvPr>
        </p:nvSpPr>
        <p:spPr>
          <a:xfrm>
            <a:off x="137652" y="112572"/>
            <a:ext cx="4931747" cy="1634613"/>
          </a:xfrm>
        </p:spPr>
        <p:txBody>
          <a:bodyPr>
            <a:normAutofit/>
          </a:bodyPr>
          <a:lstStyle/>
          <a:p>
            <a:r>
              <a:rPr lang="en-US" sz="1800" dirty="0">
                <a:latin typeface="inherit"/>
              </a:rPr>
              <a:t>Title: writing care related documents / Care Documentation – Microsoft word</a:t>
            </a:r>
            <a:br>
              <a:rPr lang="en-US" sz="3100" b="1" dirty="0">
                <a:latin typeface="inherit"/>
              </a:rPr>
            </a:br>
            <a:br>
              <a:rPr lang="en-US" dirty="0"/>
            </a:br>
            <a:endParaRPr lang="en-US" dirty="0"/>
          </a:p>
        </p:txBody>
      </p:sp>
      <p:sp>
        <p:nvSpPr>
          <p:cNvPr id="3" name="Subtitle 2">
            <a:extLst>
              <a:ext uri="{FF2B5EF4-FFF2-40B4-BE49-F238E27FC236}">
                <a16:creationId xmlns:a16="http://schemas.microsoft.com/office/drawing/2014/main" id="{9EC0C969-DF89-52F0-3AFD-8BE946346BC9}"/>
              </a:ext>
            </a:extLst>
          </p:cNvPr>
          <p:cNvSpPr>
            <a:spLocks noGrp="1"/>
          </p:cNvSpPr>
          <p:nvPr>
            <p:ph idx="1"/>
          </p:nvPr>
        </p:nvSpPr>
        <p:spPr>
          <a:xfrm>
            <a:off x="137652" y="1295370"/>
            <a:ext cx="5658466" cy="1783049"/>
          </a:xfrm>
        </p:spPr>
        <p:txBody>
          <a:bodyPr>
            <a:normAutofit fontScale="25000" lnSpcReduction="20000"/>
          </a:bodyPr>
          <a:lstStyle/>
          <a:p>
            <a:r>
              <a:rPr lang="en-US" sz="6400" kern="100" dirty="0">
                <a:solidFill>
                  <a:schemeClr val="tx1"/>
                </a:solidFill>
                <a:latin typeface="inherit"/>
                <a:ea typeface="Aptos" panose="020B0004020202020204" pitchFamily="34" charset="0"/>
                <a:cs typeface="Times New Roman" panose="02020603050405020304" pitchFamily="18" charset="0"/>
              </a:rPr>
              <a:t>Health Care related documents are legal required </a:t>
            </a:r>
            <a:r>
              <a:rPr lang="en-US" sz="6400" kern="100" dirty="0">
                <a:latin typeface="inherit"/>
                <a:ea typeface="Aptos" panose="020B0004020202020204" pitchFamily="34" charset="0"/>
                <a:cs typeface="Times New Roman" panose="02020603050405020304" pitchFamily="18" charset="0"/>
              </a:rPr>
              <a:t>document used within a healthcare setting. </a:t>
            </a:r>
            <a:r>
              <a:rPr lang="en-US" sz="6400" kern="100" dirty="0">
                <a:solidFill>
                  <a:schemeClr val="tx1"/>
                </a:solidFill>
                <a:latin typeface="inherit"/>
                <a:ea typeface="Aptos" panose="020B0004020202020204" pitchFamily="34" charset="0"/>
                <a:cs typeface="Times New Roman" panose="02020603050405020304" pitchFamily="18" charset="0"/>
              </a:rPr>
              <a:t>These documents makes it easier and more accessible for</a:t>
            </a:r>
            <a:r>
              <a:rPr lang="en-US" sz="6400" kern="100" dirty="0">
                <a:latin typeface="inherit"/>
                <a:ea typeface="Aptos" panose="020B0004020202020204" pitchFamily="34" charset="0"/>
                <a:cs typeface="Times New Roman" panose="02020603050405020304" pitchFamily="18" charset="0"/>
              </a:rPr>
              <a:t> healthcare </a:t>
            </a:r>
            <a:r>
              <a:rPr lang="en-US" sz="6400" kern="100" dirty="0">
                <a:solidFill>
                  <a:schemeClr val="tx1"/>
                </a:solidFill>
                <a:latin typeface="inherit"/>
                <a:ea typeface="Aptos" panose="020B0004020202020204" pitchFamily="34" charset="0"/>
                <a:cs typeface="Times New Roman" panose="02020603050405020304" pitchFamily="18" charset="0"/>
              </a:rPr>
              <a:t> professionals to communicate and record accurate information regarding a client's health, needs and care for example  :</a:t>
            </a:r>
          </a:p>
          <a:p>
            <a:pPr marL="285750" indent="-285750" algn="l">
              <a:buFont typeface="Arial" panose="020B0604020202020204" pitchFamily="34" charset="0"/>
              <a:buChar char="•"/>
            </a:pPr>
            <a:r>
              <a:rPr lang="en-US" sz="6400" kern="100" dirty="0">
                <a:solidFill>
                  <a:schemeClr val="tx1"/>
                </a:solidFill>
                <a:latin typeface="inherit"/>
                <a:ea typeface="Aptos" panose="020B0004020202020204" pitchFamily="34" charset="0"/>
                <a:cs typeface="Times New Roman" panose="02020603050405020304" pitchFamily="18" charset="0"/>
              </a:rPr>
              <a:t>Care plans, </a:t>
            </a:r>
          </a:p>
          <a:p>
            <a:pPr marL="285750" indent="-285750" algn="l">
              <a:buFont typeface="Arial" panose="020B0604020202020204" pitchFamily="34" charset="0"/>
              <a:buChar char="•"/>
            </a:pPr>
            <a:r>
              <a:rPr lang="en-US" sz="6400" kern="100" dirty="0">
                <a:solidFill>
                  <a:schemeClr val="tx1"/>
                </a:solidFill>
                <a:latin typeface="inherit"/>
                <a:ea typeface="Aptos" panose="020B0004020202020204" pitchFamily="34" charset="0"/>
                <a:cs typeface="Times New Roman" panose="02020603050405020304" pitchFamily="18" charset="0"/>
              </a:rPr>
              <a:t>Risk Assessments</a:t>
            </a:r>
          </a:p>
          <a:p>
            <a:pPr marL="285750" indent="-285750" algn="l">
              <a:buFont typeface="Arial" panose="020B0604020202020204" pitchFamily="34" charset="0"/>
              <a:buChar char="•"/>
            </a:pPr>
            <a:r>
              <a:rPr lang="en-US" sz="6400" kern="100" dirty="0">
                <a:solidFill>
                  <a:schemeClr val="tx1"/>
                </a:solidFill>
                <a:latin typeface="inherit"/>
                <a:ea typeface="Aptos" panose="020B0004020202020204" pitchFamily="34" charset="0"/>
                <a:cs typeface="Times New Roman" panose="02020603050405020304" pitchFamily="18" charset="0"/>
              </a:rPr>
              <a:t>Daily notes</a:t>
            </a:r>
          </a:p>
          <a:p>
            <a:r>
              <a:rPr lang="en-US" sz="6400" kern="100" dirty="0">
                <a:latin typeface="inherit"/>
                <a:ea typeface="Aptos" panose="020B0004020202020204" pitchFamily="34" charset="0"/>
                <a:cs typeface="Times New Roman" panose="02020603050405020304" pitchFamily="18" charset="0"/>
              </a:rPr>
              <a:t>Medication records</a:t>
            </a:r>
            <a:endParaRPr lang="en-US" sz="9600" kern="100" dirty="0">
              <a:solidFill>
                <a:schemeClr val="tx1"/>
              </a:solidFill>
              <a:latin typeface="inherit"/>
              <a:ea typeface="Aptos" panose="020B0004020202020204" pitchFamily="34" charset="0"/>
              <a:cs typeface="Times New Roman" panose="02020603050405020304" pitchFamily="18" charset="0"/>
            </a:endParaRPr>
          </a:p>
          <a:p>
            <a:pPr marL="0" indent="0" algn="l">
              <a:buNone/>
            </a:pPr>
            <a:endParaRPr lang="en-US" sz="9600" kern="100" dirty="0">
              <a:solidFill>
                <a:schemeClr val="tx1"/>
              </a:solidFill>
              <a:latin typeface="Aptos" panose="020B0004020202020204" pitchFamily="34" charset="0"/>
              <a:ea typeface="Aptos" panose="020B0004020202020204" pitchFamily="34" charset="0"/>
              <a:cs typeface="Times New Roman" panose="02020603050405020304" pitchFamily="18" charset="0"/>
            </a:endParaRPr>
          </a:p>
        </p:txBody>
      </p:sp>
      <p:pic>
        <p:nvPicPr>
          <p:cNvPr id="10" name="Picture 9" descr="Care Homes for Couples | B&amp;M Care Homes">
            <a:extLst>
              <a:ext uri="{FF2B5EF4-FFF2-40B4-BE49-F238E27FC236}">
                <a16:creationId xmlns:a16="http://schemas.microsoft.com/office/drawing/2014/main" id="{CD5D4B7F-5D56-5650-84C5-149E3ADF41A6}"/>
              </a:ext>
            </a:extLst>
          </p:cNvPr>
          <p:cNvPicPr>
            <a:picLocks noChangeAspect="1"/>
          </p:cNvPicPr>
          <p:nvPr/>
        </p:nvPicPr>
        <p:blipFill>
          <a:blip r:embed="rId2"/>
          <a:stretch>
            <a:fillRect/>
          </a:stretch>
        </p:blipFill>
        <p:spPr>
          <a:xfrm>
            <a:off x="204748" y="3583538"/>
            <a:ext cx="4460158" cy="2973439"/>
          </a:xfrm>
          <a:prstGeom prst="rect">
            <a:avLst/>
          </a:prstGeom>
        </p:spPr>
      </p:pic>
      <p:sp>
        <p:nvSpPr>
          <p:cNvPr id="13" name="TextBox 12">
            <a:extLst>
              <a:ext uri="{FF2B5EF4-FFF2-40B4-BE49-F238E27FC236}">
                <a16:creationId xmlns:a16="http://schemas.microsoft.com/office/drawing/2014/main" id="{A6EA5621-5A26-758A-A035-DA17BA74B6E4}"/>
              </a:ext>
            </a:extLst>
          </p:cNvPr>
          <p:cNvSpPr txBox="1"/>
          <p:nvPr/>
        </p:nvSpPr>
        <p:spPr>
          <a:xfrm>
            <a:off x="3020962" y="3246792"/>
            <a:ext cx="6140244" cy="369332"/>
          </a:xfrm>
          <a:prstGeom prst="rect">
            <a:avLst/>
          </a:prstGeom>
          <a:noFill/>
        </p:spPr>
        <p:txBody>
          <a:bodyPr wrap="square">
            <a:spAutoFit/>
          </a:bodyPr>
          <a:lstStyle/>
          <a:p>
            <a:endParaRPr lang="en-US" dirty="0"/>
          </a:p>
        </p:txBody>
      </p:sp>
      <p:pic>
        <p:nvPicPr>
          <p:cNvPr id="26" name="Picture 25">
            <a:extLst>
              <a:ext uri="{FF2B5EF4-FFF2-40B4-BE49-F238E27FC236}">
                <a16:creationId xmlns:a16="http://schemas.microsoft.com/office/drawing/2014/main" id="{A61EF106-BB5A-99D5-A1C0-276CBE3B7B30}"/>
              </a:ext>
            </a:extLst>
          </p:cNvPr>
          <p:cNvPicPr>
            <a:picLocks noChangeAspect="1"/>
          </p:cNvPicPr>
          <p:nvPr/>
        </p:nvPicPr>
        <p:blipFill>
          <a:blip r:embed="rId3"/>
          <a:stretch>
            <a:fillRect/>
          </a:stretch>
        </p:blipFill>
        <p:spPr>
          <a:xfrm>
            <a:off x="5691305" y="1184437"/>
            <a:ext cx="6295947" cy="4863373"/>
          </a:xfrm>
          <a:prstGeom prst="rect">
            <a:avLst/>
          </a:prstGeom>
        </p:spPr>
      </p:pic>
    </p:spTree>
    <p:extLst>
      <p:ext uri="{BB962C8B-B14F-4D97-AF65-F5344CB8AC3E}">
        <p14:creationId xmlns:p14="http://schemas.microsoft.com/office/powerpoint/2010/main" val="34338116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E1F72C-6CB4-73D5-DED9-71B807D5FBC7}"/>
              </a:ext>
            </a:extLst>
          </p:cNvPr>
          <p:cNvSpPr>
            <a:spLocks noGrp="1"/>
          </p:cNvSpPr>
          <p:nvPr>
            <p:ph type="title" idx="4294967295"/>
          </p:nvPr>
        </p:nvSpPr>
        <p:spPr>
          <a:xfrm>
            <a:off x="0" y="0"/>
            <a:ext cx="9507538" cy="1244600"/>
          </a:xfrm>
        </p:spPr>
        <p:txBody>
          <a:bodyPr>
            <a:normAutofit fontScale="90000"/>
          </a:bodyPr>
          <a:lstStyle/>
          <a:p>
            <a:r>
              <a:rPr lang="en-US" dirty="0">
                <a:latin typeface="inherit"/>
              </a:rPr>
              <a:t>Workplace task: writing care- related documents</a:t>
            </a:r>
          </a:p>
        </p:txBody>
      </p:sp>
      <p:sp>
        <p:nvSpPr>
          <p:cNvPr id="7" name="TextBox 6">
            <a:extLst>
              <a:ext uri="{FF2B5EF4-FFF2-40B4-BE49-F238E27FC236}">
                <a16:creationId xmlns:a16="http://schemas.microsoft.com/office/drawing/2014/main" id="{52D86AE4-9790-9835-0575-CEC4B52B8C22}"/>
              </a:ext>
            </a:extLst>
          </p:cNvPr>
          <p:cNvSpPr txBox="1"/>
          <p:nvPr/>
        </p:nvSpPr>
        <p:spPr>
          <a:xfrm>
            <a:off x="108155" y="1140543"/>
            <a:ext cx="7129211" cy="5016758"/>
          </a:xfrm>
          <a:prstGeom prst="rect">
            <a:avLst/>
          </a:prstGeom>
          <a:noFill/>
        </p:spPr>
        <p:txBody>
          <a:bodyPr wrap="square">
            <a:spAutoFit/>
          </a:bodyPr>
          <a:lstStyle/>
          <a:p>
            <a:pPr marL="0" marR="0" rtl="0">
              <a:buFont typeface="Arial" panose="020B0604020202020204" pitchFamily="34" charset="0"/>
              <a:buChar char="•"/>
            </a:pPr>
            <a:r>
              <a:rPr lang="en-US" sz="1600" dirty="0">
                <a:effectLst/>
                <a:latin typeface="inherit"/>
                <a:cs typeface="Arial" panose="020B0604020202020204" pitchFamily="34" charset="0"/>
              </a:rPr>
              <a:t>Gathering information regarding the client’s needs and assessing their capability is one of the first steps when creating a care plan.</a:t>
            </a:r>
          </a:p>
          <a:p>
            <a:pPr marL="0" marR="0" rtl="0">
              <a:buFont typeface="Arial" panose="020B0604020202020204" pitchFamily="34" charset="0"/>
              <a:buChar char="•"/>
            </a:pPr>
            <a:endParaRPr lang="en-US" sz="1600" dirty="0">
              <a:effectLst/>
              <a:latin typeface="inherit"/>
              <a:cs typeface="Arial" panose="020B0604020202020204" pitchFamily="34" charset="0"/>
            </a:endParaRPr>
          </a:p>
          <a:p>
            <a:pPr marL="0" marR="0" rtl="0">
              <a:buFont typeface="Arial" panose="020B0604020202020204" pitchFamily="34" charset="0"/>
              <a:buChar char="•"/>
            </a:pPr>
            <a:r>
              <a:rPr lang="en-US" sz="1600" dirty="0">
                <a:effectLst/>
                <a:latin typeface="inherit"/>
                <a:cs typeface="Arial" panose="020B0604020202020204" pitchFamily="34" charset="0"/>
              </a:rPr>
              <a:t>At Riverdale Nursing Home, every resident should have an accurate and clear care plan. This should include the individual’s needs, name, age and gender as well as their support needs and choices. </a:t>
            </a:r>
            <a:r>
              <a:rPr lang="en-US" sz="1600" dirty="0">
                <a:latin typeface="inherit"/>
                <a:cs typeface="Arial" panose="020B0604020202020204" pitchFamily="34" charset="0"/>
              </a:rPr>
              <a:t>This will make it clear for all care workers and health professionals involved with a service user.</a:t>
            </a:r>
            <a:endParaRPr lang="en-US" sz="1600" dirty="0">
              <a:effectLst/>
              <a:latin typeface="inherit"/>
              <a:cs typeface="Arial" panose="020B0604020202020204" pitchFamily="34" charset="0"/>
            </a:endParaRPr>
          </a:p>
          <a:p>
            <a:pPr marL="0" marR="0" rtl="0"/>
            <a:endParaRPr lang="en-US" sz="1600" dirty="0">
              <a:effectLst/>
              <a:latin typeface="inherit"/>
              <a:cs typeface="Arial" panose="020B0604020202020204" pitchFamily="34" charset="0"/>
            </a:endParaRPr>
          </a:p>
          <a:p>
            <a:pPr marL="0" marR="0" rtl="0">
              <a:buFont typeface="Arial" panose="020B0604020202020204" pitchFamily="34" charset="0"/>
              <a:buChar char="•"/>
            </a:pPr>
            <a:r>
              <a:rPr lang="en-US" sz="1600" dirty="0">
                <a:effectLst/>
                <a:latin typeface="inherit"/>
                <a:cs typeface="Arial" panose="020B0604020202020204" pitchFamily="34" charset="0"/>
              </a:rPr>
              <a:t>Care plans are legal required documents within </a:t>
            </a:r>
            <a:r>
              <a:rPr lang="en-US" sz="1600" dirty="0">
                <a:latin typeface="inherit"/>
                <a:cs typeface="Arial" panose="020B0604020202020204" pitchFamily="34" charset="0"/>
              </a:rPr>
              <a:t>all healthcare settings</a:t>
            </a:r>
            <a:r>
              <a:rPr lang="en-US" sz="1600" dirty="0">
                <a:effectLst/>
                <a:latin typeface="inherit"/>
                <a:cs typeface="Arial" panose="020B0604020202020204" pitchFamily="34" charset="0"/>
              </a:rPr>
              <a:t>. They are person-centered  documents that specifically outline the individuals needs and how the service </a:t>
            </a:r>
            <a:r>
              <a:rPr lang="en-US" sz="1600" dirty="0">
                <a:latin typeface="inherit"/>
                <a:cs typeface="Arial" panose="020B0604020202020204" pitchFamily="34" charset="0"/>
              </a:rPr>
              <a:t>user would prefer them </a:t>
            </a:r>
            <a:r>
              <a:rPr lang="en-US" sz="1600" dirty="0">
                <a:effectLst/>
                <a:latin typeface="inherit"/>
                <a:cs typeface="Arial" panose="020B0604020202020204" pitchFamily="34" charset="0"/>
              </a:rPr>
              <a:t>be carried out. </a:t>
            </a:r>
          </a:p>
          <a:p>
            <a:pPr marL="0" marR="0" rtl="0">
              <a:buFont typeface="Arial" panose="020B0604020202020204" pitchFamily="34" charset="0"/>
              <a:buChar char="•"/>
            </a:pPr>
            <a:endParaRPr lang="en-US" sz="1600" dirty="0">
              <a:effectLst/>
              <a:latin typeface="inherit"/>
              <a:cs typeface="Arial" panose="020B0604020202020204" pitchFamily="34" charset="0"/>
            </a:endParaRPr>
          </a:p>
          <a:p>
            <a:pPr marL="0" marR="0" rtl="0">
              <a:buFont typeface="Arial" panose="020B0604020202020204" pitchFamily="34" charset="0"/>
              <a:buChar char="•"/>
            </a:pPr>
            <a:r>
              <a:rPr lang="en-US" sz="1600" dirty="0">
                <a:effectLst/>
                <a:latin typeface="inherit"/>
                <a:cs typeface="Arial" panose="020B0604020202020204" pitchFamily="34" charset="0"/>
              </a:rPr>
              <a:t>A care plan will include the service user’s goals and choices. This makes it </a:t>
            </a:r>
            <a:r>
              <a:rPr lang="en-US" sz="1600" dirty="0">
                <a:latin typeface="inherit"/>
                <a:cs typeface="Arial" panose="020B0604020202020204" pitchFamily="34" charset="0"/>
              </a:rPr>
              <a:t>easier </a:t>
            </a:r>
            <a:r>
              <a:rPr lang="en-US" sz="1600" dirty="0">
                <a:effectLst/>
                <a:latin typeface="inherit"/>
                <a:cs typeface="Arial" panose="020B0604020202020204" pitchFamily="34" charset="0"/>
              </a:rPr>
              <a:t>for carers, nurses, senior carers and </a:t>
            </a:r>
            <a:r>
              <a:rPr lang="en-US" sz="1600" dirty="0">
                <a:latin typeface="inherit"/>
                <a:cs typeface="Arial" panose="020B0604020202020204" pitchFamily="34" charset="0"/>
              </a:rPr>
              <a:t>all professionals and </a:t>
            </a:r>
            <a:r>
              <a:rPr lang="en-US" sz="1600" dirty="0">
                <a:effectLst/>
                <a:latin typeface="inherit"/>
                <a:cs typeface="Arial" panose="020B0604020202020204" pitchFamily="34" charset="0"/>
              </a:rPr>
              <a:t>healthcare professionals to access information regarding the individual’s personal information, needs and capability.</a:t>
            </a:r>
          </a:p>
          <a:p>
            <a:pPr marL="0" marR="0" rtl="0">
              <a:buFont typeface="Arial" panose="020B0604020202020204" pitchFamily="34" charset="0"/>
              <a:buChar char="•"/>
            </a:pPr>
            <a:endParaRPr lang="en-US" sz="1600" dirty="0">
              <a:effectLst/>
              <a:latin typeface="inherit"/>
              <a:cs typeface="Arial" panose="020B0604020202020204" pitchFamily="34" charset="0"/>
            </a:endParaRPr>
          </a:p>
          <a:p>
            <a:pPr marL="0" marR="0" rtl="0">
              <a:buFont typeface="Arial" panose="020B0604020202020204" pitchFamily="34" charset="0"/>
              <a:buChar char="•"/>
            </a:pPr>
            <a:r>
              <a:rPr lang="en-US" sz="1600" dirty="0">
                <a:effectLst/>
                <a:latin typeface="inherit"/>
                <a:cs typeface="Arial" panose="020B0604020202020204" pitchFamily="34" charset="0"/>
              </a:rPr>
              <a:t>This is important at Riverdale Nursing Home because staff work different shifts across two buildings, so clear care documentation helps reduce confusion, missed information and duplicated work.</a:t>
            </a:r>
          </a:p>
        </p:txBody>
      </p:sp>
      <p:pic>
        <p:nvPicPr>
          <p:cNvPr id="9" name="Picture 8" descr="Nursing Care Homes | Luxury Nursing Homes in the UK">
            <a:extLst>
              <a:ext uri="{FF2B5EF4-FFF2-40B4-BE49-F238E27FC236}">
                <a16:creationId xmlns:a16="http://schemas.microsoft.com/office/drawing/2014/main" id="{8D754892-AE18-745B-1471-6CB0C9B0A1D6}"/>
              </a:ext>
            </a:extLst>
          </p:cNvPr>
          <p:cNvPicPr>
            <a:picLocks noChangeAspect="1"/>
          </p:cNvPicPr>
          <p:nvPr/>
        </p:nvPicPr>
        <p:blipFill>
          <a:blip r:embed="rId2"/>
          <a:stretch>
            <a:fillRect/>
          </a:stretch>
        </p:blipFill>
        <p:spPr>
          <a:xfrm>
            <a:off x="7531010" y="3146323"/>
            <a:ext cx="4009729" cy="2843009"/>
          </a:xfrm>
          <a:prstGeom prst="rect">
            <a:avLst/>
          </a:prstGeom>
        </p:spPr>
      </p:pic>
      <p:sp>
        <p:nvSpPr>
          <p:cNvPr id="11" name="TextBox 10">
            <a:extLst>
              <a:ext uri="{FF2B5EF4-FFF2-40B4-BE49-F238E27FC236}">
                <a16:creationId xmlns:a16="http://schemas.microsoft.com/office/drawing/2014/main" id="{F6170D70-4921-FC04-58C4-86C6DE35BEFD}"/>
              </a:ext>
            </a:extLst>
          </p:cNvPr>
          <p:cNvSpPr txBox="1"/>
          <p:nvPr/>
        </p:nvSpPr>
        <p:spPr>
          <a:xfrm>
            <a:off x="7497920" y="5486400"/>
            <a:ext cx="5284015" cy="804964"/>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endParaRPr lang="en-US"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endParaRPr lang="en-US" kern="100" dirty="0">
              <a:latin typeface="Arial" panose="020B0604020202020204" pitchFamily="34" charset="0"/>
              <a:ea typeface="Aptos" panose="020B00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47C28D3-ED60-FED2-3F1E-7AD501FD6E99}"/>
              </a:ext>
            </a:extLst>
          </p:cNvPr>
          <p:cNvSpPr txBox="1"/>
          <p:nvPr/>
        </p:nvSpPr>
        <p:spPr>
          <a:xfrm>
            <a:off x="7531010" y="1067502"/>
            <a:ext cx="4769794" cy="925125"/>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r>
              <a:rPr lang="en-US" sz="1600" kern="100" dirty="0">
                <a:latin typeface="inherit"/>
                <a:ea typeface="Aptos" panose="020B0004020202020204" pitchFamily="34" charset="0"/>
                <a:cs typeface="Arial" panose="020B0604020202020204" pitchFamily="34" charset="0"/>
              </a:rPr>
              <a:t>Clear care documentation helps prevent confusion, missed information and duplicated work across the care home</a:t>
            </a:r>
          </a:p>
        </p:txBody>
      </p:sp>
    </p:spTree>
    <p:extLst>
      <p:ext uri="{BB962C8B-B14F-4D97-AF65-F5344CB8AC3E}">
        <p14:creationId xmlns:p14="http://schemas.microsoft.com/office/powerpoint/2010/main" val="2243709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8BCFF97-803D-FD74-DFDC-E56C2BA1D630}"/>
              </a:ext>
            </a:extLst>
          </p:cNvPr>
          <p:cNvSpPr txBox="1"/>
          <p:nvPr/>
        </p:nvSpPr>
        <p:spPr>
          <a:xfrm>
            <a:off x="914400" y="108155"/>
            <a:ext cx="5919019" cy="9802684"/>
          </a:xfrm>
          <a:prstGeom prst="rect">
            <a:avLst/>
          </a:prstGeom>
          <a:noFill/>
        </p:spPr>
        <p:txBody>
          <a:bodyPr wrap="square">
            <a:spAutoFit/>
          </a:bodyPr>
          <a:lstStyle/>
          <a:p>
            <a:pPr marL="0" marR="0" indent="0" algn="l">
              <a:spcAft>
                <a:spcPts val="900"/>
              </a:spcAft>
              <a:buNone/>
            </a:pPr>
            <a:r>
              <a:rPr lang="en-US" sz="1600" b="1" i="0" dirty="0">
                <a:effectLst/>
                <a:latin typeface="inherit"/>
              </a:rPr>
              <a:t>Microsoft 365 Tool: Microsoft Word</a:t>
            </a:r>
            <a:endParaRPr lang="en-US" sz="1600" b="0" i="0" dirty="0">
              <a:effectLst/>
              <a:latin typeface="inherit"/>
            </a:endParaRPr>
          </a:p>
          <a:p>
            <a:pPr marR="0" algn="l">
              <a:spcAft>
                <a:spcPts val="900"/>
              </a:spcAft>
            </a:pPr>
            <a:endParaRPr lang="en-US" sz="1600" dirty="0">
              <a:latin typeface="inherit"/>
            </a:endParaRPr>
          </a:p>
          <a:p>
            <a:pPr marL="285750" marR="0" indent="-285750" algn="l">
              <a:spcAft>
                <a:spcPts val="900"/>
              </a:spcAft>
              <a:buFont typeface="Arial" panose="020B0604020202020204" pitchFamily="34" charset="0"/>
              <a:buChar char="•"/>
            </a:pPr>
            <a:r>
              <a:rPr lang="en-US" sz="1600" b="0" i="0" dirty="0">
                <a:effectLst/>
                <a:latin typeface="inherit"/>
              </a:rPr>
              <a:t>Microsoft is an essential tool with in the health care system that is used frequently within the healthcare system it </a:t>
            </a:r>
            <a:r>
              <a:rPr lang="en-US" sz="1600" dirty="0">
                <a:latin typeface="inherit"/>
              </a:rPr>
              <a:t>is a powerful word processing software.</a:t>
            </a:r>
          </a:p>
          <a:p>
            <a:pPr marL="285750" marR="0" indent="-285750" algn="l">
              <a:spcAft>
                <a:spcPts val="900"/>
              </a:spcAft>
              <a:buFont typeface="Arial" panose="020B0604020202020204" pitchFamily="34" charset="0"/>
              <a:buChar char="•"/>
            </a:pPr>
            <a:r>
              <a:rPr lang="en-US" sz="1600" b="0" i="0" dirty="0">
                <a:effectLst/>
                <a:latin typeface="inherit"/>
              </a:rPr>
              <a:t>It allows you to create and edit documen</a:t>
            </a:r>
            <a:r>
              <a:rPr lang="en-US" sz="1600" dirty="0">
                <a:latin typeface="inherit"/>
              </a:rPr>
              <a:t>ts for genuine or professional use.</a:t>
            </a:r>
          </a:p>
          <a:p>
            <a:pPr marL="285750" indent="-285750">
              <a:spcAft>
                <a:spcPts val="900"/>
              </a:spcAft>
              <a:buFont typeface="Arial" panose="020B0604020202020204" pitchFamily="34" charset="0"/>
              <a:buChar char="•"/>
            </a:pPr>
            <a:r>
              <a:rPr lang="en-US" sz="1600" b="0" i="0" dirty="0">
                <a:effectLst/>
                <a:latin typeface="inherit"/>
              </a:rPr>
              <a:t>For example,</a:t>
            </a:r>
            <a:r>
              <a:rPr lang="en-US" sz="1600" dirty="0">
                <a:latin typeface="inherit"/>
              </a:rPr>
              <a:t> healthcare professionals can use this tool to create reports, policy and procured documents, care plans, risk assessments, emails and communication documentation and daily notes. Knowing the correct details regarding a patient is always essential.</a:t>
            </a:r>
          </a:p>
          <a:p>
            <a:pPr marL="285750" marR="0" indent="-285750" algn="l">
              <a:spcAft>
                <a:spcPts val="900"/>
              </a:spcAft>
              <a:buFont typeface="Arial" panose="020B0604020202020204" pitchFamily="34" charset="0"/>
              <a:buChar char="•"/>
            </a:pPr>
            <a:r>
              <a:rPr lang="en-US" sz="1600" dirty="0">
                <a:latin typeface="inherit"/>
              </a:rPr>
              <a:t>Microsoft word can be used to keep clear documentation. This prevents mistakes, errors and duplicates.</a:t>
            </a:r>
          </a:p>
          <a:p>
            <a:pPr marL="285750" marR="0" indent="-285750" algn="l">
              <a:spcAft>
                <a:spcPts val="900"/>
              </a:spcAft>
              <a:buFont typeface="Arial" panose="020B0604020202020204" pitchFamily="34" charset="0"/>
              <a:buChar char="•"/>
            </a:pPr>
            <a:r>
              <a:rPr lang="en-US" sz="1600" dirty="0">
                <a:latin typeface="inherit"/>
              </a:rPr>
              <a:t>Documentation is important within the healthcare system as it can help to keep a clear record of what we have done with the service user as well help other staff access that information. It helps to track a service users care and keep an accurate up to date record. </a:t>
            </a:r>
          </a:p>
          <a:p>
            <a:pPr marL="285750" marR="0" indent="-285750" algn="l">
              <a:spcAft>
                <a:spcPts val="900"/>
              </a:spcAft>
              <a:buFont typeface="Arial" panose="020B0604020202020204" pitchFamily="34" charset="0"/>
              <a:buChar char="•"/>
            </a:pPr>
            <a:endParaRPr lang="en-US" sz="1600" dirty="0">
              <a:latin typeface="inherit"/>
            </a:endParaRPr>
          </a:p>
          <a:p>
            <a:pPr marL="285750" marR="0" indent="-285750" algn="l">
              <a:spcAft>
                <a:spcPts val="900"/>
              </a:spcAft>
              <a:buFont typeface="Arial" panose="020B0604020202020204" pitchFamily="34" charset="0"/>
              <a:buChar char="•"/>
            </a:pPr>
            <a:endParaRPr lang="en-US" sz="1600" dirty="0">
              <a:latin typeface="inherit"/>
            </a:endParaRPr>
          </a:p>
          <a:p>
            <a:pPr marL="285750" marR="0" indent="-285750" algn="l">
              <a:spcAft>
                <a:spcPts val="900"/>
              </a:spcAft>
              <a:buFont typeface="Arial" panose="020B0604020202020204" pitchFamily="34" charset="0"/>
              <a:buChar char="•"/>
            </a:pPr>
            <a:endParaRPr lang="en-US" sz="1600" dirty="0">
              <a:latin typeface="inherit"/>
            </a:endParaRPr>
          </a:p>
          <a:p>
            <a:pPr marL="285750" marR="0" indent="-285750" algn="l">
              <a:spcAft>
                <a:spcPts val="900"/>
              </a:spcAft>
              <a:buFont typeface="Arial" panose="020B0604020202020204" pitchFamily="34" charset="0"/>
              <a:buChar char="•"/>
            </a:pPr>
            <a:endParaRPr lang="en-US" sz="1600" dirty="0">
              <a:latin typeface="inherit"/>
            </a:endParaRPr>
          </a:p>
          <a:p>
            <a:pPr marL="285750" marR="0" indent="-285750" algn="l">
              <a:spcAft>
                <a:spcPts val="900"/>
              </a:spcAft>
              <a:buFont typeface="Arial" panose="020B0604020202020204" pitchFamily="34" charset="0"/>
              <a:buChar char="•"/>
            </a:pPr>
            <a:endParaRPr lang="en-US" sz="1600" b="0" i="0" dirty="0">
              <a:effectLst/>
              <a:latin typeface="Times New Roman" panose="02020603050405020304" pitchFamily="18" charset="0"/>
            </a:endParaRPr>
          </a:p>
          <a:p>
            <a:pPr marL="285750" indent="-285750">
              <a:spcAft>
                <a:spcPts val="900"/>
              </a:spcAft>
              <a:buFont typeface="Arial" panose="020B0604020202020204" pitchFamily="34" charset="0"/>
              <a:buChar char="•"/>
            </a:pPr>
            <a:endParaRPr lang="en-US" sz="1600" b="1" dirty="0">
              <a:solidFill>
                <a:schemeClr val="accent5"/>
              </a:solidFill>
              <a:latin typeface="inherit"/>
            </a:endParaRPr>
          </a:p>
          <a:p>
            <a:pPr marL="285750" indent="-285750">
              <a:spcAft>
                <a:spcPts val="900"/>
              </a:spcAft>
              <a:buFont typeface="Arial" panose="020B0604020202020204" pitchFamily="34" charset="0"/>
              <a:buChar char="•"/>
            </a:pPr>
            <a:endParaRPr lang="en-US" sz="1600" b="1" dirty="0">
              <a:solidFill>
                <a:schemeClr val="accent5"/>
              </a:solidFill>
              <a:latin typeface="inherit"/>
            </a:endParaRPr>
          </a:p>
          <a:p>
            <a:pPr marL="285750" indent="-285750">
              <a:spcAft>
                <a:spcPts val="900"/>
              </a:spcAft>
              <a:buFont typeface="Arial" panose="020B0604020202020204" pitchFamily="34" charset="0"/>
              <a:buChar char="•"/>
            </a:pPr>
            <a:endParaRPr lang="en-US" sz="1600" b="1" dirty="0">
              <a:solidFill>
                <a:schemeClr val="accent5"/>
              </a:solidFill>
              <a:latin typeface="inherit"/>
            </a:endParaRPr>
          </a:p>
          <a:p>
            <a:pPr marL="285750" indent="-285750">
              <a:spcAft>
                <a:spcPts val="900"/>
              </a:spcAft>
              <a:buFont typeface="Arial" panose="020B0604020202020204" pitchFamily="34" charset="0"/>
              <a:buChar char="•"/>
            </a:pPr>
            <a:endParaRPr lang="en-US" sz="1600" b="1" dirty="0">
              <a:solidFill>
                <a:schemeClr val="accent5"/>
              </a:solidFill>
              <a:latin typeface="inherit"/>
            </a:endParaRPr>
          </a:p>
          <a:p>
            <a:pPr marL="285750" indent="-285750">
              <a:spcAft>
                <a:spcPts val="900"/>
              </a:spcAft>
              <a:buFont typeface="Arial" panose="020B0604020202020204" pitchFamily="34" charset="0"/>
              <a:buChar char="•"/>
            </a:pPr>
            <a:r>
              <a:rPr lang="en-US" sz="1600" b="1" dirty="0">
                <a:solidFill>
                  <a:schemeClr val="accent5"/>
                </a:solidFill>
                <a:latin typeface="inherit"/>
              </a:rPr>
              <a:t>Don't write easy – use bullet point </a:t>
            </a:r>
            <a:endParaRPr lang="en-US" sz="1600" b="1" dirty="0">
              <a:solidFill>
                <a:schemeClr val="accent5"/>
              </a:solidFill>
              <a:latin typeface="Times New Roman" panose="02020603050405020304" pitchFamily="18" charset="0"/>
            </a:endParaRPr>
          </a:p>
          <a:p>
            <a:pPr marL="0" marR="0" indent="0" algn="l">
              <a:spcAft>
                <a:spcPts val="900"/>
              </a:spcAft>
              <a:buNone/>
            </a:pPr>
            <a:endParaRPr lang="en-US" sz="1600" b="0" i="0" dirty="0">
              <a:effectLst/>
              <a:latin typeface="Times New Roman" panose="02020603050405020304" pitchFamily="18" charset="0"/>
            </a:endParaRPr>
          </a:p>
        </p:txBody>
      </p:sp>
      <p:pic>
        <p:nvPicPr>
          <p:cNvPr id="11" name="Picture 10" descr="Microsoft Office 365 Word Logo Icon Png Pngwing - Free Word Template">
            <a:extLst>
              <a:ext uri="{FF2B5EF4-FFF2-40B4-BE49-F238E27FC236}">
                <a16:creationId xmlns:a16="http://schemas.microsoft.com/office/drawing/2014/main" id="{006689EC-E827-5B0B-E22F-14CD588BAF4E}"/>
              </a:ext>
            </a:extLst>
          </p:cNvPr>
          <p:cNvPicPr>
            <a:picLocks noChangeAspect="1"/>
          </p:cNvPicPr>
          <p:nvPr/>
        </p:nvPicPr>
        <p:blipFill>
          <a:blip r:embed="rId2"/>
          <a:stretch>
            <a:fillRect/>
          </a:stretch>
        </p:blipFill>
        <p:spPr>
          <a:xfrm>
            <a:off x="7020234" y="734784"/>
            <a:ext cx="4921044" cy="4921044"/>
          </a:xfrm>
          <a:prstGeom prst="rect">
            <a:avLst/>
          </a:prstGeom>
        </p:spPr>
      </p:pic>
    </p:spTree>
    <p:extLst>
      <p:ext uri="{BB962C8B-B14F-4D97-AF65-F5344CB8AC3E}">
        <p14:creationId xmlns:p14="http://schemas.microsoft.com/office/powerpoint/2010/main" val="40035104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FF9FA8-7D45-7104-2C06-F493A7525AAA}"/>
              </a:ext>
            </a:extLst>
          </p:cNvPr>
          <p:cNvPicPr>
            <a:picLocks noChangeAspect="1"/>
          </p:cNvPicPr>
          <p:nvPr/>
        </p:nvPicPr>
        <p:blipFill>
          <a:blip r:embed="rId2"/>
          <a:stretch>
            <a:fillRect/>
          </a:stretch>
        </p:blipFill>
        <p:spPr>
          <a:xfrm>
            <a:off x="6744929" y="417755"/>
            <a:ext cx="5171768" cy="6022490"/>
          </a:xfrm>
          <a:prstGeom prst="rect">
            <a:avLst/>
          </a:prstGeom>
        </p:spPr>
      </p:pic>
      <p:sp>
        <p:nvSpPr>
          <p:cNvPr id="7" name="TextBox 6">
            <a:extLst>
              <a:ext uri="{FF2B5EF4-FFF2-40B4-BE49-F238E27FC236}">
                <a16:creationId xmlns:a16="http://schemas.microsoft.com/office/drawing/2014/main" id="{6740077A-69BF-B25B-62BE-F720193B9CA9}"/>
              </a:ext>
            </a:extLst>
          </p:cNvPr>
          <p:cNvSpPr txBox="1"/>
          <p:nvPr/>
        </p:nvSpPr>
        <p:spPr>
          <a:xfrm>
            <a:off x="170933" y="521520"/>
            <a:ext cx="6298692" cy="6030818"/>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endParaRPr lang="en-US" sz="1600" kern="100" dirty="0">
              <a:latin typeface="inherit"/>
              <a:ea typeface="Aptos" panose="020B0004020202020204" pitchFamily="34" charset="0"/>
              <a:cs typeface="Arial" panose="020B0604020202020204" pitchFamily="34" charset="0"/>
            </a:endParaRPr>
          </a:p>
          <a:p>
            <a:pPr marL="285750" indent="-285750">
              <a:lnSpc>
                <a:spcPct val="115000"/>
              </a:lnSpc>
              <a:spcAft>
                <a:spcPts val="800"/>
              </a:spcAft>
              <a:buFont typeface="Arial" panose="020B0604020202020204" pitchFamily="34" charset="0"/>
              <a:buChar char="•"/>
            </a:pPr>
            <a:r>
              <a:rPr lang="en-US" sz="1600" kern="100" dirty="0">
                <a:latin typeface="inherit"/>
                <a:ea typeface="Aptos" panose="020B0004020202020204" pitchFamily="34" charset="0"/>
                <a:cs typeface="Arial" panose="020B0604020202020204" pitchFamily="34" charset="0"/>
              </a:rPr>
              <a:t>Medication records </a:t>
            </a:r>
          </a:p>
          <a:p>
            <a:pPr marL="285750" indent="-285750">
              <a:lnSpc>
                <a:spcPct val="115000"/>
              </a:lnSpc>
              <a:spcAft>
                <a:spcPts val="800"/>
              </a:spcAft>
              <a:buFont typeface="Arial" panose="020B0604020202020204" pitchFamily="34" charset="0"/>
              <a:buChar char="•"/>
            </a:pPr>
            <a:r>
              <a:rPr lang="en-US" sz="1600" kern="100" dirty="0">
                <a:latin typeface="inherit"/>
                <a:ea typeface="Aptos" panose="020B0004020202020204" pitchFamily="34" charset="0"/>
                <a:cs typeface="Arial" panose="020B0604020202020204" pitchFamily="34" charset="0"/>
              </a:rPr>
              <a:t>Medical documents are an essential part of a health care professionals' job. Every healthcare professional. It is important that every healthcare professional who is involved with an individual's medication has the correct and up to date training as well as knowing the six rights of medication. This would be important at Riverdale nursing home.</a:t>
            </a:r>
          </a:p>
          <a:p>
            <a:pPr marL="285750" indent="-285750">
              <a:lnSpc>
                <a:spcPct val="115000"/>
              </a:lnSpc>
              <a:spcAft>
                <a:spcPts val="800"/>
              </a:spcAft>
              <a:buFont typeface="Arial" panose="020B0604020202020204" pitchFamily="34" charset="0"/>
              <a:buChar char="•"/>
            </a:pPr>
            <a:r>
              <a:rPr lang="en-US" sz="1600" kern="100" dirty="0">
                <a:latin typeface="inherit"/>
                <a:ea typeface="Aptos" panose="020B0004020202020204" pitchFamily="34" charset="0"/>
                <a:cs typeface="Arial" panose="020B0604020202020204" pitchFamily="34" charset="0"/>
              </a:rPr>
              <a:t>Medication records are important because they show practical evidence of the medication a service user is taking and how it should be given. This should always include the name of medication, dose, time, route.  </a:t>
            </a:r>
          </a:p>
          <a:p>
            <a:pPr marL="285750" indent="-285750">
              <a:lnSpc>
                <a:spcPct val="115000"/>
              </a:lnSpc>
              <a:spcAft>
                <a:spcPts val="800"/>
              </a:spcAft>
              <a:buFont typeface="Arial" panose="020B0604020202020204" pitchFamily="34" charset="0"/>
              <a:buChar char="•"/>
            </a:pPr>
            <a:r>
              <a:rPr lang="en-US" sz="1600" kern="100" dirty="0">
                <a:latin typeface="inherit"/>
                <a:ea typeface="Aptos" panose="020B0004020202020204" pitchFamily="34" charset="0"/>
                <a:cs typeface="Arial" panose="020B0604020202020204" pitchFamily="34" charset="0"/>
              </a:rPr>
              <a:t>This document is a legally required within all healthcare settings that administrate or assist/ supports clients with medication as it keeps a clear and accurate record. This ensures the safety of the client as well as the service user and prevents any errors.</a:t>
            </a:r>
          </a:p>
          <a:p>
            <a:pPr marL="285750" indent="-285750">
              <a:lnSpc>
                <a:spcPct val="115000"/>
              </a:lnSpc>
              <a:spcAft>
                <a:spcPts val="800"/>
              </a:spcAft>
              <a:buFont typeface="Arial" panose="020B0604020202020204" pitchFamily="34" charset="0"/>
              <a:buChar char="•"/>
            </a:pPr>
            <a:endParaRPr lang="en-US" sz="1600" kern="100" dirty="0">
              <a:latin typeface="inherit"/>
              <a:ea typeface="Aptos" panose="020B0004020202020204" pitchFamily="34" charset="0"/>
              <a:cs typeface="Arial" panose="020B0604020202020204" pitchFamily="34" charset="0"/>
            </a:endParaRPr>
          </a:p>
          <a:p>
            <a:pPr marL="285750" indent="-285750">
              <a:lnSpc>
                <a:spcPct val="115000"/>
              </a:lnSpc>
              <a:spcAft>
                <a:spcPts val="800"/>
              </a:spcAft>
              <a:buFont typeface="Arial" panose="020B0604020202020204" pitchFamily="34" charset="0"/>
              <a:buChar char="•"/>
            </a:pPr>
            <a:endParaRPr lang="en-US" sz="12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15000"/>
              </a:lnSpc>
              <a:spcAft>
                <a:spcPts val="800"/>
              </a:spcAft>
              <a:buFont typeface="Arial" panose="020B0604020202020204" pitchFamily="34" charset="0"/>
              <a:buChar char="•"/>
            </a:pPr>
            <a:endParaRPr lang="en-US" sz="1200" kern="100" dirty="0">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93224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E1B25-ACA8-2C6E-51BC-85E3C5FBB6EC}"/>
              </a:ext>
            </a:extLst>
          </p:cNvPr>
          <p:cNvSpPr>
            <a:spLocks noGrp="1"/>
          </p:cNvSpPr>
          <p:nvPr>
            <p:ph type="title"/>
          </p:nvPr>
        </p:nvSpPr>
        <p:spPr>
          <a:xfrm>
            <a:off x="707923" y="1661652"/>
            <a:ext cx="10799031" cy="3498822"/>
          </a:xfrm>
        </p:spPr>
        <p:txBody>
          <a:bodyPr>
            <a:normAutofit fontScale="90000"/>
          </a:bodyPr>
          <a:lstStyle/>
          <a:p>
            <a:r>
              <a:rPr lang="en-GB" sz="2800" b="1" dirty="0">
                <a:latin typeface="Times New Roman" panose="02020603050405020304" pitchFamily="18" charset="0"/>
                <a:cs typeface="Times New Roman" panose="02020603050405020304" pitchFamily="18" charset="0"/>
              </a:rPr>
              <a:t>Conclusion and Reference:</a:t>
            </a:r>
            <a:br>
              <a:rPr lang="en-GB" sz="2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care related documentation is essential within all healthcare settings. It is a legal requirement with a health care setting that all healthcare professional’s must adhere to.</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Medication records are a legally required document within a healthcare setting that is put in to place to protect an individual from harm or any kind of danger.</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Microsoft word is a suitable tool used within the healthcare system because it can be used to create and edit care plans, risk assessment and daily notes.</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hlinkClick r:id="rId2"/>
              </a:rPr>
              <a:t>https://share.google/0C08GvuBH30XhioKb</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hlinkClick r:id="rId3"/>
              </a:rPr>
              <a:t>https://youtu.be/GxumhC3C1ss?is=limKJJUVCqCt8P5r</a:t>
            </a:r>
            <a:r>
              <a:rPr lang="en-GB" sz="1800" b="1" dirty="0">
                <a:latin typeface="Times New Roman" panose="02020603050405020304" pitchFamily="18" charset="0"/>
                <a:cs typeface="Times New Roman" panose="02020603050405020304" pitchFamily="18" charset="0"/>
              </a:rPr>
              <a:t> </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US" sz="1800" dirty="0">
                <a:hlinkClick r:id="rId4"/>
              </a:rPr>
              <a:t>Home Care UK | Live in Care, Nursing Care &amp; Homecare Reviews | homecare.co.uk</a:t>
            </a:r>
            <a:br>
              <a:rPr lang="en-GB" sz="1800" b="1" dirty="0">
                <a:latin typeface="Times New Roman" panose="02020603050405020304" pitchFamily="18" charset="0"/>
                <a:cs typeface="Times New Roman" panose="02020603050405020304" pitchFamily="18" charset="0"/>
              </a:rPr>
            </a:br>
            <a:br>
              <a:rPr lang="en-GB" sz="1800" b="1" dirty="0">
                <a:latin typeface="Times New Roman" panose="02020603050405020304" pitchFamily="18" charset="0"/>
                <a:cs typeface="Times New Roman" panose="02020603050405020304" pitchFamily="18" charset="0"/>
              </a:rPr>
            </a:br>
            <a:r>
              <a:rPr lang="en-US" sz="1800" dirty="0">
                <a:hlinkClick r:id="rId5"/>
              </a:rPr>
              <a:t>https://youtu.be/mD8w852QcP4?is=aO29BfkXE-jXvd2y</a:t>
            </a:r>
            <a:br>
              <a:rPr lang="en-US" sz="1800" dirty="0"/>
            </a:br>
            <a:br>
              <a:rPr lang="en-GB" sz="1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office-365-for-dummies-2nd-edition-rosemarie-witheewww.ebook-dl.com_.pdf </a:t>
            </a:r>
          </a:p>
        </p:txBody>
      </p:sp>
    </p:spTree>
    <p:extLst>
      <p:ext uri="{BB962C8B-B14F-4D97-AF65-F5344CB8AC3E}">
        <p14:creationId xmlns:p14="http://schemas.microsoft.com/office/powerpoint/2010/main" val="62364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B561F-6DD6-3339-EADE-9E7AECED8CC7}"/>
              </a:ext>
            </a:extLst>
          </p:cNvPr>
          <p:cNvSpPr>
            <a:spLocks noGrp="1"/>
          </p:cNvSpPr>
          <p:nvPr>
            <p:ph type="ctrTitle"/>
          </p:nvPr>
        </p:nvSpPr>
        <p:spPr>
          <a:xfrm>
            <a:off x="566058" y="261258"/>
            <a:ext cx="10784113" cy="2728685"/>
          </a:xfrm>
        </p:spPr>
        <p:txBody>
          <a:bodyPr>
            <a:noAutofit/>
          </a:bodyPr>
          <a:lstStyle/>
          <a:p>
            <a:br>
              <a:rPr lang="en-US" sz="2800" b="1" dirty="0"/>
            </a:br>
            <a:br>
              <a:rPr lang="en-US" sz="2800" b="1" dirty="0"/>
            </a:br>
            <a:br>
              <a:rPr lang="en-US" sz="2800" b="1" dirty="0"/>
            </a:br>
            <a:br>
              <a:rPr lang="en-US" sz="2800" b="1" dirty="0"/>
            </a:br>
            <a:br>
              <a:rPr lang="en-US" sz="2800" b="1" dirty="0"/>
            </a:br>
            <a:br>
              <a:rPr lang="en-US" sz="2800" b="1" dirty="0"/>
            </a:br>
            <a:br>
              <a:rPr lang="en-US" sz="2800" b="1" dirty="0"/>
            </a:br>
            <a:r>
              <a:rPr lang="en-US" sz="2000" dirty="0">
                <a:latin typeface="Century Gothic" panose="020B0502020202020204" pitchFamily="34" charset="0"/>
              </a:rPr>
              <a:t>Digital Skills and Research Methods </a:t>
            </a:r>
            <a:br>
              <a:rPr lang="en-US" sz="2000" dirty="0">
                <a:latin typeface="Century Gothic" panose="020B0502020202020204" pitchFamily="34" charset="0"/>
              </a:rPr>
            </a:br>
            <a:r>
              <a:rPr lang="en-US" sz="2000" dirty="0">
                <a:latin typeface="Century Gothic" panose="020B0502020202020204" pitchFamily="34" charset="0"/>
              </a:rPr>
              <a:t>Module Code: LCHS4007</a:t>
            </a:r>
            <a:br>
              <a:rPr lang="en-US" sz="2000" dirty="0">
                <a:latin typeface="Century Gothic" panose="020B0502020202020204" pitchFamily="34" charset="0"/>
              </a:rPr>
            </a:br>
            <a:r>
              <a:rPr lang="en-US" sz="2000" dirty="0">
                <a:latin typeface="Century Gothic" panose="020B0502020202020204" pitchFamily="34" charset="0"/>
              </a:rPr>
              <a:t>Assignment Title: Component 1</a:t>
            </a:r>
            <a:br>
              <a:rPr lang="en-US" sz="2000" dirty="0">
                <a:latin typeface="Century Gothic" panose="020B0502020202020204" pitchFamily="34" charset="0"/>
              </a:rPr>
            </a:br>
            <a:r>
              <a:rPr lang="en-US" sz="2000" dirty="0">
                <a:latin typeface="Century Gothic" panose="020B0502020202020204" pitchFamily="34" charset="0"/>
              </a:rPr>
              <a:t>Topic: Staff Scheduling / Rotas</a:t>
            </a:r>
            <a:br>
              <a:rPr lang="en-US" sz="2000" dirty="0">
                <a:latin typeface="Century Gothic" panose="020B0502020202020204" pitchFamily="34" charset="0"/>
              </a:rPr>
            </a:br>
            <a:r>
              <a:rPr lang="en-US" sz="2000" dirty="0">
                <a:latin typeface="Century Gothic" panose="020B0502020202020204" pitchFamily="34" charset="0"/>
              </a:rPr>
              <a:t>Student Name: Peace ORJI </a:t>
            </a:r>
            <a:br>
              <a:rPr lang="en-US" sz="2000" dirty="0">
                <a:latin typeface="Century Gothic" panose="020B0502020202020204" pitchFamily="34" charset="0"/>
              </a:rPr>
            </a:br>
            <a:r>
              <a:rPr lang="en-US" sz="2000" dirty="0">
                <a:latin typeface="Century Gothic" panose="020B0502020202020204" pitchFamily="34" charset="0"/>
              </a:rPr>
              <a:t>Student ID: 2537899</a:t>
            </a:r>
            <a:br>
              <a:rPr lang="en-US" sz="2000" dirty="0">
                <a:latin typeface="Century Gothic" panose="020B0502020202020204" pitchFamily="34" charset="0"/>
              </a:rPr>
            </a:br>
            <a:r>
              <a:rPr lang="en-US" sz="2000" dirty="0">
                <a:latin typeface="Century Gothic" panose="020B0502020202020204" pitchFamily="34" charset="0"/>
              </a:rPr>
              <a:t>Lecture’s name: </a:t>
            </a:r>
            <a:r>
              <a:rPr lang="en-US" sz="2000" dirty="0" err="1">
                <a:latin typeface="Century Gothic" panose="020B0502020202020204" pitchFamily="34" charset="0"/>
              </a:rPr>
              <a:t>Amitave</a:t>
            </a:r>
            <a:r>
              <a:rPr lang="en-US" sz="2000" dirty="0">
                <a:latin typeface="Century Gothic" panose="020B0502020202020204" pitchFamily="34" charset="0"/>
              </a:rPr>
              <a:t> </a:t>
            </a:r>
            <a:r>
              <a:rPr lang="en-US" sz="2000" dirty="0" err="1">
                <a:latin typeface="Century Gothic" panose="020B0502020202020204" pitchFamily="34" charset="0"/>
              </a:rPr>
              <a:t>Banik</a:t>
            </a:r>
            <a:endParaRPr lang="en-GB" sz="2000" dirty="0">
              <a:latin typeface="Century Gothic" panose="020B0502020202020204" pitchFamily="34" charset="0"/>
            </a:endParaRPr>
          </a:p>
        </p:txBody>
      </p:sp>
      <p:sp>
        <p:nvSpPr>
          <p:cNvPr id="4" name="TextBox 3">
            <a:extLst>
              <a:ext uri="{FF2B5EF4-FFF2-40B4-BE49-F238E27FC236}">
                <a16:creationId xmlns:a16="http://schemas.microsoft.com/office/drawing/2014/main" id="{11529969-CC7E-7AD7-3F71-3CDD6762D81F}"/>
              </a:ext>
            </a:extLst>
          </p:cNvPr>
          <p:cNvSpPr txBox="1"/>
          <p:nvPr/>
        </p:nvSpPr>
        <p:spPr>
          <a:xfrm>
            <a:off x="2307771" y="3722916"/>
            <a:ext cx="7910285" cy="1569660"/>
          </a:xfrm>
          <a:prstGeom prst="rect">
            <a:avLst/>
          </a:prstGeom>
          <a:noFill/>
        </p:spPr>
        <p:txBody>
          <a:bodyPr wrap="square">
            <a:spAutoFit/>
          </a:bodyPr>
          <a:lstStyle/>
          <a:p>
            <a:pPr algn="ctr"/>
            <a:r>
              <a:rPr lang="en-US" sz="3200" b="1" dirty="0">
                <a:latin typeface="Century Gothic" panose="020B0502020202020204" pitchFamily="34" charset="0"/>
              </a:rPr>
              <a:t>Improving Staff Scheduling Efficiency at Riverdale Nursing Home Using Microsoft Excel</a:t>
            </a:r>
            <a:endParaRPr lang="en-US" sz="3200" dirty="0">
              <a:latin typeface="Century Gothic" panose="020B0502020202020204" pitchFamily="34" charset="0"/>
            </a:endParaRPr>
          </a:p>
        </p:txBody>
      </p:sp>
    </p:spTree>
    <p:extLst>
      <p:ext uri="{BB962C8B-B14F-4D97-AF65-F5344CB8AC3E}">
        <p14:creationId xmlns:p14="http://schemas.microsoft.com/office/powerpoint/2010/main" val="4190586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5A5F-0072-3DCF-3C03-DC049A137A91}"/>
              </a:ext>
            </a:extLst>
          </p:cNvPr>
          <p:cNvSpPr>
            <a:spLocks noGrp="1"/>
          </p:cNvSpPr>
          <p:nvPr>
            <p:ph type="title"/>
          </p:nvPr>
        </p:nvSpPr>
        <p:spPr/>
        <p:txBody>
          <a:bodyPr>
            <a:normAutofit fontScale="90000"/>
          </a:bodyPr>
          <a:lstStyle/>
          <a:p>
            <a:r>
              <a:rPr lang="en-IN" b="1" dirty="0">
                <a:latin typeface="Century Gothic" panose="020B0502020202020204" pitchFamily="34" charset="0"/>
              </a:rPr>
              <a:t>Workplace Task: Staff Scheduling /Rotas</a:t>
            </a:r>
            <a:br>
              <a:rPr lang="en-IN" b="1" dirty="0"/>
            </a:br>
            <a:endParaRPr lang="en-GB" dirty="0"/>
          </a:p>
        </p:txBody>
      </p:sp>
      <p:sp>
        <p:nvSpPr>
          <p:cNvPr id="3" name="Content Placeholder 2">
            <a:extLst>
              <a:ext uri="{FF2B5EF4-FFF2-40B4-BE49-F238E27FC236}">
                <a16:creationId xmlns:a16="http://schemas.microsoft.com/office/drawing/2014/main" id="{176C16FC-5F6E-1973-BC36-7F9E0FA08D53}"/>
              </a:ext>
            </a:extLst>
          </p:cNvPr>
          <p:cNvSpPr>
            <a:spLocks noGrp="1"/>
          </p:cNvSpPr>
          <p:nvPr>
            <p:ph sz="half" idx="1"/>
          </p:nvPr>
        </p:nvSpPr>
        <p:spPr/>
        <p:txBody>
          <a:bodyPr>
            <a:normAutofit fontScale="85000" lnSpcReduction="10000"/>
          </a:bodyPr>
          <a:lstStyle/>
          <a:p>
            <a:r>
              <a:rPr lang="en-US" b="0" i="0" dirty="0">
                <a:effectLst/>
                <a:latin typeface="Century Gothic" panose="020B0502020202020204" pitchFamily="34" charset="0"/>
              </a:rPr>
              <a:t>Planning staff shifts for each day</a:t>
            </a:r>
          </a:p>
          <a:p>
            <a:r>
              <a:rPr lang="en-US" b="0" i="0" dirty="0">
                <a:effectLst/>
                <a:latin typeface="Century Gothic" panose="020B0502020202020204" pitchFamily="34" charset="0"/>
              </a:rPr>
              <a:t>Arranging carers, elderly carers, nurses and administration.</a:t>
            </a:r>
          </a:p>
          <a:p>
            <a:r>
              <a:rPr lang="en-US" b="0" i="0" dirty="0">
                <a:effectLst/>
                <a:latin typeface="Century Gothic" panose="020B0502020202020204" pitchFamily="34" charset="0"/>
              </a:rPr>
              <a:t>Ensuring that there is sufficient personnel in both buildings.</a:t>
            </a:r>
          </a:p>
          <a:p>
            <a:r>
              <a:rPr lang="en-US" b="0" i="0" dirty="0">
                <a:effectLst/>
                <a:latin typeface="Century Gothic" panose="020B0502020202020204" pitchFamily="34" charset="0"/>
              </a:rPr>
              <a:t>Noting of annual leaves, sick leaves, and shift changes.</a:t>
            </a:r>
          </a:p>
          <a:p>
            <a:r>
              <a:rPr lang="en-US" b="0" i="0" dirty="0">
                <a:effectLst/>
                <a:latin typeface="Century Gothic" panose="020B0502020202020204" pitchFamily="34" charset="0"/>
              </a:rPr>
              <a:t>Ensuring personnel coverage in mornings, evenings, and nights.</a:t>
            </a:r>
          </a:p>
          <a:p>
            <a:r>
              <a:rPr lang="en-US" b="0" i="0" dirty="0">
                <a:effectLst/>
                <a:latin typeface="Century Gothic" panose="020B0502020202020204" pitchFamily="34" charset="0"/>
              </a:rPr>
              <a:t>Assisting employees in understanding their working times and locations.</a:t>
            </a:r>
            <a:endParaRPr lang="en-GB" dirty="0">
              <a:latin typeface="Century Gothic" panose="020B0502020202020204" pitchFamily="34" charset="0"/>
            </a:endParaRPr>
          </a:p>
        </p:txBody>
      </p:sp>
      <p:pic>
        <p:nvPicPr>
          <p:cNvPr id="5" name="Content Placeholder 4">
            <a:extLst>
              <a:ext uri="{FF2B5EF4-FFF2-40B4-BE49-F238E27FC236}">
                <a16:creationId xmlns:a16="http://schemas.microsoft.com/office/drawing/2014/main" id="{54583A8A-F1B7-370E-8EE1-45BE3B7ADB9A}"/>
              </a:ext>
            </a:extLst>
          </p:cNvPr>
          <p:cNvPicPr>
            <a:picLocks noGrp="1" noChangeAspect="1"/>
          </p:cNvPicPr>
          <p:nvPr>
            <p:ph sz="half" idx="2"/>
          </p:nvPr>
        </p:nvPicPr>
        <p:blipFill>
          <a:blip r:embed="rId3"/>
          <a:stretch>
            <a:fillRect/>
          </a:stretch>
        </p:blipFill>
        <p:spPr>
          <a:xfrm>
            <a:off x="5975434" y="1864194"/>
            <a:ext cx="5857175" cy="3294660"/>
          </a:xfrm>
          <a:prstGeom prst="rect">
            <a:avLst/>
          </a:prstGeom>
        </p:spPr>
      </p:pic>
      <p:sp>
        <p:nvSpPr>
          <p:cNvPr id="6" name="TextBox 5">
            <a:extLst>
              <a:ext uri="{FF2B5EF4-FFF2-40B4-BE49-F238E27FC236}">
                <a16:creationId xmlns:a16="http://schemas.microsoft.com/office/drawing/2014/main" id="{B75603AD-4F08-001B-7F8A-91D2EB666F68}"/>
              </a:ext>
            </a:extLst>
          </p:cNvPr>
          <p:cNvSpPr txBox="1"/>
          <p:nvPr/>
        </p:nvSpPr>
        <p:spPr>
          <a:xfrm>
            <a:off x="8754069" y="5274807"/>
            <a:ext cx="3078540" cy="369332"/>
          </a:xfrm>
          <a:prstGeom prst="rect">
            <a:avLst/>
          </a:prstGeom>
          <a:noFill/>
        </p:spPr>
        <p:txBody>
          <a:bodyPr wrap="square" rtlCol="0">
            <a:spAutoFit/>
          </a:bodyPr>
          <a:lstStyle/>
          <a:p>
            <a:r>
              <a:rPr lang="en-GB" dirty="0">
                <a:latin typeface="Century Gothic" panose="020B0502020202020204" pitchFamily="34" charset="0"/>
              </a:rPr>
              <a:t>Riverdale</a:t>
            </a:r>
            <a:r>
              <a:rPr lang="en-GB" dirty="0"/>
              <a:t> Nursing Home </a:t>
            </a:r>
          </a:p>
        </p:txBody>
      </p:sp>
    </p:spTree>
    <p:extLst>
      <p:ext uri="{BB962C8B-B14F-4D97-AF65-F5344CB8AC3E}">
        <p14:creationId xmlns:p14="http://schemas.microsoft.com/office/powerpoint/2010/main" val="4111843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6606-A2E0-438A-B74F-A10720EF61AC}"/>
              </a:ext>
            </a:extLst>
          </p:cNvPr>
          <p:cNvSpPr>
            <a:spLocks noGrp="1"/>
          </p:cNvSpPr>
          <p:nvPr>
            <p:ph type="title"/>
          </p:nvPr>
        </p:nvSpPr>
        <p:spPr/>
        <p:txBody>
          <a:bodyPr>
            <a:normAutofit/>
          </a:bodyPr>
          <a:lstStyle/>
          <a:p>
            <a:r>
              <a:rPr lang="en-IN" sz="2200" b="1" dirty="0">
                <a:latin typeface="Century Gothic" panose="020B0502020202020204" pitchFamily="34" charset="0"/>
              </a:rPr>
              <a:t>Selected Microsoft 365 Tool: Microsoft Excel And why:</a:t>
            </a:r>
            <a:br>
              <a:rPr lang="en-IN" dirty="0"/>
            </a:br>
            <a:endParaRPr lang="en-GB" dirty="0"/>
          </a:p>
        </p:txBody>
      </p:sp>
      <p:sp>
        <p:nvSpPr>
          <p:cNvPr id="3" name="Content Placeholder 2">
            <a:extLst>
              <a:ext uri="{FF2B5EF4-FFF2-40B4-BE49-F238E27FC236}">
                <a16:creationId xmlns:a16="http://schemas.microsoft.com/office/drawing/2014/main" id="{89680535-2F61-B16D-04D2-9C19E3F4A190}"/>
              </a:ext>
            </a:extLst>
          </p:cNvPr>
          <p:cNvSpPr>
            <a:spLocks noGrp="1"/>
          </p:cNvSpPr>
          <p:nvPr>
            <p:ph sz="half" idx="1"/>
          </p:nvPr>
        </p:nvSpPr>
        <p:spPr>
          <a:xfrm>
            <a:off x="645886" y="1095012"/>
            <a:ext cx="4925183" cy="4831287"/>
          </a:xfrm>
        </p:spPr>
        <p:txBody>
          <a:bodyPr>
            <a:noAutofit/>
          </a:bodyPr>
          <a:lstStyle/>
          <a:p>
            <a:r>
              <a:rPr lang="en-US" sz="1400" dirty="0">
                <a:latin typeface="Century Gothic" panose="020B0502020202020204" pitchFamily="34" charset="0"/>
              </a:rPr>
              <a:t>The tool chosen is Microsoft Excel.</a:t>
            </a:r>
          </a:p>
          <a:p>
            <a:r>
              <a:rPr lang="en-US" sz="1400" dirty="0">
                <a:latin typeface="Century Gothic" panose="020B0502020202020204" pitchFamily="34" charset="0"/>
              </a:rPr>
              <a:t>Excel has the capability of making transparent weekly or monthly </a:t>
            </a:r>
            <a:r>
              <a:rPr lang="en-US" sz="1400" dirty="0" err="1">
                <a:latin typeface="Century Gothic" panose="020B0502020202020204" pitchFamily="34" charset="0"/>
              </a:rPr>
              <a:t>rota</a:t>
            </a:r>
            <a:r>
              <a:rPr lang="en-US" sz="1400" dirty="0">
                <a:latin typeface="Century Gothic" panose="020B0502020202020204" pitchFamily="34" charset="0"/>
              </a:rPr>
              <a:t> tables.</a:t>
            </a:r>
          </a:p>
          <a:p>
            <a:r>
              <a:rPr lang="en-US" sz="1400" dirty="0">
                <a:latin typeface="Century Gothic" panose="020B0502020202020204" pitchFamily="34" charset="0"/>
              </a:rPr>
              <a:t>The names of staff, their roles and their shift time can be posted.</a:t>
            </a:r>
          </a:p>
          <a:p>
            <a:r>
              <a:rPr lang="en-US" sz="1400" dirty="0">
                <a:latin typeface="Century Gothic" panose="020B0502020202020204" pitchFamily="34" charset="0"/>
              </a:rPr>
              <a:t>The various buildings or departments can be represented under different columns.</a:t>
            </a:r>
          </a:p>
          <a:p>
            <a:r>
              <a:rPr lang="en-US" sz="1400" dirty="0">
                <a:latin typeface="Century Gothic" panose="020B0502020202020204" pitchFamily="34" charset="0"/>
              </a:rPr>
              <a:t>Adding of notes may be made in case of holidays, sickness or changes (Azahar, et al., 2022).</a:t>
            </a:r>
          </a:p>
          <a:p>
            <a:r>
              <a:rPr lang="en-US" sz="1400" dirty="0">
                <a:latin typeface="Century Gothic" panose="020B0502020202020204" pitchFamily="34" charset="0"/>
              </a:rPr>
              <a:t>The </a:t>
            </a:r>
            <a:r>
              <a:rPr lang="en-US" sz="1400" dirty="0" err="1">
                <a:latin typeface="Century Gothic" panose="020B0502020202020204" pitchFamily="34" charset="0"/>
              </a:rPr>
              <a:t>rota</a:t>
            </a:r>
            <a:r>
              <a:rPr lang="en-US" sz="1400" dirty="0">
                <a:latin typeface="Century Gothic" panose="020B0502020202020204" pitchFamily="34" charset="0"/>
              </a:rPr>
              <a:t> is easy to read and update using rows and columns.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Managers are able to create weekly or monthly employee schedules.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The various shifts or roles of staff can be indicated through the use of </a:t>
            </a:r>
            <a:r>
              <a:rPr kumimoji="0" lang="en-US" sz="1400" u="none" strike="noStrike" kern="1200" cap="none" spc="0" normalizeH="0" baseline="0" noProof="0" dirty="0" err="1">
                <a:ln>
                  <a:noFill/>
                </a:ln>
                <a:solidFill>
                  <a:prstClr val="black"/>
                </a:solidFill>
                <a:effectLst/>
                <a:uLnTx/>
                <a:uFillTx/>
                <a:latin typeface="Century Gothic" panose="020B0502020202020204" pitchFamily="34" charset="0"/>
              </a:rPr>
              <a:t>colour</a:t>
            </a: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 coding.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Total working hours can be calculated with the help of formula.</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It is possible to search staff by day, role, or building with the help of filters.</a:t>
            </a:r>
          </a:p>
          <a:p>
            <a:pPr lvl="0">
              <a:defRPr/>
            </a:pP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With Microsoft 365, the </a:t>
            </a:r>
            <a:r>
              <a:rPr kumimoji="0" lang="en-US" sz="1400" u="none" strike="noStrike" kern="1200" cap="none" spc="0" normalizeH="0" baseline="0" noProof="0" dirty="0" err="1">
                <a:ln>
                  <a:noFill/>
                </a:ln>
                <a:solidFill>
                  <a:prstClr val="black"/>
                </a:solidFill>
                <a:effectLst/>
                <a:uLnTx/>
                <a:uFillTx/>
                <a:latin typeface="Century Gothic" panose="020B0502020202020204" pitchFamily="34" charset="0"/>
              </a:rPr>
              <a:t>rota</a:t>
            </a:r>
            <a:r>
              <a:rPr kumimoji="0" lang="en-US" sz="1400" u="none" strike="noStrike" kern="1200" cap="none" spc="0" normalizeH="0" baseline="0" noProof="0" dirty="0">
                <a:ln>
                  <a:noFill/>
                </a:ln>
                <a:solidFill>
                  <a:prstClr val="black"/>
                </a:solidFill>
                <a:effectLst/>
                <a:uLnTx/>
                <a:uFillTx/>
                <a:latin typeface="Century Gothic" panose="020B0502020202020204" pitchFamily="34" charset="0"/>
              </a:rPr>
              <a:t> can be stored and distributed (</a:t>
            </a:r>
            <a:r>
              <a:rPr lang="en-US" sz="1400" dirty="0">
                <a:latin typeface="Century Gothic" panose="020B0502020202020204" pitchFamily="34" charset="0"/>
              </a:rPr>
              <a:t>Lin, and Lin, 2023).</a:t>
            </a:r>
            <a:endParaRPr kumimoji="0" lang="en-GB" sz="1400" u="none" strike="noStrike" kern="1200" cap="none" spc="0" normalizeH="0" baseline="0" noProof="0" dirty="0">
              <a:ln>
                <a:noFill/>
              </a:ln>
              <a:solidFill>
                <a:prstClr val="black"/>
              </a:solidFill>
              <a:effectLst/>
              <a:uLnTx/>
              <a:uFillTx/>
              <a:latin typeface="Century Gothic" panose="020B0502020202020204" pitchFamily="34" charset="0"/>
            </a:endParaRPr>
          </a:p>
          <a:p>
            <a:endParaRPr lang="en-GB" sz="1600" dirty="0"/>
          </a:p>
        </p:txBody>
      </p:sp>
      <p:pic>
        <p:nvPicPr>
          <p:cNvPr id="13" name="Content Placeholder 12">
            <a:extLst>
              <a:ext uri="{FF2B5EF4-FFF2-40B4-BE49-F238E27FC236}">
                <a16:creationId xmlns:a16="http://schemas.microsoft.com/office/drawing/2014/main" id="{54F22B58-9CA4-B5F9-E48B-75EEDBCA699B}"/>
              </a:ext>
            </a:extLst>
          </p:cNvPr>
          <p:cNvPicPr>
            <a:picLocks noGrp="1" noChangeAspect="1"/>
          </p:cNvPicPr>
          <p:nvPr>
            <p:ph sz="half" idx="2"/>
          </p:nvPr>
        </p:nvPicPr>
        <p:blipFill>
          <a:blip r:embed="rId3"/>
          <a:stretch>
            <a:fillRect/>
          </a:stretch>
        </p:blipFill>
        <p:spPr>
          <a:xfrm>
            <a:off x="6033079" y="1497843"/>
            <a:ext cx="5837160" cy="4025627"/>
          </a:xfrm>
          <a:prstGeom prst="rect">
            <a:avLst/>
          </a:prstGeom>
        </p:spPr>
      </p:pic>
      <p:sp>
        <p:nvSpPr>
          <p:cNvPr id="6" name="TextBox 5">
            <a:extLst>
              <a:ext uri="{FF2B5EF4-FFF2-40B4-BE49-F238E27FC236}">
                <a16:creationId xmlns:a16="http://schemas.microsoft.com/office/drawing/2014/main" id="{64A12A54-20B9-F3A0-2338-7912871B94B9}"/>
              </a:ext>
            </a:extLst>
          </p:cNvPr>
          <p:cNvSpPr txBox="1"/>
          <p:nvPr/>
        </p:nvSpPr>
        <p:spPr>
          <a:xfrm>
            <a:off x="7847463" y="5683779"/>
            <a:ext cx="3316406" cy="646331"/>
          </a:xfrm>
          <a:prstGeom prst="rect">
            <a:avLst/>
          </a:prstGeom>
          <a:noFill/>
        </p:spPr>
        <p:txBody>
          <a:bodyPr wrap="square" rtlCol="0">
            <a:spAutoFit/>
          </a:bodyPr>
          <a:lstStyle/>
          <a:p>
            <a:r>
              <a:rPr lang="en-US" dirty="0"/>
              <a:t>Employee Schedule in Microsoft Excel (Lin, and Lin, 2023)</a:t>
            </a:r>
            <a:endParaRPr lang="en-GB" dirty="0"/>
          </a:p>
        </p:txBody>
      </p:sp>
    </p:spTree>
    <p:extLst>
      <p:ext uri="{BB962C8B-B14F-4D97-AF65-F5344CB8AC3E}">
        <p14:creationId xmlns:p14="http://schemas.microsoft.com/office/powerpoint/2010/main" val="36099318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A4135-94D8-9D10-7C88-58EBEC34DA7A}"/>
              </a:ext>
            </a:extLst>
          </p:cNvPr>
          <p:cNvSpPr>
            <a:spLocks noGrp="1"/>
          </p:cNvSpPr>
          <p:nvPr>
            <p:ph type="title"/>
          </p:nvPr>
        </p:nvSpPr>
        <p:spPr/>
        <p:txBody>
          <a:bodyPr/>
          <a:lstStyle/>
          <a:p>
            <a:r>
              <a:rPr lang="en-GB" dirty="0">
                <a:latin typeface="Century Gothic" panose="020B0502020202020204" pitchFamily="34" charset="0"/>
              </a:rPr>
              <a:t>Efficiency and Communication.</a:t>
            </a:r>
          </a:p>
        </p:txBody>
      </p:sp>
      <p:sp>
        <p:nvSpPr>
          <p:cNvPr id="3" name="Content Placeholder 2">
            <a:extLst>
              <a:ext uri="{FF2B5EF4-FFF2-40B4-BE49-F238E27FC236}">
                <a16:creationId xmlns:a16="http://schemas.microsoft.com/office/drawing/2014/main" id="{746D9002-EC93-8226-88C5-CF7D8EAA2574}"/>
              </a:ext>
            </a:extLst>
          </p:cNvPr>
          <p:cNvSpPr>
            <a:spLocks noGrp="1"/>
          </p:cNvSpPr>
          <p:nvPr>
            <p:ph sz="half" idx="1"/>
          </p:nvPr>
        </p:nvSpPr>
        <p:spPr>
          <a:xfrm>
            <a:off x="248725" y="2017343"/>
            <a:ext cx="4645152" cy="3448595"/>
          </a:xfrm>
        </p:spPr>
        <p:txBody>
          <a:bodyPr>
            <a:normAutofit fontScale="62500" lnSpcReduction="20000"/>
          </a:bodyPr>
          <a:lstStyle/>
          <a:p>
            <a:r>
              <a:rPr lang="en-US" dirty="0">
                <a:latin typeface="Century Gothic" panose="020B0502020202020204" pitchFamily="34" charset="0"/>
              </a:rPr>
              <a:t>Minimizes misunderstandings regarding workforce.</a:t>
            </a:r>
          </a:p>
          <a:p>
            <a:r>
              <a:rPr lang="en-US" dirty="0">
                <a:latin typeface="Century Gothic" panose="020B0502020202020204" pitchFamily="34" charset="0"/>
              </a:rPr>
              <a:t>Helps prevent duplication and outdated versions of the </a:t>
            </a:r>
            <a:r>
              <a:rPr lang="en-US" dirty="0" err="1">
                <a:latin typeface="Century Gothic" panose="020B0502020202020204" pitchFamily="34" charset="0"/>
              </a:rPr>
              <a:t>rota</a:t>
            </a:r>
            <a:r>
              <a:rPr lang="en-US" dirty="0">
                <a:latin typeface="Century Gothic" panose="020B0502020202020204" pitchFamily="34" charset="0"/>
              </a:rPr>
              <a:t>.</a:t>
            </a:r>
          </a:p>
          <a:p>
            <a:r>
              <a:rPr lang="en-US" dirty="0">
                <a:latin typeface="Century Gothic" panose="020B0502020202020204" pitchFamily="34" charset="0"/>
              </a:rPr>
              <a:t>Conserves time in making shift changes.</a:t>
            </a:r>
          </a:p>
          <a:p>
            <a:r>
              <a:rPr lang="en-US" dirty="0">
                <a:latin typeface="Century Gothic" panose="020B0502020202020204" pitchFamily="34" charset="0"/>
              </a:rPr>
              <a:t>Facilitates checks of staff coverage.</a:t>
            </a:r>
          </a:p>
          <a:p>
            <a:r>
              <a:rPr lang="en-US" dirty="0">
                <a:latin typeface="Century Gothic" panose="020B0502020202020204" pitchFamily="34" charset="0"/>
              </a:rPr>
              <a:t>Enables the sharing of the </a:t>
            </a:r>
            <a:r>
              <a:rPr lang="en-US" dirty="0" err="1">
                <a:latin typeface="Century Gothic" panose="020B0502020202020204" pitchFamily="34" charset="0"/>
              </a:rPr>
              <a:t>rota</a:t>
            </a:r>
            <a:r>
              <a:rPr lang="en-US" dirty="0">
                <a:latin typeface="Century Gothic" panose="020B0502020202020204" pitchFamily="34" charset="0"/>
              </a:rPr>
              <a:t> with employees in a fast manner.</a:t>
            </a:r>
          </a:p>
          <a:p>
            <a:r>
              <a:rPr lang="en-US" dirty="0">
                <a:latin typeface="Century Gothic" panose="020B0502020202020204" pitchFamily="34" charset="0"/>
              </a:rPr>
              <a:t>Helps staff have a clear view of their shifts, location and team (Zheng, and Zhang, 2020).</a:t>
            </a:r>
            <a:endParaRPr lang="en-GB" dirty="0">
              <a:latin typeface="Century Gothic" panose="020B0502020202020204" pitchFamily="34" charset="0"/>
            </a:endParaRPr>
          </a:p>
        </p:txBody>
      </p:sp>
      <p:sp>
        <p:nvSpPr>
          <p:cNvPr id="4" name="Content Placeholder 3">
            <a:extLst>
              <a:ext uri="{FF2B5EF4-FFF2-40B4-BE49-F238E27FC236}">
                <a16:creationId xmlns:a16="http://schemas.microsoft.com/office/drawing/2014/main" id="{D5B0D7B0-712E-4FB4-661C-8506E3E6C97C}"/>
              </a:ext>
            </a:extLst>
          </p:cNvPr>
          <p:cNvSpPr>
            <a:spLocks noGrp="1"/>
          </p:cNvSpPr>
          <p:nvPr>
            <p:ph sz="half" idx="2"/>
          </p:nvPr>
        </p:nvSpPr>
        <p:spPr/>
        <p:txBody>
          <a:bodyPr>
            <a:normAutofit fontScale="62500" lnSpcReduction="20000"/>
          </a:bodyPr>
          <a:lstStyle/>
          <a:p>
            <a:endParaRPr lang="en-GB"/>
          </a:p>
        </p:txBody>
      </p:sp>
      <p:pic>
        <p:nvPicPr>
          <p:cNvPr id="5" name="Picture 4">
            <a:extLst>
              <a:ext uri="{FF2B5EF4-FFF2-40B4-BE49-F238E27FC236}">
                <a16:creationId xmlns:a16="http://schemas.microsoft.com/office/drawing/2014/main" id="{BE0789BA-1D07-6795-AD94-A266DBAD88DA}"/>
              </a:ext>
            </a:extLst>
          </p:cNvPr>
          <p:cNvPicPr>
            <a:picLocks noChangeAspect="1"/>
          </p:cNvPicPr>
          <p:nvPr/>
        </p:nvPicPr>
        <p:blipFill>
          <a:blip r:embed="rId3"/>
          <a:srcRect r="31486"/>
          <a:stretch>
            <a:fillRect/>
          </a:stretch>
        </p:blipFill>
        <p:spPr>
          <a:xfrm>
            <a:off x="5017445" y="1561958"/>
            <a:ext cx="7049398" cy="3896905"/>
          </a:xfrm>
          <a:prstGeom prst="rect">
            <a:avLst/>
          </a:prstGeom>
        </p:spPr>
      </p:pic>
      <p:sp>
        <p:nvSpPr>
          <p:cNvPr id="6" name="TextBox 5">
            <a:extLst>
              <a:ext uri="{FF2B5EF4-FFF2-40B4-BE49-F238E27FC236}">
                <a16:creationId xmlns:a16="http://schemas.microsoft.com/office/drawing/2014/main" id="{E40CBCA4-5488-2A76-883A-084ED1E02C7F}"/>
              </a:ext>
            </a:extLst>
          </p:cNvPr>
          <p:cNvSpPr txBox="1"/>
          <p:nvPr/>
        </p:nvSpPr>
        <p:spPr>
          <a:xfrm>
            <a:off x="6519684" y="5465938"/>
            <a:ext cx="5672316" cy="646331"/>
          </a:xfrm>
          <a:prstGeom prst="rect">
            <a:avLst/>
          </a:prstGeom>
          <a:noFill/>
        </p:spPr>
        <p:txBody>
          <a:bodyPr wrap="square" rtlCol="0">
            <a:spAutoFit/>
          </a:bodyPr>
          <a:lstStyle/>
          <a:p>
            <a:r>
              <a:rPr lang="en-US" dirty="0">
                <a:latin typeface="Century Gothic" panose="020B0502020202020204" pitchFamily="34" charset="0"/>
              </a:rPr>
              <a:t>Example</a:t>
            </a:r>
            <a:r>
              <a:rPr lang="en-US" dirty="0"/>
              <a:t> of  Rota in Microsoft Excel (Zheng, and Zhang, 2020)</a:t>
            </a:r>
            <a:endParaRPr lang="en-GB" dirty="0"/>
          </a:p>
        </p:txBody>
      </p:sp>
    </p:spTree>
    <p:extLst>
      <p:ext uri="{BB962C8B-B14F-4D97-AF65-F5344CB8AC3E}">
        <p14:creationId xmlns:p14="http://schemas.microsoft.com/office/powerpoint/2010/main" val="37437793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A1A3-F51A-80A6-9E26-783649BFB157}"/>
              </a:ext>
            </a:extLst>
          </p:cNvPr>
          <p:cNvSpPr>
            <a:spLocks noGrp="1"/>
          </p:cNvSpPr>
          <p:nvPr>
            <p:ph type="title"/>
          </p:nvPr>
        </p:nvSpPr>
        <p:spPr/>
        <p:txBody>
          <a:bodyPr/>
          <a:lstStyle/>
          <a:p>
            <a:r>
              <a:rPr lang="en-GB" dirty="0"/>
              <a:t> </a:t>
            </a:r>
            <a:r>
              <a:rPr lang="en-GB" dirty="0">
                <a:latin typeface="Century Gothic" panose="020B0502020202020204" pitchFamily="34" charset="0"/>
              </a:rPr>
              <a:t>Benefits</a:t>
            </a:r>
            <a:r>
              <a:rPr lang="en-GB" dirty="0"/>
              <a:t> and drawback</a:t>
            </a:r>
          </a:p>
        </p:txBody>
      </p:sp>
      <p:graphicFrame>
        <p:nvGraphicFramePr>
          <p:cNvPr id="18" name="Table 18">
            <a:extLst>
              <a:ext uri="{FF2B5EF4-FFF2-40B4-BE49-F238E27FC236}">
                <a16:creationId xmlns:a16="http://schemas.microsoft.com/office/drawing/2014/main" id="{355A87E9-C44C-B32A-E777-E1500E4FE299}"/>
              </a:ext>
            </a:extLst>
          </p:cNvPr>
          <p:cNvGraphicFramePr>
            <a:graphicFrameLocks noGrp="1"/>
          </p:cNvGraphicFramePr>
          <p:nvPr>
            <p:ph idx="1"/>
          </p:nvPr>
        </p:nvGraphicFramePr>
        <p:xfrm>
          <a:off x="838200" y="1618761"/>
          <a:ext cx="10357729" cy="4874114"/>
        </p:xfrm>
        <a:graphic>
          <a:graphicData uri="http://schemas.openxmlformats.org/drawingml/2006/table">
            <a:tbl>
              <a:tblPr firstRow="1" bandRow="1">
                <a:tableStyleId>{5C22544A-7EE6-4342-B048-85BDC9FD1C3A}</a:tableStyleId>
              </a:tblPr>
              <a:tblGrid>
                <a:gridCol w="4828811">
                  <a:extLst>
                    <a:ext uri="{9D8B030D-6E8A-4147-A177-3AD203B41FA5}">
                      <a16:colId xmlns:a16="http://schemas.microsoft.com/office/drawing/2014/main" val="808723310"/>
                    </a:ext>
                  </a:extLst>
                </a:gridCol>
                <a:gridCol w="5528918">
                  <a:extLst>
                    <a:ext uri="{9D8B030D-6E8A-4147-A177-3AD203B41FA5}">
                      <a16:colId xmlns:a16="http://schemas.microsoft.com/office/drawing/2014/main" val="1335838612"/>
                    </a:ext>
                  </a:extLst>
                </a:gridCol>
              </a:tblGrid>
              <a:tr h="1096142">
                <a:tc>
                  <a:txBody>
                    <a:bodyPr/>
                    <a:lstStyle/>
                    <a:p>
                      <a:pPr marL="0" indent="0">
                        <a:buNone/>
                      </a:pPr>
                      <a:r>
                        <a:rPr lang="en-IN" b="1" dirty="0">
                          <a:latin typeface="Century Gothic" panose="020B0502020202020204" pitchFamily="34" charset="0"/>
                        </a:rPr>
                        <a:t>Advantages</a:t>
                      </a:r>
                    </a:p>
                  </a:txBody>
                  <a:tcPr/>
                </a:tc>
                <a:tc>
                  <a:txBody>
                    <a:bodyPr/>
                    <a:lstStyle/>
                    <a:p>
                      <a:pPr marL="0" indent="0">
                        <a:buNone/>
                      </a:pPr>
                      <a:r>
                        <a:rPr lang="en-IN" b="1" dirty="0">
                          <a:latin typeface="Century Gothic" panose="020B0502020202020204" pitchFamily="34" charset="0"/>
                        </a:rPr>
                        <a:t>Limitations</a:t>
                      </a:r>
                      <a:endParaRPr lang="en-IN" dirty="0">
                        <a:latin typeface="Century Gothic" panose="020B0502020202020204" pitchFamily="34" charset="0"/>
                      </a:endParaRPr>
                    </a:p>
                  </a:txBody>
                  <a:tcPr/>
                </a:tc>
                <a:extLst>
                  <a:ext uri="{0D108BD9-81ED-4DB2-BD59-A6C34878D82A}">
                    <a16:rowId xmlns:a16="http://schemas.microsoft.com/office/drawing/2014/main" val="2414347835"/>
                  </a:ext>
                </a:extLst>
              </a:tr>
              <a:tr h="6497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Improves workforce organisation and planning. </a:t>
                      </a:r>
                      <a:endParaRPr lang="en-IN" dirty="0">
                        <a:latin typeface="Century Gothic" panose="020B0502020202020204" pitchFamily="34" charset="0"/>
                      </a:endParaRPr>
                    </a:p>
                    <a:p>
                      <a:endParaRPr lang="en-US" dirty="0">
                        <a:latin typeface="Century Gothic" panose="020B0502020202020204" pitchFamily="34" charset="0"/>
                      </a:endParaRPr>
                    </a:p>
                  </a:txBody>
                  <a:tcPr/>
                </a:tc>
                <a:tc>
                  <a:txBody>
                    <a:bodyPr/>
                    <a:lstStyle/>
                    <a:p>
                      <a:r>
                        <a:rPr lang="en-US" dirty="0">
                          <a:latin typeface="Century Gothic" panose="020B0502020202020204" pitchFamily="34" charset="0"/>
                        </a:rPr>
                        <a:t>Needs basic excel skills in staff </a:t>
                      </a:r>
                    </a:p>
                  </a:txBody>
                  <a:tcPr/>
                </a:tc>
                <a:extLst>
                  <a:ext uri="{0D108BD9-81ED-4DB2-BD59-A6C34878D82A}">
                    <a16:rowId xmlns:a16="http://schemas.microsoft.com/office/drawing/2014/main" val="2278537663"/>
                  </a:ext>
                </a:extLst>
              </a:tr>
              <a:tr h="928177">
                <a:tc>
                  <a:txBody>
                    <a:bodyPr/>
                    <a:lstStyle/>
                    <a:p>
                      <a:r>
                        <a:rPr lang="en-US" dirty="0" err="1">
                          <a:latin typeface="Century Gothic" panose="020B0502020202020204" pitchFamily="34" charset="0"/>
                        </a:rPr>
                        <a:t>Minimise</a:t>
                      </a:r>
                      <a:r>
                        <a:rPr lang="en-US" dirty="0">
                          <a:latin typeface="Century Gothic" panose="020B0502020202020204" pitchFamily="34" charset="0"/>
                        </a:rPr>
                        <a:t> schedule errors and duplicate information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If not properly managed, simultaneous editing can result in version conflicts. </a:t>
                      </a:r>
                      <a:endParaRPr lang="en-IN" dirty="0">
                        <a:latin typeface="Century Gothic" panose="020B0502020202020204" pitchFamily="34" charset="0"/>
                      </a:endParaRPr>
                    </a:p>
                    <a:p>
                      <a:endParaRPr lang="en-US" dirty="0">
                        <a:latin typeface="Century Gothic" panose="020B0502020202020204" pitchFamily="34" charset="0"/>
                      </a:endParaRPr>
                    </a:p>
                  </a:txBody>
                  <a:tcPr/>
                </a:tc>
                <a:extLst>
                  <a:ext uri="{0D108BD9-81ED-4DB2-BD59-A6C34878D82A}">
                    <a16:rowId xmlns:a16="http://schemas.microsoft.com/office/drawing/2014/main" val="1164035356"/>
                  </a:ext>
                </a:extLst>
              </a:tr>
              <a:tr h="649724">
                <a:tc>
                  <a:txBody>
                    <a:bodyPr/>
                    <a:lstStyle/>
                    <a:p>
                      <a:r>
                        <a:rPr lang="en-GB" dirty="0">
                          <a:latin typeface="Century Gothic" panose="020B0502020202020204" pitchFamily="34" charset="0"/>
                        </a:rPr>
                        <a:t>Automates calculations, saving management time. </a:t>
                      </a:r>
                      <a:endParaRPr lang="en-US" dirty="0">
                        <a:latin typeface="Century Gothic" panose="020B0502020202020204" pitchFamily="34" charset="0"/>
                      </a:endParaRPr>
                    </a:p>
                  </a:txBody>
                  <a:tcPr/>
                </a:tc>
                <a:tc>
                  <a:txBody>
                    <a:bodyPr/>
                    <a:lstStyle/>
                    <a:p>
                      <a:r>
                        <a:rPr lang="en-GB" dirty="0">
                          <a:latin typeface="Century Gothic" panose="020B0502020202020204" pitchFamily="34" charset="0"/>
                        </a:rPr>
                        <a:t>For large organisations with complex staffing rules, they may need to look for specialist software for rostering</a:t>
                      </a:r>
                      <a:endParaRPr lang="en-US" dirty="0">
                        <a:latin typeface="Century Gothic" panose="020B0502020202020204" pitchFamily="34" charset="0"/>
                      </a:endParaRPr>
                    </a:p>
                  </a:txBody>
                  <a:tcPr/>
                </a:tc>
                <a:extLst>
                  <a:ext uri="{0D108BD9-81ED-4DB2-BD59-A6C34878D82A}">
                    <a16:rowId xmlns:a16="http://schemas.microsoft.com/office/drawing/2014/main" val="1185789256"/>
                  </a:ext>
                </a:extLst>
              </a:tr>
              <a:tr h="6497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Enables a fair allocation of shifts.</a:t>
                      </a:r>
                      <a:endParaRPr lang="en-IN" dirty="0">
                        <a:latin typeface="Century Gothic" panose="020B0502020202020204" pitchFamily="34" charset="0"/>
                      </a:endParaRPr>
                    </a:p>
                    <a:p>
                      <a:endParaRPr lang="en-US" dirty="0">
                        <a:latin typeface="Century Gothic" panose="020B0502020202020204" pitchFamily="34" charset="0"/>
                      </a:endParaRPr>
                    </a:p>
                  </a:txBody>
                  <a:tcPr/>
                </a:tc>
                <a:tc>
                  <a:txBody>
                    <a:bodyPr/>
                    <a:lstStyle/>
                    <a:p>
                      <a:r>
                        <a:rPr lang="en-US" dirty="0">
                          <a:latin typeface="Century Gothic" panose="020B0502020202020204" pitchFamily="34" charset="0"/>
                        </a:rPr>
                        <a:t>Changes may be missed if not updated properly</a:t>
                      </a:r>
                    </a:p>
                  </a:txBody>
                  <a:tcPr/>
                </a:tc>
                <a:extLst>
                  <a:ext uri="{0D108BD9-81ED-4DB2-BD59-A6C34878D82A}">
                    <a16:rowId xmlns:a16="http://schemas.microsoft.com/office/drawing/2014/main" val="1583064303"/>
                  </a:ext>
                </a:extLst>
              </a:tr>
              <a:tr h="371271">
                <a:tc>
                  <a:txBody>
                    <a:bodyPr/>
                    <a:lstStyle/>
                    <a:p>
                      <a:endParaRPr lang="en-US"/>
                    </a:p>
                  </a:txBody>
                  <a:tcPr/>
                </a:tc>
                <a:tc>
                  <a:txBody>
                    <a:bodyPr/>
                    <a:lstStyle/>
                    <a:p>
                      <a:endParaRPr lang="en-US" dirty="0"/>
                    </a:p>
                  </a:txBody>
                  <a:tcPr/>
                </a:tc>
                <a:extLst>
                  <a:ext uri="{0D108BD9-81ED-4DB2-BD59-A6C34878D82A}">
                    <a16:rowId xmlns:a16="http://schemas.microsoft.com/office/drawing/2014/main" val="2354669905"/>
                  </a:ext>
                </a:extLst>
              </a:tr>
            </a:tbl>
          </a:graphicData>
        </a:graphic>
      </p:graphicFrame>
    </p:spTree>
    <p:extLst>
      <p:ext uri="{BB962C8B-B14F-4D97-AF65-F5344CB8AC3E}">
        <p14:creationId xmlns:p14="http://schemas.microsoft.com/office/powerpoint/2010/main" val="11836769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77B02-9D0E-75FC-DB74-FC032CAB376E}"/>
              </a:ext>
            </a:extLst>
          </p:cNvPr>
          <p:cNvSpPr>
            <a:spLocks noGrp="1"/>
          </p:cNvSpPr>
          <p:nvPr>
            <p:ph type="title"/>
          </p:nvPr>
        </p:nvSpPr>
        <p:spPr>
          <a:xfrm>
            <a:off x="954314" y="321582"/>
            <a:ext cx="10515600" cy="1325563"/>
          </a:xfrm>
        </p:spPr>
        <p:txBody>
          <a:bodyPr/>
          <a:lstStyle/>
          <a:p>
            <a:r>
              <a:rPr lang="en-US" dirty="0">
                <a:latin typeface="Century Gothic" panose="020B0502020202020204" pitchFamily="34" charset="0"/>
              </a:rPr>
              <a:t>Conclusion</a:t>
            </a:r>
          </a:p>
        </p:txBody>
      </p:sp>
      <p:sp>
        <p:nvSpPr>
          <p:cNvPr id="6" name="Content Placeholder 5">
            <a:extLst>
              <a:ext uri="{FF2B5EF4-FFF2-40B4-BE49-F238E27FC236}">
                <a16:creationId xmlns:a16="http://schemas.microsoft.com/office/drawing/2014/main" id="{B5864904-01AB-E4DE-A2A9-01EFA398453A}"/>
              </a:ext>
            </a:extLst>
          </p:cNvPr>
          <p:cNvSpPr>
            <a:spLocks noGrp="1"/>
          </p:cNvSpPr>
          <p:nvPr>
            <p:ph idx="1"/>
          </p:nvPr>
        </p:nvSpPr>
        <p:spPr>
          <a:xfrm>
            <a:off x="838200" y="1843313"/>
            <a:ext cx="5359400" cy="4333649"/>
          </a:xfrm>
        </p:spPr>
        <p:txBody>
          <a:bodyPr>
            <a:normAutofit fontScale="77500" lnSpcReduction="20000"/>
          </a:bodyPr>
          <a:lstStyle/>
          <a:p>
            <a:pPr lvl="0"/>
            <a:r>
              <a:rPr lang="en-GB" sz="2800" dirty="0">
                <a:latin typeface="Century Gothic" panose="020B0502020202020204" pitchFamily="34" charset="0"/>
              </a:rPr>
              <a:t>Riverdale Nursing Home uses the most suitable Microsoft 365 tool for staff scheduling: Microsoft Excel. </a:t>
            </a:r>
          </a:p>
          <a:p>
            <a:pPr lvl="0"/>
            <a:endParaRPr lang="en-IN" sz="2800" dirty="0">
              <a:latin typeface="Century Gothic" panose="020B0502020202020204" pitchFamily="34" charset="0"/>
            </a:endParaRPr>
          </a:p>
          <a:p>
            <a:pPr lvl="0"/>
            <a:r>
              <a:rPr lang="en-GB" sz="2800" dirty="0">
                <a:latin typeface="Century Gothic" panose="020B0502020202020204" pitchFamily="34" charset="0"/>
              </a:rPr>
              <a:t>It enables an organised, flexible and cost-efficient approach to staff rotations. </a:t>
            </a:r>
            <a:endParaRPr lang="en-IN" sz="2800" dirty="0">
              <a:latin typeface="Century Gothic" panose="020B0502020202020204" pitchFamily="34" charset="0"/>
            </a:endParaRPr>
          </a:p>
          <a:p>
            <a:pPr lvl="0"/>
            <a:r>
              <a:rPr lang="en-GB" sz="2800" dirty="0">
                <a:latin typeface="Century Gothic" panose="020B0502020202020204" pitchFamily="34" charset="0"/>
              </a:rPr>
              <a:t>Excel enhances care delivery, communication and helps to streamline administration and improve safety. </a:t>
            </a:r>
          </a:p>
          <a:p>
            <a:pPr lvl="0"/>
            <a:endParaRPr lang="en-IN" sz="2800" dirty="0">
              <a:latin typeface="Century Gothic" panose="020B0502020202020204" pitchFamily="34" charset="0"/>
            </a:endParaRPr>
          </a:p>
          <a:p>
            <a:r>
              <a:rPr lang="en-GB" sz="2800" dirty="0">
                <a:latin typeface="Century Gothic" panose="020B0502020202020204" pitchFamily="34" charset="0"/>
              </a:rPr>
              <a:t>Thus, the main tool for managing the rota should be Excel..</a:t>
            </a:r>
            <a:endParaRPr lang="en-US" sz="2800" dirty="0">
              <a:latin typeface="Century Gothic" panose="020B0502020202020204" pitchFamily="34" charset="0"/>
            </a:endParaRPr>
          </a:p>
          <a:p>
            <a:endParaRPr lang="en-US" dirty="0">
              <a:latin typeface="Century Gothic" panose="020B0502020202020204" pitchFamily="34" charset="0"/>
            </a:endParaRPr>
          </a:p>
        </p:txBody>
      </p:sp>
      <p:pic>
        <p:nvPicPr>
          <p:cNvPr id="7" name="Content Placeholder 5">
            <a:extLst>
              <a:ext uri="{FF2B5EF4-FFF2-40B4-BE49-F238E27FC236}">
                <a16:creationId xmlns:a16="http://schemas.microsoft.com/office/drawing/2014/main" id="{B2117BB7-F26B-D34F-673E-685AF166A7A7}"/>
              </a:ext>
            </a:extLst>
          </p:cNvPr>
          <p:cNvPicPr>
            <a:picLocks noChangeAspect="1"/>
          </p:cNvPicPr>
          <p:nvPr/>
        </p:nvPicPr>
        <p:blipFill>
          <a:blip r:embed="rId3"/>
          <a:stretch>
            <a:fillRect/>
          </a:stretch>
        </p:blipFill>
        <p:spPr>
          <a:xfrm>
            <a:off x="6700895" y="1387806"/>
            <a:ext cx="4351338" cy="4351338"/>
          </a:xfrm>
          <a:prstGeom prst="rect">
            <a:avLst/>
          </a:prstGeom>
        </p:spPr>
      </p:pic>
    </p:spTree>
    <p:extLst>
      <p:ext uri="{BB962C8B-B14F-4D97-AF65-F5344CB8AC3E}">
        <p14:creationId xmlns:p14="http://schemas.microsoft.com/office/powerpoint/2010/main" val="2434001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1605-3545-1971-8CF2-21EAF8AED87D}"/>
              </a:ext>
            </a:extLst>
          </p:cNvPr>
          <p:cNvSpPr>
            <a:spLocks noGrp="1"/>
          </p:cNvSpPr>
          <p:nvPr>
            <p:ph type="title"/>
          </p:nvPr>
        </p:nvSpPr>
        <p:spPr/>
        <p:txBody>
          <a:bodyPr/>
          <a:lstStyle/>
          <a:p>
            <a:r>
              <a:rPr lang="en-US" dirty="0">
                <a:latin typeface="Century Gothic" panose="020B0502020202020204" pitchFamily="34" charset="0"/>
              </a:rPr>
              <a:t>References</a:t>
            </a:r>
            <a:endParaRPr lang="en-GB"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B522ABA7-2107-21A3-DB49-84C036E6BB4E}"/>
              </a:ext>
            </a:extLst>
          </p:cNvPr>
          <p:cNvSpPr>
            <a:spLocks noGrp="1"/>
          </p:cNvSpPr>
          <p:nvPr>
            <p:ph idx="1"/>
          </p:nvPr>
        </p:nvSpPr>
        <p:spPr>
          <a:xfrm>
            <a:off x="838200" y="1825624"/>
            <a:ext cx="10515600" cy="5032375"/>
          </a:xfrm>
        </p:spPr>
        <p:txBody>
          <a:bodyPr>
            <a:normAutofit fontScale="77500" lnSpcReduction="20000"/>
          </a:bodyPr>
          <a:lstStyle/>
          <a:p>
            <a:pPr marL="0" marR="0">
              <a:lnSpc>
                <a:spcPct val="115000"/>
              </a:lnSpc>
              <a:spcAft>
                <a:spcPts val="800"/>
              </a:spcAft>
              <a:buNone/>
            </a:pP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Azahar, N.R.M. and KAMARDAN, M.G., 2022. Using the Excel Solver to Solve Linear Programming Problem of Work Shift Schedule. </a:t>
            </a:r>
            <a:r>
              <a:rPr lang="en-US" sz="2800" i="1" kern="100" dirty="0">
                <a:effectLst/>
                <a:latin typeface="Century Gothic" panose="020B0502020202020204" pitchFamily="34" charset="0"/>
                <a:ea typeface="Calibri" panose="020F0502020204030204" pitchFamily="34" charset="0"/>
                <a:cs typeface="Times New Roman" panose="02020603050405020304" pitchFamily="18" charset="0"/>
              </a:rPr>
              <a:t>Enhanced Knowledge in Sciences and Technology</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2800" i="1" kern="100" dirty="0">
                <a:effectLst/>
                <a:latin typeface="Century Gothic" panose="020B0502020202020204" pitchFamily="34" charset="0"/>
                <a:ea typeface="Calibri" panose="020F0502020204030204" pitchFamily="34" charset="0"/>
                <a:cs typeface="Times New Roman" panose="02020603050405020304" pitchFamily="18" charset="0"/>
              </a:rPr>
              <a:t>2</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(1), pp.367-374. </a:t>
            </a:r>
            <a:r>
              <a:rPr lang="en-US" sz="28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3"/>
              </a:rPr>
              <a:t>https://publisher.uthm.edu.my/periodicals/index.php/ekst/article/view/5365</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endParaRPr lang="en-GB" sz="2800" kern="1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a:lnSpc>
                <a:spcPct val="115000"/>
              </a:lnSpc>
              <a:spcAft>
                <a:spcPts val="800"/>
              </a:spcAft>
              <a:buNone/>
            </a:pP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Lin, T.C. and Lin, B.M., 2023. Optimal fair-workload scheduling: a case study at </a:t>
            </a:r>
            <a:r>
              <a:rPr lang="en-US" sz="2800" kern="100" dirty="0" err="1">
                <a:effectLst/>
                <a:latin typeface="Century Gothic" panose="020B0502020202020204" pitchFamily="34" charset="0"/>
                <a:ea typeface="Calibri" panose="020F0502020204030204" pitchFamily="34" charset="0"/>
                <a:cs typeface="Times New Roman" panose="02020603050405020304" pitchFamily="18" charset="0"/>
              </a:rPr>
              <a:t>Glorytek</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2800" i="1" kern="100" dirty="0">
                <a:effectLst/>
                <a:latin typeface="Century Gothic" panose="020B0502020202020204" pitchFamily="34" charset="0"/>
                <a:ea typeface="Calibri" panose="020F0502020204030204" pitchFamily="34" charset="0"/>
                <a:cs typeface="Times New Roman" panose="02020603050405020304" pitchFamily="18" charset="0"/>
              </a:rPr>
              <a:t>Mathematics</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r>
              <a:rPr lang="en-US" sz="2800" i="1" kern="100" dirty="0">
                <a:effectLst/>
                <a:latin typeface="Century Gothic" panose="020B0502020202020204" pitchFamily="34" charset="0"/>
                <a:ea typeface="Calibri" panose="020F0502020204030204" pitchFamily="34" charset="0"/>
                <a:cs typeface="Times New Roman" panose="02020603050405020304" pitchFamily="18" charset="0"/>
              </a:rPr>
              <a:t>11</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(19), p.4051. </a:t>
            </a:r>
            <a:r>
              <a:rPr lang="en-US" sz="28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4"/>
              </a:rPr>
              <a:t>https://doi.org/10.3390/math11194051</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endParaRPr lang="en-GB" sz="2800" kern="100" dirty="0">
              <a:effectLst/>
              <a:latin typeface="Century Gothic" panose="020B0502020202020204" pitchFamily="34" charset="0"/>
              <a:ea typeface="Calibri" panose="020F0502020204030204" pitchFamily="34" charset="0"/>
              <a:cs typeface="Times New Roman" panose="02020603050405020304" pitchFamily="18" charset="0"/>
            </a:endParaRPr>
          </a:p>
          <a:p>
            <a:pPr marL="0" marR="0">
              <a:lnSpc>
                <a:spcPct val="115000"/>
              </a:lnSpc>
              <a:spcAft>
                <a:spcPts val="800"/>
              </a:spcAft>
              <a:buNone/>
            </a:pP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Zheng, Z. and Zhang, H., 2020, November. An Educational Tool for Learning Staff Scheduling Problem Based on </a:t>
            </a:r>
            <a:r>
              <a:rPr lang="en-US" sz="2800" kern="100" dirty="0" err="1">
                <a:effectLst/>
                <a:latin typeface="Century Gothic" panose="020B0502020202020204" pitchFamily="34" charset="0"/>
                <a:ea typeface="Calibri" panose="020F0502020204030204" pitchFamily="34" charset="0"/>
                <a:cs typeface="Times New Roman" panose="02020603050405020304" pitchFamily="18" charset="0"/>
              </a:rPr>
              <a:t>OpenSolver</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In </a:t>
            </a:r>
            <a:r>
              <a:rPr lang="en-US" sz="2800" i="1" kern="100" dirty="0">
                <a:effectLst/>
                <a:latin typeface="Century Gothic" panose="020B0502020202020204" pitchFamily="34" charset="0"/>
                <a:ea typeface="Calibri" panose="020F0502020204030204" pitchFamily="34" charset="0"/>
                <a:cs typeface="Times New Roman" panose="02020603050405020304" pitchFamily="18" charset="0"/>
              </a:rPr>
              <a:t>Proceedings of the 2020 4th International Conference on Electronic Information Technology and Computer Engineering</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(pp. 929-933). </a:t>
            </a:r>
            <a:r>
              <a:rPr lang="en-US" sz="2800" u="sng" kern="100" dirty="0">
                <a:solidFill>
                  <a:srgbClr val="0563C1"/>
                </a:solidFill>
                <a:effectLst/>
                <a:latin typeface="Century Gothic" panose="020B0502020202020204" pitchFamily="34" charset="0"/>
                <a:ea typeface="Calibri" panose="020F0502020204030204" pitchFamily="34" charset="0"/>
                <a:cs typeface="Times New Roman" panose="02020603050405020304" pitchFamily="18" charset="0"/>
                <a:hlinkClick r:id="rId5"/>
              </a:rPr>
              <a:t>https://doi.org/10.1145/3443467.3443881</a:t>
            </a:r>
            <a:r>
              <a:rPr lang="en-US" sz="2800" kern="100" dirty="0">
                <a:effectLst/>
                <a:latin typeface="Century Gothic" panose="020B0502020202020204" pitchFamily="34" charset="0"/>
                <a:ea typeface="Calibri" panose="020F0502020204030204" pitchFamily="34" charset="0"/>
                <a:cs typeface="Times New Roman" panose="02020603050405020304" pitchFamily="18" charset="0"/>
              </a:rPr>
              <a:t> </a:t>
            </a:r>
            <a:endParaRPr lang="en-GB" sz="2800" kern="100" dirty="0">
              <a:effectLst/>
              <a:latin typeface="Century Gothic" panose="020B0502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493143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8A155C3-E502-07B2-6826-AED7DF2FDDF9}"/>
              </a:ext>
            </a:extLst>
          </p:cNvPr>
          <p:cNvSpPr>
            <a:spLocks noGrp="1"/>
          </p:cNvSpPr>
          <p:nvPr>
            <p:ph type="ctrTitle"/>
          </p:nvPr>
        </p:nvSpPr>
        <p:spPr>
          <a:xfrm>
            <a:off x="698091" y="1120878"/>
            <a:ext cx="11071123" cy="4092601"/>
          </a:xfrm>
        </p:spPr>
        <p:txBody>
          <a:bodyPr>
            <a:normAutofit/>
          </a:bodyPr>
          <a:lstStyle/>
          <a:p>
            <a:r>
              <a:rPr lang="en-GB" sz="2800" b="1" dirty="0">
                <a:latin typeface="inherit"/>
                <a:cs typeface="Times New Roman" panose="02020603050405020304" pitchFamily="18" charset="0"/>
              </a:rPr>
              <a:t>Digital Skills and Research Methods</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Module code: LCHS4007</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Assignment Title: Component 1</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Topic : Secure file storage and sharing</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Student Name: Shakira Natasha Mcdonald</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Student ID : 2543521</a:t>
            </a:r>
            <a:br>
              <a:rPr lang="en-GB" sz="2800" b="1" dirty="0">
                <a:latin typeface="inherit"/>
                <a:cs typeface="Times New Roman" panose="02020603050405020304" pitchFamily="18" charset="0"/>
              </a:rPr>
            </a:br>
            <a:r>
              <a:rPr lang="en-GB" sz="2800" b="1" dirty="0">
                <a:latin typeface="inherit"/>
                <a:cs typeface="Times New Roman" panose="02020603050405020304" pitchFamily="18" charset="0"/>
              </a:rPr>
              <a:t>Lecturer’s Name: Amitave Banik </a:t>
            </a:r>
            <a:br>
              <a:rPr lang="en-GB" sz="2800" b="1" dirty="0">
                <a:latin typeface="inherit"/>
                <a:cs typeface="Times New Roman" panose="02020603050405020304" pitchFamily="18" charset="0"/>
              </a:rPr>
            </a:br>
            <a:endParaRPr lang="en-US" sz="2800" dirty="0"/>
          </a:p>
        </p:txBody>
      </p:sp>
    </p:spTree>
    <p:extLst>
      <p:ext uri="{BB962C8B-B14F-4D97-AF65-F5344CB8AC3E}">
        <p14:creationId xmlns:p14="http://schemas.microsoft.com/office/powerpoint/2010/main" val="32674086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86B9F3-80A8-FC72-5DF2-BC6CB2947791}"/>
              </a:ext>
            </a:extLst>
          </p:cNvPr>
          <p:cNvSpPr txBox="1"/>
          <p:nvPr/>
        </p:nvSpPr>
        <p:spPr>
          <a:xfrm>
            <a:off x="1366684" y="580103"/>
            <a:ext cx="7777316" cy="3816429"/>
          </a:xfrm>
          <a:prstGeom prst="rect">
            <a:avLst/>
          </a:prstGeom>
          <a:noFill/>
        </p:spPr>
        <p:txBody>
          <a:bodyPr wrap="square">
            <a:spAutoFit/>
          </a:bodyPr>
          <a:lstStyle/>
          <a:p>
            <a:r>
              <a:rPr lang="en-GB" sz="2800" b="1" dirty="0">
                <a:latin typeface="inherit"/>
                <a:cs typeface="Times New Roman" panose="02020603050405020304" pitchFamily="18" charset="0"/>
              </a:rPr>
              <a:t>Acknowledgement of the use of AI</a:t>
            </a:r>
            <a:br>
              <a:rPr lang="en-GB" sz="2800" b="1" dirty="0">
                <a:latin typeface="inherit"/>
                <a:cs typeface="Times New Roman" panose="02020603050405020304" pitchFamily="18" charset="0"/>
              </a:rPr>
            </a:br>
            <a:br>
              <a:rPr lang="en-GB" sz="2800" b="1" dirty="0">
                <a:latin typeface="inherit"/>
                <a:cs typeface="Times New Roman" panose="02020603050405020304" pitchFamily="18" charset="0"/>
              </a:rPr>
            </a:br>
            <a:br>
              <a:rPr lang="en-GB" sz="2800" b="1" dirty="0">
                <a:latin typeface="inherit"/>
                <a:cs typeface="Times New Roman" panose="02020603050405020304" pitchFamily="18" charset="0"/>
              </a:rPr>
            </a:br>
            <a:r>
              <a:rPr lang="en-GB" sz="2800" dirty="0">
                <a:latin typeface="inherit"/>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br>
              <a:rPr lang="en-GB" sz="1600" dirty="0"/>
            </a:br>
            <a:endParaRPr lang="en-US" dirty="0"/>
          </a:p>
        </p:txBody>
      </p:sp>
    </p:spTree>
    <p:extLst>
      <p:ext uri="{BB962C8B-B14F-4D97-AF65-F5344CB8AC3E}">
        <p14:creationId xmlns:p14="http://schemas.microsoft.com/office/powerpoint/2010/main" val="2282012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F75E3-FCC7-A347-D64C-9AC8DCAB4D78}"/>
              </a:ext>
            </a:extLst>
          </p:cNvPr>
          <p:cNvSpPr>
            <a:spLocks noGrp="1"/>
          </p:cNvSpPr>
          <p:nvPr>
            <p:ph type="title"/>
          </p:nvPr>
        </p:nvSpPr>
        <p:spPr/>
        <p:txBody>
          <a:bodyPr/>
          <a:lstStyle/>
          <a:p>
            <a:r>
              <a:rPr lang="en-US" dirty="0"/>
              <a:t>Title : Secure file storage and sharing</a:t>
            </a:r>
          </a:p>
        </p:txBody>
      </p:sp>
      <p:pic>
        <p:nvPicPr>
          <p:cNvPr id="6" name="Picture 5">
            <a:extLst>
              <a:ext uri="{FF2B5EF4-FFF2-40B4-BE49-F238E27FC236}">
                <a16:creationId xmlns:a16="http://schemas.microsoft.com/office/drawing/2014/main" id="{6E136B53-C3C9-CC88-C560-D0D4E67A424D}"/>
              </a:ext>
            </a:extLst>
          </p:cNvPr>
          <p:cNvPicPr>
            <a:picLocks noChangeAspect="1"/>
          </p:cNvPicPr>
          <p:nvPr/>
        </p:nvPicPr>
        <p:blipFill>
          <a:blip r:embed="rId2"/>
          <a:stretch>
            <a:fillRect/>
          </a:stretch>
        </p:blipFill>
        <p:spPr>
          <a:xfrm>
            <a:off x="566993" y="1674237"/>
            <a:ext cx="4889912" cy="2750576"/>
          </a:xfrm>
          <a:prstGeom prst="rect">
            <a:avLst/>
          </a:prstGeom>
        </p:spPr>
      </p:pic>
      <p:sp>
        <p:nvSpPr>
          <p:cNvPr id="8" name="TextBox 7">
            <a:extLst>
              <a:ext uri="{FF2B5EF4-FFF2-40B4-BE49-F238E27FC236}">
                <a16:creationId xmlns:a16="http://schemas.microsoft.com/office/drawing/2014/main" id="{BECC74A5-0045-AF36-F1E4-B20B4E7A773A}"/>
              </a:ext>
            </a:extLst>
          </p:cNvPr>
          <p:cNvSpPr txBox="1"/>
          <p:nvPr/>
        </p:nvSpPr>
        <p:spPr>
          <a:xfrm>
            <a:off x="6735096" y="1027906"/>
            <a:ext cx="6096000" cy="646331"/>
          </a:xfrm>
          <a:prstGeom prst="rect">
            <a:avLst/>
          </a:prstGeom>
          <a:noFill/>
        </p:spPr>
        <p:txBody>
          <a:bodyPr wrap="square">
            <a:spAutoFit/>
          </a:bodyPr>
          <a:lstStyle/>
          <a:p>
            <a:br>
              <a:rPr lang="en-GB" sz="1800" b="1" dirty="0">
                <a:latin typeface="inherit"/>
                <a:cs typeface="Times New Roman" panose="02020603050405020304" pitchFamily="18" charset="0"/>
              </a:rPr>
            </a:br>
            <a:endParaRPr lang="en-US" dirty="0"/>
          </a:p>
        </p:txBody>
      </p:sp>
      <p:sp>
        <p:nvSpPr>
          <p:cNvPr id="12" name="TextBox 11">
            <a:extLst>
              <a:ext uri="{FF2B5EF4-FFF2-40B4-BE49-F238E27FC236}">
                <a16:creationId xmlns:a16="http://schemas.microsoft.com/office/drawing/2014/main" id="{92271776-8B60-E544-2A2B-26F2E466F9F4}"/>
              </a:ext>
            </a:extLst>
          </p:cNvPr>
          <p:cNvSpPr txBox="1"/>
          <p:nvPr/>
        </p:nvSpPr>
        <p:spPr>
          <a:xfrm>
            <a:off x="5675671" y="1884006"/>
            <a:ext cx="6415548" cy="5632311"/>
          </a:xfrm>
          <a:prstGeom prst="rect">
            <a:avLst/>
          </a:prstGeom>
          <a:noFill/>
        </p:spPr>
        <p:txBody>
          <a:bodyPr wrap="square">
            <a:spAutoFit/>
          </a:bodyPr>
          <a:lstStyle/>
          <a:p>
            <a:pPr marL="285750" indent="-285750">
              <a:buFont typeface="Arial" panose="020B0604020202020204" pitchFamily="34" charset="0"/>
              <a:buChar char="•"/>
            </a:pPr>
            <a:r>
              <a:rPr lang="en-US" dirty="0">
                <a:latin typeface="inherit"/>
              </a:rPr>
              <a:t>As a health care professional </a:t>
            </a:r>
            <a:r>
              <a:rPr lang="en-US" sz="1800" dirty="0">
                <a:latin typeface="inherit"/>
              </a:rPr>
              <a:t>It is a legal requirement to document every interaction you have with a service user this ensure that all healthcare professionals involved can provid</a:t>
            </a:r>
            <a:r>
              <a:rPr lang="en-US" dirty="0">
                <a:latin typeface="inherit"/>
              </a:rPr>
              <a:t>e the best quality care possible.</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dirty="0">
                <a:latin typeface="inherit"/>
              </a:rPr>
              <a:t>Every service user has the right to access their own records and have the knowledge of everyone involved in their care.</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dirty="0">
                <a:latin typeface="inherit"/>
              </a:rPr>
              <a:t>Sharing the correct data can save life's </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dirty="0">
                <a:latin typeface="inherit"/>
              </a:rPr>
              <a:t>Sharing information helps to safe guard an individual and a community from harm, helps to demonstrate transparency and improves how we work or communicate with other organizations or healthcare professionals.  </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dirty="0">
                <a:latin typeface="inherit"/>
              </a:rPr>
              <a:t>You have a duty of care to keep all personal information confidential unless you believe a service user is a danger to themselves or others.</a:t>
            </a: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endParaRPr lang="en-US" sz="1800" dirty="0">
              <a:latin typeface="inherit"/>
            </a:endParaRPr>
          </a:p>
        </p:txBody>
      </p:sp>
    </p:spTree>
    <p:extLst>
      <p:ext uri="{BB962C8B-B14F-4D97-AF65-F5344CB8AC3E}">
        <p14:creationId xmlns:p14="http://schemas.microsoft.com/office/powerpoint/2010/main" val="43974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7D24A1-598E-B44C-7AEF-8FAD4EEC1ACF}"/>
              </a:ext>
            </a:extLst>
          </p:cNvPr>
          <p:cNvSpPr>
            <a:spLocks noGrp="1"/>
          </p:cNvSpPr>
          <p:nvPr>
            <p:ph sz="half" idx="4294967295"/>
          </p:nvPr>
        </p:nvSpPr>
        <p:spPr>
          <a:xfrm>
            <a:off x="0" y="2160946"/>
            <a:ext cx="5157788" cy="3684588"/>
          </a:xfrm>
        </p:spPr>
        <p:txBody>
          <a:bodyPr>
            <a:normAutofit lnSpcReduction="10000"/>
          </a:bodyPr>
          <a:lstStyle/>
          <a:p>
            <a:r>
              <a:rPr lang="en-US" sz="1600" dirty="0">
                <a:latin typeface="inherit"/>
              </a:rPr>
              <a:t>Data security has always been essential. This helps protects an individual's person information.</a:t>
            </a:r>
          </a:p>
          <a:p>
            <a:r>
              <a:rPr lang="en-US" sz="1600" dirty="0">
                <a:latin typeface="inherit"/>
              </a:rPr>
              <a:t>It is always important to gain consent before collecting or sharing data regarding an individual care or their personal information.</a:t>
            </a:r>
          </a:p>
          <a:p>
            <a:r>
              <a:rPr lang="en-US" sz="1600" dirty="0">
                <a:latin typeface="inherit"/>
              </a:rPr>
              <a:t> Patient data is important so that all staff have accurate up to date record of the information regarding the client's health, care, needs and choices his ensure the clients safety. Aswell as leave evidence for your self and other staff.</a:t>
            </a:r>
          </a:p>
          <a:p>
            <a:r>
              <a:rPr lang="en-US" sz="1600" dirty="0">
                <a:latin typeface="inherit"/>
              </a:rPr>
              <a:t>This also ensures that there is a clear und up to date record for yourself and another healthcare professional involved in an individual's care.</a:t>
            </a:r>
          </a:p>
          <a:p>
            <a:r>
              <a:rPr lang="en-US" sz="1600" dirty="0"/>
              <a:t>Data sharing is when an individual chooses to disclose </a:t>
            </a:r>
          </a:p>
          <a:p>
            <a:endParaRPr lang="en-US" sz="1600" dirty="0">
              <a:latin typeface="inherit"/>
            </a:endParaRPr>
          </a:p>
        </p:txBody>
      </p:sp>
      <p:sp>
        <p:nvSpPr>
          <p:cNvPr id="8" name="TextBox 7">
            <a:extLst>
              <a:ext uri="{FF2B5EF4-FFF2-40B4-BE49-F238E27FC236}">
                <a16:creationId xmlns:a16="http://schemas.microsoft.com/office/drawing/2014/main" id="{C3518179-5164-E9AE-92B2-1C615C165721}"/>
              </a:ext>
            </a:extLst>
          </p:cNvPr>
          <p:cNvSpPr txBox="1"/>
          <p:nvPr/>
        </p:nvSpPr>
        <p:spPr>
          <a:xfrm>
            <a:off x="292509" y="668337"/>
            <a:ext cx="6110748" cy="1200329"/>
          </a:xfrm>
          <a:prstGeom prst="rect">
            <a:avLst/>
          </a:prstGeom>
          <a:noFill/>
        </p:spPr>
        <p:txBody>
          <a:bodyPr wrap="square">
            <a:spAutoFit/>
          </a:bodyPr>
          <a:lstStyle/>
          <a:p>
            <a:r>
              <a:rPr lang="en-US" sz="3600" dirty="0"/>
              <a:t>Title : Secure file storage and sharing</a:t>
            </a:r>
          </a:p>
        </p:txBody>
      </p:sp>
      <p:pic>
        <p:nvPicPr>
          <p:cNvPr id="9" name="Picture 8" descr="The 'criminalisation' of healthcare workers: a growing concern? - BTO Solicitors LLP Glasgow Edinburgh">
            <a:extLst>
              <a:ext uri="{FF2B5EF4-FFF2-40B4-BE49-F238E27FC236}">
                <a16:creationId xmlns:a16="http://schemas.microsoft.com/office/drawing/2014/main" id="{4C0BDBF4-6724-AFBD-4316-D6E02B17C175}"/>
              </a:ext>
            </a:extLst>
          </p:cNvPr>
          <p:cNvPicPr>
            <a:picLocks noChangeAspect="1"/>
          </p:cNvPicPr>
          <p:nvPr/>
        </p:nvPicPr>
        <p:blipFill>
          <a:blip r:embed="rId2"/>
          <a:stretch>
            <a:fillRect/>
          </a:stretch>
        </p:blipFill>
        <p:spPr>
          <a:xfrm>
            <a:off x="6555337" y="1563328"/>
            <a:ext cx="4741620" cy="2920181"/>
          </a:xfrm>
          <a:prstGeom prst="rect">
            <a:avLst/>
          </a:prstGeom>
        </p:spPr>
      </p:pic>
    </p:spTree>
    <p:extLst>
      <p:ext uri="{BB962C8B-B14F-4D97-AF65-F5344CB8AC3E}">
        <p14:creationId xmlns:p14="http://schemas.microsoft.com/office/powerpoint/2010/main" val="2045729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B6460-8699-E970-8DB8-B8E3AEC5E7AD}"/>
              </a:ext>
            </a:extLst>
          </p:cNvPr>
          <p:cNvSpPr>
            <a:spLocks noGrp="1"/>
          </p:cNvSpPr>
          <p:nvPr>
            <p:ph type="title" idx="4294967295"/>
          </p:nvPr>
        </p:nvSpPr>
        <p:spPr>
          <a:xfrm>
            <a:off x="1248697" y="40021"/>
            <a:ext cx="6734175" cy="661988"/>
          </a:xfrm>
        </p:spPr>
        <p:txBody>
          <a:bodyPr>
            <a:normAutofit/>
          </a:bodyPr>
          <a:lstStyle/>
          <a:p>
            <a:r>
              <a:rPr lang="en-US" sz="1800" b="1" i="0" dirty="0">
                <a:effectLst/>
                <a:latin typeface="inherit"/>
              </a:rPr>
              <a:t>Microsoft 365 Tool:</a:t>
            </a:r>
            <a:r>
              <a:rPr lang="en-US" sz="1800" b="1" dirty="0">
                <a:latin typeface="inherit"/>
              </a:rPr>
              <a:t> One Drive</a:t>
            </a:r>
            <a:br>
              <a:rPr lang="en-US" sz="1800" b="0" i="0" dirty="0">
                <a:effectLst/>
                <a:latin typeface="inherit"/>
              </a:rPr>
            </a:br>
            <a:endParaRPr lang="en-US" sz="1800" dirty="0"/>
          </a:p>
        </p:txBody>
      </p:sp>
      <p:sp>
        <p:nvSpPr>
          <p:cNvPr id="6" name="TextBox 5">
            <a:extLst>
              <a:ext uri="{FF2B5EF4-FFF2-40B4-BE49-F238E27FC236}">
                <a16:creationId xmlns:a16="http://schemas.microsoft.com/office/drawing/2014/main" id="{E724CBE3-23D7-9EFE-C81D-A58C1D3EBA0D}"/>
              </a:ext>
            </a:extLst>
          </p:cNvPr>
          <p:cNvSpPr txBox="1"/>
          <p:nvPr/>
        </p:nvSpPr>
        <p:spPr>
          <a:xfrm>
            <a:off x="306797" y="970455"/>
            <a:ext cx="6120580" cy="6740307"/>
          </a:xfrm>
          <a:prstGeom prst="rect">
            <a:avLst/>
          </a:prstGeom>
          <a:noFill/>
        </p:spPr>
        <p:txBody>
          <a:bodyPr wrap="square">
            <a:spAutoFit/>
          </a:bodyPr>
          <a:lstStyle/>
          <a:p>
            <a:pPr marL="285750" indent="-285750">
              <a:buFont typeface="Arial" panose="020B0604020202020204" pitchFamily="34" charset="0"/>
              <a:buChar char="•"/>
            </a:pPr>
            <a:r>
              <a:rPr lang="en-US" sz="1800" dirty="0">
                <a:latin typeface="inherit"/>
              </a:rPr>
              <a:t>one drive is a Microsoft tool that can be used to save files on to your desk top  where you can upload any documents, pictures, word documents or excel,</a:t>
            </a:r>
            <a:r>
              <a:rPr lang="en-US" dirty="0">
                <a:latin typeface="inherit"/>
              </a:rPr>
              <a:t> </a:t>
            </a:r>
            <a:r>
              <a:rPr lang="en-US" sz="1800" dirty="0">
                <a:latin typeface="inherit"/>
              </a:rPr>
              <a:t>it is a cloud-based system used to store files.</a:t>
            </a:r>
            <a:r>
              <a:rPr lang="en-US" dirty="0">
                <a:latin typeface="inherit"/>
              </a:rPr>
              <a:t> </a:t>
            </a: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r>
              <a:rPr lang="en-US" sz="1800" dirty="0">
                <a:latin typeface="inherit"/>
              </a:rPr>
              <a:t>You can edit and create files online and via the cloud directly.</a:t>
            </a:r>
          </a:p>
          <a:p>
            <a:pPr marL="285750" indent="-285750">
              <a:buFont typeface="Arial" panose="020B0604020202020204" pitchFamily="34" charset="0"/>
              <a:buChar char="•"/>
            </a:pPr>
            <a:r>
              <a:rPr lang="en-US" dirty="0">
                <a:latin typeface="inherit"/>
              </a:rPr>
              <a:t>One drive is a modern way of working and it helps reduce paper work.</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sz="1800" dirty="0">
                <a:latin typeface="inherit"/>
              </a:rPr>
              <a:t>One drive allows you to save files across multiple devices.</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r>
              <a:rPr lang="en-US" sz="1800" dirty="0">
                <a:latin typeface="inherit"/>
              </a:rPr>
              <a:t>One drive is a good Microsoft tool to use in Riverdale nursing home because it would allow staff to secure files in multiple places or devices. </a:t>
            </a: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r>
              <a:rPr lang="en-US" dirty="0">
                <a:latin typeface="inherit"/>
              </a:rPr>
              <a:t>One drive would help Riverdale staff to keep a secure up to date record of personal data, care plans, risk assessments, medication records and daily notes.</a:t>
            </a:r>
            <a:endParaRPr lang="en-US" sz="1800" dirty="0">
              <a:latin typeface="inherit"/>
            </a:endParaRP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endParaRPr lang="en-US" dirty="0"/>
          </a:p>
        </p:txBody>
      </p:sp>
      <p:pic>
        <p:nvPicPr>
          <p:cNvPr id="10" name="Picture 9">
            <a:extLst>
              <a:ext uri="{FF2B5EF4-FFF2-40B4-BE49-F238E27FC236}">
                <a16:creationId xmlns:a16="http://schemas.microsoft.com/office/drawing/2014/main" id="{7F70972A-D81A-6387-B166-79BD66F6AF25}"/>
              </a:ext>
            </a:extLst>
          </p:cNvPr>
          <p:cNvPicPr>
            <a:picLocks noChangeAspect="1"/>
          </p:cNvPicPr>
          <p:nvPr/>
        </p:nvPicPr>
        <p:blipFill>
          <a:blip r:embed="rId2"/>
          <a:stretch>
            <a:fillRect/>
          </a:stretch>
        </p:blipFill>
        <p:spPr>
          <a:xfrm>
            <a:off x="6614190" y="881928"/>
            <a:ext cx="5577810" cy="3781846"/>
          </a:xfrm>
          <a:prstGeom prst="rect">
            <a:avLst/>
          </a:prstGeom>
        </p:spPr>
      </p:pic>
    </p:spTree>
    <p:extLst>
      <p:ext uri="{BB962C8B-B14F-4D97-AF65-F5344CB8AC3E}">
        <p14:creationId xmlns:p14="http://schemas.microsoft.com/office/powerpoint/2010/main" val="13164482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1E9D0-46E7-E593-FD82-00EAF0F2893E}"/>
              </a:ext>
            </a:extLst>
          </p:cNvPr>
          <p:cNvSpPr>
            <a:spLocks noGrp="1"/>
          </p:cNvSpPr>
          <p:nvPr>
            <p:ph type="title"/>
          </p:nvPr>
        </p:nvSpPr>
        <p:spPr>
          <a:xfrm>
            <a:off x="838200" y="128339"/>
            <a:ext cx="10515600" cy="1325563"/>
          </a:xfrm>
        </p:spPr>
        <p:txBody>
          <a:bodyPr/>
          <a:lstStyle/>
          <a:p>
            <a:r>
              <a:rPr lang="en-GB" b="1" dirty="0">
                <a:latin typeface="Times New Roman" panose="02020603050405020304" pitchFamily="18" charset="0"/>
                <a:cs typeface="Times New Roman" panose="02020603050405020304" pitchFamily="18" charset="0"/>
              </a:rPr>
              <a:t>Conclusion and Reference:</a:t>
            </a:r>
            <a:endParaRPr lang="en-US" dirty="0"/>
          </a:p>
        </p:txBody>
      </p:sp>
      <p:sp>
        <p:nvSpPr>
          <p:cNvPr id="4" name="TextBox 3">
            <a:extLst>
              <a:ext uri="{FF2B5EF4-FFF2-40B4-BE49-F238E27FC236}">
                <a16:creationId xmlns:a16="http://schemas.microsoft.com/office/drawing/2014/main" id="{31F66836-D8E0-99F9-B311-DE211F794B4C}"/>
              </a:ext>
            </a:extLst>
          </p:cNvPr>
          <p:cNvSpPr txBox="1"/>
          <p:nvPr/>
        </p:nvSpPr>
        <p:spPr>
          <a:xfrm>
            <a:off x="452284" y="2981321"/>
            <a:ext cx="6096000" cy="646331"/>
          </a:xfrm>
          <a:prstGeom prst="rect">
            <a:avLst/>
          </a:prstGeom>
          <a:noFill/>
        </p:spPr>
        <p:txBody>
          <a:bodyPr wrap="square">
            <a:spAutoFit/>
          </a:bodyPr>
          <a:lstStyle/>
          <a:p>
            <a:r>
              <a:rPr lang="en-US" dirty="0">
                <a:hlinkClick r:id="rId2"/>
              </a:rPr>
              <a:t>https://youtu.be/LYmWI1jdUZo?si=GRzDAhCuu78dO2QW</a:t>
            </a:r>
            <a:endParaRPr lang="en-US" dirty="0"/>
          </a:p>
          <a:p>
            <a:endParaRPr lang="en-US" dirty="0"/>
          </a:p>
        </p:txBody>
      </p:sp>
      <p:sp>
        <p:nvSpPr>
          <p:cNvPr id="6" name="TextBox 5">
            <a:extLst>
              <a:ext uri="{FF2B5EF4-FFF2-40B4-BE49-F238E27FC236}">
                <a16:creationId xmlns:a16="http://schemas.microsoft.com/office/drawing/2014/main" id="{C50D6A09-FC6D-9895-677B-8C97A2246C84}"/>
              </a:ext>
            </a:extLst>
          </p:cNvPr>
          <p:cNvSpPr txBox="1"/>
          <p:nvPr/>
        </p:nvSpPr>
        <p:spPr>
          <a:xfrm>
            <a:off x="452284" y="3659747"/>
            <a:ext cx="6096000" cy="646331"/>
          </a:xfrm>
          <a:prstGeom prst="rect">
            <a:avLst/>
          </a:prstGeom>
          <a:noFill/>
        </p:spPr>
        <p:txBody>
          <a:bodyPr wrap="square">
            <a:spAutoFit/>
          </a:bodyPr>
          <a:lstStyle/>
          <a:p>
            <a:r>
              <a:rPr lang="en-US" dirty="0">
                <a:hlinkClick r:id="rId3"/>
              </a:rPr>
              <a:t>https://youtu.be/JefVAkWr_lk?si=L7a5ZvqCN9tz3pSf</a:t>
            </a:r>
            <a:endParaRPr lang="en-US" dirty="0"/>
          </a:p>
          <a:p>
            <a:endParaRPr lang="en-US" dirty="0"/>
          </a:p>
        </p:txBody>
      </p:sp>
      <p:sp>
        <p:nvSpPr>
          <p:cNvPr id="8" name="TextBox 7">
            <a:extLst>
              <a:ext uri="{FF2B5EF4-FFF2-40B4-BE49-F238E27FC236}">
                <a16:creationId xmlns:a16="http://schemas.microsoft.com/office/drawing/2014/main" id="{C018DE89-1A40-5606-CA12-FB5CBC5CFC20}"/>
              </a:ext>
            </a:extLst>
          </p:cNvPr>
          <p:cNvSpPr txBox="1"/>
          <p:nvPr/>
        </p:nvSpPr>
        <p:spPr>
          <a:xfrm>
            <a:off x="599768" y="4524138"/>
            <a:ext cx="6096000" cy="646331"/>
          </a:xfrm>
          <a:prstGeom prst="rect">
            <a:avLst/>
          </a:prstGeom>
          <a:noFill/>
        </p:spPr>
        <p:txBody>
          <a:bodyPr wrap="square">
            <a:spAutoFit/>
          </a:bodyPr>
          <a:lstStyle/>
          <a:p>
            <a:r>
              <a:rPr lang="en-US" dirty="0">
                <a:hlinkClick r:id="rId4"/>
              </a:rPr>
              <a:t>What is Microsoft OneDrive and How Do You Use It? | TechTarget</a:t>
            </a:r>
            <a:endParaRPr lang="en-US" dirty="0"/>
          </a:p>
        </p:txBody>
      </p:sp>
      <p:sp>
        <p:nvSpPr>
          <p:cNvPr id="10" name="TextBox 9">
            <a:extLst>
              <a:ext uri="{FF2B5EF4-FFF2-40B4-BE49-F238E27FC236}">
                <a16:creationId xmlns:a16="http://schemas.microsoft.com/office/drawing/2014/main" id="{B2A5BCB0-57FA-09FB-602C-4D6948702FD9}"/>
              </a:ext>
            </a:extLst>
          </p:cNvPr>
          <p:cNvSpPr txBox="1"/>
          <p:nvPr/>
        </p:nvSpPr>
        <p:spPr>
          <a:xfrm>
            <a:off x="599768" y="1179700"/>
            <a:ext cx="9075174" cy="2308324"/>
          </a:xfrm>
          <a:prstGeom prst="rect">
            <a:avLst/>
          </a:prstGeom>
          <a:noFill/>
        </p:spPr>
        <p:txBody>
          <a:bodyPr wrap="square">
            <a:spAutoFit/>
          </a:bodyPr>
          <a:lstStyle/>
          <a:p>
            <a:pPr marL="285750" indent="-285750">
              <a:buFont typeface="Arial" panose="020B0604020202020204" pitchFamily="34" charset="0"/>
              <a:buChar char="•"/>
            </a:pPr>
            <a:r>
              <a:rPr lang="en-US" sz="1800" dirty="0">
                <a:latin typeface="inherit"/>
              </a:rPr>
              <a:t>One drive Is a suitable Microsoft tool because it stores care related documents securely and allows other staff or health care professionals access.</a:t>
            </a: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r>
              <a:rPr lang="en-US" dirty="0">
                <a:latin typeface="inherit"/>
              </a:rPr>
              <a:t>One drive can help keep a clear an accurate of service users at Riverdale nursing home.</a:t>
            </a:r>
          </a:p>
          <a:p>
            <a:pPr marL="285750" indent="-285750">
              <a:buFont typeface="Arial" panose="020B0604020202020204" pitchFamily="34" charset="0"/>
              <a:buChar char="•"/>
            </a:pPr>
            <a:endParaRPr lang="en-US" sz="1800" dirty="0">
              <a:latin typeface="inherit"/>
            </a:endParaRPr>
          </a:p>
          <a:p>
            <a:pPr marL="285750" indent="-285750">
              <a:buFont typeface="Arial" panose="020B0604020202020204" pitchFamily="34" charset="0"/>
              <a:buChar char="•"/>
            </a:pPr>
            <a:r>
              <a:rPr lang="en-US" sz="1800" dirty="0">
                <a:latin typeface="inherit"/>
              </a:rPr>
              <a:t>One driver is a Modern day of working and helps reduce paper work.</a:t>
            </a:r>
          </a:p>
          <a:p>
            <a:pPr marL="285750" indent="-285750">
              <a:buFont typeface="Arial" panose="020B0604020202020204" pitchFamily="34" charset="0"/>
              <a:buChar char="•"/>
            </a:pPr>
            <a:endParaRPr lang="en-US" dirty="0">
              <a:latin typeface="inherit"/>
            </a:endParaRPr>
          </a:p>
          <a:p>
            <a:pPr marL="285750" indent="-285750">
              <a:buFont typeface="Arial" panose="020B0604020202020204" pitchFamily="34" charset="0"/>
              <a:buChar char="•"/>
            </a:pPr>
            <a:endParaRPr lang="en-US" sz="1800" dirty="0">
              <a:latin typeface="inherit"/>
            </a:endParaRPr>
          </a:p>
        </p:txBody>
      </p:sp>
    </p:spTree>
    <p:extLst>
      <p:ext uri="{BB962C8B-B14F-4D97-AF65-F5344CB8AC3E}">
        <p14:creationId xmlns:p14="http://schemas.microsoft.com/office/powerpoint/2010/main" val="2385142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35</Slides>
  <Notes>7</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            Digital Skills and Research Methods </vt:lpstr>
      <vt:lpstr>         Acknowledgement of the use of AI</vt:lpstr>
      <vt:lpstr>Staff Training at Riverdale Nursing Home</vt:lpstr>
      <vt:lpstr>Power Point : The best tool for Staff Training</vt:lpstr>
      <vt:lpstr>Improving Efficiency</vt:lpstr>
      <vt:lpstr>Advantages and Limitations of using Power Point</vt:lpstr>
      <vt:lpstr>Conclusion</vt:lpstr>
      <vt:lpstr>References</vt:lpstr>
      <vt:lpstr>PowerPoint Presentation</vt:lpstr>
      <vt:lpstr>PowerPoint Presentation</vt:lpstr>
      <vt:lpstr> Why Microsoft Teams  I chose Microsoft Teams because it is easy to use.  It allows staff to: — send messages — make calls — have video meetings — share files — work together in one place (Microsoft,2025).</vt:lpstr>
      <vt:lpstr> How it helps   Teams can help staff:  — share shift updates — ask questions quickly — send important information — communicate between both buildings     (Hargreaves,2022). </vt:lpstr>
      <vt:lpstr>PowerPoint Presentation</vt:lpstr>
      <vt:lpstr>PowerPoint Presentation</vt:lpstr>
      <vt:lpstr>References:</vt:lpstr>
      <vt:lpstr>Digital Skills and Research Methods Module code: LCHS4007 Assignment Title: Component 1 Topic : Writing care-related documents/care documentation Student Name: Shakira Natasha Mcdonald Student ID : 2543521 Lecturer’s Name: Amitave Banik  </vt:lpstr>
      <vt:lpstr>Acknowledgement of the use of AI   I confirm that I have not presented any AI generated text as my own work. I confirm I have copies of my drafts, notes, and other resources I used before, and after the use of AI tools which I may be asked to provide in evidence.  </vt:lpstr>
      <vt:lpstr>Title: writing care related documents / Care Documentation – Microsoft word  </vt:lpstr>
      <vt:lpstr>Workplace task: writing care- related documents</vt:lpstr>
      <vt:lpstr>PowerPoint Presentation</vt:lpstr>
      <vt:lpstr>PowerPoint Presentation</vt:lpstr>
      <vt:lpstr>Conclusion and Reference:  care related documentation is essential within all healthcare settings. It is a legal requirement with a health care setting that all healthcare professional’s must adhere to.  Medication records are a legally required document within a healthcare setting that is put in to place to protect an individual from harm or any kind of danger.  Microsoft word is a suitable tool used within the healthcare system because it can be used to create and edit care plans, risk assessment and daily notes.    https://share.google/0C08GvuBH30XhioKb   https://youtu.be/GxumhC3C1ss?is=limKJJUVCqCt8P5r    Home Care UK | Live in Care, Nursing Care &amp; Homecare Reviews | homecare.co.uk  https://youtu.be/mD8w852QcP4?is=aO29BfkXE-jXvd2y   office-365-for-dummies-2nd-edition-rosemarie-witheewww.ebook-dl.com_.pdf </vt:lpstr>
      <vt:lpstr>       Digital Skills and Research Methods  Module Code: LCHS4007 Assignment Title: Component 1 Topic: Staff Scheduling / Rotas Student Name: Peace ORJI  Student ID: 2537899 Lecture’s name: Amitave Banik</vt:lpstr>
      <vt:lpstr>Workplace Task: Staff Scheduling /Rotas </vt:lpstr>
      <vt:lpstr>Selected Microsoft 365 Tool: Microsoft Excel And why: </vt:lpstr>
      <vt:lpstr>Efficiency and Communication.</vt:lpstr>
      <vt:lpstr> Benefits and drawback</vt:lpstr>
      <vt:lpstr>Conclusion</vt:lpstr>
      <vt:lpstr>References</vt:lpstr>
      <vt:lpstr>Digital Skills and Research Methods Module code: LCHS4007 Assignment Title: Component 1 Topic : Secure file storage and sharing Student Name: Shakira Natasha Mcdonald Student ID : 2543521 Lecturer’s Name: Amitave Banik  </vt:lpstr>
      <vt:lpstr>PowerPoint Presentation</vt:lpstr>
      <vt:lpstr>Title : Secure file storage and sharing</vt:lpstr>
      <vt:lpstr>PowerPoint Presentation</vt:lpstr>
      <vt:lpstr>Microsoft 365 Tool: One Drive </vt:lpstr>
      <vt:lpstr>Conclusion and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 </dc:title>
  <dc:creator>Antonia-Maria Tudorascu (2545285)</dc:creator>
  <cp:lastModifiedBy>Antonia-Maria Tudorascu (2545285)</cp:lastModifiedBy>
  <cp:revision>39</cp:revision>
  <dcterms:created xsi:type="dcterms:W3CDTF">2026-07-05T21:23:34Z</dcterms:created>
  <dcterms:modified xsi:type="dcterms:W3CDTF">2026-07-12T13:24:25Z</dcterms:modified>
</cp:coreProperties>
</file>