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6" r:id="rId5"/>
    <p:sldId id="262" r:id="rId6"/>
    <p:sldId id="257" r:id="rId7"/>
    <p:sldId id="264" r:id="rId8"/>
    <p:sldId id="265" r:id="rId9"/>
    <p:sldId id="266" r:id="rId10"/>
    <p:sldId id="267" r:id="rId11"/>
    <p:sldId id="268" r:id="rId12"/>
    <p:sldId id="271" r:id="rId13"/>
    <p:sldId id="272" r:id="rId14"/>
    <p:sldId id="263"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4726"/>
    <a:srgbClr val="DD462F"/>
    <a:srgbClr val="D2B4A6"/>
    <a:srgbClr val="734F29"/>
    <a:srgbClr val="AEB785"/>
    <a:srgbClr val="EFD5A2"/>
    <a:srgbClr val="3B3026"/>
    <a:srgbClr val="ECE1CA"/>
    <a:srgbClr val="795531"/>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375" autoAdjust="0"/>
  </p:normalViewPr>
  <p:slideViewPr>
    <p:cSldViewPr snapToGrid="0">
      <p:cViewPr varScale="1">
        <p:scale>
          <a:sx n="94" d="100"/>
          <a:sy n="94" d="100"/>
        </p:scale>
        <p:origin x="498"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ina Sylveta Williams (1915864)" userId="35ad41c8-44c0-4766-8b44-92a00fc7a744" providerId="ADAL" clId="{8360E83C-62B0-47D8-A4B8-9A3BC3E5D2F9}"/>
    <pc:docChg chg="custSel addSld delSld modSld">
      <pc:chgData name="Serina Sylveta Williams (1915864)" userId="35ad41c8-44c0-4766-8b44-92a00fc7a744" providerId="ADAL" clId="{8360E83C-62B0-47D8-A4B8-9A3BC3E5D2F9}" dt="2021-10-15T19:15:03.377" v="104" actId="2696"/>
      <pc:docMkLst>
        <pc:docMk/>
      </pc:docMkLst>
      <pc:sldChg chg="modSp new del mod modClrScheme chgLayout">
        <pc:chgData name="Serina Sylveta Williams (1915864)" userId="35ad41c8-44c0-4766-8b44-92a00fc7a744" providerId="ADAL" clId="{8360E83C-62B0-47D8-A4B8-9A3BC3E5D2F9}" dt="2021-10-15T19:15:03.377" v="104" actId="2696"/>
        <pc:sldMkLst>
          <pc:docMk/>
          <pc:sldMk cId="4281082713" sldId="273"/>
        </pc:sldMkLst>
        <pc:spChg chg="mod">
          <ac:chgData name="Serina Sylveta Williams (1915864)" userId="35ad41c8-44c0-4766-8b44-92a00fc7a744" providerId="ADAL" clId="{8360E83C-62B0-47D8-A4B8-9A3BC3E5D2F9}" dt="2021-10-15T16:28:55.960" v="103" actId="26606"/>
          <ac:spMkLst>
            <pc:docMk/>
            <pc:sldMk cId="4281082713" sldId="273"/>
            <ac:spMk id="2" creationId="{221AFB62-834C-4F8A-BA12-8329E128015C}"/>
          </ac:spMkLst>
        </pc:spChg>
        <pc:spChg chg="mod">
          <ac:chgData name="Serina Sylveta Williams (1915864)" userId="35ad41c8-44c0-4766-8b44-92a00fc7a744" providerId="ADAL" clId="{8360E83C-62B0-47D8-A4B8-9A3BC3E5D2F9}" dt="2021-10-15T16:28:55.960" v="103" actId="26606"/>
          <ac:spMkLst>
            <pc:docMk/>
            <pc:sldMk cId="4281082713" sldId="273"/>
            <ac:spMk id="3" creationId="{48D8D8E6-F0C9-4D03-8F14-C14DDD72C0B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10/15/2021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a:t>
            </a:fld>
            <a:endParaRPr lang="en-US"/>
          </a:p>
        </p:txBody>
      </p:sp>
    </p:spTree>
    <p:extLst>
      <p:ext uri="{BB962C8B-B14F-4D97-AF65-F5344CB8AC3E}">
        <p14:creationId xmlns:p14="http://schemas.microsoft.com/office/powerpoint/2010/main" val="10117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Communication of effective communication is the ability to communicate message or information effectively and it reaches to the receiver with best possible meaning. Effective communication can be done by using different channels. This helps people to share knowledge and ideas. There are several models of communication discussed in above slide.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2</a:t>
            </a:fld>
            <a:endParaRPr lang="en-US"/>
          </a:p>
        </p:txBody>
      </p:sp>
    </p:spTree>
    <p:extLst>
      <p:ext uri="{BB962C8B-B14F-4D97-AF65-F5344CB8AC3E}">
        <p14:creationId xmlns:p14="http://schemas.microsoft.com/office/powerpoint/2010/main" val="2752881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Communication model help in identifying how communication has been done between sender and receiver there are different models of communication discussed in the above slide.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3</a:t>
            </a:fld>
            <a:endParaRPr lang="en-US"/>
          </a:p>
        </p:txBody>
      </p:sp>
    </p:spTree>
    <p:extLst>
      <p:ext uri="{BB962C8B-B14F-4D97-AF65-F5344CB8AC3E}">
        <p14:creationId xmlns:p14="http://schemas.microsoft.com/office/powerpoint/2010/main" val="22104264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Different channels of communication or medium of communication are discussed in the above slide. The medium is the way through which sender receiver communicate. This can be digital, verbal or written.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4</a:t>
            </a:fld>
            <a:endParaRPr lang="en-US"/>
          </a:p>
        </p:txBody>
      </p:sp>
    </p:spTree>
    <p:extLst>
      <p:ext uri="{BB962C8B-B14F-4D97-AF65-F5344CB8AC3E}">
        <p14:creationId xmlns:p14="http://schemas.microsoft.com/office/powerpoint/2010/main" val="3631833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Different channels of</a:t>
            </a:r>
            <a:r>
              <a:rPr lang="en-US" baseline="0" dirty="0"/>
              <a:t> communication or medium of communication are discussed in the above slide. The medium is the way through which sender receiver communicate. This can be digital, verbal or written. </a:t>
            </a:r>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5</a:t>
            </a:fld>
            <a:endParaRPr lang="en-US"/>
          </a:p>
        </p:txBody>
      </p:sp>
    </p:spTree>
    <p:extLst>
      <p:ext uri="{BB962C8B-B14F-4D97-AF65-F5344CB8AC3E}">
        <p14:creationId xmlns:p14="http://schemas.microsoft.com/office/powerpoint/2010/main" val="3033660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Richness of a channel can be refers to as the amount of message or information that channel can tolerate. Among all the channels face to face communication is the richest channel because of the constant communication made at both ends and continuous feedback occur (Johnson &amp; </a:t>
            </a:r>
            <a:r>
              <a:rPr lang="en-US" sz="1200" kern="1200" dirty="0" err="1">
                <a:solidFill>
                  <a:schemeClr val="tx1"/>
                </a:solidFill>
                <a:effectLst/>
                <a:latin typeface="+mn-lt"/>
                <a:ea typeface="+mn-ea"/>
                <a:cs typeface="+mn-cs"/>
              </a:rPr>
              <a:t>Lederer</a:t>
            </a:r>
            <a:r>
              <a:rPr lang="en-US" sz="1200" kern="1200" dirty="0">
                <a:solidFill>
                  <a:schemeClr val="tx1"/>
                </a:solidFill>
                <a:effectLst/>
                <a:latin typeface="+mn-lt"/>
                <a:ea typeface="+mn-ea"/>
                <a:cs typeface="+mn-cs"/>
              </a:rPr>
              <a:t>, 2005).</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6</a:t>
            </a:fld>
            <a:endParaRPr lang="en-US"/>
          </a:p>
        </p:txBody>
      </p:sp>
    </p:spTree>
    <p:extLst>
      <p:ext uri="{BB962C8B-B14F-4D97-AF65-F5344CB8AC3E}">
        <p14:creationId xmlns:p14="http://schemas.microsoft.com/office/powerpoint/2010/main" val="29946168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There are other barriers in</a:t>
            </a:r>
            <a:r>
              <a:rPr lang="en-US" baseline="0" dirty="0">
                <a:latin typeface="Arial" panose="020B0604020202020204" pitchFamily="34" charset="0"/>
                <a:cs typeface="Arial" panose="020B0604020202020204" pitchFamily="34" charset="0"/>
              </a:rPr>
              <a:t> the effective communication which are emotional barriers, cultural, gender, physical, perceptual, and language barriers</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Suter</a:t>
            </a:r>
            <a:r>
              <a:rPr lang="en-US" dirty="0">
                <a:latin typeface="Arial" panose="020B0604020202020204" pitchFamily="34" charset="0"/>
                <a:cs typeface="Arial" panose="020B0604020202020204" pitchFamily="34" charset="0"/>
              </a:rPr>
              <a:t>, et al., 2009)</a:t>
            </a:r>
            <a:r>
              <a:rPr lang="en-US" baseline="0"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7</a:t>
            </a:fld>
            <a:endParaRPr lang="en-US"/>
          </a:p>
        </p:txBody>
      </p:sp>
    </p:spTree>
    <p:extLst>
      <p:ext uri="{BB962C8B-B14F-4D97-AF65-F5344CB8AC3E}">
        <p14:creationId xmlns:p14="http://schemas.microsoft.com/office/powerpoint/2010/main" val="4283699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poor communication can lead to lower morale of employees, creating a relation of mistrust and confusion. The turnover rate of employees increases, due to poor communication the employees feels exhausted and become upset. Most of the employees plans to make friends and foster relationships in the workplace but because of the culture of organisation or nature of people they find it difficult to improve relationships and connections (Kinsey, 2019).  </a:t>
            </a: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8</a:t>
            </a:fld>
            <a:endParaRPr lang="en-US"/>
          </a:p>
        </p:txBody>
      </p:sp>
    </p:spTree>
    <p:extLst>
      <p:ext uri="{BB962C8B-B14F-4D97-AF65-F5344CB8AC3E}">
        <p14:creationId xmlns:p14="http://schemas.microsoft.com/office/powerpoint/2010/main" val="1470564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Effective communication is the key to deliver opinions and ideas. It is necessary for the company to communicate with the clients with patience and provide them accurate information. </a:t>
            </a:r>
          </a:p>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9</a:t>
            </a:fld>
            <a:endParaRPr lang="en-US"/>
          </a:p>
        </p:txBody>
      </p:sp>
    </p:spTree>
    <p:extLst>
      <p:ext uri="{BB962C8B-B14F-4D97-AF65-F5344CB8AC3E}">
        <p14:creationId xmlns:p14="http://schemas.microsoft.com/office/powerpoint/2010/main" val="26609353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Green-Crop was using poor communication method and also send their client a long and lengthy written manual, because of which the client become upset as it seems uninteresting for the client to use. The manual was not effectively return and due to which the company faces loss. In order to avoid such issues companies need to hire</a:t>
            </a:r>
            <a:r>
              <a:rPr lang="en-GB" sz="1200" kern="1200" baseline="0" dirty="0">
                <a:solidFill>
                  <a:schemeClr val="tx1"/>
                </a:solidFill>
                <a:effectLst/>
                <a:latin typeface="+mn-lt"/>
                <a:ea typeface="+mn-ea"/>
                <a:cs typeface="+mn-cs"/>
              </a:rPr>
              <a:t> professional that write effectively and also learn how to communicate effectively.</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10</a:t>
            </a:fld>
            <a:endParaRPr lang="en-US"/>
          </a:p>
        </p:txBody>
      </p:sp>
    </p:spTree>
    <p:extLst>
      <p:ext uri="{BB962C8B-B14F-4D97-AF65-F5344CB8AC3E}">
        <p14:creationId xmlns:p14="http://schemas.microsoft.com/office/powerpoint/2010/main" val="22553908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11</a:t>
            </a:fld>
            <a:endParaRPr lang="en-US"/>
          </a:p>
        </p:txBody>
      </p:sp>
    </p:spTree>
    <p:extLst>
      <p:ext uri="{BB962C8B-B14F-4D97-AF65-F5344CB8AC3E}">
        <p14:creationId xmlns:p14="http://schemas.microsoft.com/office/powerpoint/2010/main" val="1851196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12192000" cy="4866468"/>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ctrTitle"/>
          </p:nvPr>
        </p:nvSpPr>
        <p:spPr>
          <a:xfrm>
            <a:off x="838200" y="2061006"/>
            <a:ext cx="10515600" cy="2387600"/>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838202" y="5110609"/>
            <a:ext cx="6705599" cy="1137793"/>
          </a:xfrm>
        </p:spPr>
        <p:txBody>
          <a:bodyPr>
            <a:normAutofit/>
          </a:bodyPr>
          <a:lstStyle>
            <a:lvl1pPr marL="0" indent="0" algn="l">
              <a:lnSpc>
                <a:spcPct val="150000"/>
              </a:lnSpc>
              <a:spcBef>
                <a:spcPts val="600"/>
              </a:spcBef>
              <a:buNone/>
              <a:defRPr sz="2800">
                <a:solidFill>
                  <a:srgbClr val="D24726"/>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BEEBAAA-29B5-4AF5-BC5F-7E580C29002D}" type="datetimeFigureOut">
              <a:rPr lang="en-US" smtClean="0"/>
              <a:t>10/15/2021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0" y="0"/>
            <a:ext cx="12192000" cy="4866468"/>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71854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4434" y="0"/>
            <a:ext cx="10749367" cy="1208868"/>
          </a:xfrm>
        </p:spPr>
        <p:txBody>
          <a:bodyPr anchor="b">
            <a:normAutofit/>
          </a:bodyPr>
          <a:lstStyle>
            <a:lvl1pPr>
              <a:defRPr sz="3600">
                <a:solidFill>
                  <a:schemeClr val="bg1"/>
                </a:solidFill>
              </a:defRPr>
            </a:lvl1pPr>
          </a:lstStyle>
          <a:p>
            <a:r>
              <a:rPr lang="en-US"/>
              <a:t>Click to edit Master title style</a:t>
            </a:r>
            <a:endParaRPr lang="en-US" dirty="0"/>
          </a:p>
        </p:txBody>
      </p:sp>
      <p:sp>
        <p:nvSpPr>
          <p:cNvPr id="3" name="Content Placeholder 2"/>
          <p:cNvSpPr>
            <a:spLocks noGrp="1"/>
          </p:cNvSpPr>
          <p:nvPr>
            <p:ph idx="1"/>
          </p:nvPr>
        </p:nvSpPr>
        <p:spPr>
          <a:xfrm>
            <a:off x="838201" y="1825625"/>
            <a:ext cx="4167753" cy="4351338"/>
          </a:xfrm>
        </p:spPr>
        <p:txBody>
          <a:bodyPr>
            <a:normAutofit/>
          </a:bodyPr>
          <a:lstStyle>
            <a:lvl1pPr marL="0" indent="0">
              <a:lnSpc>
                <a:spcPct val="150000"/>
              </a:lnSpc>
              <a:spcAft>
                <a:spcPts val="1200"/>
              </a:spcAft>
              <a:buNone/>
              <a:defRPr sz="1600">
                <a:solidFill>
                  <a:schemeClr val="bg1">
                    <a:lumMod val="50000"/>
                  </a:schemeClr>
                </a:solidFill>
              </a:defRPr>
            </a:lvl1pPr>
            <a:lvl2pPr>
              <a:lnSpc>
                <a:spcPct val="150000"/>
              </a:lnSpc>
              <a:spcAft>
                <a:spcPts val="1200"/>
              </a:spcAft>
              <a:defRPr sz="1400">
                <a:solidFill>
                  <a:schemeClr val="bg1">
                    <a:lumMod val="50000"/>
                  </a:schemeClr>
                </a:solidFill>
              </a:defRPr>
            </a:lvl2pPr>
            <a:lvl3pPr>
              <a:lnSpc>
                <a:spcPct val="150000"/>
              </a:lnSpc>
              <a:spcAft>
                <a:spcPts val="1200"/>
              </a:spcAft>
              <a:defRPr sz="1200">
                <a:solidFill>
                  <a:schemeClr val="bg1">
                    <a:lumMod val="50000"/>
                  </a:schemeClr>
                </a:solidFill>
              </a:defRPr>
            </a:lvl3pPr>
            <a:lvl4pPr>
              <a:lnSpc>
                <a:spcPct val="150000"/>
              </a:lnSpc>
              <a:spcAft>
                <a:spcPts val="1200"/>
              </a:spcAft>
              <a:defRPr sz="1100">
                <a:solidFill>
                  <a:schemeClr val="bg1">
                    <a:lumMod val="50000"/>
                  </a:schemeClr>
                </a:solidFill>
              </a:defRPr>
            </a:lvl4pPr>
            <a:lvl5pPr>
              <a:lnSpc>
                <a:spcPct val="150000"/>
              </a:lnSpc>
              <a:spcAft>
                <a:spcPts val="1200"/>
              </a:spcAft>
              <a:defRPr sz="1100">
                <a:solidFill>
                  <a:schemeClr val="bg1">
                    <a:lumMod val="5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EEBAAA-29B5-4AF5-BC5F-7E580C29002D}" type="datetimeFigureOut">
              <a:rPr lang="en-US" smtClean="0"/>
              <a:t>10/15/2021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18583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5656882" y="1709738"/>
            <a:ext cx="6535119" cy="357518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838201" y="2402238"/>
            <a:ext cx="4508715" cy="2187227"/>
          </a:xfrm>
        </p:spPr>
        <p:txBody>
          <a:bodyPr anchor="ctr">
            <a:noAutofit/>
          </a:bodyPr>
          <a:lstStyle>
            <a:lvl1pPr algn="l">
              <a:defRPr sz="4800">
                <a:solidFill>
                  <a:srgbClr val="D247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6323308" y="2402237"/>
            <a:ext cx="5269424" cy="2187226"/>
          </a:xfrm>
        </p:spPr>
        <p:txBody>
          <a:bodyPr anchor="ctr">
            <a:normAutofit/>
          </a:bodyPr>
          <a:lstStyle>
            <a:lvl1pPr marL="0" indent="0">
              <a:lnSpc>
                <a:spcPct val="150000"/>
              </a:lnSpc>
              <a:buNone/>
              <a:defRPr sz="2800">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8BEEBAAA-29B5-4AF5-BC5F-7E580C29002D}" type="datetimeFigureOut">
              <a:rPr lang="en-US" smtClean="0"/>
              <a:t>10/15/2021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5656882" y="1709738"/>
            <a:ext cx="6535119" cy="357518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335655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1"/>
            <a:ext cx="10744200" cy="1228436"/>
          </a:xfrm>
        </p:spPr>
        <p:txBody>
          <a:bodyPr anchor="b">
            <a:normAutofit/>
          </a:bodyPr>
          <a:lstStyle>
            <a:lvl1pPr>
              <a:defRPr sz="3600">
                <a:solidFill>
                  <a:schemeClr val="bg1"/>
                </a:solidFill>
              </a:defRPr>
            </a:lvl1p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4" name="Content Placeholder 3"/>
          <p:cNvSpPr>
            <a:spLocks noGrp="1"/>
          </p:cNvSpPr>
          <p:nvPr>
            <p:ph sz="half" idx="2"/>
          </p:nvPr>
        </p:nvSpPr>
        <p:spPr>
          <a:xfrm>
            <a:off x="6172200" y="1825625"/>
            <a:ext cx="5181600" cy="4351338"/>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5" name="Date Placeholder 4"/>
          <p:cNvSpPr>
            <a:spLocks noGrp="1"/>
          </p:cNvSpPr>
          <p:nvPr>
            <p:ph type="dt" sz="half" idx="10"/>
          </p:nvPr>
        </p:nvSpPr>
        <p:spPr/>
        <p:txBody>
          <a:bodyPr/>
          <a:lstStyle/>
          <a:p>
            <a:fld id="{8BEEBAAA-29B5-4AF5-BC5F-7E580C29002D}" type="datetimeFigureOut">
              <a:rPr lang="en-US" smtClean="0"/>
              <a:t>10/15/2021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60EDB8-5305-433F-BE41-D7A86D811DB3}" type="slidenum">
              <a:rPr lang="en-US" smtClean="0"/>
              <a:t>‹#›</a:t>
            </a:fld>
            <a:endParaRPr lang="en-US"/>
          </a:p>
        </p:txBody>
      </p:sp>
      <p:sp>
        <p:nvSpPr>
          <p:cNvPr id="9" name="Rectangle 8"/>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328223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0"/>
            <a:ext cx="10737851" cy="1228436"/>
          </a:xfrm>
        </p:spPr>
        <p:txBody>
          <a:bodyPr anchor="b">
            <a:normAutofit/>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idx="1"/>
          </p:nvPr>
        </p:nvSpPr>
        <p:spPr>
          <a:xfrm>
            <a:off x="831851"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1851" y="2193927"/>
            <a:ext cx="5156200" cy="3978275"/>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endParaRPr lang="en-US" dirty="0"/>
          </a:p>
        </p:txBody>
      </p:sp>
      <p:sp>
        <p:nvSpPr>
          <p:cNvPr id="5" name="Text Placeholder 4"/>
          <p:cNvSpPr>
            <a:spLocks noGrp="1"/>
          </p:cNvSpPr>
          <p:nvPr>
            <p:ph type="body" sz="quarter" idx="3"/>
          </p:nvPr>
        </p:nvSpPr>
        <p:spPr>
          <a:xfrm>
            <a:off x="6189664"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9664" y="2193927"/>
            <a:ext cx="5157787" cy="3978275"/>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7" name="Date Placeholder 6"/>
          <p:cNvSpPr>
            <a:spLocks noGrp="1"/>
          </p:cNvSpPr>
          <p:nvPr>
            <p:ph type="dt" sz="half" idx="10"/>
          </p:nvPr>
        </p:nvSpPr>
        <p:spPr/>
        <p:txBody>
          <a:bodyPr/>
          <a:lstStyle/>
          <a:p>
            <a:fld id="{8BEEBAAA-29B5-4AF5-BC5F-7E580C29002D}" type="datetimeFigureOut">
              <a:rPr lang="en-US" smtClean="0"/>
              <a:t>10/15/2021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0EDB8-5305-433F-BE41-D7A86D811DB3}" type="slidenum">
              <a:rPr lang="en-US" smtClean="0"/>
              <a:t>‹#›</a:t>
            </a:fld>
            <a:endParaRPr lang="en-US"/>
          </a:p>
        </p:txBody>
      </p:sp>
      <p:sp>
        <p:nvSpPr>
          <p:cNvPr id="11" name="Rectangle 10"/>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606029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1"/>
            <a:ext cx="10744200" cy="1228436"/>
          </a:xfrm>
        </p:spPr>
        <p:txBody>
          <a:bodyPr anchor="b">
            <a:normAutofit/>
          </a:bodyPr>
          <a:lstStyle>
            <a:lvl1pPr>
              <a:defRPr sz="3600">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EEBAAA-29B5-4AF5-BC5F-7E580C29002D}" type="datetimeFigureOut">
              <a:rPr lang="en-US" smtClean="0"/>
              <a:t>10/15/2021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60EDB8-5305-433F-BE41-D7A86D811DB3}" type="slidenum">
              <a:rPr lang="en-US" smtClean="0"/>
              <a:t>‹#›</a:t>
            </a:fld>
            <a:endParaRPr lang="en-US"/>
          </a:p>
        </p:txBody>
      </p:sp>
      <p:sp>
        <p:nvSpPr>
          <p:cNvPr id="7" name="Rectangle 6"/>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00814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EEBAAA-29B5-4AF5-BC5F-7E580C29002D}" type="datetimeFigureOut">
              <a:rPr lang="en-US" smtClean="0"/>
              <a:t>10/15/2021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60EDB8-5305-433F-BE41-D7A86D811DB3}" type="slidenum">
              <a:rPr lang="en-US" smtClean="0"/>
              <a:t>‹#›</a:t>
            </a:fld>
            <a:endParaRPr lang="en-US"/>
          </a:p>
        </p:txBody>
      </p:sp>
    </p:spTree>
    <p:extLst>
      <p:ext uri="{BB962C8B-B14F-4D97-AF65-F5344CB8AC3E}">
        <p14:creationId xmlns:p14="http://schemas.microsoft.com/office/powerpoint/2010/main" val="4037432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t>10/15/2021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60EDB8-5305-433F-BE41-D7A86D811DB3}" type="slidenum">
              <a:rPr lang="en-US" smtClean="0"/>
              <a:t>‹#›</a:t>
            </a:fld>
            <a:endParaRPr lang="en-US"/>
          </a:p>
        </p:txBody>
      </p:sp>
    </p:spTree>
    <p:extLst>
      <p:ext uri="{BB962C8B-B14F-4D97-AF65-F5344CB8AC3E}">
        <p14:creationId xmlns:p14="http://schemas.microsoft.com/office/powerpoint/2010/main" val="1784193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7"/>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t>10/15/2021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60EDB8-5305-433F-BE41-D7A86D811DB3}" type="slidenum">
              <a:rPr lang="en-US" smtClean="0"/>
              <a:t>‹#›</a:t>
            </a:fld>
            <a:endParaRPr lang="en-US"/>
          </a:p>
        </p:txBody>
      </p:sp>
    </p:spTree>
    <p:extLst>
      <p:ext uri="{BB962C8B-B14F-4D97-AF65-F5344CB8AC3E}">
        <p14:creationId xmlns:p14="http://schemas.microsoft.com/office/powerpoint/2010/main" val="3161095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1"/>
            <a:ext cx="10744200" cy="1228436"/>
          </a:xfrm>
        </p:spPr>
        <p:txBody>
          <a:bodyPr anchor="b">
            <a:normAutofit/>
          </a:bodyPr>
          <a:lstStyle>
            <a:lvl1pPr>
              <a:defRPr sz="3600">
                <a:solidFill>
                  <a:schemeClr val="bg1"/>
                </a:solidFill>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EEBAAA-29B5-4AF5-BC5F-7E580C29002D}" type="datetimeFigureOut">
              <a:rPr lang="en-US" smtClean="0"/>
              <a:t>10/15/2021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596921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0095346" y="0"/>
            <a:ext cx="2096655" cy="6858000"/>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10215419" y="365125"/>
            <a:ext cx="1819564" cy="5811838"/>
          </a:xfrm>
        </p:spPr>
        <p:txBody>
          <a:bodyPr vert="eaVert" anchor="b">
            <a:normAutofit/>
          </a:bodyPr>
          <a:lstStyle>
            <a:lvl1pPr>
              <a:defRPr sz="3600">
                <a:solidFill>
                  <a:schemeClr val="bg1"/>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EEBAAA-29B5-4AF5-BC5F-7E580C29002D}" type="datetimeFigureOut">
              <a:rPr lang="en-US" smtClean="0"/>
              <a:t>10/15/2021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10095346" y="0"/>
            <a:ext cx="2096655" cy="6858000"/>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302266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3276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EEBAAA-29B5-4AF5-BC5F-7E580C29002D}" type="datetimeFigureOut">
              <a:rPr lang="en-US" smtClean="0"/>
              <a:t>10/15/2021</a:t>
            </a:fld>
            <a:endParaRPr lang="en-US"/>
          </a:p>
        </p:txBody>
      </p:sp>
      <p:sp>
        <p:nvSpPr>
          <p:cNvPr id="5" name="Footer Placeholder 4"/>
          <p:cNvSpPr>
            <a:spLocks noGrp="1"/>
          </p:cNvSpPr>
          <p:nvPr>
            <p:ph type="ftr" sz="quarter" idx="3"/>
          </p:nvPr>
        </p:nvSpPr>
        <p:spPr>
          <a:xfrm>
            <a:off x="4648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077200" y="6356352"/>
            <a:ext cx="3276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60EDB8-5305-433F-BE41-D7A86D811DB3}" type="slidenum">
              <a:rPr lang="en-US" smtClean="0"/>
              <a:t>‹#›</a:t>
            </a:fld>
            <a:endParaRPr lang="en-US"/>
          </a:p>
        </p:txBody>
      </p:sp>
    </p:spTree>
    <p:extLst>
      <p:ext uri="{BB962C8B-B14F-4D97-AF65-F5344CB8AC3E}">
        <p14:creationId xmlns:p14="http://schemas.microsoft.com/office/powerpoint/2010/main" val="946754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1" y="781042"/>
            <a:ext cx="4508715" cy="2647958"/>
          </a:xfrm>
        </p:spPr>
        <p:txBody>
          <a:bodyPr anchor="ctr">
            <a:noAutofit/>
          </a:bodyPr>
          <a:lstStyle/>
          <a:p>
            <a:pPr algn="ctr"/>
            <a:r>
              <a:rPr lang="en-US" sz="3600" b="1" dirty="0">
                <a:latin typeface="Arial" panose="020B0604020202020204" pitchFamily="34" charset="0"/>
                <a:cs typeface="Arial" panose="020B0604020202020204" pitchFamily="34" charset="0"/>
              </a:rPr>
              <a:t>Effective </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Communication when </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launching a new service</a:t>
            </a:r>
          </a:p>
        </p:txBody>
      </p:sp>
      <p:sp>
        <p:nvSpPr>
          <p:cNvPr id="3" name="Subtitle 2"/>
          <p:cNvSpPr>
            <a:spLocks noGrp="1"/>
          </p:cNvSpPr>
          <p:nvPr>
            <p:ph type="body" idx="1"/>
          </p:nvPr>
        </p:nvSpPr>
        <p:spPr>
          <a:xfrm>
            <a:off x="6323307" y="2212258"/>
            <a:ext cx="5519647" cy="3303639"/>
          </a:xfrm>
        </p:spPr>
        <p:txBody>
          <a:bodyPr anchor="ctr">
            <a:normAutofit fontScale="55000" lnSpcReduction="20000"/>
          </a:bodyPr>
          <a:lstStyle/>
          <a:p>
            <a:pPr algn="r"/>
            <a:r>
              <a:rPr lang="en-US" sz="3800" b="1" dirty="0">
                <a:solidFill>
                  <a:schemeClr val="tx1"/>
                </a:solidFill>
                <a:latin typeface="Arial" panose="020B0604020202020204" pitchFamily="34" charset="0"/>
                <a:cs typeface="Arial" panose="020B0604020202020204" pitchFamily="34" charset="0"/>
              </a:rPr>
              <a:t>Student names:</a:t>
            </a:r>
          </a:p>
          <a:p>
            <a:pPr algn="r" rtl="0" fontAlgn="base"/>
            <a:r>
              <a:rPr lang="en-US" b="0" i="0" u="none" strike="noStrike" dirty="0">
                <a:solidFill>
                  <a:srgbClr val="000000"/>
                </a:solidFill>
                <a:effectLst/>
                <a:latin typeface="Arial" panose="020B0604020202020204" pitchFamily="34" charset="0"/>
                <a:cs typeface="Arial" panose="020B0604020202020204" pitchFamily="34" charset="0"/>
              </a:rPr>
              <a:t>Ana-Maria Bundea (2021299)</a:t>
            </a:r>
            <a:r>
              <a:rPr lang="en-US" b="0" i="0" dirty="0">
                <a:solidFill>
                  <a:srgbClr val="000000"/>
                </a:solidFill>
                <a:effectLst/>
                <a:latin typeface="Arial" panose="020B0604020202020204" pitchFamily="34" charset="0"/>
                <a:cs typeface="Arial" panose="020B0604020202020204" pitchFamily="34" charset="0"/>
              </a:rPr>
              <a:t>​</a:t>
            </a:r>
          </a:p>
          <a:p>
            <a:pPr algn="r" rtl="0" fontAlgn="base"/>
            <a:r>
              <a:rPr lang="en-US" b="0" i="0" dirty="0">
                <a:solidFill>
                  <a:srgbClr val="000000"/>
                </a:solidFill>
                <a:effectLst/>
                <a:latin typeface="Arial" panose="020B0604020202020204" pitchFamily="34" charset="0"/>
                <a:cs typeface="Arial" panose="020B0604020202020204" pitchFamily="34" charset="0"/>
              </a:rPr>
              <a:t>​</a:t>
            </a:r>
          </a:p>
          <a:p>
            <a:pPr algn="r" rtl="0" fontAlgn="base"/>
            <a:r>
              <a:rPr lang="en-US" b="0" i="0" u="none" strike="noStrike" dirty="0">
                <a:solidFill>
                  <a:srgbClr val="000000"/>
                </a:solidFill>
                <a:effectLst/>
                <a:latin typeface="Arial" panose="020B0604020202020204" pitchFamily="34" charset="0"/>
                <a:cs typeface="Arial" panose="020B0604020202020204" pitchFamily="34" charset="0"/>
              </a:rPr>
              <a:t>Daniela </a:t>
            </a:r>
            <a:r>
              <a:rPr lang="en-US" b="0" i="0" u="none" strike="noStrike" dirty="0" err="1">
                <a:solidFill>
                  <a:srgbClr val="000000"/>
                </a:solidFill>
                <a:effectLst/>
                <a:latin typeface="Arial" panose="020B0604020202020204" pitchFamily="34" charset="0"/>
                <a:cs typeface="Arial" panose="020B0604020202020204" pitchFamily="34" charset="0"/>
              </a:rPr>
              <a:t>Apetrei</a:t>
            </a:r>
            <a:r>
              <a:rPr lang="en-US" b="0" i="0" u="none" strike="noStrike" dirty="0">
                <a:solidFill>
                  <a:srgbClr val="000000"/>
                </a:solidFill>
                <a:effectLst/>
                <a:latin typeface="Arial" panose="020B0604020202020204" pitchFamily="34" charset="0"/>
                <a:cs typeface="Arial" panose="020B0604020202020204" pitchFamily="34" charset="0"/>
              </a:rPr>
              <a:t> (2016760)</a:t>
            </a:r>
            <a:r>
              <a:rPr lang="en-US" b="0" i="0" dirty="0">
                <a:solidFill>
                  <a:srgbClr val="000000"/>
                </a:solidFill>
                <a:effectLst/>
                <a:latin typeface="Arial" panose="020B0604020202020204" pitchFamily="34" charset="0"/>
                <a:cs typeface="Arial" panose="020B0604020202020204" pitchFamily="34" charset="0"/>
              </a:rPr>
              <a:t>​</a:t>
            </a:r>
          </a:p>
          <a:p>
            <a:pPr algn="r" rtl="0" fontAlgn="base"/>
            <a:r>
              <a:rPr lang="en-US" b="0" i="0" dirty="0">
                <a:solidFill>
                  <a:srgbClr val="000000"/>
                </a:solidFill>
                <a:effectLst/>
                <a:latin typeface="Arial" panose="020B0604020202020204" pitchFamily="34" charset="0"/>
                <a:cs typeface="Arial" panose="020B0604020202020204" pitchFamily="34" charset="0"/>
              </a:rPr>
              <a:t>​</a:t>
            </a:r>
          </a:p>
          <a:p>
            <a:pPr algn="r" rtl="0" fontAlgn="base"/>
            <a:r>
              <a:rPr lang="en-US" b="0" i="0" u="none" strike="noStrike" dirty="0">
                <a:solidFill>
                  <a:srgbClr val="000000"/>
                </a:solidFill>
                <a:effectLst/>
                <a:latin typeface="Arial" panose="020B0604020202020204" pitchFamily="34" charset="0"/>
                <a:cs typeface="Arial" panose="020B0604020202020204" pitchFamily="34" charset="0"/>
              </a:rPr>
              <a:t>Serina </a:t>
            </a:r>
            <a:r>
              <a:rPr lang="en-US" b="0" i="0" u="none" strike="noStrike" dirty="0" err="1">
                <a:solidFill>
                  <a:srgbClr val="000000"/>
                </a:solidFill>
                <a:effectLst/>
                <a:latin typeface="Arial" panose="020B0604020202020204" pitchFamily="34" charset="0"/>
                <a:cs typeface="Arial" panose="020B0604020202020204" pitchFamily="34" charset="0"/>
              </a:rPr>
              <a:t>Sylveta</a:t>
            </a:r>
            <a:r>
              <a:rPr lang="en-US" b="0" i="0" u="none" strike="noStrike" dirty="0">
                <a:solidFill>
                  <a:srgbClr val="000000"/>
                </a:solidFill>
                <a:effectLst/>
                <a:latin typeface="Arial" panose="020B0604020202020204" pitchFamily="34" charset="0"/>
                <a:cs typeface="Arial" panose="020B0604020202020204" pitchFamily="34" charset="0"/>
              </a:rPr>
              <a:t> Williams (1915864)</a:t>
            </a:r>
            <a:r>
              <a:rPr lang="en-US" b="0" i="0" dirty="0">
                <a:solidFill>
                  <a:srgbClr val="000000"/>
                </a:solidFill>
                <a:effectLst/>
                <a:latin typeface="Arial" panose="020B0604020202020204" pitchFamily="34" charset="0"/>
                <a:cs typeface="Arial" panose="020B0604020202020204" pitchFamily="34" charset="0"/>
              </a:rPr>
              <a:t>​</a:t>
            </a:r>
          </a:p>
          <a:p>
            <a:pPr algn="r" rtl="0" fontAlgn="base"/>
            <a:r>
              <a:rPr lang="en-US" b="0" i="0" dirty="0">
                <a:solidFill>
                  <a:srgbClr val="000000"/>
                </a:solidFill>
                <a:effectLst/>
                <a:latin typeface="Arial" panose="020B0604020202020204" pitchFamily="34" charset="0"/>
                <a:cs typeface="Arial" panose="020B0604020202020204" pitchFamily="34" charset="0"/>
              </a:rPr>
              <a:t>​</a:t>
            </a:r>
          </a:p>
          <a:p>
            <a:pPr algn="r" rtl="0" fontAlgn="base"/>
            <a:r>
              <a:rPr lang="en-US" b="0" i="0" u="none" strike="noStrike" dirty="0">
                <a:solidFill>
                  <a:srgbClr val="000000"/>
                </a:solidFill>
                <a:effectLst/>
                <a:latin typeface="Arial" panose="020B0604020202020204" pitchFamily="34" charset="0"/>
                <a:cs typeface="Arial" panose="020B0604020202020204" pitchFamily="34" charset="0"/>
              </a:rPr>
              <a:t>Ovidiu Ionel Badea (2021298)</a:t>
            </a:r>
            <a:endParaRPr lang="en-US" b="0" i="0" dirty="0">
              <a:solidFill>
                <a:srgbClr val="000000"/>
              </a:solidFill>
              <a:effectLst/>
              <a:latin typeface="Arial" panose="020B0604020202020204" pitchFamily="34" charset="0"/>
              <a:cs typeface="Arial" panose="020B0604020202020204" pitchFamily="34" charset="0"/>
            </a:endParaRPr>
          </a:p>
          <a:p>
            <a:pPr algn="r"/>
            <a:endParaRPr lang="en-GB" dirty="0"/>
          </a:p>
          <a:p>
            <a:endParaRPr lang="en-US" dirty="0"/>
          </a:p>
        </p:txBody>
      </p:sp>
      <p:sp>
        <p:nvSpPr>
          <p:cNvPr id="4" name="CasetăText 3">
            <a:extLst>
              <a:ext uri="{FF2B5EF4-FFF2-40B4-BE49-F238E27FC236}">
                <a16:creationId xmlns:a16="http://schemas.microsoft.com/office/drawing/2014/main" id="{258B6573-65A2-4BD6-A8E3-1A3F5B4ED55F}"/>
              </a:ext>
            </a:extLst>
          </p:cNvPr>
          <p:cNvSpPr txBox="1"/>
          <p:nvPr/>
        </p:nvSpPr>
        <p:spPr>
          <a:xfrm>
            <a:off x="3746090" y="5707626"/>
            <a:ext cx="5519647" cy="369332"/>
          </a:xfrm>
          <a:prstGeom prst="rect">
            <a:avLst/>
          </a:prstGeom>
          <a:noFill/>
        </p:spPr>
        <p:txBody>
          <a:bodyPr wrap="square" rtlCol="0">
            <a:spAutoFit/>
          </a:bodyPr>
          <a:lstStyle/>
          <a:p>
            <a:pPr algn="ctr"/>
            <a:r>
              <a:rPr lang="en-US" dirty="0"/>
              <a:t>University of Wales Trinity Saint David, 2021</a:t>
            </a:r>
            <a:endParaRPr lang="ro-RO" dirty="0"/>
          </a:p>
        </p:txBody>
      </p:sp>
      <p:sp>
        <p:nvSpPr>
          <p:cNvPr id="5" name="CasetăText 4">
            <a:extLst>
              <a:ext uri="{FF2B5EF4-FFF2-40B4-BE49-F238E27FC236}">
                <a16:creationId xmlns:a16="http://schemas.microsoft.com/office/drawing/2014/main" id="{1988AB7D-1D23-455A-A036-D95B077EBA73}"/>
              </a:ext>
            </a:extLst>
          </p:cNvPr>
          <p:cNvSpPr txBox="1"/>
          <p:nvPr/>
        </p:nvSpPr>
        <p:spPr>
          <a:xfrm>
            <a:off x="663676" y="4129548"/>
            <a:ext cx="3893575" cy="1200329"/>
          </a:xfrm>
          <a:prstGeom prst="rect">
            <a:avLst/>
          </a:prstGeom>
          <a:noFill/>
        </p:spPr>
        <p:txBody>
          <a:bodyPr wrap="square" rtlCol="0">
            <a:spAutoFit/>
          </a:bodyPr>
          <a:lstStyle/>
          <a:p>
            <a:r>
              <a:rPr lang="ro-RO" b="1" dirty="0"/>
              <a:t>Module </a:t>
            </a:r>
            <a:r>
              <a:rPr lang="ro-RO" b="1" dirty="0" err="1"/>
              <a:t>name</a:t>
            </a:r>
            <a:r>
              <a:rPr lang="ro-RO" b="1" dirty="0"/>
              <a:t>: </a:t>
            </a:r>
            <a:r>
              <a:rPr lang="en-US" dirty="0"/>
              <a:t>Effective Team Working and Communication</a:t>
            </a:r>
            <a:endParaRPr lang="ro-RO" dirty="0"/>
          </a:p>
          <a:p>
            <a:r>
              <a:rPr lang="ro-RO" b="1" dirty="0"/>
              <a:t>Module code: </a:t>
            </a:r>
            <a:r>
              <a:rPr lang="ro-RO" dirty="0"/>
              <a:t>BMSW400</a:t>
            </a:r>
            <a:r>
              <a:rPr lang="en-US" dirty="0"/>
              <a:t>2</a:t>
            </a:r>
            <a:endParaRPr lang="ro-RO" dirty="0"/>
          </a:p>
          <a:p>
            <a:r>
              <a:rPr lang="ro-RO" b="1" dirty="0" err="1"/>
              <a:t>Lecturer</a:t>
            </a:r>
            <a:r>
              <a:rPr lang="ro-RO" b="1" dirty="0"/>
              <a:t>: </a:t>
            </a:r>
            <a:r>
              <a:rPr lang="en-US" dirty="0" err="1"/>
              <a:t>Dami</a:t>
            </a:r>
            <a:r>
              <a:rPr lang="en-US" dirty="0"/>
              <a:t> </a:t>
            </a:r>
            <a:r>
              <a:rPr lang="en-US" dirty="0" err="1"/>
              <a:t>Pokubo</a:t>
            </a:r>
            <a:endParaRPr lang="ro-RO" b="1" dirty="0"/>
          </a:p>
        </p:txBody>
      </p:sp>
    </p:spTree>
    <p:extLst>
      <p:ext uri="{BB962C8B-B14F-4D97-AF65-F5344CB8AC3E}">
        <p14:creationId xmlns:p14="http://schemas.microsoft.com/office/powerpoint/2010/main" val="2471807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
            <a:ext cx="10744200" cy="1228436"/>
          </a:xfrm>
        </p:spPr>
        <p:txBody>
          <a:bodyPr anchor="b">
            <a:normAutofit/>
          </a:bodyPr>
          <a:lstStyle/>
          <a:p>
            <a:r>
              <a:rPr lang="en-US" b="1">
                <a:effectLst>
                  <a:outerShdw blurRad="38100" dist="38100" dir="2700000" algn="tl">
                    <a:srgbClr val="000000">
                      <a:alpha val="43137"/>
                    </a:srgbClr>
                  </a:outerShdw>
                </a:effectLst>
              </a:rPr>
              <a:t>Introduction To Models of Communication </a:t>
            </a:r>
            <a:endParaRPr lang="en-US" dirty="0"/>
          </a:p>
        </p:txBody>
      </p:sp>
      <p:pic>
        <p:nvPicPr>
          <p:cNvPr id="5" name="Imagine 4">
            <a:extLst>
              <a:ext uri="{FF2B5EF4-FFF2-40B4-BE49-F238E27FC236}">
                <a16:creationId xmlns:a16="http://schemas.microsoft.com/office/drawing/2014/main" id="{CE8F394B-B588-4E53-81DC-0146A99BEB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2446814"/>
            <a:ext cx="5181600" cy="3108960"/>
          </a:xfrm>
          <a:prstGeom prst="rect">
            <a:avLst/>
          </a:prstGeom>
          <a:noFill/>
        </p:spPr>
      </p:pic>
      <p:sp>
        <p:nvSpPr>
          <p:cNvPr id="3" name="Content Placeholder 2"/>
          <p:cNvSpPr>
            <a:spLocks noGrp="1"/>
          </p:cNvSpPr>
          <p:nvPr>
            <p:ph sz="half" idx="2"/>
          </p:nvPr>
        </p:nvSpPr>
        <p:spPr>
          <a:xfrm>
            <a:off x="6172200" y="1825625"/>
            <a:ext cx="5181600" cy="4351338"/>
          </a:xfrm>
        </p:spPr>
        <p:txBody>
          <a:bodyPr>
            <a:normAutofit/>
          </a:bodyPr>
          <a:lstStyle/>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Communication refers to the two way process of sending and receiving information between two persons or among a group members.</a:t>
            </a:r>
          </a:p>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It can be verbal, non-verbal or textual and can occur in different ways.</a:t>
            </a:r>
          </a:p>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There are different models of communication. Three of the most known models are:</a:t>
            </a:r>
          </a:p>
          <a:p>
            <a:pPr lvl="1"/>
            <a:r>
              <a:rPr lang="en-US" sz="2000" dirty="0">
                <a:solidFill>
                  <a:schemeClr val="tx1"/>
                </a:solidFill>
                <a:latin typeface="Arial" panose="020B0604020202020204" pitchFamily="34" charset="0"/>
                <a:cs typeface="Arial" panose="020B0604020202020204" pitchFamily="34" charset="0"/>
              </a:rPr>
              <a:t>Shannon and Weaver model</a:t>
            </a:r>
          </a:p>
          <a:p>
            <a:pPr lvl="1"/>
            <a:r>
              <a:rPr lang="en-US" sz="2000" dirty="0" err="1">
                <a:solidFill>
                  <a:schemeClr val="tx1"/>
                </a:solidFill>
                <a:latin typeface="Arial" panose="020B0604020202020204" pitchFamily="34" charset="0"/>
                <a:cs typeface="Arial" panose="020B0604020202020204" pitchFamily="34" charset="0"/>
              </a:rPr>
              <a:t>Berlo’s</a:t>
            </a:r>
            <a:r>
              <a:rPr lang="en-US" sz="2000" dirty="0">
                <a:solidFill>
                  <a:schemeClr val="tx1"/>
                </a:solidFill>
                <a:latin typeface="Arial" panose="020B0604020202020204" pitchFamily="34" charset="0"/>
                <a:cs typeface="Arial" panose="020B0604020202020204" pitchFamily="34" charset="0"/>
              </a:rPr>
              <a:t> model</a:t>
            </a:r>
          </a:p>
          <a:p>
            <a:pPr lvl="1"/>
            <a:r>
              <a:rPr lang="en-US" sz="2000" dirty="0">
                <a:solidFill>
                  <a:schemeClr val="tx1"/>
                </a:solidFill>
                <a:latin typeface="Arial" panose="020B0604020202020204" pitchFamily="34" charset="0"/>
                <a:cs typeface="Arial" panose="020B0604020202020204" pitchFamily="34" charset="0"/>
              </a:rPr>
              <a:t>Schramm’s interactive model</a:t>
            </a:r>
          </a:p>
        </p:txBody>
      </p:sp>
      <p:sp>
        <p:nvSpPr>
          <p:cNvPr id="6" name="CasetăText 5">
            <a:extLst>
              <a:ext uri="{FF2B5EF4-FFF2-40B4-BE49-F238E27FC236}">
                <a16:creationId xmlns:a16="http://schemas.microsoft.com/office/drawing/2014/main" id="{8D2AAA0B-1830-4130-949C-22C483664460}"/>
              </a:ext>
            </a:extLst>
          </p:cNvPr>
          <p:cNvSpPr txBox="1"/>
          <p:nvPr/>
        </p:nvSpPr>
        <p:spPr>
          <a:xfrm>
            <a:off x="8605157" y="6025243"/>
            <a:ext cx="3069772" cy="375557"/>
          </a:xfrm>
          <a:prstGeom prst="rect">
            <a:avLst/>
          </a:prstGeom>
          <a:noFill/>
        </p:spPr>
        <p:txBody>
          <a:bodyPr wrap="square" rtlCol="0">
            <a:spAutoFit/>
          </a:bodyPr>
          <a:lstStyle/>
          <a:p>
            <a:pPr algn="r"/>
            <a:r>
              <a:rPr lang="en-US" i="1" dirty="0"/>
              <a:t>Ana-Maria Bundea </a:t>
            </a:r>
            <a:endParaRPr lang="ro-RO" i="1" dirty="0"/>
          </a:p>
        </p:txBody>
      </p:sp>
    </p:spTree>
    <p:extLst>
      <p:ext uri="{BB962C8B-B14F-4D97-AF65-F5344CB8AC3E}">
        <p14:creationId xmlns:p14="http://schemas.microsoft.com/office/powerpoint/2010/main" val="2090733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Models of Communication </a:t>
            </a:r>
            <a:endParaRPr lang="en-US" dirty="0"/>
          </a:p>
        </p:txBody>
      </p:sp>
      <p:sp>
        <p:nvSpPr>
          <p:cNvPr id="3" name="Content Placeholder 2"/>
          <p:cNvSpPr>
            <a:spLocks noGrp="1"/>
          </p:cNvSpPr>
          <p:nvPr>
            <p:ph idx="1"/>
          </p:nvPr>
        </p:nvSpPr>
        <p:spPr>
          <a:xfrm>
            <a:off x="419377" y="1528410"/>
            <a:ext cx="7434666" cy="5019347"/>
          </a:xfrm>
        </p:spPr>
        <p:txBody>
          <a:bodyPr>
            <a:normAutofit fontScale="55000" lnSpcReduction="20000"/>
          </a:bodyPr>
          <a:lstStyle/>
          <a:p>
            <a:pPr algn="just"/>
            <a:r>
              <a:rPr lang="en-US" sz="2500" dirty="0">
                <a:solidFill>
                  <a:schemeClr val="tx1"/>
                </a:solidFill>
                <a:latin typeface="Arial" panose="020B0604020202020204" pitchFamily="34" charset="0"/>
                <a:cs typeface="Arial" panose="020B0604020202020204" pitchFamily="34" charset="0"/>
              </a:rPr>
              <a:t>To describe the process of communication, the scholars developed various models to define the processes. These processes are defined below (Teresa &amp; Corey, 2009).</a:t>
            </a:r>
            <a:endParaRPr lang="en-GB" sz="2500" dirty="0">
              <a:solidFill>
                <a:schemeClr val="tx1"/>
              </a:solidFill>
              <a:latin typeface="Arial" panose="020B0604020202020204" pitchFamily="34" charset="0"/>
              <a:cs typeface="Arial" panose="020B0604020202020204" pitchFamily="34" charset="0"/>
            </a:endParaRPr>
          </a:p>
          <a:p>
            <a:pPr algn="just"/>
            <a:r>
              <a:rPr lang="en-US" sz="2500" b="1" dirty="0">
                <a:solidFill>
                  <a:schemeClr val="tx1"/>
                </a:solidFill>
                <a:latin typeface="Arial" panose="020B0604020202020204" pitchFamily="34" charset="0"/>
                <a:cs typeface="Arial" panose="020B0604020202020204" pitchFamily="34" charset="0"/>
              </a:rPr>
              <a:t>Linear Model </a:t>
            </a:r>
            <a:endParaRPr lang="en-GB" sz="2500" b="1" dirty="0">
              <a:solidFill>
                <a:schemeClr val="tx1"/>
              </a:solidFill>
              <a:latin typeface="Arial" panose="020B0604020202020204" pitchFamily="34" charset="0"/>
              <a:cs typeface="Arial" panose="020B0604020202020204" pitchFamily="34" charset="0"/>
            </a:endParaRPr>
          </a:p>
          <a:p>
            <a:pPr algn="just"/>
            <a:r>
              <a:rPr lang="en-US" sz="2500" dirty="0">
                <a:solidFill>
                  <a:schemeClr val="tx1"/>
                </a:solidFill>
                <a:latin typeface="Arial" panose="020B0604020202020204" pitchFamily="34" charset="0"/>
                <a:cs typeface="Arial" panose="020B0604020202020204" pitchFamily="34" charset="0"/>
              </a:rPr>
              <a:t>This model is the simplest one. In the linear model, the sender transmits the message to receiver. It is a one-way communication channel (Corey, 2009).</a:t>
            </a:r>
            <a:endParaRPr lang="en-GB" sz="2500" dirty="0">
              <a:solidFill>
                <a:schemeClr val="tx1"/>
              </a:solidFill>
              <a:latin typeface="Arial" panose="020B0604020202020204" pitchFamily="34" charset="0"/>
              <a:cs typeface="Arial" panose="020B0604020202020204" pitchFamily="34" charset="0"/>
            </a:endParaRPr>
          </a:p>
          <a:p>
            <a:pPr algn="just"/>
            <a:r>
              <a:rPr lang="en-US" sz="2500" b="1" dirty="0">
                <a:solidFill>
                  <a:schemeClr val="tx1"/>
                </a:solidFill>
                <a:latin typeface="Arial" panose="020B0604020202020204" pitchFamily="34" charset="0"/>
                <a:cs typeface="Arial" panose="020B0604020202020204" pitchFamily="34" charset="0"/>
              </a:rPr>
              <a:t>Interactive Model</a:t>
            </a:r>
            <a:endParaRPr lang="en-GB" sz="2500" b="1" dirty="0">
              <a:solidFill>
                <a:schemeClr val="tx1"/>
              </a:solidFill>
              <a:latin typeface="Arial" panose="020B0604020202020204" pitchFamily="34" charset="0"/>
              <a:cs typeface="Arial" panose="020B0604020202020204" pitchFamily="34" charset="0"/>
            </a:endParaRPr>
          </a:p>
          <a:p>
            <a:pPr algn="just"/>
            <a:r>
              <a:rPr lang="en-US" sz="2500" dirty="0">
                <a:solidFill>
                  <a:schemeClr val="tx1"/>
                </a:solidFill>
                <a:latin typeface="Arial" panose="020B0604020202020204" pitchFamily="34" charset="0"/>
                <a:cs typeface="Arial" panose="020B0604020202020204" pitchFamily="34" charset="0"/>
              </a:rPr>
              <a:t>This model of communication uses two-way communication. In the interactive model, the information or the message flows between the sender and the receiver (Corey, 2009). </a:t>
            </a:r>
            <a:endParaRPr lang="en-GB" sz="2500" dirty="0">
              <a:solidFill>
                <a:schemeClr val="tx1"/>
              </a:solidFill>
              <a:latin typeface="Arial" panose="020B0604020202020204" pitchFamily="34" charset="0"/>
              <a:cs typeface="Arial" panose="020B0604020202020204" pitchFamily="34" charset="0"/>
            </a:endParaRPr>
          </a:p>
          <a:p>
            <a:pPr algn="just"/>
            <a:r>
              <a:rPr lang="en-US" sz="2500" b="1" dirty="0">
                <a:solidFill>
                  <a:schemeClr val="tx1"/>
                </a:solidFill>
                <a:latin typeface="Arial" panose="020B0604020202020204" pitchFamily="34" charset="0"/>
                <a:cs typeface="Arial" panose="020B0604020202020204" pitchFamily="34" charset="0"/>
              </a:rPr>
              <a:t>Transactional Model</a:t>
            </a:r>
          </a:p>
          <a:p>
            <a:pPr algn="just"/>
            <a:r>
              <a:rPr lang="en-US" sz="2500" dirty="0">
                <a:solidFill>
                  <a:schemeClr val="tx1"/>
                </a:solidFill>
                <a:latin typeface="Arial" panose="020B0604020202020204" pitchFamily="34" charset="0"/>
                <a:cs typeface="Arial" panose="020B0604020202020204" pitchFamily="34" charset="0"/>
              </a:rPr>
              <a:t>This model involves the continuous exchange of messages and communication among the sender and receiver. They constantly engage in communication.</a:t>
            </a:r>
          </a:p>
          <a:p>
            <a:endParaRPr lang="en-US" dirty="0"/>
          </a:p>
        </p:txBody>
      </p:sp>
      <p:pic>
        <p:nvPicPr>
          <p:cNvPr id="4" name="Picture 3"/>
          <p:cNvPicPr>
            <a:picLocks noChangeAspect="1"/>
          </p:cNvPicPr>
          <p:nvPr/>
        </p:nvPicPr>
        <p:blipFill>
          <a:blip r:embed="rId3"/>
          <a:stretch>
            <a:fillRect/>
          </a:stretch>
        </p:blipFill>
        <p:spPr>
          <a:xfrm>
            <a:off x="8207551" y="1561131"/>
            <a:ext cx="3565072" cy="1538060"/>
          </a:xfrm>
          <a:prstGeom prst="rect">
            <a:avLst/>
          </a:prstGeom>
          <a:ln>
            <a:solidFill>
              <a:srgbClr val="DD462F"/>
            </a:solidFill>
          </a:ln>
        </p:spPr>
      </p:pic>
      <p:pic>
        <p:nvPicPr>
          <p:cNvPr id="5" name="Picture 4"/>
          <p:cNvPicPr>
            <a:picLocks noChangeAspect="1"/>
          </p:cNvPicPr>
          <p:nvPr/>
        </p:nvPicPr>
        <p:blipFill>
          <a:blip r:embed="rId4"/>
          <a:stretch>
            <a:fillRect/>
          </a:stretch>
        </p:blipFill>
        <p:spPr>
          <a:xfrm>
            <a:off x="8207551" y="3291374"/>
            <a:ext cx="3565072" cy="1505957"/>
          </a:xfrm>
          <a:prstGeom prst="rect">
            <a:avLst/>
          </a:prstGeom>
          <a:ln>
            <a:solidFill>
              <a:srgbClr val="D24726"/>
            </a:solidFill>
          </a:ln>
        </p:spPr>
      </p:pic>
      <p:pic>
        <p:nvPicPr>
          <p:cNvPr id="8" name="Picture 7"/>
          <p:cNvPicPr>
            <a:picLocks noChangeAspect="1"/>
          </p:cNvPicPr>
          <p:nvPr/>
        </p:nvPicPr>
        <p:blipFill>
          <a:blip r:embed="rId5"/>
          <a:stretch>
            <a:fillRect/>
          </a:stretch>
        </p:blipFill>
        <p:spPr>
          <a:xfrm>
            <a:off x="8207550" y="4989514"/>
            <a:ext cx="3565073" cy="1719942"/>
          </a:xfrm>
          <a:prstGeom prst="rect">
            <a:avLst/>
          </a:prstGeom>
          <a:ln>
            <a:solidFill>
              <a:srgbClr val="D24726"/>
            </a:solidFill>
          </a:ln>
        </p:spPr>
      </p:pic>
      <p:sp>
        <p:nvSpPr>
          <p:cNvPr id="7" name="CasetăText 6">
            <a:extLst>
              <a:ext uri="{FF2B5EF4-FFF2-40B4-BE49-F238E27FC236}">
                <a16:creationId xmlns:a16="http://schemas.microsoft.com/office/drawing/2014/main" id="{6DD2F056-77D5-4A93-BDF2-1D62D21A5B25}"/>
              </a:ext>
            </a:extLst>
          </p:cNvPr>
          <p:cNvSpPr txBox="1"/>
          <p:nvPr/>
        </p:nvSpPr>
        <p:spPr>
          <a:xfrm>
            <a:off x="5679622" y="6363091"/>
            <a:ext cx="2302328" cy="369332"/>
          </a:xfrm>
          <a:prstGeom prst="rect">
            <a:avLst/>
          </a:prstGeom>
          <a:noFill/>
        </p:spPr>
        <p:txBody>
          <a:bodyPr wrap="square" rtlCol="0">
            <a:spAutoFit/>
          </a:bodyPr>
          <a:lstStyle/>
          <a:p>
            <a:pPr algn="r"/>
            <a:r>
              <a:rPr lang="en-US" i="1" dirty="0"/>
              <a:t>Ana-Maria Bundea</a:t>
            </a:r>
            <a:endParaRPr lang="ro-RO" i="1" dirty="0"/>
          </a:p>
        </p:txBody>
      </p:sp>
    </p:spTree>
    <p:extLst>
      <p:ext uri="{BB962C8B-B14F-4D97-AF65-F5344CB8AC3E}">
        <p14:creationId xmlns:p14="http://schemas.microsoft.com/office/powerpoint/2010/main" val="1328676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
            <a:ext cx="10744200" cy="1228436"/>
          </a:xfrm>
        </p:spPr>
        <p:txBody>
          <a:bodyPr anchor="b">
            <a:normAutofit/>
          </a:bodyPr>
          <a:lstStyle/>
          <a:p>
            <a:r>
              <a:rPr lang="en-US" b="1">
                <a:effectLst>
                  <a:outerShdw blurRad="38100" dist="38100" dir="2700000" algn="tl">
                    <a:srgbClr val="000000">
                      <a:alpha val="43137"/>
                    </a:srgbClr>
                  </a:outerShdw>
                </a:effectLst>
              </a:rPr>
              <a:t>Channels of Communication </a:t>
            </a:r>
            <a:endParaRPr lang="en-US" dirty="0"/>
          </a:p>
        </p:txBody>
      </p:sp>
      <p:pic>
        <p:nvPicPr>
          <p:cNvPr id="4" name="Picture 3"/>
          <p:cNvPicPr>
            <a:picLocks noChangeAspect="1"/>
          </p:cNvPicPr>
          <p:nvPr/>
        </p:nvPicPr>
        <p:blipFill>
          <a:blip r:embed="rId3"/>
          <a:stretch>
            <a:fillRect/>
          </a:stretch>
        </p:blipFill>
        <p:spPr>
          <a:xfrm>
            <a:off x="838200" y="2783618"/>
            <a:ext cx="5181600" cy="2435352"/>
          </a:xfrm>
          <a:prstGeom prst="rect">
            <a:avLst/>
          </a:prstGeom>
          <a:noFill/>
        </p:spPr>
      </p:pic>
      <p:sp>
        <p:nvSpPr>
          <p:cNvPr id="3" name="Content Placeholder 2"/>
          <p:cNvSpPr>
            <a:spLocks noGrp="1"/>
          </p:cNvSpPr>
          <p:nvPr>
            <p:ph sz="half" idx="2"/>
          </p:nvPr>
        </p:nvSpPr>
        <p:spPr>
          <a:xfrm>
            <a:off x="6172200" y="1825625"/>
            <a:ext cx="5181600" cy="4351338"/>
          </a:xfrm>
        </p:spPr>
        <p:txBody>
          <a:bodyPr>
            <a:normAutofit/>
          </a:bodyPr>
          <a:lstStyle/>
          <a:p>
            <a:pPr marL="0" indent="0">
              <a:buNone/>
            </a:pPr>
            <a:r>
              <a:rPr lang="en-US" sz="1800" dirty="0">
                <a:solidFill>
                  <a:schemeClr val="tx1"/>
                </a:solidFill>
                <a:latin typeface="Arial" panose="020B0604020202020204" pitchFamily="34" charset="0"/>
                <a:cs typeface="Arial" panose="020B0604020202020204" pitchFamily="34" charset="0"/>
              </a:rPr>
              <a:t>    The channel of communication refers to as how the sender and receiver communicate. What will be the method to communicate? There are different channels of communication but the most common are the verbal, non-verbal and written communication (Dato, 2019). These channels are further divided into different types:</a:t>
            </a:r>
            <a:endParaRPr lang="en-GB" sz="1800" dirty="0">
              <a:solidFill>
                <a:schemeClr val="tx1"/>
              </a:solidFill>
              <a:latin typeface="Arial" panose="020B0604020202020204" pitchFamily="34" charset="0"/>
              <a:cs typeface="Arial" panose="020B0604020202020204" pitchFamily="34" charset="0"/>
            </a:endParaRPr>
          </a:p>
          <a:p>
            <a:r>
              <a:rPr lang="en-US" sz="1800" b="1" dirty="0">
                <a:solidFill>
                  <a:schemeClr val="tx1"/>
                </a:solidFill>
                <a:latin typeface="Arial" panose="020B0604020202020204" pitchFamily="34" charset="0"/>
                <a:cs typeface="Arial" panose="020B0604020202020204" pitchFamily="34" charset="0"/>
              </a:rPr>
              <a:t>Face to Face </a:t>
            </a:r>
            <a:endParaRPr lang="en-GB" sz="1800" b="1" dirty="0">
              <a:solidFill>
                <a:schemeClr val="tx1"/>
              </a:solidFill>
              <a:latin typeface="Arial" panose="020B0604020202020204" pitchFamily="34" charset="0"/>
              <a:cs typeface="Arial" panose="020B0604020202020204" pitchFamily="34" charset="0"/>
            </a:endParaRPr>
          </a:p>
          <a:p>
            <a:pPr marL="0" indent="0">
              <a:buNone/>
            </a:pPr>
            <a:r>
              <a:rPr lang="en-US" sz="1800" dirty="0">
                <a:solidFill>
                  <a:schemeClr val="tx1"/>
                </a:solidFill>
                <a:latin typeface="Arial" panose="020B0604020202020204" pitchFamily="34" charset="0"/>
                <a:cs typeface="Arial" panose="020B0604020202020204" pitchFamily="34" charset="0"/>
              </a:rPr>
              <a:t>In verbal communication, the sender and receiver communicate by using words or sometime without words which includes communication through facial expression. This type of communication is both verbal and non-verbal (Ekman, et al., 2008).</a:t>
            </a:r>
          </a:p>
          <a:p>
            <a:pPr marL="457200" lvl="1" indent="0">
              <a:buNone/>
            </a:pPr>
            <a:endParaRPr lang="en-GB" sz="1600" dirty="0"/>
          </a:p>
        </p:txBody>
      </p:sp>
      <p:sp>
        <p:nvSpPr>
          <p:cNvPr id="5" name="CasetăText 4">
            <a:extLst>
              <a:ext uri="{FF2B5EF4-FFF2-40B4-BE49-F238E27FC236}">
                <a16:creationId xmlns:a16="http://schemas.microsoft.com/office/drawing/2014/main" id="{9629693C-A573-4F90-A663-D75EC74BEA44}"/>
              </a:ext>
            </a:extLst>
          </p:cNvPr>
          <p:cNvSpPr txBox="1"/>
          <p:nvPr/>
        </p:nvSpPr>
        <p:spPr>
          <a:xfrm>
            <a:off x="9372600" y="6057900"/>
            <a:ext cx="2400300" cy="375557"/>
          </a:xfrm>
          <a:prstGeom prst="rect">
            <a:avLst/>
          </a:prstGeom>
          <a:noFill/>
        </p:spPr>
        <p:txBody>
          <a:bodyPr wrap="square" rtlCol="0">
            <a:spAutoFit/>
          </a:bodyPr>
          <a:lstStyle/>
          <a:p>
            <a:pPr algn="r"/>
            <a:r>
              <a:rPr lang="en-US" i="1" dirty="0"/>
              <a:t>Daniela </a:t>
            </a:r>
            <a:r>
              <a:rPr lang="en-US" i="1" dirty="0" err="1"/>
              <a:t>Apetrei</a:t>
            </a:r>
            <a:endParaRPr lang="ro-RO" i="1" dirty="0"/>
          </a:p>
        </p:txBody>
      </p:sp>
    </p:spTree>
    <p:extLst>
      <p:ext uri="{BB962C8B-B14F-4D97-AF65-F5344CB8AC3E}">
        <p14:creationId xmlns:p14="http://schemas.microsoft.com/office/powerpoint/2010/main" val="1531532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
            <a:ext cx="10744200" cy="1228436"/>
          </a:xfrm>
        </p:spPr>
        <p:txBody>
          <a:bodyPr anchor="b">
            <a:normAutofit/>
          </a:bodyPr>
          <a:lstStyle/>
          <a:p>
            <a:r>
              <a:rPr lang="en-US" b="1">
                <a:effectLst>
                  <a:outerShdw blurRad="38100" dist="38100" dir="2700000" algn="tl">
                    <a:srgbClr val="000000">
                      <a:alpha val="43137"/>
                    </a:srgbClr>
                  </a:outerShdw>
                </a:effectLst>
              </a:rPr>
              <a:t>Channels of Communication</a:t>
            </a:r>
            <a:endParaRPr lang="en-GB" dirty="0"/>
          </a:p>
        </p:txBody>
      </p:sp>
      <p:pic>
        <p:nvPicPr>
          <p:cNvPr id="5" name="Imagine 4">
            <a:extLst>
              <a:ext uri="{FF2B5EF4-FFF2-40B4-BE49-F238E27FC236}">
                <a16:creationId xmlns:a16="http://schemas.microsoft.com/office/drawing/2014/main" id="{C118BC90-22DD-4EF0-BC7B-B0B16F9FEF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2121222"/>
            <a:ext cx="4561553" cy="3626435"/>
          </a:xfrm>
          <a:prstGeom prst="rect">
            <a:avLst/>
          </a:prstGeom>
          <a:noFill/>
        </p:spPr>
      </p:pic>
      <p:sp>
        <p:nvSpPr>
          <p:cNvPr id="3" name="Content Placeholder 2"/>
          <p:cNvSpPr>
            <a:spLocks noGrp="1"/>
          </p:cNvSpPr>
          <p:nvPr>
            <p:ph sz="half" idx="2"/>
          </p:nvPr>
        </p:nvSpPr>
        <p:spPr>
          <a:xfrm>
            <a:off x="5502729" y="1825625"/>
            <a:ext cx="6079671" cy="4351338"/>
          </a:xfrm>
        </p:spPr>
        <p:txBody>
          <a:bodyPr>
            <a:normAutofit/>
          </a:bodyPr>
          <a:lstStyle/>
          <a:p>
            <a:pPr marL="342900" indent="-342900">
              <a:buFont typeface="Arial" panose="020B0604020202020204" pitchFamily="34" charset="0"/>
              <a:buChar char="•"/>
            </a:pPr>
            <a:r>
              <a:rPr lang="en-US" b="1" dirty="0">
                <a:solidFill>
                  <a:schemeClr val="tx1"/>
                </a:solidFill>
                <a:latin typeface="Arial" panose="020B0604020202020204" pitchFamily="34" charset="0"/>
                <a:cs typeface="Arial" panose="020B0604020202020204" pitchFamily="34" charset="0"/>
              </a:rPr>
              <a:t>2 Way Radio </a:t>
            </a:r>
            <a:r>
              <a:rPr lang="en-GB" b="1" dirty="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 In this type of communication, only one user at a time transmits a message. People must wait for their turn to communicate as it allows only one user at a time. Users can hear all the communication as the radio uses the receiver’s mode.</a:t>
            </a:r>
            <a:endParaRPr lang="en-GB"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b="1" dirty="0">
                <a:solidFill>
                  <a:schemeClr val="tx1"/>
                </a:solidFill>
                <a:latin typeface="Arial" panose="020B0604020202020204" pitchFamily="34" charset="0"/>
                <a:cs typeface="Arial" panose="020B0604020202020204" pitchFamily="34" charset="0"/>
              </a:rPr>
              <a:t>Written</a:t>
            </a:r>
            <a:r>
              <a:rPr lang="en-GB" b="1" dirty="0">
                <a:solidFill>
                  <a:schemeClr val="tx1"/>
                </a:solidFill>
                <a:latin typeface="Arial" panose="020B0604020202020204" pitchFamily="34" charset="0"/>
                <a:cs typeface="Arial" panose="020B0604020202020204" pitchFamily="34" charset="0"/>
              </a:rPr>
              <a:t> -  </a:t>
            </a:r>
            <a:r>
              <a:rPr lang="en-US" dirty="0">
                <a:solidFill>
                  <a:schemeClr val="tx1"/>
                </a:solidFill>
                <a:latin typeface="Arial" panose="020B0604020202020204" pitchFamily="34" charset="0"/>
                <a:cs typeface="Arial" panose="020B0604020202020204" pitchFamily="34" charset="0"/>
              </a:rPr>
              <a:t>Written communication includes communication through text messages, emails, memos, proposals, letters etc. Verbal communication is done in real time but written communication can occur at different intervals of time.</a:t>
            </a:r>
          </a:p>
          <a:p>
            <a:pPr marL="342900" indent="-342900">
              <a:buFont typeface="Arial" panose="020B0604020202020204" pitchFamily="34" charset="0"/>
              <a:buChar char="•"/>
            </a:pPr>
            <a:r>
              <a:rPr lang="en-US" b="1" dirty="0">
                <a:solidFill>
                  <a:schemeClr val="tx1"/>
                </a:solidFill>
                <a:latin typeface="Arial" panose="020B0604020202020204" pitchFamily="34" charset="0"/>
                <a:cs typeface="Arial" panose="020B0604020202020204" pitchFamily="34" charset="0"/>
              </a:rPr>
              <a:t>Telephone </a:t>
            </a:r>
            <a:r>
              <a:rPr lang="en-GB" b="1" dirty="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Telephone is considered as a verbal communication channel. Phone calls through telephone are made when the sender wants to quickly convey a message to the receiver. This is the best method of urgent communication and provides convenience.</a:t>
            </a:r>
          </a:p>
          <a:p>
            <a:pPr marL="342900" indent="-342900">
              <a:buFont typeface="Arial" panose="020B0604020202020204" pitchFamily="34" charset="0"/>
              <a:buChar char="•"/>
            </a:pPr>
            <a:r>
              <a:rPr lang="en-US" b="1" dirty="0">
                <a:solidFill>
                  <a:schemeClr val="tx1"/>
                </a:solidFill>
                <a:latin typeface="Arial" panose="020B0604020202020204" pitchFamily="34" charset="0"/>
                <a:cs typeface="Arial" panose="020B0604020202020204" pitchFamily="34" charset="0"/>
              </a:rPr>
              <a:t>Video Conferencing </a:t>
            </a:r>
            <a:r>
              <a:rPr lang="en-GB" b="1" dirty="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It is considered as the web-based communication channel which allows people to communicate when they are at long distance. People can communicate and arrange online meetings through this. </a:t>
            </a:r>
            <a:endParaRPr lang="en-GB" dirty="0">
              <a:solidFill>
                <a:schemeClr val="tx1"/>
              </a:solidFill>
              <a:latin typeface="Arial" panose="020B0604020202020204" pitchFamily="34" charset="0"/>
              <a:cs typeface="Arial" panose="020B0604020202020204" pitchFamily="34" charset="0"/>
            </a:endParaRPr>
          </a:p>
          <a:p>
            <a:pPr marL="457200" lvl="1" indent="0">
              <a:buNone/>
            </a:pPr>
            <a:endParaRPr lang="en-GB" sz="1200" dirty="0"/>
          </a:p>
          <a:p>
            <a:endParaRPr lang="en-GB" sz="1200" dirty="0"/>
          </a:p>
        </p:txBody>
      </p:sp>
      <p:sp>
        <p:nvSpPr>
          <p:cNvPr id="6" name="CasetăText 5">
            <a:extLst>
              <a:ext uri="{FF2B5EF4-FFF2-40B4-BE49-F238E27FC236}">
                <a16:creationId xmlns:a16="http://schemas.microsoft.com/office/drawing/2014/main" id="{F8E5BE08-78AD-4738-BA30-E6324A772529}"/>
              </a:ext>
            </a:extLst>
          </p:cNvPr>
          <p:cNvSpPr txBox="1"/>
          <p:nvPr/>
        </p:nvSpPr>
        <p:spPr>
          <a:xfrm>
            <a:off x="9192986" y="6335486"/>
            <a:ext cx="2530928" cy="369332"/>
          </a:xfrm>
          <a:prstGeom prst="rect">
            <a:avLst/>
          </a:prstGeom>
          <a:noFill/>
        </p:spPr>
        <p:txBody>
          <a:bodyPr wrap="square" rtlCol="0">
            <a:spAutoFit/>
          </a:bodyPr>
          <a:lstStyle/>
          <a:p>
            <a:pPr algn="r"/>
            <a:r>
              <a:rPr lang="en-US" i="1" dirty="0"/>
              <a:t>Daniela </a:t>
            </a:r>
            <a:r>
              <a:rPr lang="en-US" i="1" dirty="0" err="1"/>
              <a:t>Apetrei</a:t>
            </a:r>
            <a:endParaRPr lang="ro-RO" i="1" dirty="0"/>
          </a:p>
        </p:txBody>
      </p:sp>
    </p:spTree>
    <p:extLst>
      <p:ext uri="{BB962C8B-B14F-4D97-AF65-F5344CB8AC3E}">
        <p14:creationId xmlns:p14="http://schemas.microsoft.com/office/powerpoint/2010/main" val="1676104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Model of Channel Richness</a:t>
            </a:r>
            <a:endParaRPr lang="en-GB" dirty="0"/>
          </a:p>
        </p:txBody>
      </p:sp>
      <p:sp>
        <p:nvSpPr>
          <p:cNvPr id="3" name="Content Placeholder 2"/>
          <p:cNvSpPr>
            <a:spLocks noGrp="1"/>
          </p:cNvSpPr>
          <p:nvPr>
            <p:ph idx="1"/>
          </p:nvPr>
        </p:nvSpPr>
        <p:spPr>
          <a:xfrm>
            <a:off x="838201" y="1825625"/>
            <a:ext cx="10442248" cy="4351338"/>
          </a:xfrm>
        </p:spPr>
        <p:txBody>
          <a:bodyPr>
            <a:normAutofit fontScale="85000" lnSpcReduction="20000"/>
          </a:bodyPr>
          <a:lstStyle/>
          <a:p>
            <a:pPr algn="just"/>
            <a:r>
              <a:rPr lang="en-US" sz="1900" b="1" dirty="0">
                <a:solidFill>
                  <a:schemeClr val="tx1"/>
                </a:solidFill>
                <a:latin typeface="Arial" panose="020B0604020202020204" pitchFamily="34" charset="0"/>
                <a:cs typeface="Arial" panose="020B0604020202020204" pitchFamily="34" charset="0"/>
              </a:rPr>
              <a:t>The </a:t>
            </a:r>
            <a:r>
              <a:rPr lang="en-US" sz="1900" b="1" dirty="0" err="1">
                <a:solidFill>
                  <a:schemeClr val="tx1"/>
                </a:solidFill>
                <a:latin typeface="Arial" panose="020B0604020202020204" pitchFamily="34" charset="0"/>
                <a:cs typeface="Arial" panose="020B0604020202020204" pitchFamily="34" charset="0"/>
              </a:rPr>
              <a:t>Lendle</a:t>
            </a:r>
            <a:r>
              <a:rPr lang="en-US" sz="1900" b="1" dirty="0">
                <a:solidFill>
                  <a:schemeClr val="tx1"/>
                </a:solidFill>
                <a:latin typeface="Arial" panose="020B0604020202020204" pitchFamily="34" charset="0"/>
                <a:cs typeface="Arial" panose="020B0604020202020204" pitchFamily="34" charset="0"/>
              </a:rPr>
              <a:t>-Daft model Channel Richness</a:t>
            </a:r>
            <a:endParaRPr lang="en-GB" sz="1900" b="1" dirty="0">
              <a:solidFill>
                <a:schemeClr val="tx1"/>
              </a:solidFill>
              <a:latin typeface="Arial" panose="020B0604020202020204" pitchFamily="34" charset="0"/>
              <a:cs typeface="Arial" panose="020B0604020202020204" pitchFamily="34" charset="0"/>
            </a:endParaRPr>
          </a:p>
          <a:p>
            <a:pPr algn="just"/>
            <a:r>
              <a:rPr lang="en-US" dirty="0">
                <a:solidFill>
                  <a:schemeClr val="tx1"/>
                </a:solidFill>
                <a:latin typeface="Arial" panose="020B0604020202020204" pitchFamily="34" charset="0"/>
                <a:cs typeface="Arial" panose="020B0604020202020204" pitchFamily="34" charset="0"/>
              </a:rPr>
              <a:t>Channel richness of communication channel helps in identifying the richness which mean how much load a channel can bear, and whether a channel can send multiple signals. It is mandatory to keep the channel richness in mind when participating in communication. The model considers the richness of channels when communicating effectively by comparing the channel with the task (Daft &amp; </a:t>
            </a:r>
            <a:r>
              <a:rPr lang="en-US" dirty="0" err="1">
                <a:solidFill>
                  <a:schemeClr val="tx1"/>
                </a:solidFill>
                <a:latin typeface="Arial" panose="020B0604020202020204" pitchFamily="34" charset="0"/>
                <a:cs typeface="Arial" panose="020B0604020202020204" pitchFamily="34" charset="0"/>
              </a:rPr>
              <a:t>Lengel</a:t>
            </a:r>
            <a:r>
              <a:rPr lang="en-US" dirty="0">
                <a:solidFill>
                  <a:schemeClr val="tx1"/>
                </a:solidFill>
                <a:latin typeface="Arial" panose="020B0604020202020204" pitchFamily="34" charset="0"/>
                <a:cs typeface="Arial" panose="020B0604020202020204" pitchFamily="34" charset="0"/>
              </a:rPr>
              <a:t>, 1986).</a:t>
            </a:r>
            <a:endParaRPr lang="en-GB" dirty="0">
              <a:solidFill>
                <a:schemeClr val="tx1"/>
              </a:solidFill>
              <a:latin typeface="Arial" panose="020B0604020202020204" pitchFamily="34" charset="0"/>
              <a:cs typeface="Arial" panose="020B0604020202020204" pitchFamily="34" charset="0"/>
            </a:endParaRPr>
          </a:p>
          <a:p>
            <a:pPr algn="just"/>
            <a:r>
              <a:rPr lang="en-US" dirty="0">
                <a:solidFill>
                  <a:schemeClr val="tx1"/>
                </a:solidFill>
                <a:latin typeface="Arial" panose="020B0604020202020204" pitchFamily="34" charset="0"/>
                <a:cs typeface="Arial" panose="020B0604020202020204" pitchFamily="34" charset="0"/>
              </a:rPr>
              <a:t>According to the model the channel richness is based on four factors:</a:t>
            </a:r>
            <a:endParaRPr lang="en-GB" dirty="0">
              <a:solidFill>
                <a:schemeClr val="tx1"/>
              </a:solidFill>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Immediate feedback</a:t>
            </a:r>
            <a:endParaRPr lang="en-GB" dirty="0">
              <a:solidFill>
                <a:schemeClr val="tx1"/>
              </a:solidFill>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Multiple cues</a:t>
            </a:r>
            <a:endParaRPr lang="en-GB" dirty="0">
              <a:solidFill>
                <a:schemeClr val="tx1"/>
              </a:solidFill>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Language variety </a:t>
            </a:r>
            <a:endParaRPr lang="en-GB" dirty="0">
              <a:solidFill>
                <a:schemeClr val="tx1"/>
              </a:solidFill>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Personal focus.</a:t>
            </a:r>
            <a:endParaRPr lang="en-GB" dirty="0">
              <a:solidFill>
                <a:schemeClr val="tx1"/>
              </a:solidFill>
              <a:latin typeface="Arial" panose="020B0604020202020204" pitchFamily="34" charset="0"/>
              <a:cs typeface="Arial" panose="020B0604020202020204" pitchFamily="34" charset="0"/>
            </a:endParaRPr>
          </a:p>
        </p:txBody>
      </p:sp>
      <p:pic>
        <p:nvPicPr>
          <p:cNvPr id="4" name="Content Placeholder 8" descr="A screenshot of a cell phone&#10;&#10;Description automatically generated">
            <a:extLst>
              <a:ext uri="{FF2B5EF4-FFF2-40B4-BE49-F238E27FC236}">
                <a16:creationId xmlns:a16="http://schemas.microsoft.com/office/drawing/2014/main" id="{5CF7CA73-FAF0-3D45-A626-3C7B628B96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20535" y="3401226"/>
            <a:ext cx="3739569" cy="3144025"/>
          </a:xfrm>
          <a:prstGeom prst="rect">
            <a:avLst/>
          </a:prstGeom>
        </p:spPr>
      </p:pic>
      <p:sp>
        <p:nvSpPr>
          <p:cNvPr id="5" name="CasetăText 4">
            <a:extLst>
              <a:ext uri="{FF2B5EF4-FFF2-40B4-BE49-F238E27FC236}">
                <a16:creationId xmlns:a16="http://schemas.microsoft.com/office/drawing/2014/main" id="{7E0F6263-E43D-4885-B080-C10B8E948E4B}"/>
              </a:ext>
            </a:extLst>
          </p:cNvPr>
          <p:cNvSpPr txBox="1"/>
          <p:nvPr/>
        </p:nvSpPr>
        <p:spPr>
          <a:xfrm>
            <a:off x="4294413" y="6176963"/>
            <a:ext cx="2139043" cy="368288"/>
          </a:xfrm>
          <a:prstGeom prst="rect">
            <a:avLst/>
          </a:prstGeom>
          <a:noFill/>
        </p:spPr>
        <p:txBody>
          <a:bodyPr wrap="square" rtlCol="0">
            <a:spAutoFit/>
          </a:bodyPr>
          <a:lstStyle/>
          <a:p>
            <a:pPr algn="r"/>
            <a:r>
              <a:rPr lang="en-US" i="1" dirty="0"/>
              <a:t>Daniela </a:t>
            </a:r>
            <a:r>
              <a:rPr lang="en-US" i="1" dirty="0" err="1"/>
              <a:t>Apetrei</a:t>
            </a:r>
            <a:endParaRPr lang="ro-RO" i="1" dirty="0"/>
          </a:p>
        </p:txBody>
      </p:sp>
    </p:spTree>
    <p:extLst>
      <p:ext uri="{BB962C8B-B14F-4D97-AF65-F5344CB8AC3E}">
        <p14:creationId xmlns:p14="http://schemas.microsoft.com/office/powerpoint/2010/main" val="685069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
            <a:ext cx="10744200" cy="1228436"/>
          </a:xfrm>
        </p:spPr>
        <p:txBody>
          <a:bodyPr anchor="b">
            <a:normAutofit/>
          </a:bodyPr>
          <a:lstStyle/>
          <a:p>
            <a:r>
              <a:rPr lang="en-US" b="1" dirty="0">
                <a:effectLst>
                  <a:outerShdw blurRad="38100" dist="38100" dir="2700000" algn="tl">
                    <a:srgbClr val="000000">
                      <a:alpha val="43137"/>
                    </a:srgbClr>
                  </a:outerShdw>
                </a:effectLst>
              </a:rPr>
              <a:t>Barriers in Effective Communication </a:t>
            </a:r>
            <a:endParaRPr lang="en-GB" dirty="0"/>
          </a:p>
        </p:txBody>
      </p:sp>
      <p:sp>
        <p:nvSpPr>
          <p:cNvPr id="3" name="Content Placeholder 2"/>
          <p:cNvSpPr>
            <a:spLocks noGrp="1"/>
          </p:cNvSpPr>
          <p:nvPr>
            <p:ph sz="half" idx="1"/>
          </p:nvPr>
        </p:nvSpPr>
        <p:spPr>
          <a:xfrm>
            <a:off x="838200" y="1825625"/>
            <a:ext cx="5181600" cy="4351338"/>
          </a:xfrm>
        </p:spPr>
        <p:txBody>
          <a:bodyPr>
            <a:normAutofit/>
          </a:bodyPr>
          <a:lstStyle/>
          <a:p>
            <a:pPr marL="0" indent="0" rtl="0" fontAlgn="base">
              <a:buNone/>
            </a:pPr>
            <a:r>
              <a:rPr lang="en-GB" sz="1800" b="1" i="0" u="none" strike="noStrike" dirty="0">
                <a:solidFill>
                  <a:schemeClr val="tx1"/>
                </a:solidFill>
                <a:effectLst/>
                <a:latin typeface="Arial" panose="020B0604020202020204" pitchFamily="34" charset="0"/>
                <a:cs typeface="Arial" panose="020B0604020202020204" pitchFamily="34" charset="0"/>
              </a:rPr>
              <a:t>There are 10 barriers to effective communication</a:t>
            </a:r>
            <a:r>
              <a:rPr lang="en-US" sz="1800" b="0" i="0" dirty="0">
                <a:solidFill>
                  <a:schemeClr val="tx1"/>
                </a:solidFill>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800" b="0" i="0" u="none" strike="noStrike" dirty="0">
                <a:solidFill>
                  <a:schemeClr val="tx1"/>
                </a:solidFill>
                <a:effectLst/>
                <a:latin typeface="Arial" panose="020B0604020202020204" pitchFamily="34" charset="0"/>
                <a:cs typeface="Arial" panose="020B0604020202020204" pitchFamily="34" charset="0"/>
              </a:rPr>
              <a:t>Examples: Gender …being judged because you are male rather than female &amp; vice-versa.</a:t>
            </a:r>
            <a:r>
              <a:rPr lang="en-US" sz="1800" b="0" i="0" dirty="0">
                <a:solidFill>
                  <a:schemeClr val="tx1"/>
                </a:solidFill>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800" b="0" i="0" u="none" strike="noStrike" dirty="0">
                <a:solidFill>
                  <a:schemeClr val="tx1"/>
                </a:solidFill>
                <a:effectLst/>
                <a:latin typeface="Arial" panose="020B0604020202020204" pitchFamily="34" charset="0"/>
                <a:cs typeface="Arial" panose="020B0604020202020204" pitchFamily="34" charset="0"/>
              </a:rPr>
              <a:t>Cultural…Non communicative because of where you come from.</a:t>
            </a:r>
            <a:r>
              <a:rPr lang="en-US" sz="1800" b="0" i="0" dirty="0">
                <a:solidFill>
                  <a:schemeClr val="tx1"/>
                </a:solidFill>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800" b="0" i="0" u="none" strike="noStrike" dirty="0">
                <a:solidFill>
                  <a:schemeClr val="tx1"/>
                </a:solidFill>
                <a:effectLst/>
                <a:latin typeface="Arial" panose="020B0604020202020204" pitchFamily="34" charset="0"/>
                <a:cs typeface="Arial" panose="020B0604020202020204" pitchFamily="34" charset="0"/>
              </a:rPr>
              <a:t>Status…Not communicated with because you are not in a certain class or position.</a:t>
            </a:r>
            <a:r>
              <a:rPr lang="en-US" sz="1800" b="0" i="0" dirty="0">
                <a:solidFill>
                  <a:schemeClr val="tx1"/>
                </a:solidFill>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800" b="0" i="0" u="none" strike="noStrike" dirty="0">
                <a:solidFill>
                  <a:schemeClr val="tx1"/>
                </a:solidFill>
                <a:effectLst/>
                <a:latin typeface="Arial" panose="020B0604020202020204" pitchFamily="34" charset="0"/>
                <a:cs typeface="Arial" panose="020B0604020202020204" pitchFamily="34" charset="0"/>
              </a:rPr>
              <a:t>Language…lack of communication because you speak a different language etc.</a:t>
            </a:r>
            <a:endParaRPr lang="en-US" sz="1800" b="0" i="0" dirty="0">
              <a:solidFill>
                <a:schemeClr val="tx1"/>
              </a:solidFill>
              <a:effectLst/>
              <a:latin typeface="Arial" panose="020B0604020202020204" pitchFamily="34" charset="0"/>
              <a:cs typeface="Arial" panose="020B0604020202020204" pitchFamily="34" charset="0"/>
            </a:endParaRPr>
          </a:p>
          <a:p>
            <a:endParaRPr lang="en-GB" dirty="0"/>
          </a:p>
        </p:txBody>
      </p:sp>
      <p:pic>
        <p:nvPicPr>
          <p:cNvPr id="1026" name="Picture 2">
            <a:extLst>
              <a:ext uri="{FF2B5EF4-FFF2-40B4-BE49-F238E27FC236}">
                <a16:creationId xmlns:a16="http://schemas.microsoft.com/office/drawing/2014/main" id="{50E25E43-18DF-45A2-AB58-E5B514D450D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72200" y="2544418"/>
            <a:ext cx="5181600" cy="2913752"/>
          </a:xfrm>
          <a:prstGeom prst="rect">
            <a:avLst/>
          </a:prstGeom>
          <a:solidFill>
            <a:srgbClr val="FFFFFF"/>
          </a:solidFill>
        </p:spPr>
      </p:pic>
      <p:sp>
        <p:nvSpPr>
          <p:cNvPr id="4" name="CasetăText 3">
            <a:extLst>
              <a:ext uri="{FF2B5EF4-FFF2-40B4-BE49-F238E27FC236}">
                <a16:creationId xmlns:a16="http://schemas.microsoft.com/office/drawing/2014/main" id="{78BF1B8A-A1B3-4E6D-B4FE-E5CAA22F6AF9}"/>
              </a:ext>
            </a:extLst>
          </p:cNvPr>
          <p:cNvSpPr txBox="1"/>
          <p:nvPr/>
        </p:nvSpPr>
        <p:spPr>
          <a:xfrm>
            <a:off x="8131629" y="5992586"/>
            <a:ext cx="3412671" cy="369332"/>
          </a:xfrm>
          <a:prstGeom prst="rect">
            <a:avLst/>
          </a:prstGeom>
          <a:noFill/>
        </p:spPr>
        <p:txBody>
          <a:bodyPr wrap="square" rtlCol="0">
            <a:spAutoFit/>
          </a:bodyPr>
          <a:lstStyle/>
          <a:p>
            <a:pPr algn="r"/>
            <a:r>
              <a:rPr lang="en-US" i="1" dirty="0"/>
              <a:t>Serina </a:t>
            </a:r>
            <a:r>
              <a:rPr lang="en-US" i="1" dirty="0" err="1"/>
              <a:t>Sylveta</a:t>
            </a:r>
            <a:r>
              <a:rPr lang="en-US" i="1" dirty="0"/>
              <a:t> Williams</a:t>
            </a:r>
            <a:endParaRPr lang="ro-RO" i="1" dirty="0"/>
          </a:p>
        </p:txBody>
      </p:sp>
    </p:spTree>
    <p:extLst>
      <p:ext uri="{BB962C8B-B14F-4D97-AF65-F5344CB8AC3E}">
        <p14:creationId xmlns:p14="http://schemas.microsoft.com/office/powerpoint/2010/main" val="1188078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
            <a:ext cx="10744200" cy="1228436"/>
          </a:xfrm>
        </p:spPr>
        <p:txBody>
          <a:bodyPr anchor="b">
            <a:normAutofit/>
          </a:bodyPr>
          <a:lstStyle/>
          <a:p>
            <a:r>
              <a:rPr lang="en-US" b="1">
                <a:effectLst>
                  <a:outerShdw blurRad="38100" dist="38100" dir="2700000" algn="tl">
                    <a:srgbClr val="000000">
                      <a:alpha val="43137"/>
                    </a:srgbClr>
                  </a:outerShdw>
                </a:effectLst>
              </a:rPr>
              <a:t>Impact of Poor Communication </a:t>
            </a:r>
            <a:endParaRPr lang="en-GB" dirty="0"/>
          </a:p>
        </p:txBody>
      </p:sp>
      <p:pic>
        <p:nvPicPr>
          <p:cNvPr id="5" name="Imagine 4">
            <a:extLst>
              <a:ext uri="{FF2B5EF4-FFF2-40B4-BE49-F238E27FC236}">
                <a16:creationId xmlns:a16="http://schemas.microsoft.com/office/drawing/2014/main" id="{7F5048ED-EE5D-41CC-A6A1-8820B18E90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2705894"/>
            <a:ext cx="5181600" cy="2590800"/>
          </a:xfrm>
          <a:prstGeom prst="rect">
            <a:avLst/>
          </a:prstGeom>
          <a:noFill/>
        </p:spPr>
      </p:pic>
      <p:sp>
        <p:nvSpPr>
          <p:cNvPr id="3" name="Content Placeholder 2"/>
          <p:cNvSpPr>
            <a:spLocks noGrp="1"/>
          </p:cNvSpPr>
          <p:nvPr>
            <p:ph sz="half" idx="2"/>
          </p:nvPr>
        </p:nvSpPr>
        <p:spPr>
          <a:xfrm>
            <a:off x="6172200" y="1825625"/>
            <a:ext cx="5181600" cy="4351338"/>
          </a:xfrm>
        </p:spPr>
        <p:txBody>
          <a:bodyPr>
            <a:normAutofit/>
          </a:bodyPr>
          <a:lstStyle/>
          <a:p>
            <a:pPr marL="285750" indent="-285750">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Because of the poor communication clients felt exhausted which lead to frustration. </a:t>
            </a:r>
          </a:p>
          <a:p>
            <a:pPr marL="285750" indent="-285750">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Poor communication or lack of communication has negative impact and can create misunderstanding. In the present scenario, because of the poor communication the client become upset. </a:t>
            </a:r>
          </a:p>
          <a:p>
            <a:pPr marL="285750" indent="-285750">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The reason for poor communication is the poorly and ineffectively written manual which is not understandable by the client. </a:t>
            </a:r>
          </a:p>
          <a:p>
            <a:pPr marL="285750" indent="-285750">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The manual seemed lengthy to the client and the client lost interest in reading the manual which resulted in poor communication. According to one client, it was too complicated, difficult to learn and badly translated. </a:t>
            </a:r>
          </a:p>
          <a:p>
            <a:endParaRPr lang="en-GB" dirty="0"/>
          </a:p>
        </p:txBody>
      </p:sp>
      <p:sp>
        <p:nvSpPr>
          <p:cNvPr id="6" name="CasetăText 5">
            <a:extLst>
              <a:ext uri="{FF2B5EF4-FFF2-40B4-BE49-F238E27FC236}">
                <a16:creationId xmlns:a16="http://schemas.microsoft.com/office/drawing/2014/main" id="{A623DCE4-E2A3-4B5C-BA68-76EF9ECFBDBE}"/>
              </a:ext>
            </a:extLst>
          </p:cNvPr>
          <p:cNvSpPr txBox="1"/>
          <p:nvPr/>
        </p:nvSpPr>
        <p:spPr>
          <a:xfrm>
            <a:off x="9290957" y="6335486"/>
            <a:ext cx="2579914" cy="369332"/>
          </a:xfrm>
          <a:prstGeom prst="rect">
            <a:avLst/>
          </a:prstGeom>
          <a:noFill/>
        </p:spPr>
        <p:txBody>
          <a:bodyPr wrap="square" rtlCol="0">
            <a:spAutoFit/>
          </a:bodyPr>
          <a:lstStyle/>
          <a:p>
            <a:pPr algn="r"/>
            <a:r>
              <a:rPr lang="en-US" i="1" dirty="0"/>
              <a:t>Ovidiu Ionel Badea</a:t>
            </a:r>
            <a:endParaRPr lang="ro-RO" i="1" dirty="0"/>
          </a:p>
        </p:txBody>
      </p:sp>
    </p:spTree>
    <p:extLst>
      <p:ext uri="{BB962C8B-B14F-4D97-AF65-F5344CB8AC3E}">
        <p14:creationId xmlns:p14="http://schemas.microsoft.com/office/powerpoint/2010/main" val="2851787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
            <a:ext cx="10744200" cy="1228436"/>
          </a:xfrm>
        </p:spPr>
        <p:txBody>
          <a:bodyPr anchor="b">
            <a:normAutofit/>
          </a:bodyPr>
          <a:lstStyle/>
          <a:p>
            <a:r>
              <a:rPr lang="en-US" b="1">
                <a:effectLst>
                  <a:outerShdw blurRad="38100" dist="38100" dir="2700000" algn="tl">
                    <a:srgbClr val="000000">
                      <a:alpha val="43137"/>
                    </a:srgbClr>
                  </a:outerShdw>
                </a:effectLst>
              </a:rPr>
              <a:t>Advantages of effective communication for Green-Crop</a:t>
            </a:r>
            <a:endParaRPr lang="en-GB" b="1">
              <a:effectLst>
                <a:outerShdw blurRad="38100" dist="38100" dir="2700000" algn="tl">
                  <a:srgbClr val="000000">
                    <a:alpha val="43137"/>
                  </a:srgbClr>
                </a:outerShdw>
              </a:effectLst>
            </a:endParaRPr>
          </a:p>
        </p:txBody>
      </p:sp>
      <p:sp>
        <p:nvSpPr>
          <p:cNvPr id="3" name="Content Placeholder 2"/>
          <p:cNvSpPr>
            <a:spLocks noGrp="1"/>
          </p:cNvSpPr>
          <p:nvPr>
            <p:ph sz="half" idx="1"/>
          </p:nvPr>
        </p:nvSpPr>
        <p:spPr>
          <a:xfrm>
            <a:off x="838200" y="1825625"/>
            <a:ext cx="5181600" cy="4351338"/>
          </a:xfrm>
        </p:spPr>
        <p:txBody>
          <a:bodyPr>
            <a:normAutofit/>
          </a:bodyPr>
          <a:lstStyle/>
          <a:p>
            <a:endParaRPr lang="en-GB" sz="18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Effective communication techniques should be implemented by any company as it enhances the relationship among the employees, as well help in making the bond strong with the clients and the team. </a:t>
            </a:r>
          </a:p>
          <a:p>
            <a:pPr marL="285750" lvl="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By adopting effective communication the company will be able to address the idea and opinion to the client in an effectively written manual.</a:t>
            </a:r>
          </a:p>
          <a:p>
            <a:pPr marL="285750" lvl="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Lengthy manual seems un-interesting to the client and they become exhausted and upset. Because of this issue it is mandatory to write and communicate effectively </a:t>
            </a:r>
            <a:r>
              <a:rPr lang="en-US" sz="1800" dirty="0">
                <a:solidFill>
                  <a:schemeClr val="tx1"/>
                </a:solidFill>
                <a:latin typeface="Arial" panose="020B0604020202020204" pitchFamily="34" charset="0"/>
                <a:cs typeface="Arial" panose="020B0604020202020204" pitchFamily="34" charset="0"/>
              </a:rPr>
              <a:t>(Dev, 2017)</a:t>
            </a:r>
            <a:r>
              <a:rPr lang="en-GB" sz="1800" dirty="0">
                <a:solidFill>
                  <a:schemeClr val="tx1"/>
                </a:solidFill>
                <a:latin typeface="Arial" panose="020B0604020202020204" pitchFamily="34" charset="0"/>
                <a:cs typeface="Arial" panose="020B0604020202020204" pitchFamily="34" charset="0"/>
              </a:rPr>
              <a:t>.</a:t>
            </a:r>
          </a:p>
        </p:txBody>
      </p:sp>
      <p:pic>
        <p:nvPicPr>
          <p:cNvPr id="5" name="Imagine 4">
            <a:extLst>
              <a:ext uri="{FF2B5EF4-FFF2-40B4-BE49-F238E27FC236}">
                <a16:creationId xmlns:a16="http://schemas.microsoft.com/office/drawing/2014/main" id="{3630C27D-791F-417C-9E80-3120528441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2200" y="2150723"/>
            <a:ext cx="5181600" cy="3701142"/>
          </a:xfrm>
          <a:prstGeom prst="rect">
            <a:avLst/>
          </a:prstGeom>
          <a:noFill/>
        </p:spPr>
      </p:pic>
      <p:sp>
        <p:nvSpPr>
          <p:cNvPr id="6" name="CasetăText 5">
            <a:extLst>
              <a:ext uri="{FF2B5EF4-FFF2-40B4-BE49-F238E27FC236}">
                <a16:creationId xmlns:a16="http://schemas.microsoft.com/office/drawing/2014/main" id="{1C67128F-E739-460D-AF16-DC68CAFC568A}"/>
              </a:ext>
            </a:extLst>
          </p:cNvPr>
          <p:cNvSpPr txBox="1"/>
          <p:nvPr/>
        </p:nvSpPr>
        <p:spPr>
          <a:xfrm>
            <a:off x="9519557" y="6384471"/>
            <a:ext cx="2318657" cy="369332"/>
          </a:xfrm>
          <a:prstGeom prst="rect">
            <a:avLst/>
          </a:prstGeom>
          <a:noFill/>
        </p:spPr>
        <p:txBody>
          <a:bodyPr wrap="square" rtlCol="0">
            <a:spAutoFit/>
          </a:bodyPr>
          <a:lstStyle/>
          <a:p>
            <a:pPr algn="r"/>
            <a:r>
              <a:rPr lang="en-US" i="1" dirty="0"/>
              <a:t>Ovidiu Ionel Badea</a:t>
            </a:r>
            <a:endParaRPr lang="ro-RO" i="1" dirty="0"/>
          </a:p>
        </p:txBody>
      </p:sp>
    </p:spTree>
    <p:extLst>
      <p:ext uri="{BB962C8B-B14F-4D97-AF65-F5344CB8AC3E}">
        <p14:creationId xmlns:p14="http://schemas.microsoft.com/office/powerpoint/2010/main" val="2259850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
            <a:ext cx="10744200" cy="1228436"/>
          </a:xfrm>
        </p:spPr>
        <p:txBody>
          <a:bodyPr anchor="b">
            <a:normAutofit/>
          </a:bodyPr>
          <a:lstStyle/>
          <a:p>
            <a:r>
              <a:rPr lang="en-US" b="1">
                <a:effectLst>
                  <a:outerShdw blurRad="38100" dist="38100" dir="2700000" algn="tl">
                    <a:srgbClr val="000000">
                      <a:alpha val="43137"/>
                    </a:srgbClr>
                  </a:outerShdw>
                </a:effectLst>
              </a:rPr>
              <a:t>Advantages of effective communication for Green-Crop</a:t>
            </a:r>
            <a:endParaRPr lang="en-GB" dirty="0"/>
          </a:p>
        </p:txBody>
      </p:sp>
      <p:sp>
        <p:nvSpPr>
          <p:cNvPr id="3" name="Content Placeholder 2"/>
          <p:cNvSpPr>
            <a:spLocks noGrp="1"/>
          </p:cNvSpPr>
          <p:nvPr>
            <p:ph sz="half" idx="1"/>
          </p:nvPr>
        </p:nvSpPr>
        <p:spPr>
          <a:xfrm>
            <a:off x="838199" y="1825625"/>
            <a:ext cx="5742215" cy="4542518"/>
          </a:xfrm>
        </p:spPr>
        <p:txBody>
          <a:bodyPr>
            <a:normAutofit/>
          </a:bodyPr>
          <a:lstStyle/>
          <a:p>
            <a:pPr marL="285750" lvl="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Jargons, phrases and idioms that companies uses their own seems difficult to read and understand for others, this should need to stop and Green-Crop should write their manual in common language using common jargons and words. </a:t>
            </a:r>
          </a:p>
          <a:p>
            <a:pPr marL="285750" lvl="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Because of effective communication the client will more likely to understand the idea and might get involved in to it.</a:t>
            </a:r>
          </a:p>
          <a:p>
            <a:pPr marL="285750" lvl="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If Green-Crop engages in effective communication, it will be able to stay connected with the clients and keep the clients satisfied. Moreover, it can also get more clients through proper communication </a:t>
            </a:r>
          </a:p>
          <a:p>
            <a:pPr marL="285750" lvl="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Green-Crop should refrain from using jargon and terms that are hard to understand. It should communicate in a easy-to-understand manner so that clients can easily understand what the company is trying to say. </a:t>
            </a:r>
          </a:p>
          <a:p>
            <a:endParaRPr lang="en-GB" dirty="0"/>
          </a:p>
        </p:txBody>
      </p:sp>
      <p:pic>
        <p:nvPicPr>
          <p:cNvPr id="5" name="Imagine 4" descr="O imagine care conține text&#10;&#10;Descriere generată automat">
            <a:extLst>
              <a:ext uri="{FF2B5EF4-FFF2-40B4-BE49-F238E27FC236}">
                <a16:creationId xmlns:a16="http://schemas.microsoft.com/office/drawing/2014/main" id="{F95BF658-E874-4AC8-A1E0-8B0AF64833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0415" y="2150723"/>
            <a:ext cx="5181600" cy="3701142"/>
          </a:xfrm>
          <a:prstGeom prst="rect">
            <a:avLst/>
          </a:prstGeom>
          <a:noFill/>
        </p:spPr>
      </p:pic>
      <p:sp>
        <p:nvSpPr>
          <p:cNvPr id="6" name="CasetăText 5">
            <a:extLst>
              <a:ext uri="{FF2B5EF4-FFF2-40B4-BE49-F238E27FC236}">
                <a16:creationId xmlns:a16="http://schemas.microsoft.com/office/drawing/2014/main" id="{6D22AD7F-FFD3-47E7-88DE-391E0D3FE046}"/>
              </a:ext>
            </a:extLst>
          </p:cNvPr>
          <p:cNvSpPr txBox="1"/>
          <p:nvPr/>
        </p:nvSpPr>
        <p:spPr>
          <a:xfrm>
            <a:off x="9388929" y="6368143"/>
            <a:ext cx="2373086" cy="369332"/>
          </a:xfrm>
          <a:prstGeom prst="rect">
            <a:avLst/>
          </a:prstGeom>
          <a:noFill/>
        </p:spPr>
        <p:txBody>
          <a:bodyPr wrap="square" rtlCol="0">
            <a:spAutoFit/>
          </a:bodyPr>
          <a:lstStyle/>
          <a:p>
            <a:pPr algn="r"/>
            <a:r>
              <a:rPr lang="en-US" i="1" dirty="0"/>
              <a:t>Ovidiu-Ionel Badea</a:t>
            </a:r>
            <a:endParaRPr lang="ro-RO" i="1" dirty="0"/>
          </a:p>
        </p:txBody>
      </p:sp>
    </p:spTree>
    <p:extLst>
      <p:ext uri="{BB962C8B-B14F-4D97-AF65-F5344CB8AC3E}">
        <p14:creationId xmlns:p14="http://schemas.microsoft.com/office/powerpoint/2010/main" val="2850263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28267" y="2402237"/>
            <a:ext cx="5859506" cy="2187226"/>
          </a:xfrm>
        </p:spPr>
        <p:txBody>
          <a:bodyPr>
            <a:noAutofit/>
          </a:bodyPr>
          <a:lstStyle/>
          <a:p>
            <a:r>
              <a:rPr lang="en-US"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p:txBody>
      </p:sp>
      <p:sp>
        <p:nvSpPr>
          <p:cNvPr id="5" name="Rectangle 2"/>
          <p:cNvSpPr>
            <a:spLocks noGrp="1" noChangeArrowheads="1"/>
          </p:cNvSpPr>
          <p:nvPr>
            <p:ph type="title"/>
          </p:nvPr>
        </p:nvSpPr>
        <p:spPr bwMode="auto">
          <a:xfrm>
            <a:off x="222251" y="483486"/>
            <a:ext cx="5540374" cy="60247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Corey, D. A. M., 2009. Chapter 1: Introducing Communication. In: </a:t>
            </a:r>
            <a:r>
              <a:rPr kumimoji="0" lang="en-US" sz="105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EVOLUTION OF HUMAN COMMUNICATION: FROM THEORY TO PRACTICE. </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s.l.:</a:t>
            </a:r>
            <a:r>
              <a:rPr kumimoji="0" lang="en-US" sz="105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EtrePress</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pp. 1-265.</a:t>
            </a:r>
            <a:endParaRPr kumimoji="0" lang="en-GB" sz="105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Daft, R. L. &amp; </a:t>
            </a:r>
            <a:r>
              <a:rPr kumimoji="0" lang="en-US" sz="105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Lengel</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R. H., 1986. Information Richness: A New Approach to Managerial Behavior and Organization Design. </a:t>
            </a:r>
            <a:r>
              <a:rPr kumimoji="0" lang="en-US" sz="105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Management Sciences, </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32(5), pp. 554-571.</a:t>
            </a:r>
            <a:endParaRPr kumimoji="0" lang="en-GB" sz="105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Dato</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N., 2019. </a:t>
            </a:r>
            <a:r>
              <a:rPr kumimoji="0" lang="en-US" sz="105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7 best communication channels for a connected team.. </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sz="105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https://www.podium.com/article/communication-channels/</a:t>
            </a:r>
            <a:b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13 July 2021].</a:t>
            </a:r>
            <a:endParaRPr kumimoji="0" lang="en-GB" sz="105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Dev</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K., 2017. </a:t>
            </a:r>
            <a:r>
              <a:rPr kumimoji="0" lang="en-US" sz="105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10 Tips for Effective Communication with Customers. </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sz="105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https://customerthink.com/10-tips-for-effective-communication-with-customers/</a:t>
            </a:r>
            <a:b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14 July 2021].</a:t>
            </a:r>
            <a:endParaRPr kumimoji="0" lang="en-GB" sz="105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Ekman, P., Friesen, W. V. &amp; Hager, J. C., 2008. </a:t>
            </a:r>
            <a:r>
              <a:rPr kumimoji="0" lang="en-US" sz="105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facial action coding system (FACS).. </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sz="105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https://open.lib.umn.edu/organizationalbehavior/chapter/8-4-different-types-of-communication-and-channels/</a:t>
            </a:r>
            <a:b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13 July 2021].</a:t>
            </a:r>
            <a:endParaRPr kumimoji="0" lang="en-GB" sz="105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Johnson, A. M. &amp; </a:t>
            </a:r>
            <a:r>
              <a:rPr kumimoji="0" lang="en-US" sz="105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Lederer</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 L., 2005. The Effect of Communication Frequency and Channel Richness on the Convergence between Chief Executive and Chief Information Officers. </a:t>
            </a:r>
            <a:r>
              <a:rPr kumimoji="0" lang="en-US" sz="105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Journal of Management Information Systems, </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22(2), pp. 227-252 .</a:t>
            </a:r>
            <a:endParaRPr kumimoji="0" lang="en-GB" sz="105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Kashyap</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S., 2020. </a:t>
            </a:r>
            <a:r>
              <a:rPr kumimoji="0" lang="en-US" sz="105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Here’s How Effective Communication is in the Hands of 73% of Professionals. </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sz="105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https://www.proofhub.com/articles/effective-communication</a:t>
            </a:r>
            <a:b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14 July 2021].</a:t>
            </a:r>
            <a:endParaRPr kumimoji="0" lang="en-GB" sz="105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Kinsey, A., 2019. </a:t>
            </a:r>
            <a:r>
              <a:rPr kumimoji="0" lang="en-US" sz="105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Effects of Poor Communication in Business. </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sz="105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https://smallbusiness.chron.com/effects-poor-communication-business-345.html</a:t>
            </a:r>
            <a:b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13 July 2021].</a:t>
            </a:r>
            <a:endParaRPr kumimoji="0" lang="en-GB" sz="105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Nordquist</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R., 2020. </a:t>
            </a:r>
            <a:r>
              <a:rPr kumimoji="0" lang="en-US" sz="105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What Does Medium Mean in the Communication Process?. </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sz="105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https://www.thoughtco.com/medium-communication-term-1691374</a:t>
            </a:r>
            <a:b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13 July 2021].</a:t>
            </a:r>
            <a:endParaRPr kumimoji="0" lang="en-GB" sz="105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Suter</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E. et al., 2009. Role understanding and effective communication as core competencies for collaborative practice. </a:t>
            </a:r>
            <a:r>
              <a:rPr kumimoji="0" lang="en-US" sz="105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Journal of </a:t>
            </a:r>
            <a:r>
              <a:rPr kumimoji="0" lang="en-US" sz="105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Interprofessional</a:t>
            </a:r>
            <a:r>
              <a:rPr kumimoji="0" lang="en-US" sz="105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Care , </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23(1), pp. 41-51.</a:t>
            </a:r>
            <a:endParaRPr kumimoji="0" lang="en-GB" sz="105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Teresa, P. &amp; Corey, A. M., 2009. </a:t>
            </a:r>
            <a:r>
              <a:rPr kumimoji="0" lang="en-US" sz="105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Chapter 1: Introducing Communication. </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illustrated ed. s.l.:</a:t>
            </a:r>
            <a:r>
              <a:rPr kumimoji="0" lang="en-US" sz="105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EtrePress</a:t>
            </a:r>
            <a:r>
              <a:rPr kumimoji="0" lang="en-US" sz="105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t>
            </a:r>
            <a:endParaRPr kumimoji="0" lang="en-GB"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175021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Teamwork Evaluation Form</a:t>
            </a:r>
            <a:endParaRPr lang="en-GB" dirty="0"/>
          </a:p>
        </p:txBody>
      </p:sp>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925020476"/>
              </p:ext>
            </p:extLst>
          </p:nvPr>
        </p:nvGraphicFramePr>
        <p:xfrm>
          <a:off x="1076325" y="1338943"/>
          <a:ext cx="9744075" cy="5107888"/>
        </p:xfrm>
        <a:graphic>
          <a:graphicData uri="http://schemas.openxmlformats.org/drawingml/2006/table">
            <a:tbl>
              <a:tblPr firstRow="1" bandRow="1">
                <a:tableStyleId>{5C22544A-7EE6-4342-B048-85BDC9FD1C3A}</a:tableStyleId>
              </a:tblPr>
              <a:tblGrid>
                <a:gridCol w="3514483">
                  <a:extLst>
                    <a:ext uri="{9D8B030D-6E8A-4147-A177-3AD203B41FA5}">
                      <a16:colId xmlns:a16="http://schemas.microsoft.com/office/drawing/2014/main" val="1381715570"/>
                    </a:ext>
                  </a:extLst>
                </a:gridCol>
                <a:gridCol w="6229592">
                  <a:extLst>
                    <a:ext uri="{9D8B030D-6E8A-4147-A177-3AD203B41FA5}">
                      <a16:colId xmlns:a16="http://schemas.microsoft.com/office/drawing/2014/main" val="3579679796"/>
                    </a:ext>
                  </a:extLst>
                </a:gridCol>
              </a:tblGrid>
              <a:tr h="482997">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667716">
                <a:tc>
                  <a:txBody>
                    <a:bodyPr/>
                    <a:lstStyle/>
                    <a:p>
                      <a:r>
                        <a:rPr lang="en-GB" dirty="0"/>
                        <a:t>Who was in your team? </a:t>
                      </a:r>
                    </a:p>
                  </a:txBody>
                  <a:tcPr/>
                </a:tc>
                <a:tc>
                  <a:txBody>
                    <a:bodyPr/>
                    <a:lstStyle/>
                    <a:p>
                      <a:r>
                        <a:rPr lang="en-GB" dirty="0"/>
                        <a:t>Ana-Maria Bundea, Daniela </a:t>
                      </a:r>
                      <a:r>
                        <a:rPr lang="en-GB" dirty="0" err="1"/>
                        <a:t>Apetrei</a:t>
                      </a:r>
                      <a:r>
                        <a:rPr lang="en-GB" dirty="0"/>
                        <a:t>, Serina </a:t>
                      </a:r>
                      <a:r>
                        <a:rPr lang="en-GB" dirty="0" err="1"/>
                        <a:t>Vylneta</a:t>
                      </a:r>
                      <a:r>
                        <a:rPr lang="en-GB" dirty="0"/>
                        <a:t> Williams and Ovidiu Ionel Badea</a:t>
                      </a:r>
                    </a:p>
                  </a:txBody>
                  <a:tcPr/>
                </a:tc>
                <a:extLst>
                  <a:ext uri="{0D108BD9-81ED-4DB2-BD59-A6C34878D82A}">
                    <a16:rowId xmlns:a16="http://schemas.microsoft.com/office/drawing/2014/main" val="2318373457"/>
                  </a:ext>
                </a:extLst>
              </a:tr>
              <a:tr h="8452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2507276796"/>
                  </a:ext>
                </a:extLst>
              </a:tr>
              <a:tr h="10987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endParaRPr lang="en-GB" dirty="0"/>
                    </a:p>
                  </a:txBody>
                  <a:tcPr/>
                </a:tc>
                <a:extLst>
                  <a:ext uri="{0D108BD9-81ED-4DB2-BD59-A6C34878D82A}">
                    <a16:rowId xmlns:a16="http://schemas.microsoft.com/office/drawing/2014/main" val="1913256840"/>
                  </a:ext>
                </a:extLst>
              </a:tr>
              <a:tr h="10987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200" dirty="0">
                        <a:solidFill>
                          <a:schemeClr val="dk1"/>
                        </a:solidFill>
                        <a:effectLst/>
                        <a:latin typeface="+mn-lt"/>
                        <a:ea typeface="+mn-ea"/>
                        <a:cs typeface="+mn-cs"/>
                      </a:endParaRPr>
                    </a:p>
                  </a:txBody>
                  <a:tcPr/>
                </a:tc>
                <a:extLst>
                  <a:ext uri="{0D108BD9-81ED-4DB2-BD59-A6C34878D82A}">
                    <a16:rowId xmlns:a16="http://schemas.microsoft.com/office/drawing/2014/main" val="771358641"/>
                  </a:ext>
                </a:extLst>
              </a:tr>
              <a:tr h="845215">
                <a:tc>
                  <a:txBody>
                    <a:bodyPr/>
                    <a:lstStyle/>
                    <a:p>
                      <a:r>
                        <a:rPr lang="en-GB" dirty="0"/>
                        <a:t>How would you rate your team working? Out of 10? </a:t>
                      </a:r>
                    </a:p>
                  </a:txBody>
                  <a:tcPr/>
                </a:tc>
                <a:tc>
                  <a:txBody>
                    <a:bodyPr/>
                    <a:lstStyle/>
                    <a:p>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285159214"/>
      </p:ext>
    </p:extLst>
  </p:cSld>
  <p:clrMapOvr>
    <a:masterClrMapping/>
  </p:clrMapOvr>
</p:sld>
</file>

<file path=ppt/theme/theme1.xml><?xml version="1.0" encoding="utf-8"?>
<a:theme xmlns:a="http://schemas.openxmlformats.org/drawingml/2006/main" name="WelcomeDoc">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elcome to PowerPoint.potx" id="{43699C43-EC89-4A55-9A99-3FD944590577}" vid="{3C36ED3A-1C33-4ECB-8650-37D568EF454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1584528</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2012-06-20T23:39:00+00:00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TP102923943</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843282</LocLastLocAttemptVersionLookup>
    <IsSearchable xmlns="4873beb7-5857-4685-be1f-d57550cc96cc">true</IsSearchable>
    <TemplateTemplateType xmlns="4873beb7-5857-4685-be1f-d57550cc96cc">PowerPoint Template - Slideshow Launch</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LocMarketGroupTiers2 xmlns="4873beb7-5857-4685-be1f-d57550cc96cc" xsi:nil="true"/>
    <APAuthor xmlns="4873beb7-5857-4685-be1f-d57550cc96cc">
      <UserInfo>
        <DisplayName>REDMOND\v-sa</DisplayName>
        <AccountId>2467</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970C04F-E7AC-41AB-9C6D-1B1BB88BFF7F}">
  <ds:schemaRefs>
    <ds:schemaRef ds:uri="http://schemas.openxmlformats.org/package/2006/metadata/core-properties"/>
    <ds:schemaRef ds:uri="http://purl.org/dc/elements/1.1/"/>
    <ds:schemaRef ds:uri="http://schemas.microsoft.com/office/2006/documentManagement/types"/>
    <ds:schemaRef ds:uri="http://www.w3.org/XML/1998/namespace"/>
    <ds:schemaRef ds:uri="http://schemas.microsoft.com/office/2006/metadata/properties"/>
    <ds:schemaRef ds:uri="http://purl.org/dc/terms/"/>
    <ds:schemaRef ds:uri="http://purl.org/dc/dcmitype/"/>
    <ds:schemaRef ds:uri="http://schemas.microsoft.com/office/infopath/2007/PartnerControls"/>
    <ds:schemaRef ds:uri="4873beb7-5857-4685-be1f-d57550cc96cc"/>
  </ds:schemaRefs>
</ds:datastoreItem>
</file>

<file path=customXml/itemProps2.xml><?xml version="1.0" encoding="utf-8"?>
<ds:datastoreItem xmlns:ds="http://schemas.openxmlformats.org/officeDocument/2006/customXml" ds:itemID="{C3DEC53A-9DF1-4780-BE92-17E971B7A9ED}">
  <ds:schemaRefs>
    <ds:schemaRef ds:uri="http://schemas.microsoft.com/sharepoint/v3/contenttype/forms"/>
  </ds:schemaRefs>
</ds:datastoreItem>
</file>

<file path=customXml/itemProps3.xml><?xml version="1.0" encoding="utf-8"?>
<ds:datastoreItem xmlns:ds="http://schemas.openxmlformats.org/officeDocument/2006/customXml" ds:itemID="{63EE7759-C66F-4EA4-9863-7EBA32518D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 Boardroom</Template>
  <TotalTime>479</TotalTime>
  <Words>1980</Words>
  <Application>Microsoft Office PowerPoint</Application>
  <PresentationFormat>Widescreen</PresentationFormat>
  <Paragraphs>116</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Segoe UI</vt:lpstr>
      <vt:lpstr>Segoe UI Light</vt:lpstr>
      <vt:lpstr>WelcomeDoc</vt:lpstr>
      <vt:lpstr>Effective  Communication when  launching a new service</vt:lpstr>
      <vt:lpstr>Introduction To Models of Communication </vt:lpstr>
      <vt:lpstr>Models of Communication </vt:lpstr>
      <vt:lpstr>Channels of Communication </vt:lpstr>
      <vt:lpstr>Channels of Communication</vt:lpstr>
      <vt:lpstr>Model of Channel Richness</vt:lpstr>
      <vt:lpstr>Barriers in Effective Communication </vt:lpstr>
      <vt:lpstr>Impact of Poor Communication </vt:lpstr>
      <vt:lpstr>Advantages of effective communication for Green-Crop</vt:lpstr>
      <vt:lpstr>Advantages of effective communication for Green-Crop</vt:lpstr>
      <vt:lpstr>Corey, D. A. M., 2009. Chapter 1: Introducing Communication. In: THE EVOLUTION OF HUMAN COMMUNICATION: FROM THEORY TO PRACTICE. s.l.:EtrePress, pp. 1-265. Daft, R. L. &amp; Lengel, R. H., 1986. Information Richness: A New Approach to Managerial Behavior and Organization Design. Management Sciences, 32(5), pp. 554-571. Dato, N., 2019. 7 best communication channels for a connected team.. [Online]  Available at: https://www.podium.com/article/communication-channels/ [Accessed 13 July 2021]. Dev, K., 2017. 10 Tips for Effective Communication with Customers. [Online]  Available at: https://customerthink.com/10-tips-for-effective-communication-with-customers/ [Accessed 14 July 2021]. Ekman, P., Friesen, W. V. &amp; Hager, J. C., 2008. The facial action coding system (FACS).. [Online]  Available at: https://open.lib.umn.edu/organizationalbehavior/chapter/8-4-different-types-of-communication-and-channels/ [Accessed 13 July 2021]. Johnson, A. M. &amp; Lederer, A. L., 2005. The Effect of Communication Frequency and Channel Richness on the Convergence between Chief Executive and Chief Information Officers. Journal of Management Information Systems, 22(2), pp. 227-252 . Kashyap, S., 2020. Here’s How Effective Communication is in the Hands of 73% of Professionals. [Online]  Available at: https://www.proofhub.com/articles/effective-communication [Accessed 14 July 2021]. Kinsey, A., 2019. The Effects of Poor Communication in Business. [Online]  Available at: https://smallbusiness.chron.com/effects-poor-communication-business-345.html [Accessed 13 July 2021]. Nordquist, R., 2020. What Does Medium Mean in the Communication Process?. [Online]  Available at: https://www.thoughtco.com/medium-communication-term-1691374 [Accessed 13 July 2021]. Suter, E. et al., 2009. Role understanding and effective communication as core competencies for collaborative practice. Journal of Interprofessional Care , 23(1), pp. 41-51. Teresa, P. &amp; Corey, A. M., 2009. Chapter 1: Introducing Communication. illustrated ed. s.l.:EtrePress. </vt:lpstr>
      <vt:lpstr>Teamwork Evaluation Form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Communication</dc:title>
  <dc:creator>Gottlich</dc:creator>
  <cp:keywords/>
  <cp:lastModifiedBy>Serina Sylveta Williams (1915864)</cp:lastModifiedBy>
  <cp:revision>16</cp:revision>
  <dcterms:created xsi:type="dcterms:W3CDTF">2021-07-13T08:54:40Z</dcterms:created>
  <dcterms:modified xsi:type="dcterms:W3CDTF">2021-10-15T19:15:18Z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_TemplateID">
    <vt:lpwstr>TC029239449991</vt:lpwstr>
  </property>
  <property fmtid="{D5CDD505-2E9C-101B-9397-08002B2CF9AE}" pid="4" name="ContentTypeId">
    <vt:lpwstr>0x0101006EDDDB5EE6D98C44930B742096920B300400F5B6D36B3EF94B4E9A635CDF2A18F5B8</vt:lpwstr>
  </property>
  <property fmtid="{D5CDD505-2E9C-101B-9397-08002B2CF9AE}" pid="5" name="FeatureTags">
    <vt:lpwstr/>
  </property>
  <property fmtid="{D5CDD505-2E9C-101B-9397-08002B2CF9AE}" pid="6" name="LocalizationTags">
    <vt:lpwstr/>
  </property>
  <property fmtid="{D5CDD505-2E9C-101B-9397-08002B2CF9AE}" pid="7" name="ScenarioTags">
    <vt:lpwstr/>
  </property>
  <property fmtid="{D5CDD505-2E9C-101B-9397-08002B2CF9AE}" pid="8" name="CampaignTags">
    <vt:lpwstr/>
  </property>
</Properties>
</file>