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6"/>
  </p:notesMasterIdLst>
  <p:sldIdLst>
    <p:sldId id="256" r:id="rId2"/>
    <p:sldId id="267" r:id="rId3"/>
    <p:sldId id="257" r:id="rId4"/>
    <p:sldId id="258" r:id="rId5"/>
    <p:sldId id="259" r:id="rId6"/>
    <p:sldId id="260" r:id="rId7"/>
    <p:sldId id="261" r:id="rId8"/>
    <p:sldId id="262" r:id="rId9"/>
    <p:sldId id="268" r:id="rId10"/>
    <p:sldId id="263" r:id="rId11"/>
    <p:sldId id="264" r:id="rId12"/>
    <p:sldId id="269" r:id="rId13"/>
    <p:sldId id="265" r:id="rId14"/>
    <p:sldId id="266" r:id="rId15"/>
  </p:sldIdLst>
  <p:sldSz cx="12192000" cy="6858000"/>
  <p:notesSz cx="6858000" cy="9144000"/>
  <p:embeddedFontLst>
    <p:embeddedFont>
      <p:font typeface="Gill Sans MT" panose="020B0502020104020203" pitchFamily="34" charset="77"/>
      <p:regular r:id="rId17"/>
      <p:bold r:id="rId18"/>
      <p:italic r:id="rId19"/>
    </p:embeddedFont>
    <p:embeddedFont>
      <p:font typeface="Lato" panose="020F0502020204030203" pitchFamily="34" charset="0"/>
      <p:regular r:id="rId20"/>
      <p:bold r:id="rId21"/>
      <p:italic r:id="rId22"/>
      <p:boldItalic r:id="rId23"/>
    </p:embeddedFont>
    <p:embeddedFont>
      <p:font typeface="Poppins" pitchFamily="2" charset="77"/>
      <p:regular r:id="rId24"/>
      <p:bold r:id="rId25"/>
      <p:italic r:id="rId26"/>
      <p:boldItalic r:id="rId27"/>
    </p:embeddedFont>
    <p:embeddedFont>
      <p:font typeface="Poppins SemiBold" panose="00000700000000000000" pitchFamily="2" charset="77"/>
      <p:regular r:id="rId28"/>
      <p:bold r:id="rId29"/>
      <p:italic r:id="rId30"/>
      <p:boldItalic r:id="rId3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4A274E8-9CCB-44FF-9D89-BF90CEBA66CC}">
  <a:tblStyle styleId="{94A274E8-9CCB-44FF-9D89-BF90CEBA66CC}"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858" y="2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4" name="Google Shape;17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8" name="Google Shape;19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6" name="Google Shape;23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9" name="Google Shape;25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6" name="Google Shape;28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2358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0201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759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07544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2608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1290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777151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8788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251210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9062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0377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marL="0" lvl="0" indent="0" algn="r" rtl="0">
              <a:spcBef>
                <a:spcPts val="0"/>
              </a:spcBef>
              <a:spcAft>
                <a:spcPts val="0"/>
              </a:spcAft>
              <a:buNone/>
            </a:pPr>
            <a:fld id="{00000000-1234-1234-1234-12341234123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4208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1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ww.dh.gov.uk/publications" TargetMode="External"/><Relationship Id="rId7" Type="http://schemas.openxmlformats.org/officeDocument/2006/relationships/hyperlink" Target="https://int.livhospital.com/what-is-acute-leukemia-staging-stages-treatment/"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www.alamy.com/stock-photo/renal-pathology.html?imgt=8&amp;sortBy=relevant" TargetMode="External"/><Relationship Id="rId5" Type="http://schemas.openxmlformats.org/officeDocument/2006/relationships/hyperlink" Target="https://www.nice.org.uk/guidance/ng203/chapter/recommendations" TargetMode="External"/><Relationship Id="rId4" Type="http://schemas.openxmlformats.org/officeDocument/2006/relationships/hyperlink" Target="https://www.healthdata.org/news-events/newsroom/news-releases/chronic-kidney-disease-has-more-doubled-1990-now-affec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5" name="Google Shape;85;p13"/>
          <p:cNvSpPr txBox="1"/>
          <p:nvPr/>
        </p:nvSpPr>
        <p:spPr>
          <a:xfrm>
            <a:off x="295275" y="1879252"/>
            <a:ext cx="11601600" cy="1371300"/>
          </a:xfrm>
          <a:prstGeom prst="rect">
            <a:avLst/>
          </a:prstGeom>
          <a:noFill/>
          <a:ln>
            <a:noFill/>
          </a:ln>
        </p:spPr>
        <p:txBody>
          <a:bodyPr spcFirstLastPara="1" wrap="square" lIns="0" tIns="0" rIns="0" bIns="0" anchor="t" anchorCtr="0">
            <a:spAutoFit/>
          </a:bodyPr>
          <a:lstStyle/>
          <a:p>
            <a:pPr marL="0" marR="0" lvl="0" indent="0" algn="ctr" rtl="0">
              <a:lnSpc>
                <a:spcPct val="119975"/>
              </a:lnSpc>
              <a:spcBef>
                <a:spcPts val="0"/>
              </a:spcBef>
              <a:spcAft>
                <a:spcPts val="0"/>
              </a:spcAft>
              <a:buNone/>
            </a:pPr>
            <a:r>
              <a:rPr lang="en-US" sz="4050" b="1" i="0" u="none" strike="noStrike" cap="none" dirty="0" err="1">
                <a:solidFill>
                  <a:srgbClr val="ECFEFF"/>
                </a:solidFill>
                <a:latin typeface="Poppins"/>
                <a:ea typeface="Poppins"/>
                <a:cs typeface="Poppins"/>
                <a:sym typeface="Poppins"/>
              </a:rPr>
              <a:t>Personali</a:t>
            </a:r>
            <a:r>
              <a:rPr lang="en-US" sz="4050" b="1" dirty="0" err="1">
                <a:solidFill>
                  <a:srgbClr val="ECFEFF"/>
                </a:solidFill>
                <a:latin typeface="Poppins"/>
                <a:ea typeface="Poppins"/>
                <a:cs typeface="Poppins"/>
                <a:sym typeface="Poppins"/>
              </a:rPr>
              <a:t>s</a:t>
            </a:r>
            <a:r>
              <a:rPr lang="en-US" sz="4050" b="1" i="0" u="none" strike="noStrike" cap="none" dirty="0" err="1">
                <a:solidFill>
                  <a:srgbClr val="ECFEFF"/>
                </a:solidFill>
                <a:latin typeface="Poppins"/>
                <a:ea typeface="Poppins"/>
                <a:cs typeface="Poppins"/>
                <a:sym typeface="Poppins"/>
              </a:rPr>
              <a:t>ed</a:t>
            </a:r>
            <a:r>
              <a:rPr lang="en-US" sz="4050" b="1" i="0" u="none" strike="noStrike" cap="none" dirty="0">
                <a:solidFill>
                  <a:srgbClr val="ECFEFF"/>
                </a:solidFill>
                <a:latin typeface="Poppins"/>
                <a:ea typeface="Poppins"/>
                <a:cs typeface="Poppins"/>
                <a:sym typeface="Poppins"/>
              </a:rPr>
              <a:t> Approaches to the Diagnosis</a:t>
            </a:r>
            <a:br>
              <a:rPr lang="en-US" sz="1800" b="0" i="0" u="none" strike="noStrike" cap="none" dirty="0">
                <a:solidFill>
                  <a:schemeClr val="dk1"/>
                </a:solidFill>
                <a:latin typeface="Calibri"/>
                <a:ea typeface="Calibri"/>
                <a:cs typeface="Calibri"/>
                <a:sym typeface="Calibri"/>
              </a:rPr>
            </a:br>
            <a:r>
              <a:rPr lang="en-US" sz="4050" b="1" i="0" u="none" strike="noStrike" cap="none" dirty="0">
                <a:solidFill>
                  <a:srgbClr val="ECFEFF"/>
                </a:solidFill>
                <a:latin typeface="Poppins"/>
                <a:ea typeface="Poppins"/>
                <a:cs typeface="Poppins"/>
                <a:sym typeface="Poppins"/>
              </a:rPr>
              <a:t> &amp; Management of CKD </a:t>
            </a:r>
            <a:endParaRPr dirty="0"/>
          </a:p>
        </p:txBody>
      </p:sp>
      <p:sp>
        <p:nvSpPr>
          <p:cNvPr id="86" name="Google Shape;86;p13"/>
          <p:cNvSpPr/>
          <p:nvPr/>
        </p:nvSpPr>
        <p:spPr>
          <a:xfrm>
            <a:off x="5524500" y="3921323"/>
            <a:ext cx="11430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7" name="Google Shape;87;p13"/>
          <p:cNvSpPr txBox="1"/>
          <p:nvPr/>
        </p:nvSpPr>
        <p:spPr>
          <a:xfrm>
            <a:off x="1650114" y="3959423"/>
            <a:ext cx="5800800" cy="1384995"/>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500" dirty="0">
                <a:solidFill>
                  <a:srgbClr val="94A3B8"/>
                </a:solidFill>
                <a:latin typeface="Lato"/>
                <a:ea typeface="Lato"/>
                <a:cs typeface="Lato"/>
                <a:sym typeface="Lato"/>
              </a:rPr>
              <a:t>Community Care and Management of Longer-term Conditions</a:t>
            </a:r>
          </a:p>
          <a:p>
            <a:pPr marL="0" marR="0" lvl="0" indent="0" algn="ctr" rtl="0">
              <a:lnSpc>
                <a:spcPct val="150000"/>
              </a:lnSpc>
              <a:spcBef>
                <a:spcPts val="0"/>
              </a:spcBef>
              <a:spcAft>
                <a:spcPts val="0"/>
              </a:spcAft>
              <a:buNone/>
            </a:pPr>
            <a:r>
              <a:rPr lang="en-US" sz="1500" dirty="0">
                <a:solidFill>
                  <a:srgbClr val="94A3B8"/>
                </a:solidFill>
                <a:latin typeface="Lato"/>
                <a:ea typeface="Lato"/>
                <a:cs typeface="Lato"/>
                <a:sym typeface="Lato"/>
              </a:rPr>
              <a:t>Student Name: []</a:t>
            </a:r>
          </a:p>
          <a:p>
            <a:pPr marL="0" marR="0" lvl="0" indent="0" algn="ctr" rtl="0">
              <a:lnSpc>
                <a:spcPct val="150000"/>
              </a:lnSpc>
              <a:spcBef>
                <a:spcPts val="0"/>
              </a:spcBef>
              <a:spcAft>
                <a:spcPts val="0"/>
              </a:spcAft>
              <a:buNone/>
            </a:pPr>
            <a:r>
              <a:rPr lang="en-US" sz="1500" dirty="0">
                <a:solidFill>
                  <a:srgbClr val="94A3B8"/>
                </a:solidFill>
                <a:latin typeface="Lato"/>
                <a:ea typeface="Lato"/>
                <a:cs typeface="Lato"/>
                <a:sym typeface="Lato"/>
              </a:rPr>
              <a:t>Student ID: []</a:t>
            </a:r>
          </a:p>
          <a:p>
            <a:pPr marL="0" marR="0" lvl="0" indent="0" algn="ctr" rtl="0">
              <a:lnSpc>
                <a:spcPct val="150000"/>
              </a:lnSpc>
              <a:spcBef>
                <a:spcPts val="0"/>
              </a:spcBef>
              <a:spcAft>
                <a:spcPts val="0"/>
              </a:spcAft>
              <a:buNone/>
            </a:pPr>
            <a:r>
              <a:rPr lang="en-US" sz="1500" dirty="0">
                <a:solidFill>
                  <a:srgbClr val="94A3B8"/>
                </a:solidFill>
                <a:latin typeface="Lato"/>
                <a:ea typeface="Lato"/>
                <a:cs typeface="Lato"/>
                <a:sym typeface="Lato"/>
              </a:rPr>
              <a:t>Date: []</a:t>
            </a:r>
            <a:endParaRPr dirty="0"/>
          </a:p>
        </p:txBody>
      </p:sp>
      <p:sp>
        <p:nvSpPr>
          <p:cNvPr id="88" name="Google Shape;88;p13"/>
          <p:cNvSpPr txBox="1"/>
          <p:nvPr/>
        </p:nvSpPr>
        <p:spPr>
          <a:xfrm>
            <a:off x="571500" y="6419850"/>
            <a:ext cx="2705100" cy="1524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975" b="0" i="1" u="none" strike="noStrike" cap="none">
                <a:solidFill>
                  <a:srgbClr val="64748B"/>
                </a:solidFill>
                <a:latin typeface="Lato"/>
                <a:ea typeface="Lato"/>
                <a:cs typeface="Lato"/>
                <a:sym typeface="Lato"/>
              </a:rPr>
              <a:t>Dalal et al. (2018) | Department of Health (2012)</a:t>
            </a:r>
            <a:endParaRPr/>
          </a:p>
        </p:txBody>
      </p:sp>
      <p:pic>
        <p:nvPicPr>
          <p:cNvPr id="2" name="Picture 1">
            <a:extLst>
              <a:ext uri="{FF2B5EF4-FFF2-40B4-BE49-F238E27FC236}">
                <a16:creationId xmlns:a16="http://schemas.microsoft.com/office/drawing/2014/main" id="{0348C66F-BD73-11D5-D485-C41407ED2AC9}"/>
              </a:ext>
            </a:extLst>
          </p:cNvPr>
          <p:cNvPicPr>
            <a:picLocks noChangeAspect="1"/>
          </p:cNvPicPr>
          <p:nvPr/>
        </p:nvPicPr>
        <p:blipFill>
          <a:blip r:embed="rId3"/>
          <a:stretch>
            <a:fillRect/>
          </a:stretch>
        </p:blipFill>
        <p:spPr>
          <a:xfrm>
            <a:off x="8036758" y="3429000"/>
            <a:ext cx="2790900" cy="19980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C420D409-F929-73EB-567F-35D99C9E6145}"/>
              </a:ext>
            </a:extLst>
          </p:cNvPr>
          <p:cNvSpPr txBox="1"/>
          <p:nvPr/>
        </p:nvSpPr>
        <p:spPr>
          <a:xfrm>
            <a:off x="9656536" y="5451590"/>
            <a:ext cx="2342244" cy="307777"/>
          </a:xfrm>
          <a:prstGeom prst="rect">
            <a:avLst/>
          </a:prstGeom>
          <a:noFill/>
        </p:spPr>
        <p:txBody>
          <a:bodyPr wrap="square">
            <a:spAutoFit/>
          </a:bodyPr>
          <a:lstStyle/>
          <a:p>
            <a:r>
              <a:rPr lang="en-US" sz="1400" dirty="0">
                <a:effectLst/>
                <a:latin typeface="Times New Roman" panose="02020603050405020304" pitchFamily="18" charset="0"/>
                <a:ea typeface="Aptos" panose="020B0004020202020204" pitchFamily="34" charset="0"/>
              </a:rPr>
              <a:t>(Shrestha et al., 2024)</a:t>
            </a:r>
            <a:endParaRPr lang="en-US" sz="1400" dirty="0"/>
          </a:p>
        </p:txBody>
      </p:sp>
      <p:sp>
        <p:nvSpPr>
          <p:cNvPr id="3" name="TextBox 2">
            <a:extLst>
              <a:ext uri="{FF2B5EF4-FFF2-40B4-BE49-F238E27FC236}">
                <a16:creationId xmlns:a16="http://schemas.microsoft.com/office/drawing/2014/main" id="{13BCDB4E-FBF5-FC5F-0291-5BC7D1A527EE}"/>
              </a:ext>
            </a:extLst>
          </p:cNvPr>
          <p:cNvSpPr txBox="1"/>
          <p:nvPr/>
        </p:nvSpPr>
        <p:spPr>
          <a:xfrm>
            <a:off x="5036270" y="2810497"/>
            <a:ext cx="1828800" cy="1828800"/>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04;p14">
            <a:extLst>
              <a:ext uri="{FF2B5EF4-FFF2-40B4-BE49-F238E27FC236}">
                <a16:creationId xmlns:a16="http://schemas.microsoft.com/office/drawing/2014/main" id="{75A8C0F2-D226-95CE-E4A2-DAE32BB68ECD}"/>
              </a:ext>
            </a:extLst>
          </p:cNvPr>
          <p:cNvSpPr txBox="1"/>
          <p:nvPr/>
        </p:nvSpPr>
        <p:spPr>
          <a:xfrm>
            <a:off x="571500" y="873475"/>
            <a:ext cx="11601600" cy="5262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Introduction</a:t>
            </a:r>
            <a:endParaRPr dirty="0"/>
          </a:p>
        </p:txBody>
      </p:sp>
      <p:sp>
        <p:nvSpPr>
          <p:cNvPr id="5" name="TextBox 4">
            <a:extLst>
              <a:ext uri="{FF2B5EF4-FFF2-40B4-BE49-F238E27FC236}">
                <a16:creationId xmlns:a16="http://schemas.microsoft.com/office/drawing/2014/main" id="{324DB0FE-4D0D-937F-BCF1-409677E85743}"/>
              </a:ext>
            </a:extLst>
          </p:cNvPr>
          <p:cNvSpPr txBox="1"/>
          <p:nvPr/>
        </p:nvSpPr>
        <p:spPr>
          <a:xfrm>
            <a:off x="475493" y="1536044"/>
            <a:ext cx="6101394" cy="4612866"/>
          </a:xfrm>
          <a:prstGeom prst="rect">
            <a:avLst/>
          </a:prstGeom>
          <a:noFill/>
        </p:spPr>
        <p:txBody>
          <a:bodyPr wrap="square">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800" i="0" u="none" strike="noStrike" cap="none" dirty="0">
                <a:solidFill>
                  <a:srgbClr val="334155"/>
                </a:solidFill>
                <a:latin typeface="Lato"/>
                <a:ea typeface="Lato"/>
                <a:cs typeface="Lato"/>
                <a:sym typeface="Lato"/>
              </a:rPr>
              <a:t>CKD is a progressive disease lasting 3+ months that gradually reduces kidney function (Dalal et al., 2018).</a:t>
            </a:r>
          </a:p>
          <a:p>
            <a:pPr marL="285750" marR="0" lvl="0" indent="-285750" algn="l" rtl="0">
              <a:lnSpc>
                <a:spcPct val="150000"/>
              </a:lnSpc>
              <a:spcBef>
                <a:spcPts val="0"/>
              </a:spcBef>
              <a:spcAft>
                <a:spcPts val="0"/>
              </a:spcAft>
              <a:buFont typeface="Arial" panose="020B0604020202020204" pitchFamily="34" charset="0"/>
              <a:buChar char="•"/>
            </a:pPr>
            <a:r>
              <a:rPr lang="en-US" sz="1800" i="0" u="none" strike="noStrike" cap="none" dirty="0">
                <a:solidFill>
                  <a:srgbClr val="334155"/>
                </a:solidFill>
                <a:latin typeface="Lato"/>
                <a:ea typeface="Lato"/>
                <a:cs typeface="Lato"/>
                <a:sym typeface="Lato"/>
              </a:rPr>
              <a:t>Renal nurses are essential in early detection, patient education, treatment, and ongoing management of CKD.</a:t>
            </a:r>
          </a:p>
          <a:p>
            <a:pPr marL="285750" marR="0" lvl="0" indent="-285750" algn="l" rtl="0">
              <a:lnSpc>
                <a:spcPct val="150000"/>
              </a:lnSpc>
              <a:spcBef>
                <a:spcPts val="0"/>
              </a:spcBef>
              <a:spcAft>
                <a:spcPts val="0"/>
              </a:spcAft>
              <a:buFont typeface="Arial" panose="020B0604020202020204" pitchFamily="34" charset="0"/>
              <a:buChar char="•"/>
            </a:pPr>
            <a:r>
              <a:rPr lang="en-US" sz="1800" i="0" u="none" strike="noStrike" cap="none" dirty="0" err="1">
                <a:solidFill>
                  <a:srgbClr val="334155"/>
                </a:solidFill>
                <a:latin typeface="Lato"/>
                <a:ea typeface="Lato"/>
                <a:cs typeface="Lato"/>
                <a:sym typeface="Lato"/>
              </a:rPr>
              <a:t>Personalised</a:t>
            </a:r>
            <a:r>
              <a:rPr lang="en-US" sz="1800" i="0" u="none" strike="noStrike" cap="none" dirty="0">
                <a:solidFill>
                  <a:srgbClr val="334155"/>
                </a:solidFill>
                <a:latin typeface="Lato"/>
                <a:ea typeface="Lato"/>
                <a:cs typeface="Lato"/>
                <a:sym typeface="Lato"/>
              </a:rPr>
              <a:t> care supports patients to actively manage their condition and improves long-term outcomes (Department of Health, 2012).</a:t>
            </a:r>
          </a:p>
          <a:p>
            <a:pPr marL="285750" marR="0" lvl="0" indent="-285750" algn="l" rtl="0">
              <a:lnSpc>
                <a:spcPct val="150000"/>
              </a:lnSpc>
              <a:spcBef>
                <a:spcPts val="0"/>
              </a:spcBef>
              <a:spcAft>
                <a:spcPts val="0"/>
              </a:spcAft>
              <a:buFont typeface="Arial" panose="020B0604020202020204" pitchFamily="34" charset="0"/>
              <a:buChar char="•"/>
            </a:pPr>
            <a:r>
              <a:rPr lang="en-US" sz="1800" i="0" u="none" strike="noStrike" cap="none" dirty="0">
                <a:solidFill>
                  <a:srgbClr val="334155"/>
                </a:solidFill>
                <a:latin typeface="Lato"/>
                <a:ea typeface="Lato"/>
                <a:cs typeface="Lato"/>
                <a:sym typeface="Lato"/>
              </a:rPr>
              <a:t>This presentation reviews UK CKD guidance, </a:t>
            </a:r>
            <a:r>
              <a:rPr lang="en-US" sz="1800" i="0" u="none" strike="noStrike" cap="none" dirty="0" err="1">
                <a:solidFill>
                  <a:srgbClr val="334155"/>
                </a:solidFill>
                <a:latin typeface="Lato"/>
                <a:ea typeface="Lato"/>
                <a:cs typeface="Lato"/>
                <a:sym typeface="Lato"/>
              </a:rPr>
              <a:t>personalised</a:t>
            </a:r>
            <a:r>
              <a:rPr lang="en-US" sz="1800" i="0" u="none" strike="noStrike" cap="none" dirty="0">
                <a:solidFill>
                  <a:srgbClr val="334155"/>
                </a:solidFill>
                <a:latin typeface="Lato"/>
                <a:ea typeface="Lato"/>
                <a:cs typeface="Lato"/>
                <a:sym typeface="Lato"/>
              </a:rPr>
              <a:t> diagnosis and prevention, and future care strategies.</a:t>
            </a:r>
            <a:endParaRPr lang="en-US" dirty="0"/>
          </a:p>
        </p:txBody>
      </p:sp>
      <p:pic>
        <p:nvPicPr>
          <p:cNvPr id="6" name="Picture 5">
            <a:extLst>
              <a:ext uri="{FF2B5EF4-FFF2-40B4-BE49-F238E27FC236}">
                <a16:creationId xmlns:a16="http://schemas.microsoft.com/office/drawing/2014/main" id="{C68AB940-0343-56AE-6312-CBCC2A68D19D}"/>
              </a:ext>
            </a:extLst>
          </p:cNvPr>
          <p:cNvPicPr>
            <a:picLocks noChangeAspect="1"/>
          </p:cNvPicPr>
          <p:nvPr/>
        </p:nvPicPr>
        <p:blipFill>
          <a:blip r:embed="rId2"/>
          <a:stretch>
            <a:fillRect/>
          </a:stretch>
        </p:blipFill>
        <p:spPr>
          <a:xfrm>
            <a:off x="6773032" y="1399773"/>
            <a:ext cx="4943475" cy="36671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180516F2-B581-1925-F461-93485D57717D}"/>
              </a:ext>
            </a:extLst>
          </p:cNvPr>
          <p:cNvSpPr txBox="1"/>
          <p:nvPr/>
        </p:nvSpPr>
        <p:spPr>
          <a:xfrm>
            <a:off x="7077832" y="5135062"/>
            <a:ext cx="6099628" cy="323165"/>
          </a:xfrm>
          <a:prstGeom prst="rect">
            <a:avLst/>
          </a:prstGeom>
          <a:noFill/>
        </p:spPr>
        <p:txBody>
          <a:bodyPr wrap="square">
            <a:spAutoFit/>
          </a:bodyPr>
          <a:lstStyle/>
          <a:p>
            <a:r>
              <a:rPr lang="en-US" sz="1500" b="0" i="0" dirty="0">
                <a:solidFill>
                  <a:srgbClr val="222222"/>
                </a:solidFill>
                <a:effectLst/>
                <a:latin typeface="Arial" panose="020B0604020202020204" pitchFamily="34" charset="0"/>
              </a:rPr>
              <a:t>(Altamura et al., 2023)</a:t>
            </a:r>
            <a:endParaRPr lang="en-US" sz="1500" dirty="0"/>
          </a:p>
        </p:txBody>
      </p:sp>
    </p:spTree>
    <p:extLst>
      <p:ext uri="{BB962C8B-B14F-4D97-AF65-F5344CB8AC3E}">
        <p14:creationId xmlns:p14="http://schemas.microsoft.com/office/powerpoint/2010/main" val="741932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92"/>
        <p:cNvGrpSpPr/>
        <p:nvPr/>
      </p:nvGrpSpPr>
      <p:grpSpPr>
        <a:xfrm>
          <a:off x="0" y="0"/>
          <a:ext cx="0" cy="0"/>
          <a:chOff x="0" y="0"/>
          <a:chExt cx="0" cy="0"/>
        </a:xfrm>
      </p:grpSpPr>
      <p:sp>
        <p:nvSpPr>
          <p:cNvPr id="96" name="Google Shape;96;p14"/>
          <p:cNvSpPr txBox="1"/>
          <p:nvPr/>
        </p:nvSpPr>
        <p:spPr>
          <a:xfrm>
            <a:off x="904875" y="1696290"/>
            <a:ext cx="4976812" cy="2492990"/>
          </a:xfrm>
          <a:prstGeom prst="rect">
            <a:avLst/>
          </a:prstGeom>
          <a:noFill/>
          <a:ln>
            <a:noFill/>
          </a:ln>
        </p:spPr>
        <p:txBody>
          <a:bodyPr spcFirstLastPara="1" wrap="square" lIns="0" tIns="0" rIns="0" bIns="0" anchor="t" anchorCtr="0">
            <a:spAutoFit/>
          </a:bodyPr>
          <a:lstStyle/>
          <a:p>
            <a:pPr marL="171450" marR="0" lvl="0" indent="-171450" algn="l" rtl="0">
              <a:lnSpc>
                <a:spcPct val="150000"/>
              </a:lnSpc>
              <a:spcBef>
                <a:spcPts val="0"/>
              </a:spcBef>
              <a:spcAft>
                <a:spcPts val="0"/>
              </a:spcAft>
              <a:buFont typeface="Arial" panose="020B0604020202020204" pitchFamily="34" charset="0"/>
              <a:buChar char="•"/>
            </a:pPr>
            <a:r>
              <a:rPr lang="en-US" sz="1200" i="0" u="none" strike="noStrike" cap="none" dirty="0">
                <a:solidFill>
                  <a:srgbClr val="334155"/>
                </a:solidFill>
                <a:latin typeface="Lato" panose="020F0502020204030203" pitchFamily="34" charset="0"/>
                <a:ea typeface="Lato" panose="020F0502020204030203" pitchFamily="34" charset="0"/>
                <a:cs typeface="Lato" panose="020F0502020204030203" pitchFamily="34" charset="0"/>
                <a:sym typeface="Lato"/>
              </a:rPr>
              <a:t>Chronic Kidney Disease is considered as an abnormal development or dysfunction of kidneys which persists for 3 months or more causing serious health issues (Vaidya and </a:t>
            </a:r>
            <a:r>
              <a:rPr lang="en-US" sz="1200" i="0" u="none" strike="noStrike" cap="none" dirty="0" err="1">
                <a:solidFill>
                  <a:srgbClr val="334155"/>
                </a:solidFill>
                <a:latin typeface="Lato" panose="020F0502020204030203" pitchFamily="34" charset="0"/>
                <a:ea typeface="Lato" panose="020F0502020204030203" pitchFamily="34" charset="0"/>
                <a:cs typeface="Lato" panose="020F0502020204030203" pitchFamily="34" charset="0"/>
                <a:sym typeface="Lato"/>
              </a:rPr>
              <a:t>Aeddula</a:t>
            </a:r>
            <a:r>
              <a:rPr lang="en-US" sz="1200" i="0" u="none" strike="noStrike" cap="none" dirty="0">
                <a:solidFill>
                  <a:srgbClr val="334155"/>
                </a:solidFill>
                <a:latin typeface="Lato" panose="020F0502020204030203" pitchFamily="34" charset="0"/>
                <a:ea typeface="Lato" panose="020F0502020204030203" pitchFamily="34" charset="0"/>
                <a:cs typeface="Lato" panose="020F0502020204030203" pitchFamily="34" charset="0"/>
                <a:sym typeface="Lato"/>
              </a:rPr>
              <a:t> 2022).</a:t>
            </a:r>
          </a:p>
          <a:p>
            <a:pPr marL="171450" marR="0" lvl="0" indent="-171450" algn="l" rtl="0">
              <a:lnSpc>
                <a:spcPct val="150000"/>
              </a:lnSpc>
              <a:spcBef>
                <a:spcPts val="0"/>
              </a:spcBef>
              <a:spcAft>
                <a:spcPts val="0"/>
              </a:spcAft>
              <a:buFont typeface="Arial" panose="020B0604020202020204" pitchFamily="34" charset="0"/>
              <a:buChar char="•"/>
            </a:pPr>
            <a:r>
              <a:rPr lang="en-US" sz="1200" dirty="0">
                <a:latin typeface="Lato" panose="020F0502020204030203" pitchFamily="34" charset="0"/>
                <a:ea typeface="Lato" panose="020F0502020204030203" pitchFamily="34" charset="0"/>
                <a:cs typeface="Lato" panose="020F0502020204030203" pitchFamily="34" charset="0"/>
              </a:rPr>
              <a:t>The primary cause of CKD is diabetes mellitus, hypertension, glomerulonephritis, inherited renal diseases (polycystic kidney disease) and recurrent urinary tract infections and/or long-term use of nephrotoxic agents (Kushner et al., 2024). </a:t>
            </a:r>
          </a:p>
          <a:p>
            <a:pPr marL="171450" marR="0" lvl="0" indent="-171450" algn="l" rtl="0">
              <a:lnSpc>
                <a:spcPct val="150000"/>
              </a:lnSpc>
              <a:spcBef>
                <a:spcPts val="0"/>
              </a:spcBef>
              <a:spcAft>
                <a:spcPts val="0"/>
              </a:spcAft>
              <a:buFont typeface="Arial" panose="020B0604020202020204" pitchFamily="34" charset="0"/>
              <a:buChar char="•"/>
            </a:pPr>
            <a:r>
              <a:rPr lang="en-US" sz="1200" dirty="0">
                <a:latin typeface="Lato" panose="020F0502020204030203" pitchFamily="34" charset="0"/>
                <a:ea typeface="Lato" panose="020F0502020204030203" pitchFamily="34" charset="0"/>
                <a:cs typeface="Lato" panose="020F0502020204030203" pitchFamily="34" charset="0"/>
              </a:rPr>
              <a:t>Progressive, but with the correct management treatment and care, it may lead to kidney failure in the end, requiring dialysis or transplant.</a:t>
            </a:r>
            <a:endParaRPr sz="1200" dirty="0">
              <a:latin typeface="Lato" panose="020F0502020204030203" pitchFamily="34" charset="0"/>
              <a:ea typeface="Lato" panose="020F0502020204030203" pitchFamily="34" charset="0"/>
              <a:cs typeface="Lato" panose="020F0502020204030203" pitchFamily="34" charset="0"/>
            </a:endParaRPr>
          </a:p>
        </p:txBody>
      </p:sp>
      <p:sp>
        <p:nvSpPr>
          <p:cNvPr id="104" name="Google Shape;104;p14"/>
          <p:cNvSpPr txBox="1"/>
          <p:nvPr/>
        </p:nvSpPr>
        <p:spPr>
          <a:xfrm>
            <a:off x="571500" y="873475"/>
            <a:ext cx="11601600" cy="4386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Overview of Chronic Kidney Disease</a:t>
            </a:r>
            <a:endParaRPr dirty="0"/>
          </a:p>
        </p:txBody>
      </p:sp>
      <p:sp>
        <p:nvSpPr>
          <p:cNvPr id="105" name="Google Shape;105;p14"/>
          <p:cNvSpPr txBox="1"/>
          <p:nvPr/>
        </p:nvSpPr>
        <p:spPr>
          <a:xfrm>
            <a:off x="571500" y="6419850"/>
            <a:ext cx="3143250"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Vaidya &amp; Aeddula (2022); Kushner et al. (2024)</a:t>
            </a:r>
            <a:endParaRPr/>
          </a:p>
        </p:txBody>
      </p:sp>
      <p:sp>
        <p:nvSpPr>
          <p:cNvPr id="106" name="Google Shape;106;p14"/>
          <p:cNvSpPr/>
          <p:nvPr/>
        </p:nvSpPr>
        <p:spPr>
          <a:xfrm>
            <a:off x="5810250" y="67434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 name="Picture 1">
            <a:extLst>
              <a:ext uri="{FF2B5EF4-FFF2-40B4-BE49-F238E27FC236}">
                <a16:creationId xmlns:a16="http://schemas.microsoft.com/office/drawing/2014/main" id="{D6BD6A3B-C223-E38E-2F1D-B3F34F574948}"/>
              </a:ext>
            </a:extLst>
          </p:cNvPr>
          <p:cNvPicPr>
            <a:picLocks noChangeAspect="1"/>
          </p:cNvPicPr>
          <p:nvPr/>
        </p:nvPicPr>
        <p:blipFill>
          <a:blip r:embed="rId3"/>
          <a:stretch>
            <a:fillRect/>
          </a:stretch>
        </p:blipFill>
        <p:spPr>
          <a:xfrm>
            <a:off x="7048331" y="1461034"/>
            <a:ext cx="3997296" cy="31595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F376FF62-419A-84A4-4137-8B94316AFD17}"/>
              </a:ext>
            </a:extLst>
          </p:cNvPr>
          <p:cNvSpPr txBox="1"/>
          <p:nvPr/>
        </p:nvSpPr>
        <p:spPr>
          <a:xfrm>
            <a:off x="7436580" y="4769511"/>
            <a:ext cx="6101394" cy="369332"/>
          </a:xfrm>
          <a:prstGeom prst="rect">
            <a:avLst/>
          </a:prstGeom>
          <a:noFill/>
        </p:spPr>
        <p:txBody>
          <a:bodyPr wrap="square">
            <a:spAutoFit/>
          </a:bodyPr>
          <a:lstStyle/>
          <a:p>
            <a:r>
              <a:rPr lang="en-US" dirty="0"/>
              <a:t>(</a:t>
            </a:r>
            <a:r>
              <a:rPr lang="en-US" dirty="0" err="1"/>
              <a:t>Alamy</a:t>
            </a:r>
            <a:r>
              <a:rPr lang="en-US" dirty="0"/>
              <a:t> n.d.)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111"/>
        <p:cNvGrpSpPr/>
        <p:nvPr/>
      </p:nvGrpSpPr>
      <p:grpSpPr>
        <a:xfrm>
          <a:off x="0" y="0"/>
          <a:ext cx="0" cy="0"/>
          <a:chOff x="0" y="0"/>
          <a:chExt cx="0" cy="0"/>
        </a:xfrm>
      </p:grpSpPr>
      <p:sp>
        <p:nvSpPr>
          <p:cNvPr id="113" name="Google Shape;113;p15"/>
          <p:cNvSpPr txBox="1"/>
          <p:nvPr/>
        </p:nvSpPr>
        <p:spPr>
          <a:xfrm>
            <a:off x="1583531" y="2919858"/>
            <a:ext cx="2886000" cy="11775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7650" b="1" dirty="0">
                <a:solidFill>
                  <a:srgbClr val="0E7490"/>
                </a:solidFill>
                <a:latin typeface="Poppins"/>
                <a:ea typeface="Poppins"/>
                <a:cs typeface="Poppins"/>
                <a:sym typeface="Poppins"/>
              </a:rPr>
              <a:t>800</a:t>
            </a:r>
            <a:r>
              <a:rPr lang="en-US" sz="7650" b="1" i="0" u="none" strike="noStrike" cap="none" dirty="0">
                <a:solidFill>
                  <a:srgbClr val="0E7490"/>
                </a:solidFill>
                <a:latin typeface="Poppins"/>
                <a:ea typeface="Poppins"/>
                <a:cs typeface="Poppins"/>
                <a:sym typeface="Poppins"/>
              </a:rPr>
              <a:t>M</a:t>
            </a:r>
            <a:endParaRPr sz="800" dirty="0"/>
          </a:p>
        </p:txBody>
      </p:sp>
      <p:sp>
        <p:nvSpPr>
          <p:cNvPr id="114" name="Google Shape;114;p15"/>
          <p:cNvSpPr txBox="1"/>
          <p:nvPr/>
        </p:nvSpPr>
        <p:spPr>
          <a:xfrm>
            <a:off x="1831181" y="4062858"/>
            <a:ext cx="2390775" cy="2857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500" b="0" i="0" u="none" strike="noStrike" cap="none">
                <a:solidFill>
                  <a:srgbClr val="0F172A"/>
                </a:solidFill>
                <a:latin typeface="Poppins SemiBold"/>
                <a:ea typeface="Poppins SemiBold"/>
                <a:cs typeface="Poppins SemiBold"/>
                <a:sym typeface="Poppins SemiBold"/>
              </a:rPr>
              <a:t>Adults Affected Globally</a:t>
            </a:r>
            <a:endParaRPr/>
          </a:p>
        </p:txBody>
      </p:sp>
      <p:sp>
        <p:nvSpPr>
          <p:cNvPr id="115" name="Google Shape;115;p15"/>
          <p:cNvSpPr txBox="1"/>
          <p:nvPr/>
        </p:nvSpPr>
        <p:spPr>
          <a:xfrm>
            <a:off x="1240631" y="4491483"/>
            <a:ext cx="3571875" cy="214312"/>
          </a:xfrm>
          <a:prstGeom prst="rect">
            <a:avLst/>
          </a:prstGeom>
          <a:noFill/>
          <a:ln>
            <a:noFill/>
          </a:ln>
        </p:spPr>
        <p:txBody>
          <a:bodyPr spcFirstLastPara="1" wrap="square" lIns="0" tIns="0" rIns="0" bIns="0" anchor="t" anchorCtr="0">
            <a:spAutoFit/>
          </a:bodyPr>
          <a:lstStyle/>
          <a:p>
            <a:pPr marL="0" marR="0" lvl="0" indent="0" algn="ctr" rtl="0">
              <a:lnSpc>
                <a:spcPct val="149955"/>
              </a:lnSpc>
              <a:spcBef>
                <a:spcPts val="0"/>
              </a:spcBef>
              <a:spcAft>
                <a:spcPts val="0"/>
              </a:spcAft>
              <a:buNone/>
            </a:pPr>
            <a:r>
              <a:rPr lang="en-US" sz="1125" b="0" i="0" u="none" strike="noStrike" cap="none">
                <a:solidFill>
                  <a:srgbClr val="64748B"/>
                </a:solidFill>
                <a:latin typeface="Lato"/>
                <a:ea typeface="Lato"/>
                <a:cs typeface="Lato"/>
                <a:sym typeface="Lato"/>
              </a:rPr>
              <a:t>More than doubled since 1990 (Lancet GBD Study, 2025)</a:t>
            </a:r>
            <a:endParaRPr/>
          </a:p>
        </p:txBody>
      </p:sp>
      <p:sp>
        <p:nvSpPr>
          <p:cNvPr id="116" name="Google Shape;116;p15"/>
          <p:cNvSpPr txBox="1"/>
          <p:nvPr/>
        </p:nvSpPr>
        <p:spPr>
          <a:xfrm>
            <a:off x="6643687" y="2684115"/>
            <a:ext cx="4976812" cy="3843360"/>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Font typeface="+mj-lt"/>
              <a:buAutoNum type="arabicPeriod"/>
            </a:pPr>
            <a:r>
              <a:rPr lang="en-US" sz="1350" b="1" i="0" u="none" strike="noStrike" cap="none" dirty="0">
                <a:solidFill>
                  <a:srgbClr val="334155"/>
                </a:solidFill>
                <a:latin typeface="Lato"/>
                <a:ea typeface="Lato"/>
                <a:cs typeface="Lato"/>
                <a:sym typeface="Lato"/>
              </a:rPr>
              <a:t>Today, almost 800 million people worldwide are affected by CKD, which more than doubled since 1990, according to the 2025 Global Burden of Disease study published in The Lancet.</a:t>
            </a:r>
          </a:p>
          <a:p>
            <a:pPr marL="342900" marR="0" lvl="0" indent="-342900" algn="l" rtl="0">
              <a:lnSpc>
                <a:spcPct val="150000"/>
              </a:lnSpc>
              <a:spcBef>
                <a:spcPts val="0"/>
              </a:spcBef>
              <a:spcAft>
                <a:spcPts val="0"/>
              </a:spcAft>
              <a:buFont typeface="+mj-lt"/>
              <a:buAutoNum type="arabicPeriod"/>
            </a:pPr>
            <a:r>
              <a:rPr lang="en-US" sz="1350" b="1" i="0" u="none" strike="noStrike" cap="none" dirty="0">
                <a:solidFill>
                  <a:srgbClr val="334155"/>
                </a:solidFill>
                <a:latin typeface="Lato"/>
                <a:ea typeface="Lato"/>
                <a:cs typeface="Lato"/>
                <a:sym typeface="Lato"/>
              </a:rPr>
              <a:t>CKDs 10% of global deaths were from the effects of CKD in 2023, making it the ninth leading cause of death in the world and also ranking 12th for the effects of CKD in the list of the leading causes of disability (</a:t>
            </a:r>
            <a:r>
              <a:rPr lang="en-US" sz="1350" b="1" i="0" u="none" strike="noStrike" cap="none" dirty="0" err="1">
                <a:solidFill>
                  <a:srgbClr val="334155"/>
                </a:solidFill>
                <a:latin typeface="Lato"/>
                <a:ea typeface="Lato"/>
                <a:cs typeface="Lato"/>
                <a:sym typeface="Lato"/>
              </a:rPr>
              <a:t>HealthData</a:t>
            </a:r>
            <a:r>
              <a:rPr lang="en-US" sz="1350" b="1" i="0" u="none" strike="noStrike" cap="none" dirty="0">
                <a:solidFill>
                  <a:srgbClr val="334155"/>
                </a:solidFill>
                <a:latin typeface="Lato"/>
                <a:ea typeface="Lato"/>
                <a:cs typeface="Lato"/>
                <a:sym typeface="Lato"/>
              </a:rPr>
              <a:t> 2025). </a:t>
            </a:r>
          </a:p>
          <a:p>
            <a:pPr marL="342900" marR="0" lvl="0" indent="-342900" algn="l" rtl="0">
              <a:lnSpc>
                <a:spcPct val="150000"/>
              </a:lnSpc>
              <a:spcBef>
                <a:spcPts val="0"/>
              </a:spcBef>
              <a:spcAft>
                <a:spcPts val="0"/>
              </a:spcAft>
              <a:buFont typeface="+mj-lt"/>
              <a:buAutoNum type="arabicPeriod"/>
            </a:pPr>
            <a:r>
              <a:rPr lang="en-US" sz="1350" b="1" i="0" u="none" strike="noStrike" cap="none" dirty="0">
                <a:solidFill>
                  <a:srgbClr val="334155"/>
                </a:solidFill>
                <a:latin typeface="Lato"/>
                <a:ea typeface="Lato"/>
                <a:cs typeface="Lato"/>
                <a:sym typeface="Lato"/>
              </a:rPr>
              <a:t>However, CKD is a rapidly growing long-term condition that places significant demands on NHS resources (Department of Health, Long Term Conditions Team, 2012).</a:t>
            </a:r>
          </a:p>
          <a:p>
            <a:pPr marL="342900" marR="0" lvl="0" indent="-342900" algn="l" rtl="0">
              <a:lnSpc>
                <a:spcPct val="150000"/>
              </a:lnSpc>
              <a:spcBef>
                <a:spcPts val="0"/>
              </a:spcBef>
              <a:spcAft>
                <a:spcPts val="0"/>
              </a:spcAft>
              <a:buFont typeface="+mj-lt"/>
              <a:buAutoNum type="arabicPeriod"/>
            </a:pPr>
            <a:endParaRPr dirty="0"/>
          </a:p>
        </p:txBody>
      </p:sp>
      <p:sp>
        <p:nvSpPr>
          <p:cNvPr id="122" name="Google Shape;122;p15"/>
          <p:cNvSpPr txBox="1"/>
          <p:nvPr/>
        </p:nvSpPr>
        <p:spPr>
          <a:xfrm>
            <a:off x="571500" y="476250"/>
            <a:ext cx="11601450" cy="5262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Global Prevalence and Burden </a:t>
            </a:r>
            <a:endParaRPr dirty="0"/>
          </a:p>
        </p:txBody>
      </p:sp>
      <p:sp>
        <p:nvSpPr>
          <p:cNvPr id="123" name="Google Shape;123;p15"/>
          <p:cNvSpPr txBox="1"/>
          <p:nvPr/>
        </p:nvSpPr>
        <p:spPr>
          <a:xfrm>
            <a:off x="571500" y="6419850"/>
            <a:ext cx="4562475"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HealthData 2025 (The Lancet GBD Study); Department of Health (2012)</a:t>
            </a:r>
            <a:endParaRPr/>
          </a:p>
        </p:txBody>
      </p:sp>
      <p:sp>
        <p:nvSpPr>
          <p:cNvPr id="124" name="Google Shape;124;p15"/>
          <p:cNvSpPr/>
          <p:nvPr/>
        </p:nvSpPr>
        <p:spPr>
          <a:xfrm>
            <a:off x="5810250" y="47625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 name="Picture 1">
            <a:extLst>
              <a:ext uri="{FF2B5EF4-FFF2-40B4-BE49-F238E27FC236}">
                <a16:creationId xmlns:a16="http://schemas.microsoft.com/office/drawing/2014/main" id="{8F1028A4-26C0-EA3D-9FF4-B2C66E00EA7C}"/>
              </a:ext>
            </a:extLst>
          </p:cNvPr>
          <p:cNvPicPr>
            <a:picLocks noChangeAspect="1"/>
          </p:cNvPicPr>
          <p:nvPr/>
        </p:nvPicPr>
        <p:blipFill>
          <a:blip r:embed="rId3"/>
          <a:stretch>
            <a:fillRect/>
          </a:stretch>
        </p:blipFill>
        <p:spPr>
          <a:xfrm>
            <a:off x="7659007" y="242680"/>
            <a:ext cx="3052047" cy="2289035"/>
          </a:xfrm>
          <a:prstGeom prst="rect">
            <a:avLst/>
          </a:prstGeom>
        </p:spPr>
      </p:pic>
      <p:sp>
        <p:nvSpPr>
          <p:cNvPr id="4" name="TextBox 3">
            <a:extLst>
              <a:ext uri="{FF2B5EF4-FFF2-40B4-BE49-F238E27FC236}">
                <a16:creationId xmlns:a16="http://schemas.microsoft.com/office/drawing/2014/main" id="{01A86153-F55F-FCE5-F226-5839FA0186D5}"/>
              </a:ext>
            </a:extLst>
          </p:cNvPr>
          <p:cNvSpPr txBox="1"/>
          <p:nvPr/>
        </p:nvSpPr>
        <p:spPr>
          <a:xfrm>
            <a:off x="6082279" y="1473999"/>
            <a:ext cx="6099628" cy="369332"/>
          </a:xfrm>
          <a:prstGeom prst="rect">
            <a:avLst/>
          </a:prstGeom>
          <a:noFill/>
        </p:spPr>
        <p:txBody>
          <a:bodyPr wrap="square">
            <a:spAutoFit/>
          </a:bodyPr>
          <a:lstStyle/>
          <a:p>
            <a:r>
              <a:rPr lang="en-US" sz="1800" dirty="0">
                <a:effectLst/>
                <a:latin typeface="Times New Roman" panose="02020603050405020304" pitchFamily="18" charset="0"/>
                <a:ea typeface="Aptos" panose="020B0004020202020204" pitchFamily="34" charset="0"/>
              </a:rPr>
              <a:t>(Insights 2021)</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128"/>
        <p:cNvGrpSpPr/>
        <p:nvPr/>
      </p:nvGrpSpPr>
      <p:grpSpPr>
        <a:xfrm>
          <a:off x="0" y="0"/>
          <a:ext cx="0" cy="0"/>
          <a:chOff x="0" y="0"/>
          <a:chExt cx="0" cy="0"/>
        </a:xfrm>
      </p:grpSpPr>
      <p:pic>
        <p:nvPicPr>
          <p:cNvPr id="130" name="Google Shape;130;p16" descr="image.png"/>
          <p:cNvPicPr preferRelativeResize="0"/>
          <p:nvPr/>
        </p:nvPicPr>
        <p:blipFill rotWithShape="1">
          <a:blip r:embed="rId3">
            <a:alphaModFix/>
          </a:blip>
          <a:srcRect/>
          <a:stretch/>
        </p:blipFill>
        <p:spPr>
          <a:xfrm>
            <a:off x="571500" y="2191196"/>
            <a:ext cx="3514725" cy="3243262"/>
          </a:xfrm>
          <a:prstGeom prst="rect">
            <a:avLst/>
          </a:prstGeom>
          <a:noFill/>
          <a:ln>
            <a:noFill/>
          </a:ln>
        </p:spPr>
      </p:pic>
      <p:pic>
        <p:nvPicPr>
          <p:cNvPr id="131" name="Google Shape;131;p16" descr="image.png"/>
          <p:cNvPicPr preferRelativeResize="0"/>
          <p:nvPr/>
        </p:nvPicPr>
        <p:blipFill rotWithShape="1">
          <a:blip r:embed="rId4">
            <a:alphaModFix/>
          </a:blip>
          <a:srcRect/>
          <a:stretch/>
        </p:blipFill>
        <p:spPr>
          <a:xfrm>
            <a:off x="4324350" y="2191196"/>
            <a:ext cx="3514725" cy="3243262"/>
          </a:xfrm>
          <a:prstGeom prst="rect">
            <a:avLst/>
          </a:prstGeom>
          <a:noFill/>
          <a:ln>
            <a:noFill/>
          </a:ln>
        </p:spPr>
      </p:pic>
      <p:pic>
        <p:nvPicPr>
          <p:cNvPr id="132" name="Google Shape;132;p16" descr="image.png"/>
          <p:cNvPicPr preferRelativeResize="0"/>
          <p:nvPr/>
        </p:nvPicPr>
        <p:blipFill rotWithShape="1">
          <a:blip r:embed="rId5">
            <a:alphaModFix/>
          </a:blip>
          <a:srcRect/>
          <a:stretch/>
        </p:blipFill>
        <p:spPr>
          <a:xfrm>
            <a:off x="8077200" y="2191196"/>
            <a:ext cx="3543300" cy="3243262"/>
          </a:xfrm>
          <a:prstGeom prst="rect">
            <a:avLst/>
          </a:prstGeom>
          <a:noFill/>
          <a:ln>
            <a:noFill/>
          </a:ln>
        </p:spPr>
      </p:pic>
      <p:pic>
        <p:nvPicPr>
          <p:cNvPr id="133" name="Google Shape;133;p16" descr="image.png"/>
          <p:cNvPicPr preferRelativeResize="0"/>
          <p:nvPr/>
        </p:nvPicPr>
        <p:blipFill rotWithShape="1">
          <a:blip r:embed="rId6">
            <a:alphaModFix/>
          </a:blip>
          <a:srcRect/>
          <a:stretch/>
        </p:blipFill>
        <p:spPr>
          <a:xfrm>
            <a:off x="819150" y="2486471"/>
            <a:ext cx="438150" cy="514350"/>
          </a:xfrm>
          <a:prstGeom prst="rect">
            <a:avLst/>
          </a:prstGeom>
          <a:noFill/>
          <a:ln>
            <a:noFill/>
          </a:ln>
        </p:spPr>
      </p:pic>
      <p:sp>
        <p:nvSpPr>
          <p:cNvPr id="135" name="Google Shape;135;p16"/>
          <p:cNvSpPr txBox="1"/>
          <p:nvPr/>
        </p:nvSpPr>
        <p:spPr>
          <a:xfrm>
            <a:off x="819150" y="3193758"/>
            <a:ext cx="3019425" cy="779059"/>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dirty="0" err="1">
                <a:solidFill>
                  <a:srgbClr val="475569"/>
                </a:solidFill>
                <a:latin typeface="Lato"/>
                <a:ea typeface="Lato"/>
                <a:cs typeface="Lato"/>
                <a:sym typeface="Lato"/>
              </a:rPr>
              <a:t>Sułkowski</a:t>
            </a:r>
            <a:r>
              <a:rPr lang="en-US" sz="1125" b="1" i="0" u="none" strike="noStrike" cap="none" dirty="0">
                <a:solidFill>
                  <a:srgbClr val="475569"/>
                </a:solidFill>
                <a:latin typeface="Lato"/>
                <a:ea typeface="Lato"/>
                <a:cs typeface="Lato"/>
                <a:sym typeface="Lato"/>
              </a:rPr>
              <a:t> et al., (2024) said that, dialysis is one of the most expensive treatments that the NHS has to pay for in the long-term.</a:t>
            </a:r>
            <a:endParaRPr dirty="0"/>
          </a:p>
        </p:txBody>
      </p:sp>
      <p:sp>
        <p:nvSpPr>
          <p:cNvPr id="136" name="Google Shape;136;p16"/>
          <p:cNvSpPr txBox="1"/>
          <p:nvPr/>
        </p:nvSpPr>
        <p:spPr>
          <a:xfrm>
            <a:off x="819149" y="4076885"/>
            <a:ext cx="3019425" cy="1038746"/>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dirty="0">
                <a:solidFill>
                  <a:srgbClr val="475569"/>
                </a:solidFill>
                <a:latin typeface="Lato"/>
                <a:ea typeface="Lato"/>
                <a:cs typeface="Lato"/>
                <a:sym typeface="Lato"/>
              </a:rPr>
              <a:t>Socially, CKD reduces quality of life by causing fatigue, depression, reduced physical functioning and inability to maintain employment. </a:t>
            </a:r>
            <a:endParaRPr dirty="0"/>
          </a:p>
        </p:txBody>
      </p:sp>
      <p:pic>
        <p:nvPicPr>
          <p:cNvPr id="137" name="Google Shape;137;p16" descr="image.png"/>
          <p:cNvPicPr preferRelativeResize="0"/>
          <p:nvPr/>
        </p:nvPicPr>
        <p:blipFill rotWithShape="1">
          <a:blip r:embed="rId7">
            <a:alphaModFix/>
          </a:blip>
          <a:srcRect/>
          <a:stretch/>
        </p:blipFill>
        <p:spPr>
          <a:xfrm>
            <a:off x="4572000" y="2486471"/>
            <a:ext cx="600075" cy="514350"/>
          </a:xfrm>
          <a:prstGeom prst="rect">
            <a:avLst/>
          </a:prstGeom>
          <a:noFill/>
          <a:ln>
            <a:noFill/>
          </a:ln>
        </p:spPr>
      </p:pic>
      <p:sp>
        <p:nvSpPr>
          <p:cNvPr id="139" name="Google Shape;139;p16"/>
          <p:cNvSpPr txBox="1"/>
          <p:nvPr/>
        </p:nvSpPr>
        <p:spPr>
          <a:xfrm>
            <a:off x="4572000" y="3096071"/>
            <a:ext cx="3019425" cy="1298432"/>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1" i="0" u="none" strike="noStrike" cap="none" dirty="0">
                <a:solidFill>
                  <a:srgbClr val="475569"/>
                </a:solidFill>
                <a:latin typeface="Lato"/>
                <a:ea typeface="Lato"/>
                <a:cs typeface="Lato"/>
                <a:sym typeface="Lato"/>
              </a:rPr>
              <a:t>Despite making up only for a smaller proportion of the population, people with long term conditions consume approximately 70% of health and social care spending in England, the Department of Health reports.</a:t>
            </a:r>
            <a:endParaRPr dirty="0"/>
          </a:p>
        </p:txBody>
      </p:sp>
      <p:pic>
        <p:nvPicPr>
          <p:cNvPr id="141" name="Google Shape;141;p16" descr="image.png"/>
          <p:cNvPicPr preferRelativeResize="0"/>
          <p:nvPr/>
        </p:nvPicPr>
        <p:blipFill rotWithShape="1">
          <a:blip r:embed="rId8">
            <a:alphaModFix/>
          </a:blip>
          <a:srcRect/>
          <a:stretch/>
        </p:blipFill>
        <p:spPr>
          <a:xfrm>
            <a:off x="8353425" y="2486471"/>
            <a:ext cx="533400" cy="514350"/>
          </a:xfrm>
          <a:prstGeom prst="rect">
            <a:avLst/>
          </a:prstGeom>
          <a:noFill/>
          <a:ln>
            <a:noFill/>
          </a:ln>
        </p:spPr>
      </p:pic>
      <p:sp>
        <p:nvSpPr>
          <p:cNvPr id="143" name="Google Shape;143;p16"/>
          <p:cNvSpPr txBox="1"/>
          <p:nvPr/>
        </p:nvSpPr>
        <p:spPr>
          <a:xfrm>
            <a:off x="8353425" y="3239811"/>
            <a:ext cx="3019425" cy="1298432"/>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So, preventing the disease from worsening and assisting patients to self-manage the condition are key approaches to help improve patient outcomes and </a:t>
            </a:r>
            <a:r>
              <a:rPr lang="en-US" sz="1125" b="0" i="0" u="none" strike="noStrike" cap="none" dirty="0" err="1">
                <a:solidFill>
                  <a:srgbClr val="475569"/>
                </a:solidFill>
                <a:latin typeface="Lato"/>
                <a:ea typeface="Lato"/>
                <a:cs typeface="Lato"/>
                <a:sym typeface="Lato"/>
              </a:rPr>
              <a:t>minimise</a:t>
            </a:r>
            <a:r>
              <a:rPr lang="en-US" sz="1125" b="0" i="0" u="none" strike="noStrike" cap="none" dirty="0">
                <a:solidFill>
                  <a:srgbClr val="475569"/>
                </a:solidFill>
                <a:latin typeface="Lato"/>
                <a:ea typeface="Lato"/>
                <a:cs typeface="Lato"/>
                <a:sym typeface="Lato"/>
              </a:rPr>
              <a:t> health care expenses (Wilson et al., 2025). </a:t>
            </a:r>
            <a:endParaRPr dirty="0"/>
          </a:p>
        </p:txBody>
      </p:sp>
      <p:sp>
        <p:nvSpPr>
          <p:cNvPr id="147" name="Google Shape;147;p16"/>
          <p:cNvSpPr txBox="1"/>
          <p:nvPr/>
        </p:nvSpPr>
        <p:spPr>
          <a:xfrm>
            <a:off x="571500" y="833863"/>
            <a:ext cx="11601600" cy="4386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a:solidFill>
                  <a:srgbClr val="0F172A"/>
                </a:solidFill>
                <a:latin typeface="Poppins"/>
                <a:ea typeface="Poppins"/>
                <a:cs typeface="Poppins"/>
                <a:sym typeface="Poppins"/>
              </a:rPr>
              <a:t>Economic and Social Burden</a:t>
            </a:r>
            <a:endParaRPr/>
          </a:p>
        </p:txBody>
      </p:sp>
      <p:sp>
        <p:nvSpPr>
          <p:cNvPr id="148" name="Google Shape;148;p16"/>
          <p:cNvSpPr txBox="1"/>
          <p:nvPr/>
        </p:nvSpPr>
        <p:spPr>
          <a:xfrm>
            <a:off x="571500" y="6419850"/>
            <a:ext cx="4619625"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Sułkowski et al. (2024); Department of Health (2012); Wilson et al. (2025)</a:t>
            </a:r>
            <a:endParaRPr/>
          </a:p>
        </p:txBody>
      </p:sp>
      <p:sp>
        <p:nvSpPr>
          <p:cNvPr id="149" name="Google Shape;149;p16"/>
          <p:cNvSpPr/>
          <p:nvPr/>
        </p:nvSpPr>
        <p:spPr>
          <a:xfrm rot="10800000" flipH="1">
            <a:off x="5810250" y="442200"/>
            <a:ext cx="571500" cy="1524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153"/>
        <p:cNvGrpSpPr/>
        <p:nvPr/>
      </p:nvGrpSpPr>
      <p:grpSpPr>
        <a:xfrm>
          <a:off x="0" y="0"/>
          <a:ext cx="0" cy="0"/>
          <a:chOff x="0" y="0"/>
          <a:chExt cx="0" cy="0"/>
        </a:xfrm>
      </p:grpSpPr>
      <p:sp>
        <p:nvSpPr>
          <p:cNvPr id="155" name="Google Shape;155;p17"/>
          <p:cNvSpPr txBox="1"/>
          <p:nvPr/>
        </p:nvSpPr>
        <p:spPr>
          <a:xfrm>
            <a:off x="571500" y="1867346"/>
            <a:ext cx="11049000" cy="242887"/>
          </a:xfrm>
          <a:prstGeom prst="rect">
            <a:avLst/>
          </a:prstGeom>
          <a:noFill/>
          <a:ln>
            <a:noFill/>
          </a:ln>
        </p:spPr>
        <p:txBody>
          <a:bodyPr spcFirstLastPara="1" wrap="square" lIns="0" tIns="0" rIns="0" bIns="0" anchor="t" anchorCtr="0">
            <a:spAutoFit/>
          </a:bodyPr>
          <a:lstStyle/>
          <a:p>
            <a:pPr marL="0" marR="0" lvl="0" indent="0" algn="l" rtl="0">
              <a:lnSpc>
                <a:spcPct val="149960"/>
              </a:lnSpc>
              <a:spcBef>
                <a:spcPts val="0"/>
              </a:spcBef>
              <a:spcAft>
                <a:spcPts val="0"/>
              </a:spcAft>
              <a:buNone/>
            </a:pPr>
            <a:r>
              <a:rPr lang="en-US" sz="1275" b="0" i="0" u="none" strike="noStrike" cap="none">
                <a:solidFill>
                  <a:srgbClr val="334155"/>
                </a:solidFill>
                <a:latin typeface="Lato"/>
                <a:ea typeface="Lato"/>
                <a:cs typeface="Lato"/>
                <a:sym typeface="Lato"/>
              </a:rPr>
              <a:t>Early diagnosis is critical. Staging errors can result in treatment misalignment and delayed nephrology specialist care.</a:t>
            </a:r>
            <a:endParaRPr/>
          </a:p>
        </p:txBody>
      </p:sp>
      <p:graphicFrame>
        <p:nvGraphicFramePr>
          <p:cNvPr id="156" name="Google Shape;156;p17"/>
          <p:cNvGraphicFramePr/>
          <p:nvPr/>
        </p:nvGraphicFramePr>
        <p:xfrm>
          <a:off x="571500" y="2348358"/>
          <a:ext cx="11049000" cy="3410000"/>
        </p:xfrm>
        <a:graphic>
          <a:graphicData uri="http://schemas.openxmlformats.org/drawingml/2006/table">
            <a:tbl>
              <a:tblPr firstRow="1" bandRow="1">
                <a:noFill/>
                <a:tableStyleId>{94A274E8-9CCB-44FF-9D89-BF90CEBA66CC}</a:tableStyleId>
              </a:tblPr>
              <a:tblGrid>
                <a:gridCol w="2437200">
                  <a:extLst>
                    <a:ext uri="{9D8B030D-6E8A-4147-A177-3AD203B41FA5}">
                      <a16:colId xmlns:a16="http://schemas.microsoft.com/office/drawing/2014/main" val="20000"/>
                    </a:ext>
                  </a:extLst>
                </a:gridCol>
                <a:gridCol w="4157225">
                  <a:extLst>
                    <a:ext uri="{9D8B030D-6E8A-4147-A177-3AD203B41FA5}">
                      <a16:colId xmlns:a16="http://schemas.microsoft.com/office/drawing/2014/main" val="20001"/>
                    </a:ext>
                  </a:extLst>
                </a:gridCol>
                <a:gridCol w="4454575">
                  <a:extLst>
                    <a:ext uri="{9D8B030D-6E8A-4147-A177-3AD203B41FA5}">
                      <a16:colId xmlns:a16="http://schemas.microsoft.com/office/drawing/2014/main" val="20002"/>
                    </a:ext>
                  </a:extLst>
                </a:gridCol>
              </a:tblGrid>
              <a:tr h="682000">
                <a:tc>
                  <a:txBody>
                    <a:bodyPr/>
                    <a:lstStyle/>
                    <a:p>
                      <a:pPr marL="0" marR="0" lvl="0" indent="0" algn="l" rtl="0">
                        <a:spcBef>
                          <a:spcPts val="0"/>
                        </a:spcBef>
                        <a:spcAft>
                          <a:spcPts val="0"/>
                        </a:spcAft>
                        <a:buNone/>
                      </a:pPr>
                      <a:r>
                        <a:rPr lang="en-US" sz="1200" b="0" i="0" u="none" strike="noStrike" cap="none">
                          <a:solidFill>
                            <a:srgbClr val="FFFFFF"/>
                          </a:solidFill>
                          <a:latin typeface="Poppins SemiBold"/>
                          <a:ea typeface="Poppins SemiBold"/>
                          <a:cs typeface="Poppins SemiBold"/>
                          <a:sym typeface="Poppins SemiBold"/>
                        </a:rPr>
                        <a:t>Diagnostic Parameter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E7490"/>
                    </a:solidFill>
                  </a:tcPr>
                </a:tc>
                <a:tc>
                  <a:txBody>
                    <a:bodyPr/>
                    <a:lstStyle/>
                    <a:p>
                      <a:pPr marL="0" marR="0" lvl="0" indent="0" algn="l" rtl="0">
                        <a:spcBef>
                          <a:spcPts val="0"/>
                        </a:spcBef>
                        <a:spcAft>
                          <a:spcPts val="0"/>
                        </a:spcAft>
                        <a:buNone/>
                      </a:pPr>
                      <a:r>
                        <a:rPr lang="en-US" sz="1200" b="0" i="0" u="none" strike="noStrike" cap="none">
                          <a:solidFill>
                            <a:srgbClr val="FFFFFF"/>
                          </a:solidFill>
                          <a:latin typeface="Poppins SemiBold"/>
                          <a:ea typeface="Poppins SemiBold"/>
                          <a:cs typeface="Poppins SemiBold"/>
                          <a:sym typeface="Poppins SemiBold"/>
                        </a:rPr>
                        <a:t>Recommended Modalities &amp; Markers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E7490"/>
                    </a:solidFill>
                  </a:tcPr>
                </a:tc>
                <a:tc>
                  <a:txBody>
                    <a:bodyPr/>
                    <a:lstStyle/>
                    <a:p>
                      <a:pPr marL="0" marR="0" lvl="0" indent="0" algn="l" rtl="0">
                        <a:spcBef>
                          <a:spcPts val="0"/>
                        </a:spcBef>
                        <a:spcAft>
                          <a:spcPts val="0"/>
                        </a:spcAft>
                        <a:buNone/>
                      </a:pPr>
                      <a:r>
                        <a:rPr lang="en-US" sz="1200" b="0" i="0" u="none" strike="noStrike" cap="none">
                          <a:solidFill>
                            <a:srgbClr val="FFFFFF"/>
                          </a:solidFill>
                          <a:latin typeface="Poppins SemiBold"/>
                          <a:ea typeface="Poppins SemiBold"/>
                          <a:cs typeface="Poppins SemiBold"/>
                          <a:sym typeface="Poppins SemiBold"/>
                        </a:rPr>
                        <a:t>Clinical Intent &amp; Utility</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E7490"/>
                    </a:solidFill>
                  </a:tcPr>
                </a:tc>
                <a:extLst>
                  <a:ext uri="{0D108BD9-81ED-4DB2-BD59-A6C34878D82A}">
                    <a16:rowId xmlns:a16="http://schemas.microsoft.com/office/drawing/2014/main" val="10000"/>
                  </a:ext>
                </a:extLst>
              </a:tr>
              <a:tr h="682000">
                <a:tc>
                  <a:txBody>
                    <a:bodyPr/>
                    <a:lstStyle/>
                    <a:p>
                      <a:pPr marL="0" marR="0" lvl="0" indent="0" algn="l" rtl="0">
                        <a:spcBef>
                          <a:spcPts val="0"/>
                        </a:spcBef>
                        <a:spcAft>
                          <a:spcPts val="0"/>
                        </a:spcAft>
                        <a:buNone/>
                      </a:pPr>
                      <a:r>
                        <a:rPr lang="en-US" sz="1125" b="1" i="0" u="none" strike="noStrike" cap="none">
                          <a:solidFill>
                            <a:srgbClr val="334155"/>
                          </a:solidFill>
                          <a:latin typeface="Lato"/>
                          <a:ea typeface="Lato"/>
                          <a:cs typeface="Lato"/>
                          <a:sym typeface="Lato"/>
                        </a:rPr>
                        <a:t>Kidney Function Assessment</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Estimated Glomerular Filtration Rate (eGFR) &amp; Serum Creatinine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Establishes baseline filtration capabilities and stage classification.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r h="682000">
                <a:tc>
                  <a:txBody>
                    <a:bodyPr/>
                    <a:lstStyle/>
                    <a:p>
                      <a:pPr marL="0" marR="0" lvl="0" indent="0" algn="l" rtl="0">
                        <a:spcBef>
                          <a:spcPts val="0"/>
                        </a:spcBef>
                        <a:spcAft>
                          <a:spcPts val="0"/>
                        </a:spcAft>
                        <a:buNone/>
                      </a:pPr>
                      <a:r>
                        <a:rPr lang="en-US" sz="1125" b="1" i="0" u="none" strike="noStrike" cap="none">
                          <a:solidFill>
                            <a:srgbClr val="334155"/>
                          </a:solidFill>
                          <a:latin typeface="Lato"/>
                          <a:ea typeface="Lato"/>
                          <a:cs typeface="Lato"/>
                          <a:sym typeface="Lato"/>
                        </a:rPr>
                        <a:t>Kidney Damage Marker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Urine Albumin-to-Creatinine Ratio (ACR)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Evaluates microalbuminuria to gauge active structural tissue damage.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r h="682000">
                <a:tc>
                  <a:txBody>
                    <a:bodyPr/>
                    <a:lstStyle/>
                    <a:p>
                      <a:pPr marL="0" marR="0" lvl="0" indent="0" algn="l" rtl="0">
                        <a:spcBef>
                          <a:spcPts val="0"/>
                        </a:spcBef>
                        <a:spcAft>
                          <a:spcPts val="0"/>
                        </a:spcAft>
                        <a:buNone/>
                      </a:pPr>
                      <a:r>
                        <a:rPr lang="en-US" sz="1125" b="1" i="0" u="none" strike="noStrike" cap="none">
                          <a:solidFill>
                            <a:srgbClr val="334155"/>
                          </a:solidFill>
                          <a:latin typeface="Lato"/>
                          <a:ea typeface="Lato"/>
                          <a:cs typeface="Lato"/>
                          <a:sym typeface="Lato"/>
                        </a:rPr>
                        <a:t>Morphological &amp; Bone Evaluation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Ultrasound Imaging, Electrolytes &amp; Mineral Bone Panels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Identifies structural anomalies, systemic mineral imbalance, or anemia.</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3"/>
                  </a:ext>
                </a:extLst>
              </a:tr>
              <a:tr h="682000">
                <a:tc>
                  <a:txBody>
                    <a:bodyPr/>
                    <a:lstStyle/>
                    <a:p>
                      <a:pPr marL="0" marR="0" lvl="0" indent="0" algn="l" rtl="0">
                        <a:spcBef>
                          <a:spcPts val="0"/>
                        </a:spcBef>
                        <a:spcAft>
                          <a:spcPts val="0"/>
                        </a:spcAft>
                        <a:buNone/>
                      </a:pPr>
                      <a:r>
                        <a:rPr lang="en-US" sz="1125" b="1" i="0" u="none" strike="noStrike" cap="none">
                          <a:solidFill>
                            <a:srgbClr val="334155"/>
                          </a:solidFill>
                          <a:latin typeface="Lato"/>
                          <a:ea typeface="Lato"/>
                          <a:cs typeface="Lato"/>
                          <a:sym typeface="Lato"/>
                        </a:rPr>
                        <a:t>Cardiovascular Risk Staging</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Systemic Blood Pressure checks &amp; thorough Medical History</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125" b="0" i="0" u="none" strike="noStrike" cap="none">
                          <a:solidFill>
                            <a:srgbClr val="334155"/>
                          </a:solidFill>
                          <a:latin typeface="Lato"/>
                          <a:ea typeface="Lato"/>
                          <a:cs typeface="Lato"/>
                          <a:sym typeface="Lato"/>
                        </a:rPr>
                        <a:t>Evaluates risk modifiers, diabetes co-presence, and progression rate.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FFFFF"/>
                    </a:solidFill>
                  </a:tcPr>
                </a:tc>
                <a:extLst>
                  <a:ext uri="{0D108BD9-81ED-4DB2-BD59-A6C34878D82A}">
                    <a16:rowId xmlns:a16="http://schemas.microsoft.com/office/drawing/2014/main" val="10004"/>
                  </a:ext>
                </a:extLst>
              </a:tr>
            </a:tbl>
          </a:graphicData>
        </a:graphic>
      </p:graphicFrame>
      <p:sp>
        <p:nvSpPr>
          <p:cNvPr id="157" name="Google Shape;157;p17"/>
          <p:cNvSpPr/>
          <p:nvPr/>
        </p:nvSpPr>
        <p:spPr>
          <a:xfrm>
            <a:off x="571500" y="3572321"/>
            <a:ext cx="2437209"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8" name="Google Shape;158;p17"/>
          <p:cNvSpPr/>
          <p:nvPr/>
        </p:nvSpPr>
        <p:spPr>
          <a:xfrm>
            <a:off x="3008709" y="3572321"/>
            <a:ext cx="4157216"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9" name="Google Shape;159;p17"/>
          <p:cNvSpPr/>
          <p:nvPr/>
        </p:nvSpPr>
        <p:spPr>
          <a:xfrm>
            <a:off x="7165925" y="3572321"/>
            <a:ext cx="4454574"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0" name="Google Shape;160;p17"/>
          <p:cNvSpPr/>
          <p:nvPr/>
        </p:nvSpPr>
        <p:spPr>
          <a:xfrm>
            <a:off x="571500" y="4296221"/>
            <a:ext cx="2437209"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1" name="Google Shape;161;p17"/>
          <p:cNvSpPr/>
          <p:nvPr/>
        </p:nvSpPr>
        <p:spPr>
          <a:xfrm>
            <a:off x="3008709" y="4296221"/>
            <a:ext cx="4157216"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2" name="Google Shape;162;p17"/>
          <p:cNvSpPr/>
          <p:nvPr/>
        </p:nvSpPr>
        <p:spPr>
          <a:xfrm>
            <a:off x="7165925" y="4296221"/>
            <a:ext cx="4454574"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3" name="Google Shape;163;p17"/>
          <p:cNvSpPr/>
          <p:nvPr/>
        </p:nvSpPr>
        <p:spPr>
          <a:xfrm>
            <a:off x="571500" y="5020121"/>
            <a:ext cx="2437209"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4" name="Google Shape;164;p17"/>
          <p:cNvSpPr/>
          <p:nvPr/>
        </p:nvSpPr>
        <p:spPr>
          <a:xfrm>
            <a:off x="3008709" y="5020121"/>
            <a:ext cx="4157216"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5" name="Google Shape;165;p17"/>
          <p:cNvSpPr/>
          <p:nvPr/>
        </p:nvSpPr>
        <p:spPr>
          <a:xfrm>
            <a:off x="7165925" y="5020121"/>
            <a:ext cx="4454574"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6" name="Google Shape;166;p17"/>
          <p:cNvSpPr/>
          <p:nvPr/>
        </p:nvSpPr>
        <p:spPr>
          <a:xfrm>
            <a:off x="571500" y="5744021"/>
            <a:ext cx="2437209"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7" name="Google Shape;167;p17"/>
          <p:cNvSpPr/>
          <p:nvPr/>
        </p:nvSpPr>
        <p:spPr>
          <a:xfrm>
            <a:off x="3008709" y="5744021"/>
            <a:ext cx="4157216"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8" name="Google Shape;168;p17"/>
          <p:cNvSpPr/>
          <p:nvPr/>
        </p:nvSpPr>
        <p:spPr>
          <a:xfrm>
            <a:off x="7165925" y="5744021"/>
            <a:ext cx="4454574"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9" name="Google Shape;169;p17"/>
          <p:cNvSpPr txBox="1"/>
          <p:nvPr/>
        </p:nvSpPr>
        <p:spPr>
          <a:xfrm>
            <a:off x="571500" y="952500"/>
            <a:ext cx="11601450"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Diagnosis and Initial Assessment</a:t>
            </a:r>
            <a:endParaRPr dirty="0"/>
          </a:p>
        </p:txBody>
      </p:sp>
      <p:sp>
        <p:nvSpPr>
          <p:cNvPr id="170" name="Google Shape;170;p17"/>
          <p:cNvSpPr txBox="1"/>
          <p:nvPr/>
        </p:nvSpPr>
        <p:spPr>
          <a:xfrm>
            <a:off x="571500" y="6419850"/>
            <a:ext cx="3638550"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NICE Guideline NG203 (2021); Mirasol &amp; Choksi (2025)</a:t>
            </a:r>
            <a:endParaRPr/>
          </a:p>
        </p:txBody>
      </p:sp>
      <p:sp>
        <p:nvSpPr>
          <p:cNvPr id="171" name="Google Shape;171;p17"/>
          <p:cNvSpPr/>
          <p:nvPr/>
        </p:nvSpPr>
        <p:spPr>
          <a:xfrm>
            <a:off x="5810250" y="67434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175"/>
        <p:cNvGrpSpPr/>
        <p:nvPr/>
      </p:nvGrpSpPr>
      <p:grpSpPr>
        <a:xfrm>
          <a:off x="0" y="0"/>
          <a:ext cx="0" cy="0"/>
          <a:chOff x="0" y="0"/>
          <a:chExt cx="0" cy="0"/>
        </a:xfrm>
      </p:grpSpPr>
      <p:pic>
        <p:nvPicPr>
          <p:cNvPr id="177" name="Google Shape;177;p18" descr="image.png"/>
          <p:cNvPicPr preferRelativeResize="0"/>
          <p:nvPr/>
        </p:nvPicPr>
        <p:blipFill rotWithShape="1">
          <a:blip r:embed="rId3">
            <a:alphaModFix/>
          </a:blip>
          <a:srcRect/>
          <a:stretch/>
        </p:blipFill>
        <p:spPr>
          <a:xfrm>
            <a:off x="571500" y="2569815"/>
            <a:ext cx="3524250" cy="2486025"/>
          </a:xfrm>
          <a:prstGeom prst="rect">
            <a:avLst/>
          </a:prstGeom>
          <a:noFill/>
          <a:ln>
            <a:noFill/>
          </a:ln>
        </p:spPr>
      </p:pic>
      <p:pic>
        <p:nvPicPr>
          <p:cNvPr id="178" name="Google Shape;178;p18" descr="image.png"/>
          <p:cNvPicPr preferRelativeResize="0"/>
          <p:nvPr/>
        </p:nvPicPr>
        <p:blipFill rotWithShape="1">
          <a:blip r:embed="rId4">
            <a:alphaModFix/>
          </a:blip>
          <a:srcRect/>
          <a:stretch/>
        </p:blipFill>
        <p:spPr>
          <a:xfrm>
            <a:off x="4333875" y="2569815"/>
            <a:ext cx="3524250" cy="2486025"/>
          </a:xfrm>
          <a:prstGeom prst="rect">
            <a:avLst/>
          </a:prstGeom>
          <a:noFill/>
          <a:ln>
            <a:noFill/>
          </a:ln>
        </p:spPr>
      </p:pic>
      <p:pic>
        <p:nvPicPr>
          <p:cNvPr id="179" name="Google Shape;179;p18" descr="image.png"/>
          <p:cNvPicPr preferRelativeResize="0"/>
          <p:nvPr/>
        </p:nvPicPr>
        <p:blipFill rotWithShape="1">
          <a:blip r:embed="rId5">
            <a:alphaModFix/>
          </a:blip>
          <a:srcRect/>
          <a:stretch/>
        </p:blipFill>
        <p:spPr>
          <a:xfrm>
            <a:off x="8096250" y="2569815"/>
            <a:ext cx="3524250" cy="2486025"/>
          </a:xfrm>
          <a:prstGeom prst="rect">
            <a:avLst/>
          </a:prstGeom>
          <a:noFill/>
          <a:ln>
            <a:noFill/>
          </a:ln>
        </p:spPr>
      </p:pic>
      <p:pic>
        <p:nvPicPr>
          <p:cNvPr id="180" name="Google Shape;180;p18" descr="image.png"/>
          <p:cNvPicPr preferRelativeResize="0"/>
          <p:nvPr/>
        </p:nvPicPr>
        <p:blipFill rotWithShape="1">
          <a:blip r:embed="rId6">
            <a:alphaModFix/>
          </a:blip>
          <a:srcRect/>
          <a:stretch/>
        </p:blipFill>
        <p:spPr>
          <a:xfrm>
            <a:off x="819150" y="2865090"/>
            <a:ext cx="466725" cy="514350"/>
          </a:xfrm>
          <a:prstGeom prst="rect">
            <a:avLst/>
          </a:prstGeom>
          <a:noFill/>
          <a:ln>
            <a:noFill/>
          </a:ln>
        </p:spPr>
      </p:pic>
      <p:sp>
        <p:nvSpPr>
          <p:cNvPr id="181" name="Google Shape;181;p18"/>
          <p:cNvSpPr txBox="1"/>
          <p:nvPr/>
        </p:nvSpPr>
        <p:spPr>
          <a:xfrm>
            <a:off x="819150" y="3522315"/>
            <a:ext cx="3180397" cy="2857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500" b="1" i="0" u="none" strike="noStrike" cap="none">
                <a:solidFill>
                  <a:srgbClr val="0F172A"/>
                </a:solidFill>
                <a:latin typeface="Poppins"/>
                <a:ea typeface="Poppins"/>
                <a:cs typeface="Poppins"/>
                <a:sym typeface="Poppins"/>
              </a:rPr>
              <a:t>Pharmacotherapy</a:t>
            </a:r>
            <a:endParaRPr/>
          </a:p>
        </p:txBody>
      </p:sp>
      <p:sp>
        <p:nvSpPr>
          <p:cNvPr id="182" name="Google Shape;182;p18"/>
          <p:cNvSpPr txBox="1"/>
          <p:nvPr/>
        </p:nvSpPr>
        <p:spPr>
          <a:xfrm>
            <a:off x="819150" y="3903315"/>
            <a:ext cx="3028950" cy="857250"/>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Aggressive blood pressure control using first-line Angiotensin-Converting Enzyme (ACE) inhibitors or Angiotensin Receptor Blockers (ARBs).</a:t>
            </a:r>
            <a:endParaRPr dirty="0"/>
          </a:p>
        </p:txBody>
      </p:sp>
      <p:sp>
        <p:nvSpPr>
          <p:cNvPr id="185" name="Google Shape;185;p18"/>
          <p:cNvSpPr txBox="1"/>
          <p:nvPr/>
        </p:nvSpPr>
        <p:spPr>
          <a:xfrm>
            <a:off x="4581525" y="3462133"/>
            <a:ext cx="3028950" cy="1298432"/>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Control of blood pressure with A.R.B. or A.C.E. inhibitors, </a:t>
            </a:r>
            <a:r>
              <a:rPr lang="en-US" sz="1125" b="0" i="0" u="none" strike="noStrike" cap="none" dirty="0" err="1">
                <a:solidFill>
                  <a:srgbClr val="475569"/>
                </a:solidFill>
                <a:latin typeface="Lato"/>
                <a:ea typeface="Lato"/>
                <a:cs typeface="Lato"/>
                <a:sym typeface="Lato"/>
              </a:rPr>
              <a:t>optimisation</a:t>
            </a:r>
            <a:r>
              <a:rPr lang="en-US" sz="1125" b="0" i="0" u="none" strike="noStrike" cap="none" dirty="0">
                <a:solidFill>
                  <a:srgbClr val="475569"/>
                </a:solidFill>
                <a:latin typeface="Lato"/>
                <a:ea typeface="Lato"/>
                <a:cs typeface="Lato"/>
                <a:sym typeface="Lato"/>
              </a:rPr>
              <a:t> of diabetes and lifestyle changes are still key interventions alongside regular blood pressure checks (Joshi et al., 2026). </a:t>
            </a:r>
            <a:endParaRPr dirty="0"/>
          </a:p>
        </p:txBody>
      </p:sp>
      <p:pic>
        <p:nvPicPr>
          <p:cNvPr id="186" name="Google Shape;186;p18" descr="image.png"/>
          <p:cNvPicPr preferRelativeResize="0"/>
          <p:nvPr/>
        </p:nvPicPr>
        <p:blipFill rotWithShape="1">
          <a:blip r:embed="rId7">
            <a:alphaModFix/>
          </a:blip>
          <a:srcRect/>
          <a:stretch/>
        </p:blipFill>
        <p:spPr>
          <a:xfrm>
            <a:off x="8343900" y="2865090"/>
            <a:ext cx="600075" cy="514350"/>
          </a:xfrm>
          <a:prstGeom prst="rect">
            <a:avLst/>
          </a:prstGeom>
          <a:noFill/>
          <a:ln>
            <a:noFill/>
          </a:ln>
        </p:spPr>
      </p:pic>
      <p:sp>
        <p:nvSpPr>
          <p:cNvPr id="188" name="Google Shape;188;p18"/>
          <p:cNvSpPr txBox="1"/>
          <p:nvPr/>
        </p:nvSpPr>
        <p:spPr>
          <a:xfrm>
            <a:off x="8343900" y="3540791"/>
            <a:ext cx="3028950" cy="1298432"/>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Patients are to be involved in making decisions themselves, as it increases adherence to treatment, provides better health outcomes and leads to fewer and unnecessary admissions to hospital (</a:t>
            </a:r>
            <a:r>
              <a:rPr lang="en-US" sz="1125" b="0" i="0" u="none" strike="noStrike" cap="none" dirty="0" err="1">
                <a:solidFill>
                  <a:srgbClr val="475569"/>
                </a:solidFill>
                <a:latin typeface="Lato"/>
                <a:ea typeface="Lato"/>
                <a:cs typeface="Lato"/>
                <a:sym typeface="Lato"/>
              </a:rPr>
              <a:t>Religioni</a:t>
            </a:r>
            <a:r>
              <a:rPr lang="en-US" sz="1125" b="0" i="0" u="none" strike="noStrike" cap="none" dirty="0">
                <a:solidFill>
                  <a:srgbClr val="475569"/>
                </a:solidFill>
                <a:latin typeface="Lato"/>
                <a:ea typeface="Lato"/>
                <a:cs typeface="Lato"/>
                <a:sym typeface="Lato"/>
              </a:rPr>
              <a:t> et al., 2025). </a:t>
            </a:r>
            <a:endParaRPr dirty="0"/>
          </a:p>
        </p:txBody>
      </p:sp>
      <p:pic>
        <p:nvPicPr>
          <p:cNvPr id="189" name="Google Shape;189;p18" descr="image.png"/>
          <p:cNvPicPr preferRelativeResize="0"/>
          <p:nvPr/>
        </p:nvPicPr>
        <p:blipFill rotWithShape="1">
          <a:blip r:embed="rId8">
            <a:alphaModFix/>
          </a:blip>
          <a:srcRect/>
          <a:stretch/>
        </p:blipFill>
        <p:spPr>
          <a:xfrm>
            <a:off x="952500" y="2998440"/>
            <a:ext cx="200025" cy="266700"/>
          </a:xfrm>
          <a:prstGeom prst="rect">
            <a:avLst/>
          </a:prstGeom>
          <a:noFill/>
          <a:ln>
            <a:noFill/>
          </a:ln>
        </p:spPr>
      </p:pic>
      <p:pic>
        <p:nvPicPr>
          <p:cNvPr id="190" name="Google Shape;190;p18" descr="image.png"/>
          <p:cNvPicPr preferRelativeResize="0"/>
          <p:nvPr/>
        </p:nvPicPr>
        <p:blipFill rotWithShape="1">
          <a:blip r:embed="rId9">
            <a:alphaModFix/>
          </a:blip>
          <a:srcRect/>
          <a:stretch/>
        </p:blipFill>
        <p:spPr>
          <a:xfrm>
            <a:off x="4714875" y="2998440"/>
            <a:ext cx="266700" cy="266700"/>
          </a:xfrm>
          <a:prstGeom prst="rect">
            <a:avLst/>
          </a:prstGeom>
          <a:noFill/>
          <a:ln>
            <a:noFill/>
          </a:ln>
        </p:spPr>
      </p:pic>
      <p:pic>
        <p:nvPicPr>
          <p:cNvPr id="191" name="Google Shape;191;p18" descr="image.png"/>
          <p:cNvPicPr preferRelativeResize="0"/>
          <p:nvPr/>
        </p:nvPicPr>
        <p:blipFill rotWithShape="1">
          <a:blip r:embed="rId10">
            <a:alphaModFix/>
          </a:blip>
          <a:srcRect/>
          <a:stretch/>
        </p:blipFill>
        <p:spPr>
          <a:xfrm>
            <a:off x="8477250" y="2998440"/>
            <a:ext cx="333375" cy="266700"/>
          </a:xfrm>
          <a:prstGeom prst="rect">
            <a:avLst/>
          </a:prstGeom>
          <a:noFill/>
          <a:ln>
            <a:noFill/>
          </a:ln>
        </p:spPr>
      </p:pic>
      <p:sp>
        <p:nvSpPr>
          <p:cNvPr id="192" name="Google Shape;192;p18"/>
          <p:cNvSpPr txBox="1"/>
          <p:nvPr/>
        </p:nvSpPr>
        <p:spPr>
          <a:xfrm>
            <a:off x="571500" y="988665"/>
            <a:ext cx="11601450"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Management Following UK Guidance</a:t>
            </a:r>
            <a:endParaRPr dirty="0"/>
          </a:p>
        </p:txBody>
      </p:sp>
      <p:sp>
        <p:nvSpPr>
          <p:cNvPr id="193" name="Google Shape;193;p18"/>
          <p:cNvSpPr txBox="1"/>
          <p:nvPr/>
        </p:nvSpPr>
        <p:spPr>
          <a:xfrm>
            <a:off x="571500" y="6419850"/>
            <a:ext cx="4429125"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Joshi et al. (2026); Department of Health (2012); Religioni et al. (2025)</a:t>
            </a:r>
            <a:endParaRPr/>
          </a:p>
        </p:txBody>
      </p:sp>
      <p:sp>
        <p:nvSpPr>
          <p:cNvPr id="194" name="Google Shape;194;p18"/>
          <p:cNvSpPr/>
          <p:nvPr/>
        </p:nvSpPr>
        <p:spPr>
          <a:xfrm>
            <a:off x="5810250" y="67434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 name="Picture 1">
            <a:extLst>
              <a:ext uri="{FF2B5EF4-FFF2-40B4-BE49-F238E27FC236}">
                <a16:creationId xmlns:a16="http://schemas.microsoft.com/office/drawing/2014/main" id="{9FE2D639-1F02-ECFE-43E4-98FEF32248D1}"/>
              </a:ext>
            </a:extLst>
          </p:cNvPr>
          <p:cNvPicPr>
            <a:picLocks noChangeAspect="1"/>
          </p:cNvPicPr>
          <p:nvPr/>
        </p:nvPicPr>
        <p:blipFill>
          <a:blip r:embed="rId11"/>
          <a:stretch>
            <a:fillRect/>
          </a:stretch>
        </p:blipFill>
        <p:spPr>
          <a:xfrm>
            <a:off x="8325292" y="221903"/>
            <a:ext cx="3066165" cy="2152650"/>
          </a:xfrm>
          <a:prstGeom prst="rect">
            <a:avLst/>
          </a:prstGeom>
        </p:spPr>
      </p:pic>
      <p:sp>
        <p:nvSpPr>
          <p:cNvPr id="4" name="TextBox 3">
            <a:extLst>
              <a:ext uri="{FF2B5EF4-FFF2-40B4-BE49-F238E27FC236}">
                <a16:creationId xmlns:a16="http://schemas.microsoft.com/office/drawing/2014/main" id="{0769A191-6574-5D69-86CC-ED4DA145F6E5}"/>
              </a:ext>
            </a:extLst>
          </p:cNvPr>
          <p:cNvSpPr txBox="1"/>
          <p:nvPr/>
        </p:nvSpPr>
        <p:spPr>
          <a:xfrm>
            <a:off x="10766879" y="1670308"/>
            <a:ext cx="1406071" cy="923330"/>
          </a:xfrm>
          <a:prstGeom prst="rect">
            <a:avLst/>
          </a:prstGeom>
          <a:noFill/>
        </p:spPr>
        <p:txBody>
          <a:bodyPr wrap="square">
            <a:spAutoFit/>
          </a:bodyPr>
          <a:lstStyle/>
          <a:p>
            <a:r>
              <a:rPr lang="en-US" sz="900" dirty="0"/>
              <a:t>https://www.researchgate.net/figure/Overall-impact-of-angiotensin-converting-enzyme-ACE-inhibitors-on-blood-pressure_fig2_394533641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199"/>
        <p:cNvGrpSpPr/>
        <p:nvPr/>
      </p:nvGrpSpPr>
      <p:grpSpPr>
        <a:xfrm>
          <a:off x="0" y="0"/>
          <a:ext cx="0" cy="0"/>
          <a:chOff x="0" y="0"/>
          <a:chExt cx="0" cy="0"/>
        </a:xfrm>
      </p:grpSpPr>
      <p:pic>
        <p:nvPicPr>
          <p:cNvPr id="201" name="Google Shape;201;p19" descr="image.png"/>
          <p:cNvPicPr preferRelativeResize="0"/>
          <p:nvPr/>
        </p:nvPicPr>
        <p:blipFill rotWithShape="1">
          <a:blip r:embed="rId3">
            <a:alphaModFix/>
          </a:blip>
          <a:srcRect/>
          <a:stretch/>
        </p:blipFill>
        <p:spPr>
          <a:xfrm>
            <a:off x="6310312" y="2003077"/>
            <a:ext cx="2583656" cy="3619500"/>
          </a:xfrm>
          <a:prstGeom prst="rect">
            <a:avLst/>
          </a:prstGeom>
          <a:noFill/>
          <a:ln>
            <a:noFill/>
          </a:ln>
        </p:spPr>
      </p:pic>
      <p:pic>
        <p:nvPicPr>
          <p:cNvPr id="202" name="Google Shape;202;p19" descr="image.png"/>
          <p:cNvPicPr preferRelativeResize="0"/>
          <p:nvPr/>
        </p:nvPicPr>
        <p:blipFill rotWithShape="1">
          <a:blip r:embed="rId4">
            <a:alphaModFix/>
          </a:blip>
          <a:srcRect/>
          <a:stretch/>
        </p:blipFill>
        <p:spPr>
          <a:xfrm>
            <a:off x="9036843" y="2003077"/>
            <a:ext cx="2583656" cy="3619500"/>
          </a:xfrm>
          <a:prstGeom prst="rect">
            <a:avLst/>
          </a:prstGeom>
          <a:noFill/>
          <a:ln>
            <a:noFill/>
          </a:ln>
        </p:spPr>
      </p:pic>
      <p:sp>
        <p:nvSpPr>
          <p:cNvPr id="203" name="Google Shape;203;p19"/>
          <p:cNvSpPr txBox="1"/>
          <p:nvPr/>
        </p:nvSpPr>
        <p:spPr>
          <a:xfrm>
            <a:off x="904875" y="2003077"/>
            <a:ext cx="4976812" cy="124649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350" b="1" i="0" u="none" strike="noStrike" cap="none" dirty="0">
                <a:solidFill>
                  <a:srgbClr val="334155"/>
                </a:solidFill>
                <a:latin typeface="Lato"/>
                <a:ea typeface="Lato"/>
                <a:cs typeface="Lato"/>
                <a:sym typeface="Lato"/>
              </a:rPr>
              <a:t>The advantages of statins include a decrease in cardiovascular risks and the use of sodium bicarbonate or an erythropoiesis-stimulating agent may help address metabolic acidosis and </a:t>
            </a:r>
            <a:r>
              <a:rPr lang="en-US" sz="1350" b="1" i="0" u="none" strike="noStrike" cap="none" dirty="0" err="1">
                <a:solidFill>
                  <a:srgbClr val="334155"/>
                </a:solidFill>
                <a:latin typeface="Lato"/>
                <a:ea typeface="Lato"/>
                <a:cs typeface="Lato"/>
                <a:sym typeface="Lato"/>
              </a:rPr>
              <a:t>anaemia</a:t>
            </a:r>
            <a:r>
              <a:rPr lang="en-US" sz="1350" b="1" i="0" u="none" strike="noStrike" cap="none" dirty="0">
                <a:solidFill>
                  <a:srgbClr val="334155"/>
                </a:solidFill>
                <a:latin typeface="Lato"/>
                <a:ea typeface="Lato"/>
                <a:cs typeface="Lato"/>
                <a:sym typeface="Lato"/>
              </a:rPr>
              <a:t> (Hall et al., 2024). </a:t>
            </a:r>
            <a:endParaRPr dirty="0"/>
          </a:p>
        </p:txBody>
      </p:sp>
      <p:sp>
        <p:nvSpPr>
          <p:cNvPr id="204" name="Google Shape;204;p19"/>
          <p:cNvSpPr txBox="1"/>
          <p:nvPr/>
        </p:nvSpPr>
        <p:spPr>
          <a:xfrm>
            <a:off x="904875" y="3217507"/>
            <a:ext cx="4976812" cy="934871"/>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350" b="1" i="0" u="none" strike="noStrike" cap="none" dirty="0">
                <a:solidFill>
                  <a:srgbClr val="334155"/>
                </a:solidFill>
                <a:latin typeface="Lato"/>
                <a:ea typeface="Lato"/>
                <a:cs typeface="Lato"/>
                <a:sym typeface="Lato"/>
              </a:rPr>
              <a:t>At times, once the disease is advanced, renal replacement therapy, such as </a:t>
            </a:r>
            <a:r>
              <a:rPr lang="en-US" sz="1350" b="1" i="0" u="none" strike="noStrike" cap="none" dirty="0" err="1">
                <a:solidFill>
                  <a:srgbClr val="334155"/>
                </a:solidFill>
                <a:latin typeface="Lato"/>
                <a:ea typeface="Lato"/>
                <a:cs typeface="Lato"/>
                <a:sym typeface="Lato"/>
              </a:rPr>
              <a:t>haemodialysis</a:t>
            </a:r>
            <a:r>
              <a:rPr lang="en-US" sz="1350" b="1" i="0" u="none" strike="noStrike" cap="none" dirty="0">
                <a:solidFill>
                  <a:srgbClr val="334155"/>
                </a:solidFill>
                <a:latin typeface="Lato"/>
                <a:ea typeface="Lato"/>
                <a:cs typeface="Lato"/>
                <a:sym typeface="Lato"/>
              </a:rPr>
              <a:t> or peritoneal dialysis, may be needed, or a kidney transplant. </a:t>
            </a:r>
            <a:endParaRPr dirty="0"/>
          </a:p>
        </p:txBody>
      </p:sp>
      <p:sp>
        <p:nvSpPr>
          <p:cNvPr id="206" name="Google Shape;206;p19"/>
          <p:cNvSpPr txBox="1"/>
          <p:nvPr/>
        </p:nvSpPr>
        <p:spPr>
          <a:xfrm>
            <a:off x="904875" y="4126133"/>
            <a:ext cx="4976812" cy="124649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350" b="1" i="0" u="none" strike="noStrike" cap="none" dirty="0">
                <a:solidFill>
                  <a:srgbClr val="334155"/>
                </a:solidFill>
                <a:latin typeface="Lato"/>
                <a:ea typeface="Lato"/>
                <a:cs typeface="Lato"/>
                <a:sym typeface="Lato"/>
              </a:rPr>
              <a:t>Medical treatment is complemented by dietary advice, such as sodium, potassium and protein </a:t>
            </a:r>
            <a:r>
              <a:rPr lang="en-US" sz="1350" b="1" i="0" u="none" strike="noStrike" cap="none" dirty="0" err="1">
                <a:solidFill>
                  <a:srgbClr val="334155"/>
                </a:solidFill>
                <a:latin typeface="Lato"/>
                <a:ea typeface="Lato"/>
                <a:cs typeface="Lato"/>
                <a:sym typeface="Lato"/>
              </a:rPr>
              <a:t>optimisation</a:t>
            </a:r>
            <a:r>
              <a:rPr lang="en-US" sz="1350" b="1" i="0" u="none" strike="noStrike" cap="none" dirty="0">
                <a:solidFill>
                  <a:srgbClr val="334155"/>
                </a:solidFill>
                <a:latin typeface="Lato"/>
                <a:ea typeface="Lato"/>
                <a:cs typeface="Lato"/>
                <a:sym typeface="Lato"/>
              </a:rPr>
              <a:t>. Regularly monitoring allows for the correction of therapy as the disease progresses.</a:t>
            </a:r>
            <a:endParaRPr dirty="0"/>
          </a:p>
        </p:txBody>
      </p:sp>
      <p:pic>
        <p:nvPicPr>
          <p:cNvPr id="207" name="Google Shape;207;p19" descr="image.png"/>
          <p:cNvPicPr preferRelativeResize="0"/>
          <p:nvPr/>
        </p:nvPicPr>
        <p:blipFill rotWithShape="1">
          <a:blip r:embed="rId5">
            <a:alphaModFix/>
          </a:blip>
          <a:srcRect/>
          <a:stretch/>
        </p:blipFill>
        <p:spPr>
          <a:xfrm>
            <a:off x="6319837" y="2012602"/>
            <a:ext cx="2564606" cy="3600450"/>
          </a:xfrm>
          <a:prstGeom prst="rect">
            <a:avLst/>
          </a:prstGeom>
          <a:noFill/>
          <a:ln>
            <a:noFill/>
          </a:ln>
        </p:spPr>
      </p:pic>
      <p:pic>
        <p:nvPicPr>
          <p:cNvPr id="208" name="Google Shape;208;p19" descr="image.png"/>
          <p:cNvPicPr preferRelativeResize="0"/>
          <p:nvPr/>
        </p:nvPicPr>
        <p:blipFill rotWithShape="1">
          <a:blip r:embed="rId6">
            <a:alphaModFix/>
          </a:blip>
          <a:srcRect/>
          <a:stretch/>
        </p:blipFill>
        <p:spPr>
          <a:xfrm>
            <a:off x="9046368" y="2012602"/>
            <a:ext cx="2564606" cy="3600450"/>
          </a:xfrm>
          <a:prstGeom prst="rect">
            <a:avLst/>
          </a:prstGeom>
          <a:noFill/>
          <a:ln>
            <a:noFill/>
          </a:ln>
        </p:spPr>
      </p:pic>
      <p:sp>
        <p:nvSpPr>
          <p:cNvPr id="213" name="Google Shape;213;p19"/>
          <p:cNvSpPr txBox="1"/>
          <p:nvPr/>
        </p:nvSpPr>
        <p:spPr>
          <a:xfrm>
            <a:off x="571500" y="763935"/>
            <a:ext cx="11601450"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Treatment Options in the UK</a:t>
            </a:r>
            <a:endParaRPr dirty="0"/>
          </a:p>
        </p:txBody>
      </p:sp>
      <p:sp>
        <p:nvSpPr>
          <p:cNvPr id="214" name="Google Shape;214;p19"/>
          <p:cNvSpPr txBox="1"/>
          <p:nvPr/>
        </p:nvSpPr>
        <p:spPr>
          <a:xfrm>
            <a:off x="571500" y="6419850"/>
            <a:ext cx="1476375"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Hall et al. (2024)</a:t>
            </a:r>
            <a:endParaRPr/>
          </a:p>
        </p:txBody>
      </p:sp>
      <p:sp>
        <p:nvSpPr>
          <p:cNvPr id="215" name="Google Shape;215;p19"/>
          <p:cNvSpPr/>
          <p:nvPr/>
        </p:nvSpPr>
        <p:spPr>
          <a:xfrm>
            <a:off x="5810250" y="67434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TextBox 2">
            <a:extLst>
              <a:ext uri="{FF2B5EF4-FFF2-40B4-BE49-F238E27FC236}">
                <a16:creationId xmlns:a16="http://schemas.microsoft.com/office/drawing/2014/main" id="{A7AE2D31-1E69-F4EA-5E4E-3A74D61A9801}"/>
              </a:ext>
            </a:extLst>
          </p:cNvPr>
          <p:cNvSpPr txBox="1"/>
          <p:nvPr/>
        </p:nvSpPr>
        <p:spPr>
          <a:xfrm>
            <a:off x="8650385" y="5724733"/>
            <a:ext cx="3115434" cy="369332"/>
          </a:xfrm>
          <a:prstGeom prst="rect">
            <a:avLst/>
          </a:prstGeom>
          <a:noFill/>
        </p:spPr>
        <p:txBody>
          <a:bodyPr wrap="square">
            <a:spAutoFit/>
          </a:bodyPr>
          <a:lstStyle/>
          <a:p>
            <a:r>
              <a:rPr lang="en-US" dirty="0"/>
              <a:t>(Liv Hospital n.d.)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254;p21">
            <a:extLst>
              <a:ext uri="{FF2B5EF4-FFF2-40B4-BE49-F238E27FC236}">
                <a16:creationId xmlns:a16="http://schemas.microsoft.com/office/drawing/2014/main" id="{FB65EE03-EAD8-5422-2DE0-8C8428614824}"/>
              </a:ext>
            </a:extLst>
          </p:cNvPr>
          <p:cNvSpPr txBox="1"/>
          <p:nvPr/>
        </p:nvSpPr>
        <p:spPr>
          <a:xfrm>
            <a:off x="571500" y="887760"/>
            <a:ext cx="11601450" cy="5262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Chronic Care Model (CCM)</a:t>
            </a:r>
            <a:endParaRPr dirty="0"/>
          </a:p>
        </p:txBody>
      </p:sp>
      <p:sp>
        <p:nvSpPr>
          <p:cNvPr id="3" name="Google Shape;244;p21">
            <a:extLst>
              <a:ext uri="{FF2B5EF4-FFF2-40B4-BE49-F238E27FC236}">
                <a16:creationId xmlns:a16="http://schemas.microsoft.com/office/drawing/2014/main" id="{FF0BAB85-295F-F337-D0BD-23E0EA5A6FD0}"/>
              </a:ext>
            </a:extLst>
          </p:cNvPr>
          <p:cNvSpPr txBox="1"/>
          <p:nvPr/>
        </p:nvSpPr>
        <p:spPr>
          <a:xfrm>
            <a:off x="1104042" y="1741038"/>
            <a:ext cx="4400212" cy="3375924"/>
          </a:xfrm>
          <a:prstGeom prst="rect">
            <a:avLst/>
          </a:prstGeom>
          <a:noFill/>
          <a:ln>
            <a:noFill/>
          </a:ln>
        </p:spPr>
        <p:txBody>
          <a:bodyPr spcFirstLastPara="1" wrap="square" lIns="0" tIns="0" rIns="0" bIns="0" anchor="t" anchorCtr="0">
            <a:spAutoFit/>
          </a:bodyPr>
          <a:lstStyle/>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The Chronic Care Model (CCM) provides a proactive, patient-</a:t>
            </a:r>
            <a:r>
              <a:rPr lang="en-US" sz="1125" b="0" i="0" u="none" strike="noStrike" cap="none" dirty="0" err="1">
                <a:solidFill>
                  <a:srgbClr val="475569"/>
                </a:solidFill>
                <a:latin typeface="Lato"/>
                <a:ea typeface="Lato"/>
                <a:cs typeface="Lato"/>
                <a:sym typeface="Lato"/>
              </a:rPr>
              <a:t>centred</a:t>
            </a:r>
            <a:r>
              <a:rPr lang="en-US" sz="1125" b="0" i="0" u="none" strike="noStrike" cap="none" dirty="0">
                <a:solidFill>
                  <a:srgbClr val="475569"/>
                </a:solidFill>
                <a:latin typeface="Lato"/>
                <a:ea typeface="Lato"/>
                <a:cs typeface="Lato"/>
                <a:sym typeface="Lato"/>
              </a:rPr>
              <a:t> framework for managing long-term conditions such as CKD (Wagner et al., 2015).</a:t>
            </a:r>
          </a:p>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Six key components—self-management, decision support, care coordination, community resources, healthcare </a:t>
            </a:r>
            <a:r>
              <a:rPr lang="en-US" sz="1125" b="0" i="0" u="none" strike="noStrike" cap="none" dirty="0" err="1">
                <a:solidFill>
                  <a:srgbClr val="475569"/>
                </a:solidFill>
                <a:latin typeface="Lato"/>
                <a:ea typeface="Lato"/>
                <a:cs typeface="Lato"/>
                <a:sym typeface="Lato"/>
              </a:rPr>
              <a:t>organisation</a:t>
            </a:r>
            <a:r>
              <a:rPr lang="en-US" sz="1125" b="0" i="0" u="none" strike="noStrike" cap="none" dirty="0">
                <a:solidFill>
                  <a:srgbClr val="475569"/>
                </a:solidFill>
                <a:latin typeface="Lato"/>
                <a:ea typeface="Lato"/>
                <a:cs typeface="Lato"/>
                <a:sym typeface="Lato"/>
              </a:rPr>
              <a:t>, and clinical information systems—promote integrated care (Bodenheimer and Willard-Grace, 2016).</a:t>
            </a:r>
          </a:p>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In CKD, the CCM supports early detection, regular monitoring, multidisciplinary teamwork, and patient self-management (</a:t>
            </a:r>
            <a:r>
              <a:rPr lang="en-US" sz="1125" b="0" i="0" u="none" strike="noStrike" cap="none" dirty="0" err="1">
                <a:solidFill>
                  <a:srgbClr val="475569"/>
                </a:solidFill>
                <a:latin typeface="Lato"/>
                <a:ea typeface="Lato"/>
                <a:cs typeface="Lato"/>
                <a:sym typeface="Lato"/>
              </a:rPr>
              <a:t>Crolly</a:t>
            </a:r>
            <a:r>
              <a:rPr lang="en-US" sz="1125" b="0" i="0" u="none" strike="noStrike" cap="none" dirty="0">
                <a:solidFill>
                  <a:srgbClr val="475569"/>
                </a:solidFill>
                <a:latin typeface="Lato"/>
                <a:ea typeface="Lato"/>
                <a:cs typeface="Lato"/>
                <a:sym typeface="Lato"/>
              </a:rPr>
              <a:t>-Burton et al., 2026).</a:t>
            </a:r>
          </a:p>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Benefits: Improved communication, continuity of care, fewer hospital admissions, and better long-term patient outcomes (</a:t>
            </a:r>
            <a:r>
              <a:rPr lang="en-US" sz="1125" b="0" i="0" u="none" strike="noStrike" cap="none" dirty="0" err="1">
                <a:solidFill>
                  <a:srgbClr val="475569"/>
                </a:solidFill>
                <a:latin typeface="Lato"/>
                <a:ea typeface="Lato"/>
                <a:cs typeface="Lato"/>
                <a:sym typeface="Lato"/>
              </a:rPr>
              <a:t>Alghfeli</a:t>
            </a:r>
            <a:r>
              <a:rPr lang="en-US" sz="1125" b="0" i="0" u="none" strike="noStrike" cap="none" dirty="0">
                <a:solidFill>
                  <a:srgbClr val="475569"/>
                </a:solidFill>
                <a:latin typeface="Lato"/>
                <a:ea typeface="Lato"/>
                <a:cs typeface="Lato"/>
                <a:sym typeface="Lato"/>
              </a:rPr>
              <a:t> et al., 2021).</a:t>
            </a:r>
            <a:endParaRPr dirty="0"/>
          </a:p>
        </p:txBody>
      </p:sp>
      <p:pic>
        <p:nvPicPr>
          <p:cNvPr id="4" name="Picture 3">
            <a:extLst>
              <a:ext uri="{FF2B5EF4-FFF2-40B4-BE49-F238E27FC236}">
                <a16:creationId xmlns:a16="http://schemas.microsoft.com/office/drawing/2014/main" id="{D2298543-9ED5-1874-8D28-BF3A77DF3FCD}"/>
              </a:ext>
            </a:extLst>
          </p:cNvPr>
          <p:cNvPicPr>
            <a:picLocks noChangeAspect="1"/>
          </p:cNvPicPr>
          <p:nvPr/>
        </p:nvPicPr>
        <p:blipFill>
          <a:blip r:embed="rId2"/>
          <a:stretch>
            <a:fillRect/>
          </a:stretch>
        </p:blipFill>
        <p:spPr>
          <a:xfrm>
            <a:off x="6687748" y="1414058"/>
            <a:ext cx="4808764" cy="40874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490856FC-410D-78DA-6E79-92113A9C0B5B}"/>
              </a:ext>
            </a:extLst>
          </p:cNvPr>
          <p:cNvSpPr txBox="1"/>
          <p:nvPr/>
        </p:nvSpPr>
        <p:spPr>
          <a:xfrm>
            <a:off x="7382328" y="5501507"/>
            <a:ext cx="3873500" cy="553998"/>
          </a:xfrm>
          <a:prstGeom prst="rect">
            <a:avLst/>
          </a:prstGeom>
          <a:noFill/>
        </p:spPr>
        <p:txBody>
          <a:bodyPr wrap="square">
            <a:spAutoFit/>
          </a:bodyPr>
          <a:lstStyle/>
          <a:p>
            <a:r>
              <a:rPr lang="en-US" sz="1000" dirty="0"/>
              <a:t>https://www.researchgate.net/figure/Wagners-chronic-care-model-Source-Reproduced-with-permission-from-Wagner-1998_fig1_273601691</a:t>
            </a:r>
          </a:p>
        </p:txBody>
      </p:sp>
    </p:spTree>
    <p:extLst>
      <p:ext uri="{BB962C8B-B14F-4D97-AF65-F5344CB8AC3E}">
        <p14:creationId xmlns:p14="http://schemas.microsoft.com/office/powerpoint/2010/main" val="4159882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219"/>
        <p:cNvGrpSpPr/>
        <p:nvPr/>
      </p:nvGrpSpPr>
      <p:grpSpPr>
        <a:xfrm>
          <a:off x="0" y="0"/>
          <a:ext cx="0" cy="0"/>
          <a:chOff x="0" y="0"/>
          <a:chExt cx="0" cy="0"/>
        </a:xfrm>
      </p:grpSpPr>
      <p:pic>
        <p:nvPicPr>
          <p:cNvPr id="221" name="Google Shape;221;p20" descr="image.png"/>
          <p:cNvPicPr preferRelativeResize="0"/>
          <p:nvPr/>
        </p:nvPicPr>
        <p:blipFill rotWithShape="1">
          <a:blip r:embed="rId3">
            <a:alphaModFix/>
          </a:blip>
          <a:srcRect/>
          <a:stretch/>
        </p:blipFill>
        <p:spPr>
          <a:xfrm>
            <a:off x="571500" y="2003077"/>
            <a:ext cx="2583656" cy="3619500"/>
          </a:xfrm>
          <a:prstGeom prst="rect">
            <a:avLst/>
          </a:prstGeom>
          <a:noFill/>
          <a:ln>
            <a:noFill/>
          </a:ln>
        </p:spPr>
      </p:pic>
      <p:pic>
        <p:nvPicPr>
          <p:cNvPr id="222" name="Google Shape;222;p20" descr="image.png"/>
          <p:cNvPicPr preferRelativeResize="0"/>
          <p:nvPr/>
        </p:nvPicPr>
        <p:blipFill rotWithShape="1">
          <a:blip r:embed="rId4">
            <a:alphaModFix/>
          </a:blip>
          <a:srcRect/>
          <a:stretch/>
        </p:blipFill>
        <p:spPr>
          <a:xfrm>
            <a:off x="3298031" y="2003077"/>
            <a:ext cx="2583656" cy="3619500"/>
          </a:xfrm>
          <a:prstGeom prst="rect">
            <a:avLst/>
          </a:prstGeom>
          <a:noFill/>
          <a:ln>
            <a:noFill/>
          </a:ln>
        </p:spPr>
      </p:pic>
      <p:pic>
        <p:nvPicPr>
          <p:cNvPr id="223" name="Google Shape;223;p20" descr="image.png"/>
          <p:cNvPicPr preferRelativeResize="0"/>
          <p:nvPr/>
        </p:nvPicPr>
        <p:blipFill rotWithShape="1">
          <a:blip r:embed="rId5">
            <a:alphaModFix/>
          </a:blip>
          <a:srcRect/>
          <a:stretch/>
        </p:blipFill>
        <p:spPr>
          <a:xfrm>
            <a:off x="581025" y="2012602"/>
            <a:ext cx="2564606" cy="3600450"/>
          </a:xfrm>
          <a:prstGeom prst="rect">
            <a:avLst/>
          </a:prstGeom>
          <a:noFill/>
          <a:ln>
            <a:noFill/>
          </a:ln>
        </p:spPr>
      </p:pic>
      <p:pic>
        <p:nvPicPr>
          <p:cNvPr id="224" name="Google Shape;224;p20" descr="image.png"/>
          <p:cNvPicPr preferRelativeResize="0"/>
          <p:nvPr/>
        </p:nvPicPr>
        <p:blipFill rotWithShape="1">
          <a:blip r:embed="rId6">
            <a:alphaModFix/>
          </a:blip>
          <a:srcRect/>
          <a:stretch/>
        </p:blipFill>
        <p:spPr>
          <a:xfrm>
            <a:off x="3307556" y="2012602"/>
            <a:ext cx="2564606" cy="3600450"/>
          </a:xfrm>
          <a:prstGeom prst="rect">
            <a:avLst/>
          </a:prstGeom>
          <a:noFill/>
          <a:ln>
            <a:noFill/>
          </a:ln>
        </p:spPr>
      </p:pic>
      <p:sp>
        <p:nvSpPr>
          <p:cNvPr id="225" name="Google Shape;225;p20"/>
          <p:cNvSpPr txBox="1"/>
          <p:nvPr/>
        </p:nvSpPr>
        <p:spPr>
          <a:xfrm>
            <a:off x="6634163" y="1820250"/>
            <a:ext cx="4976812" cy="3323987"/>
          </a:xfrm>
          <a:prstGeom prst="rect">
            <a:avLst/>
          </a:prstGeom>
          <a:noFill/>
          <a:ln>
            <a:noFill/>
          </a:ln>
        </p:spPr>
        <p:txBody>
          <a:bodyPr spcFirstLastPara="1" wrap="square" lIns="0" tIns="0" rIns="0" bIns="0" anchor="t" anchorCtr="0">
            <a:spAutoFit/>
          </a:bodyPr>
          <a:lstStyle/>
          <a:p>
            <a:pPr marL="228600" marR="0" lvl="0" indent="-228600" algn="l" rtl="0">
              <a:lnSpc>
                <a:spcPct val="150000"/>
              </a:lnSpc>
              <a:spcBef>
                <a:spcPts val="0"/>
              </a:spcBef>
              <a:spcAft>
                <a:spcPts val="0"/>
              </a:spcAft>
              <a:buFont typeface="+mj-lt"/>
              <a:buAutoNum type="arabicPeriod"/>
            </a:pPr>
            <a:r>
              <a:rPr lang="en-US" sz="1200" i="0" u="none" strike="noStrike" cap="none" dirty="0">
                <a:solidFill>
                  <a:srgbClr val="334155"/>
                </a:solidFill>
                <a:latin typeface="Lato" panose="020F0502020204030203" pitchFamily="34" charset="0"/>
                <a:ea typeface="Lato" panose="020F0502020204030203" pitchFamily="34" charset="0"/>
                <a:cs typeface="Lato" panose="020F0502020204030203" pitchFamily="34" charset="0"/>
                <a:sym typeface="Lato"/>
              </a:rPr>
              <a:t>The Chronic Care Model is one of the evidence-based models that has been developed to facilitate the effective management of chronic conditions, including chronic kidney disease (Nicoll et al., 2018). </a:t>
            </a:r>
          </a:p>
          <a:p>
            <a:pPr marL="228600" marR="0" lvl="0" indent="-228600" algn="l" rtl="0">
              <a:lnSpc>
                <a:spcPct val="150000"/>
              </a:lnSpc>
              <a:spcBef>
                <a:spcPts val="0"/>
              </a:spcBef>
              <a:spcAft>
                <a:spcPts val="0"/>
              </a:spcAft>
              <a:buFont typeface="+mj-lt"/>
              <a:buAutoNum type="arabicPeriod"/>
            </a:pPr>
            <a:r>
              <a:rPr lang="en-US" sz="1200" dirty="0">
                <a:latin typeface="Lato" panose="020F0502020204030203" pitchFamily="34" charset="0"/>
                <a:ea typeface="Lato" panose="020F0502020204030203" pitchFamily="34" charset="0"/>
                <a:cs typeface="Lato" panose="020F0502020204030203" pitchFamily="34" charset="0"/>
              </a:rPr>
              <a:t>The model aimed to improve outcomes by shifting from reactive to proactive, planned, and person-</a:t>
            </a:r>
            <a:r>
              <a:rPr lang="en-US" sz="1200" dirty="0" err="1">
                <a:latin typeface="Lato" panose="020F0502020204030203" pitchFamily="34" charset="0"/>
                <a:ea typeface="Lato" panose="020F0502020204030203" pitchFamily="34" charset="0"/>
                <a:cs typeface="Lato" panose="020F0502020204030203" pitchFamily="34" charset="0"/>
              </a:rPr>
              <a:t>centred</a:t>
            </a:r>
            <a:r>
              <a:rPr lang="en-US" sz="1200" dirty="0">
                <a:latin typeface="Lato" panose="020F0502020204030203" pitchFamily="34" charset="0"/>
                <a:ea typeface="Lato" panose="020F0502020204030203" pitchFamily="34" charset="0"/>
                <a:cs typeface="Lato" panose="020F0502020204030203" pitchFamily="34" charset="0"/>
              </a:rPr>
              <a:t> care for chronic conditions (Luyckx et al., 2017).</a:t>
            </a:r>
          </a:p>
          <a:p>
            <a:pPr marL="228600" marR="0" lvl="0" indent="-228600" algn="l" rtl="0">
              <a:lnSpc>
                <a:spcPct val="150000"/>
              </a:lnSpc>
              <a:spcBef>
                <a:spcPts val="0"/>
              </a:spcBef>
              <a:spcAft>
                <a:spcPts val="0"/>
              </a:spcAft>
              <a:buFont typeface="+mj-lt"/>
              <a:buAutoNum type="arabicPeriod"/>
            </a:pPr>
            <a:r>
              <a:rPr lang="en-US" sz="1200" dirty="0">
                <a:latin typeface="Lato" panose="020F0502020204030203" pitchFamily="34" charset="0"/>
                <a:ea typeface="Lato" panose="020F0502020204030203" pitchFamily="34" charset="0"/>
                <a:cs typeface="Lato" panose="020F0502020204030203" pitchFamily="34" charset="0"/>
              </a:rPr>
              <a:t>The overall objective of the model is to make patients informed, empowered and working cooperatively with prepared Health Care professionals</a:t>
            </a:r>
          </a:p>
          <a:p>
            <a:pPr marL="228600" marR="0" lvl="0" indent="-228600" algn="l" rtl="0">
              <a:lnSpc>
                <a:spcPct val="150000"/>
              </a:lnSpc>
              <a:spcBef>
                <a:spcPts val="0"/>
              </a:spcBef>
              <a:spcAft>
                <a:spcPts val="0"/>
              </a:spcAft>
              <a:buFont typeface="+mj-lt"/>
              <a:buAutoNum type="arabicPeriod"/>
            </a:pPr>
            <a:r>
              <a:rPr lang="en-US" sz="1200" dirty="0">
                <a:latin typeface="Lato" panose="020F0502020204030203" pitchFamily="34" charset="0"/>
                <a:ea typeface="Lato" panose="020F0502020204030203" pitchFamily="34" charset="0"/>
                <a:cs typeface="Lato" panose="020F0502020204030203" pitchFamily="34" charset="0"/>
              </a:rPr>
              <a:t>This shared practice fosters continuity of care, effective communication and decreases unnecessary hospital admissions to help improve long term health outcomes (Li et al., 2021). </a:t>
            </a:r>
            <a:endParaRPr sz="1200" dirty="0">
              <a:latin typeface="Lato" panose="020F0502020204030203" pitchFamily="34" charset="0"/>
              <a:ea typeface="Lato" panose="020F0502020204030203" pitchFamily="34" charset="0"/>
              <a:cs typeface="Lato" panose="020F0502020204030203" pitchFamily="34" charset="0"/>
            </a:endParaRPr>
          </a:p>
        </p:txBody>
      </p:sp>
      <p:sp>
        <p:nvSpPr>
          <p:cNvPr id="231" name="Google Shape;231;p20"/>
          <p:cNvSpPr txBox="1"/>
          <p:nvPr/>
        </p:nvSpPr>
        <p:spPr>
          <a:xfrm>
            <a:off x="571500" y="767654"/>
            <a:ext cx="11601450" cy="5262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Model for Managing Long-Term Conditions</a:t>
            </a:r>
            <a:endParaRPr dirty="0"/>
          </a:p>
        </p:txBody>
      </p:sp>
      <p:sp>
        <p:nvSpPr>
          <p:cNvPr id="232" name="Google Shape;232;p20"/>
          <p:cNvSpPr txBox="1"/>
          <p:nvPr/>
        </p:nvSpPr>
        <p:spPr>
          <a:xfrm>
            <a:off x="1683543" y="5805404"/>
            <a:ext cx="3248025"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dirty="0">
                <a:solidFill>
                  <a:srgbClr val="64748B"/>
                </a:solidFill>
                <a:latin typeface="Lato"/>
                <a:ea typeface="Lato"/>
                <a:cs typeface="Lato"/>
                <a:sym typeface="Lato"/>
              </a:rPr>
              <a:t>Citations: </a:t>
            </a:r>
            <a:r>
              <a:rPr lang="en-US" sz="975" b="0" i="1" u="none" strike="noStrike" cap="none" dirty="0" err="1">
                <a:solidFill>
                  <a:srgbClr val="64748B"/>
                </a:solidFill>
                <a:latin typeface="Lato"/>
                <a:ea typeface="Lato"/>
                <a:cs typeface="Lato"/>
                <a:sym typeface="Lato"/>
              </a:rPr>
              <a:t>Burnier</a:t>
            </a:r>
            <a:r>
              <a:rPr lang="en-US" sz="975" b="0" i="1" u="none" strike="noStrike" cap="none" dirty="0">
                <a:solidFill>
                  <a:srgbClr val="64748B"/>
                </a:solidFill>
                <a:latin typeface="Lato"/>
                <a:ea typeface="Lato"/>
                <a:cs typeface="Lato"/>
                <a:sym typeface="Lato"/>
              </a:rPr>
              <a:t> &amp; </a:t>
            </a:r>
            <a:r>
              <a:rPr lang="en-US" sz="975" b="0" i="1" u="none" strike="noStrike" cap="none" dirty="0" err="1">
                <a:solidFill>
                  <a:srgbClr val="64748B"/>
                </a:solidFill>
                <a:latin typeface="Lato"/>
                <a:ea typeface="Lato"/>
                <a:cs typeface="Lato"/>
                <a:sym typeface="Lato"/>
              </a:rPr>
              <a:t>Damianaki</a:t>
            </a:r>
            <a:r>
              <a:rPr lang="en-US" sz="975" b="0" i="1" u="none" strike="noStrike" cap="none" dirty="0">
                <a:solidFill>
                  <a:srgbClr val="64748B"/>
                </a:solidFill>
                <a:latin typeface="Lato"/>
                <a:ea typeface="Lato"/>
                <a:cs typeface="Lato"/>
                <a:sym typeface="Lato"/>
              </a:rPr>
              <a:t> (2023); Luyckx et al. (2017)</a:t>
            </a:r>
            <a:endParaRPr dirty="0"/>
          </a:p>
        </p:txBody>
      </p:sp>
      <p:sp>
        <p:nvSpPr>
          <p:cNvPr id="233" name="Google Shape;233;p20"/>
          <p:cNvSpPr/>
          <p:nvPr/>
        </p:nvSpPr>
        <p:spPr>
          <a:xfrm>
            <a:off x="5810250" y="67434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237"/>
        <p:cNvGrpSpPr/>
        <p:nvPr/>
      </p:nvGrpSpPr>
      <p:grpSpPr>
        <a:xfrm>
          <a:off x="0" y="0"/>
          <a:ext cx="0" cy="0"/>
          <a:chOff x="0" y="0"/>
          <a:chExt cx="0" cy="0"/>
        </a:xfrm>
      </p:grpSpPr>
      <p:pic>
        <p:nvPicPr>
          <p:cNvPr id="239" name="Google Shape;239;p21" descr="image.png"/>
          <p:cNvPicPr preferRelativeResize="0"/>
          <p:nvPr/>
        </p:nvPicPr>
        <p:blipFill rotWithShape="1">
          <a:blip r:embed="rId3">
            <a:alphaModFix/>
          </a:blip>
          <a:srcRect/>
          <a:stretch/>
        </p:blipFill>
        <p:spPr>
          <a:xfrm>
            <a:off x="571500" y="2569815"/>
            <a:ext cx="3514725" cy="2486025"/>
          </a:xfrm>
          <a:prstGeom prst="rect">
            <a:avLst/>
          </a:prstGeom>
          <a:noFill/>
          <a:ln>
            <a:noFill/>
          </a:ln>
        </p:spPr>
      </p:pic>
      <p:pic>
        <p:nvPicPr>
          <p:cNvPr id="240" name="Google Shape;240;p21" descr="image.png"/>
          <p:cNvPicPr preferRelativeResize="0"/>
          <p:nvPr/>
        </p:nvPicPr>
        <p:blipFill rotWithShape="1">
          <a:blip r:embed="rId4">
            <a:alphaModFix/>
          </a:blip>
          <a:srcRect/>
          <a:stretch/>
        </p:blipFill>
        <p:spPr>
          <a:xfrm>
            <a:off x="4324350" y="2569815"/>
            <a:ext cx="3514725" cy="2486025"/>
          </a:xfrm>
          <a:prstGeom prst="rect">
            <a:avLst/>
          </a:prstGeom>
          <a:noFill/>
          <a:ln>
            <a:noFill/>
          </a:ln>
        </p:spPr>
      </p:pic>
      <p:pic>
        <p:nvPicPr>
          <p:cNvPr id="241" name="Google Shape;241;p21" descr="image.png"/>
          <p:cNvPicPr preferRelativeResize="0"/>
          <p:nvPr/>
        </p:nvPicPr>
        <p:blipFill rotWithShape="1">
          <a:blip r:embed="rId5">
            <a:alphaModFix/>
          </a:blip>
          <a:srcRect/>
          <a:stretch/>
        </p:blipFill>
        <p:spPr>
          <a:xfrm>
            <a:off x="8077200" y="2569815"/>
            <a:ext cx="3543300" cy="2486025"/>
          </a:xfrm>
          <a:prstGeom prst="rect">
            <a:avLst/>
          </a:prstGeom>
          <a:noFill/>
          <a:ln>
            <a:noFill/>
          </a:ln>
        </p:spPr>
      </p:pic>
      <p:pic>
        <p:nvPicPr>
          <p:cNvPr id="242" name="Google Shape;242;p21" descr="image.png"/>
          <p:cNvPicPr preferRelativeResize="0"/>
          <p:nvPr/>
        </p:nvPicPr>
        <p:blipFill rotWithShape="1">
          <a:blip r:embed="rId6">
            <a:alphaModFix/>
          </a:blip>
          <a:srcRect/>
          <a:stretch/>
        </p:blipFill>
        <p:spPr>
          <a:xfrm>
            <a:off x="819150" y="2865090"/>
            <a:ext cx="600075" cy="514350"/>
          </a:xfrm>
          <a:prstGeom prst="rect">
            <a:avLst/>
          </a:prstGeom>
          <a:noFill/>
          <a:ln>
            <a:noFill/>
          </a:ln>
        </p:spPr>
      </p:pic>
      <p:sp>
        <p:nvSpPr>
          <p:cNvPr id="244" name="Google Shape;244;p21"/>
          <p:cNvSpPr txBox="1"/>
          <p:nvPr/>
        </p:nvSpPr>
        <p:spPr>
          <a:xfrm>
            <a:off x="819150" y="3665190"/>
            <a:ext cx="3019425" cy="779059"/>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Renal nurses must exhibit empathy, cultural competence, respect and active listening, as well as promote shared decision making. </a:t>
            </a:r>
            <a:endParaRPr dirty="0"/>
          </a:p>
        </p:txBody>
      </p:sp>
      <p:pic>
        <p:nvPicPr>
          <p:cNvPr id="245" name="Google Shape;245;p21" descr="image.png"/>
          <p:cNvPicPr preferRelativeResize="0"/>
          <p:nvPr/>
        </p:nvPicPr>
        <p:blipFill rotWithShape="1">
          <a:blip r:embed="rId7">
            <a:alphaModFix/>
          </a:blip>
          <a:srcRect/>
          <a:stretch/>
        </p:blipFill>
        <p:spPr>
          <a:xfrm>
            <a:off x="4572000" y="2865090"/>
            <a:ext cx="600075" cy="514350"/>
          </a:xfrm>
          <a:prstGeom prst="rect">
            <a:avLst/>
          </a:prstGeom>
          <a:noFill/>
          <a:ln>
            <a:noFill/>
          </a:ln>
        </p:spPr>
      </p:pic>
      <p:sp>
        <p:nvSpPr>
          <p:cNvPr id="247" name="Google Shape;247;p21"/>
          <p:cNvSpPr txBox="1"/>
          <p:nvPr/>
        </p:nvSpPr>
        <p:spPr>
          <a:xfrm>
            <a:off x="4571999" y="3674715"/>
            <a:ext cx="3019425" cy="1038746"/>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Co-production starts with acknowledging patients as equal partners with their experiences influencing care direction (Bischof et al., 2021). </a:t>
            </a:r>
            <a:endParaRPr dirty="0"/>
          </a:p>
        </p:txBody>
      </p:sp>
      <p:pic>
        <p:nvPicPr>
          <p:cNvPr id="248" name="Google Shape;248;p21" descr="image.png"/>
          <p:cNvPicPr preferRelativeResize="0"/>
          <p:nvPr/>
        </p:nvPicPr>
        <p:blipFill rotWithShape="1">
          <a:blip r:embed="rId8">
            <a:alphaModFix/>
          </a:blip>
          <a:srcRect/>
          <a:stretch/>
        </p:blipFill>
        <p:spPr>
          <a:xfrm>
            <a:off x="8353425" y="2865090"/>
            <a:ext cx="600075" cy="514350"/>
          </a:xfrm>
          <a:prstGeom prst="rect">
            <a:avLst/>
          </a:prstGeom>
          <a:noFill/>
          <a:ln>
            <a:noFill/>
          </a:ln>
        </p:spPr>
      </p:pic>
      <p:sp>
        <p:nvSpPr>
          <p:cNvPr id="250" name="Google Shape;250;p21"/>
          <p:cNvSpPr txBox="1"/>
          <p:nvPr/>
        </p:nvSpPr>
        <p:spPr>
          <a:xfrm>
            <a:off x="8339137" y="3478561"/>
            <a:ext cx="3019425" cy="1558119"/>
          </a:xfrm>
          <a:prstGeom prst="rect">
            <a:avLst/>
          </a:prstGeom>
          <a:noFill/>
          <a:ln>
            <a:noFill/>
          </a:ln>
        </p:spPr>
        <p:txBody>
          <a:bodyPr spcFirstLastPara="1" wrap="square" lIns="0" tIns="0" rIns="0" bIns="0" anchor="t" anchorCtr="0">
            <a:spAutoFit/>
          </a:bodyPr>
          <a:lstStyle/>
          <a:p>
            <a:pPr marL="0" marR="0" lvl="0" indent="0" algn="l" rtl="0">
              <a:lnSpc>
                <a:spcPct val="149955"/>
              </a:lnSpc>
              <a:spcBef>
                <a:spcPts val="0"/>
              </a:spcBef>
              <a:spcAft>
                <a:spcPts val="0"/>
              </a:spcAft>
              <a:buNone/>
            </a:pPr>
            <a:r>
              <a:rPr lang="en-US" sz="1125" b="0" i="0" u="none" strike="noStrike" cap="none" dirty="0">
                <a:solidFill>
                  <a:srgbClr val="475569"/>
                </a:solidFill>
                <a:latin typeface="Lato"/>
                <a:ea typeface="Lato"/>
                <a:cs typeface="Lato"/>
                <a:sym typeface="Lato"/>
              </a:rPr>
              <a:t>The Department of Health places a strong focus on strengthened self-management, coordinated services and </a:t>
            </a:r>
            <a:r>
              <a:rPr lang="en-US" sz="1125" b="0" i="0" u="none" strike="noStrike" cap="none" dirty="0" err="1">
                <a:solidFill>
                  <a:srgbClr val="475569"/>
                </a:solidFill>
                <a:latin typeface="Lato"/>
                <a:ea typeface="Lato"/>
                <a:cs typeface="Lato"/>
                <a:sym typeface="Lato"/>
              </a:rPr>
              <a:t>personalised</a:t>
            </a:r>
            <a:r>
              <a:rPr lang="en-US" sz="1125" b="0" i="0" u="none" strike="noStrike" cap="none" dirty="0">
                <a:solidFill>
                  <a:srgbClr val="475569"/>
                </a:solidFill>
                <a:latin typeface="Lato"/>
                <a:ea typeface="Lato"/>
                <a:cs typeface="Lato"/>
                <a:sym typeface="Lato"/>
              </a:rPr>
              <a:t>, high quality care to have better outcomes in the longer-term (Department of Health, Long Term Conditions Team, 2012). </a:t>
            </a:r>
            <a:endParaRPr dirty="0"/>
          </a:p>
        </p:txBody>
      </p:sp>
      <p:pic>
        <p:nvPicPr>
          <p:cNvPr id="251" name="Google Shape;251;p21" descr="image.png"/>
          <p:cNvPicPr preferRelativeResize="0"/>
          <p:nvPr/>
        </p:nvPicPr>
        <p:blipFill rotWithShape="1">
          <a:blip r:embed="rId9">
            <a:alphaModFix/>
          </a:blip>
          <a:srcRect/>
          <a:stretch/>
        </p:blipFill>
        <p:spPr>
          <a:xfrm>
            <a:off x="952500" y="2998440"/>
            <a:ext cx="333375" cy="266700"/>
          </a:xfrm>
          <a:prstGeom prst="rect">
            <a:avLst/>
          </a:prstGeom>
          <a:noFill/>
          <a:ln>
            <a:noFill/>
          </a:ln>
        </p:spPr>
      </p:pic>
      <p:pic>
        <p:nvPicPr>
          <p:cNvPr id="252" name="Google Shape;252;p21" descr="image.png"/>
          <p:cNvPicPr preferRelativeResize="0"/>
          <p:nvPr/>
        </p:nvPicPr>
        <p:blipFill rotWithShape="1">
          <a:blip r:embed="rId10">
            <a:alphaModFix/>
          </a:blip>
          <a:srcRect/>
          <a:stretch/>
        </p:blipFill>
        <p:spPr>
          <a:xfrm>
            <a:off x="4705350" y="2998440"/>
            <a:ext cx="333375" cy="266700"/>
          </a:xfrm>
          <a:prstGeom prst="rect">
            <a:avLst/>
          </a:prstGeom>
          <a:noFill/>
          <a:ln>
            <a:noFill/>
          </a:ln>
        </p:spPr>
      </p:pic>
      <p:pic>
        <p:nvPicPr>
          <p:cNvPr id="253" name="Google Shape;253;p21" descr="image.png"/>
          <p:cNvPicPr preferRelativeResize="0"/>
          <p:nvPr/>
        </p:nvPicPr>
        <p:blipFill rotWithShape="1">
          <a:blip r:embed="rId11">
            <a:alphaModFix/>
          </a:blip>
          <a:srcRect/>
          <a:stretch/>
        </p:blipFill>
        <p:spPr>
          <a:xfrm>
            <a:off x="8486775" y="2998440"/>
            <a:ext cx="333375" cy="266700"/>
          </a:xfrm>
          <a:prstGeom prst="rect">
            <a:avLst/>
          </a:prstGeom>
          <a:noFill/>
          <a:ln>
            <a:noFill/>
          </a:ln>
        </p:spPr>
      </p:pic>
      <p:sp>
        <p:nvSpPr>
          <p:cNvPr id="254" name="Google Shape;254;p21"/>
          <p:cNvSpPr txBox="1"/>
          <p:nvPr/>
        </p:nvSpPr>
        <p:spPr>
          <a:xfrm>
            <a:off x="571500" y="887760"/>
            <a:ext cx="11601450" cy="43428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Skills, Values and </a:t>
            </a:r>
            <a:r>
              <a:rPr lang="en-US" sz="2850" b="1" i="0" u="none" strike="noStrike" cap="none" dirty="0" err="1">
                <a:solidFill>
                  <a:srgbClr val="0F172A"/>
                </a:solidFill>
                <a:latin typeface="Poppins"/>
                <a:ea typeface="Poppins"/>
                <a:cs typeface="Poppins"/>
                <a:sym typeface="Poppins"/>
              </a:rPr>
              <a:t>Behaviours</a:t>
            </a:r>
            <a:r>
              <a:rPr lang="en-US" sz="2850" b="1" i="0" u="none" strike="noStrike" cap="none" dirty="0">
                <a:solidFill>
                  <a:srgbClr val="0F172A"/>
                </a:solidFill>
                <a:latin typeface="Poppins"/>
                <a:ea typeface="Poppins"/>
                <a:cs typeface="Poppins"/>
                <a:sym typeface="Poppins"/>
              </a:rPr>
              <a:t> for Co-productive Care</a:t>
            </a:r>
            <a:endParaRPr dirty="0"/>
          </a:p>
        </p:txBody>
      </p:sp>
      <p:sp>
        <p:nvSpPr>
          <p:cNvPr id="255" name="Google Shape;255;p21"/>
          <p:cNvSpPr txBox="1"/>
          <p:nvPr/>
        </p:nvSpPr>
        <p:spPr>
          <a:xfrm>
            <a:off x="571500" y="6419850"/>
            <a:ext cx="3324225"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Bischof et al. (2021); Department of Health (2012)</a:t>
            </a:r>
            <a:endParaRPr/>
          </a:p>
        </p:txBody>
      </p:sp>
      <p:sp>
        <p:nvSpPr>
          <p:cNvPr id="256" name="Google Shape;256;p21"/>
          <p:cNvSpPr/>
          <p:nvPr/>
        </p:nvSpPr>
        <p:spPr>
          <a:xfrm>
            <a:off x="5810250" y="67434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254;p21">
            <a:extLst>
              <a:ext uri="{FF2B5EF4-FFF2-40B4-BE49-F238E27FC236}">
                <a16:creationId xmlns:a16="http://schemas.microsoft.com/office/drawing/2014/main" id="{5893ACB0-5D24-905B-5B4D-C735A6733CDE}"/>
              </a:ext>
            </a:extLst>
          </p:cNvPr>
          <p:cNvSpPr txBox="1"/>
          <p:nvPr/>
        </p:nvSpPr>
        <p:spPr>
          <a:xfrm>
            <a:off x="571500" y="887760"/>
            <a:ext cx="11601450" cy="5262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NHS Universal </a:t>
            </a:r>
            <a:r>
              <a:rPr lang="en-US" sz="2850" b="1" i="0" u="none" strike="noStrike" cap="none" dirty="0" err="1">
                <a:solidFill>
                  <a:srgbClr val="0F172A"/>
                </a:solidFill>
                <a:latin typeface="Poppins"/>
                <a:ea typeface="Poppins"/>
                <a:cs typeface="Poppins"/>
                <a:sym typeface="Poppins"/>
              </a:rPr>
              <a:t>Personalised</a:t>
            </a:r>
            <a:r>
              <a:rPr lang="en-US" sz="2850" b="1" i="0" u="none" strike="noStrike" cap="none" dirty="0">
                <a:solidFill>
                  <a:srgbClr val="0F172A"/>
                </a:solidFill>
                <a:latin typeface="Poppins"/>
                <a:ea typeface="Poppins"/>
                <a:cs typeface="Poppins"/>
                <a:sym typeface="Poppins"/>
              </a:rPr>
              <a:t> Care Framework</a:t>
            </a:r>
            <a:endParaRPr dirty="0"/>
          </a:p>
        </p:txBody>
      </p:sp>
      <p:sp>
        <p:nvSpPr>
          <p:cNvPr id="3" name="Google Shape;244;p21">
            <a:extLst>
              <a:ext uri="{FF2B5EF4-FFF2-40B4-BE49-F238E27FC236}">
                <a16:creationId xmlns:a16="http://schemas.microsoft.com/office/drawing/2014/main" id="{4B83BAC1-E1FB-B21C-7C76-355D7D00D3D9}"/>
              </a:ext>
            </a:extLst>
          </p:cNvPr>
          <p:cNvSpPr txBox="1"/>
          <p:nvPr/>
        </p:nvSpPr>
        <p:spPr>
          <a:xfrm>
            <a:off x="1104042" y="1741038"/>
            <a:ext cx="4400212" cy="2596865"/>
          </a:xfrm>
          <a:prstGeom prst="rect">
            <a:avLst/>
          </a:prstGeom>
          <a:noFill/>
          <a:ln>
            <a:noFill/>
          </a:ln>
        </p:spPr>
        <p:txBody>
          <a:bodyPr spcFirstLastPara="1" wrap="square" lIns="0" tIns="0" rIns="0" bIns="0" anchor="t" anchorCtr="0">
            <a:spAutoFit/>
          </a:bodyPr>
          <a:lstStyle/>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The NHS Universal </a:t>
            </a:r>
            <a:r>
              <a:rPr lang="en-US" sz="1125" b="0" i="0" u="none" strike="noStrike" cap="none" dirty="0" err="1">
                <a:solidFill>
                  <a:srgbClr val="475569"/>
                </a:solidFill>
                <a:latin typeface="Lato"/>
                <a:ea typeface="Lato"/>
                <a:cs typeface="Lato"/>
                <a:sym typeface="Lato"/>
              </a:rPr>
              <a:t>Personalised</a:t>
            </a:r>
            <a:r>
              <a:rPr lang="en-US" sz="1125" b="0" i="0" u="none" strike="noStrike" cap="none" dirty="0">
                <a:solidFill>
                  <a:srgbClr val="475569"/>
                </a:solidFill>
                <a:latin typeface="Lato"/>
                <a:ea typeface="Lato"/>
                <a:cs typeface="Lato"/>
                <a:sym typeface="Lato"/>
              </a:rPr>
              <a:t> Care Framework promotes person-</a:t>
            </a:r>
            <a:r>
              <a:rPr lang="en-US" sz="1125" b="0" i="0" u="none" strike="noStrike" cap="none" dirty="0" err="1">
                <a:solidFill>
                  <a:srgbClr val="475569"/>
                </a:solidFill>
                <a:latin typeface="Lato"/>
                <a:ea typeface="Lato"/>
                <a:cs typeface="Lato"/>
                <a:sym typeface="Lato"/>
              </a:rPr>
              <a:t>centred</a:t>
            </a:r>
            <a:r>
              <a:rPr lang="en-US" sz="1125" b="0" i="0" u="none" strike="noStrike" cap="none" dirty="0">
                <a:solidFill>
                  <a:srgbClr val="475569"/>
                </a:solidFill>
                <a:latin typeface="Lato"/>
                <a:ea typeface="Lato"/>
                <a:cs typeface="Lato"/>
                <a:sym typeface="Lato"/>
              </a:rPr>
              <a:t> care for people living with CKD and other long-term conditions (NHS, 2019).</a:t>
            </a:r>
          </a:p>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Key components include shared decision-making, </a:t>
            </a:r>
            <a:r>
              <a:rPr lang="en-US" sz="1125" b="0" i="0" u="none" strike="noStrike" cap="none" dirty="0" err="1">
                <a:solidFill>
                  <a:srgbClr val="475569"/>
                </a:solidFill>
                <a:latin typeface="Lato"/>
                <a:ea typeface="Lato"/>
                <a:cs typeface="Lato"/>
                <a:sym typeface="Lato"/>
              </a:rPr>
              <a:t>personalised</a:t>
            </a:r>
            <a:r>
              <a:rPr lang="en-US" sz="1125" b="0" i="0" u="none" strike="noStrike" cap="none" dirty="0">
                <a:solidFill>
                  <a:srgbClr val="475569"/>
                </a:solidFill>
                <a:latin typeface="Lato"/>
                <a:ea typeface="Lato"/>
                <a:cs typeface="Lato"/>
                <a:sym typeface="Lato"/>
              </a:rPr>
              <a:t> care planning, supported self-management, and social prescribing.</a:t>
            </a:r>
          </a:p>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Renal nurses support patient education, self-management, lifestyle changes, and coordinated care across healthcare settings (Arooj et al., 2025).</a:t>
            </a:r>
          </a:p>
          <a:p>
            <a:pPr marL="228600" marR="0" lvl="0" indent="-228600" algn="l" rtl="0">
              <a:lnSpc>
                <a:spcPct val="149955"/>
              </a:lnSpc>
              <a:spcBef>
                <a:spcPts val="0"/>
              </a:spcBef>
              <a:spcAft>
                <a:spcPts val="0"/>
              </a:spcAft>
              <a:buFont typeface="+mj-lt"/>
              <a:buAutoNum type="arabicPeriod"/>
            </a:pPr>
            <a:r>
              <a:rPr lang="en-US" sz="1125" b="0" i="0" u="none" strike="noStrike" cap="none" dirty="0">
                <a:solidFill>
                  <a:srgbClr val="475569"/>
                </a:solidFill>
                <a:latin typeface="Lato"/>
                <a:ea typeface="Lato"/>
                <a:cs typeface="Lato"/>
                <a:sym typeface="Lato"/>
              </a:rPr>
              <a:t>Benefits: Improves patient empowerment, treatment adherence, quality of life, and integrated CKD care (Zeidi et al., 2021).</a:t>
            </a:r>
            <a:endParaRPr dirty="0"/>
          </a:p>
        </p:txBody>
      </p:sp>
      <p:pic>
        <p:nvPicPr>
          <p:cNvPr id="4" name="Picture 3">
            <a:extLst>
              <a:ext uri="{FF2B5EF4-FFF2-40B4-BE49-F238E27FC236}">
                <a16:creationId xmlns:a16="http://schemas.microsoft.com/office/drawing/2014/main" id="{F9A02AF0-B9C6-8A87-E271-65FF9CD10651}"/>
              </a:ext>
            </a:extLst>
          </p:cNvPr>
          <p:cNvPicPr>
            <a:picLocks noChangeAspect="1"/>
          </p:cNvPicPr>
          <p:nvPr/>
        </p:nvPicPr>
        <p:blipFill>
          <a:blip r:embed="rId2"/>
          <a:stretch>
            <a:fillRect/>
          </a:stretch>
        </p:blipFill>
        <p:spPr>
          <a:xfrm>
            <a:off x="6998791" y="2046514"/>
            <a:ext cx="3596638" cy="40524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6BA7E806-D5B6-E34B-801E-45554E202E51}"/>
              </a:ext>
            </a:extLst>
          </p:cNvPr>
          <p:cNvSpPr txBox="1"/>
          <p:nvPr/>
        </p:nvSpPr>
        <p:spPr>
          <a:xfrm>
            <a:off x="10633094" y="4672763"/>
            <a:ext cx="1456872" cy="1477328"/>
          </a:xfrm>
          <a:prstGeom prst="rect">
            <a:avLst/>
          </a:prstGeom>
          <a:noFill/>
        </p:spPr>
        <p:txBody>
          <a:bodyPr wrap="square">
            <a:spAutoFit/>
          </a:bodyPr>
          <a:lstStyle/>
          <a:p>
            <a:r>
              <a:rPr lang="en-US" sz="1000" dirty="0"/>
              <a:t>https://www.researchgate.net/figure/NHS-Englands-model-elements-of-SP-Reproduced-with-permission-from-NHSE-1-Contains_fig1_364146092</a:t>
            </a:r>
          </a:p>
        </p:txBody>
      </p:sp>
    </p:spTree>
    <p:extLst>
      <p:ext uri="{BB962C8B-B14F-4D97-AF65-F5344CB8AC3E}">
        <p14:creationId xmlns:p14="http://schemas.microsoft.com/office/powerpoint/2010/main" val="1285171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260"/>
        <p:cNvGrpSpPr/>
        <p:nvPr/>
      </p:nvGrpSpPr>
      <p:grpSpPr>
        <a:xfrm>
          <a:off x="0" y="0"/>
          <a:ext cx="0" cy="0"/>
          <a:chOff x="0" y="0"/>
          <a:chExt cx="0" cy="0"/>
        </a:xfrm>
      </p:grpSpPr>
      <p:sp>
        <p:nvSpPr>
          <p:cNvPr id="276" name="Google Shape;276;p22"/>
          <p:cNvSpPr txBox="1"/>
          <p:nvPr/>
        </p:nvSpPr>
        <p:spPr>
          <a:xfrm>
            <a:off x="676697" y="1181324"/>
            <a:ext cx="7213038" cy="3739485"/>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350" i="0" u="none" strike="noStrike" cap="none" dirty="0">
                <a:solidFill>
                  <a:srgbClr val="334155"/>
                </a:solidFill>
                <a:latin typeface="Lato"/>
                <a:ea typeface="Lato"/>
                <a:cs typeface="Lato"/>
                <a:sym typeface="Lato"/>
              </a:rPr>
              <a:t>Shared decision-making: Involves patients in decisions about their CKD treatment and care, helping them understand their condition and treatment options.</a:t>
            </a:r>
          </a:p>
          <a:p>
            <a:pPr marL="285750" marR="0" lvl="0" indent="-285750" algn="l" rtl="0">
              <a:lnSpc>
                <a:spcPct val="150000"/>
              </a:lnSpc>
              <a:spcBef>
                <a:spcPts val="0"/>
              </a:spcBef>
              <a:spcAft>
                <a:spcPts val="0"/>
              </a:spcAft>
              <a:buFont typeface="Arial" panose="020B0604020202020204" pitchFamily="34" charset="0"/>
              <a:buChar char="•"/>
            </a:pPr>
            <a:r>
              <a:rPr lang="en-US" sz="1350" i="0" u="none" strike="noStrike" cap="none" dirty="0" err="1">
                <a:solidFill>
                  <a:srgbClr val="334155"/>
                </a:solidFill>
                <a:latin typeface="Lato"/>
                <a:ea typeface="Lato"/>
                <a:cs typeface="Lato"/>
                <a:sym typeface="Lato"/>
              </a:rPr>
              <a:t>Personalised</a:t>
            </a:r>
            <a:r>
              <a:rPr lang="en-US" sz="1350" i="0" u="none" strike="noStrike" cap="none" dirty="0">
                <a:solidFill>
                  <a:srgbClr val="334155"/>
                </a:solidFill>
                <a:latin typeface="Lato"/>
                <a:ea typeface="Lato"/>
                <a:cs typeface="Lato"/>
                <a:sym typeface="Lato"/>
              </a:rPr>
              <a:t> care planning: Helps patients set realistic health goals based on their individual needs, circumstances and preferences.</a:t>
            </a:r>
          </a:p>
          <a:p>
            <a:pPr marL="285750" marR="0" lvl="0" indent="-285750" algn="l" rtl="0">
              <a:lnSpc>
                <a:spcPct val="150000"/>
              </a:lnSpc>
              <a:spcBef>
                <a:spcPts val="0"/>
              </a:spcBef>
              <a:spcAft>
                <a:spcPts val="0"/>
              </a:spcAft>
              <a:buFont typeface="Arial" panose="020B0604020202020204" pitchFamily="34" charset="0"/>
              <a:buChar char="•"/>
            </a:pPr>
            <a:r>
              <a:rPr lang="en-US" sz="1350" i="0" u="none" strike="noStrike" cap="none" dirty="0">
                <a:solidFill>
                  <a:srgbClr val="334155"/>
                </a:solidFill>
                <a:latin typeface="Lato"/>
                <a:ea typeface="Lato"/>
                <a:cs typeface="Lato"/>
                <a:sym typeface="Lato"/>
              </a:rPr>
              <a:t>Supported self-management and education: Encourages patients to develop knowledge and skills to manage CKD, supported by regular monitoring, education and follow-up (Walters et al., 2020).</a:t>
            </a:r>
          </a:p>
          <a:p>
            <a:pPr marL="285750" marR="0" lvl="0" indent="-285750" algn="l" rtl="0">
              <a:lnSpc>
                <a:spcPct val="150000"/>
              </a:lnSpc>
              <a:spcBef>
                <a:spcPts val="0"/>
              </a:spcBef>
              <a:spcAft>
                <a:spcPts val="0"/>
              </a:spcAft>
              <a:buFont typeface="Arial" panose="020B0604020202020204" pitchFamily="34" charset="0"/>
              <a:buChar char="•"/>
            </a:pPr>
            <a:r>
              <a:rPr lang="en-US" sz="1350" i="0" u="none" strike="noStrike" cap="none" dirty="0">
                <a:solidFill>
                  <a:srgbClr val="334155"/>
                </a:solidFill>
                <a:latin typeface="Lato"/>
                <a:ea typeface="Lato"/>
                <a:cs typeface="Lato"/>
                <a:sym typeface="Lato"/>
              </a:rPr>
              <a:t>Multidisciplinary and </a:t>
            </a:r>
            <a:r>
              <a:rPr lang="en-US" sz="1350" i="0" u="none" strike="noStrike" cap="none" dirty="0" err="1">
                <a:solidFill>
                  <a:srgbClr val="334155"/>
                </a:solidFill>
                <a:latin typeface="Lato"/>
                <a:ea typeface="Lato"/>
                <a:cs typeface="Lato"/>
                <a:sym typeface="Lato"/>
              </a:rPr>
              <a:t>personalised</a:t>
            </a:r>
            <a:r>
              <a:rPr lang="en-US" sz="1350" i="0" u="none" strike="noStrike" cap="none" dirty="0">
                <a:solidFill>
                  <a:srgbClr val="334155"/>
                </a:solidFill>
                <a:latin typeface="Lato"/>
                <a:ea typeface="Lato"/>
                <a:cs typeface="Lato"/>
                <a:sym typeface="Lato"/>
              </a:rPr>
              <a:t> support: Choice, social prescribing and personal health budgets (PHBs), where appropriate, can address wider health and social needs. Overall, early diagnosis, evidence-based treatment, multidisciplinary care and tailored self-management can improve outcomes and reduce the long-term clinical, social and economic burden of CKD (Jones et al., 2026).</a:t>
            </a:r>
            <a:endParaRPr lang="en-US" dirty="0"/>
          </a:p>
        </p:txBody>
      </p:sp>
      <p:sp>
        <p:nvSpPr>
          <p:cNvPr id="280" name="Google Shape;280;p22"/>
          <p:cNvSpPr txBox="1"/>
          <p:nvPr/>
        </p:nvSpPr>
        <p:spPr>
          <a:xfrm>
            <a:off x="595225" y="436963"/>
            <a:ext cx="11601600" cy="5262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i="0" u="none" strike="noStrike" cap="none" dirty="0">
                <a:solidFill>
                  <a:srgbClr val="0F172A"/>
                </a:solidFill>
                <a:latin typeface="Poppins"/>
                <a:ea typeface="Poppins"/>
                <a:cs typeface="Poppins"/>
                <a:sym typeface="Poppins"/>
              </a:rPr>
              <a:t>Recommendations</a:t>
            </a:r>
            <a:endParaRPr dirty="0"/>
          </a:p>
        </p:txBody>
      </p:sp>
      <p:sp>
        <p:nvSpPr>
          <p:cNvPr id="281" name="Google Shape;281;p22"/>
          <p:cNvSpPr txBox="1"/>
          <p:nvPr/>
        </p:nvSpPr>
        <p:spPr>
          <a:xfrm>
            <a:off x="571500" y="6419850"/>
            <a:ext cx="2762250"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0" i="1" u="none" strike="noStrike" cap="none">
                <a:solidFill>
                  <a:srgbClr val="64748B"/>
                </a:solidFill>
                <a:latin typeface="Lato"/>
                <a:ea typeface="Lato"/>
                <a:cs typeface="Lato"/>
                <a:sym typeface="Lato"/>
              </a:rPr>
              <a:t>Citations: Walters et al. (2020); Jones et al. (2026)</a:t>
            </a:r>
            <a:endParaRPr/>
          </a:p>
        </p:txBody>
      </p:sp>
      <p:sp>
        <p:nvSpPr>
          <p:cNvPr id="282" name="Google Shape;282;p22"/>
          <p:cNvSpPr/>
          <p:nvPr/>
        </p:nvSpPr>
        <p:spPr>
          <a:xfrm>
            <a:off x="5810250" y="18079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83" name="Google Shape;283;p22"/>
          <p:cNvPicPr preferRelativeResize="0"/>
          <p:nvPr/>
        </p:nvPicPr>
        <p:blipFill>
          <a:blip r:embed="rId3">
            <a:alphaModFix/>
          </a:blip>
          <a:stretch>
            <a:fillRect/>
          </a:stretch>
        </p:blipFill>
        <p:spPr>
          <a:xfrm>
            <a:off x="8179604" y="218900"/>
            <a:ext cx="2479500" cy="2479500"/>
          </a:xfrm>
          <a:prstGeom prst="rect">
            <a:avLst/>
          </a:prstGeom>
          <a:noFill/>
          <a:ln>
            <a:noFill/>
          </a:ln>
        </p:spPr>
      </p:pic>
      <p:sp>
        <p:nvSpPr>
          <p:cNvPr id="3" name="TextBox 2">
            <a:extLst>
              <a:ext uri="{FF2B5EF4-FFF2-40B4-BE49-F238E27FC236}">
                <a16:creationId xmlns:a16="http://schemas.microsoft.com/office/drawing/2014/main" id="{63D5EA3E-0DB1-A7E2-E851-081C256A5D86}"/>
              </a:ext>
            </a:extLst>
          </p:cNvPr>
          <p:cNvSpPr txBox="1"/>
          <p:nvPr/>
        </p:nvSpPr>
        <p:spPr>
          <a:xfrm>
            <a:off x="10605961" y="1468851"/>
            <a:ext cx="1586039" cy="400110"/>
          </a:xfrm>
          <a:prstGeom prst="rect">
            <a:avLst/>
          </a:prstGeom>
          <a:noFill/>
        </p:spPr>
        <p:txBody>
          <a:bodyPr wrap="square">
            <a:spAutoFit/>
          </a:bodyPr>
          <a:lstStyle/>
          <a:p>
            <a:r>
              <a:rPr lang="en-US" sz="1000" dirty="0"/>
              <a:t>https://thesiswriting.in/conclusions-and-suggestions/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Shape 287"/>
        <p:cNvGrpSpPr/>
        <p:nvPr/>
      </p:nvGrpSpPr>
      <p:grpSpPr>
        <a:xfrm>
          <a:off x="0" y="0"/>
          <a:ext cx="0" cy="0"/>
          <a:chOff x="0" y="0"/>
          <a:chExt cx="0" cy="0"/>
        </a:xfrm>
      </p:grpSpPr>
      <p:sp>
        <p:nvSpPr>
          <p:cNvPr id="288" name="Google Shape;288;p23"/>
          <p:cNvSpPr txBox="1"/>
          <p:nvPr/>
        </p:nvSpPr>
        <p:spPr>
          <a:xfrm>
            <a:off x="571500" y="476250"/>
            <a:ext cx="11601600" cy="4386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1">
                <a:solidFill>
                  <a:srgbClr val="0F172A"/>
                </a:solidFill>
                <a:latin typeface="Poppins"/>
                <a:ea typeface="Poppins"/>
                <a:cs typeface="Poppins"/>
                <a:sym typeface="Poppins"/>
              </a:rPr>
              <a:t>References</a:t>
            </a:r>
            <a:endParaRPr/>
          </a:p>
        </p:txBody>
      </p:sp>
      <p:sp>
        <p:nvSpPr>
          <p:cNvPr id="289" name="Google Shape;289;p23"/>
          <p:cNvSpPr/>
          <p:nvPr/>
        </p:nvSpPr>
        <p:spPr>
          <a:xfrm>
            <a:off x="5810250" y="674340"/>
            <a:ext cx="571500" cy="38100"/>
          </a:xfrm>
          <a:prstGeom prst="rect">
            <a:avLst/>
          </a:prstGeom>
          <a:solidFill>
            <a:srgbClr val="0E749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90" name="Google Shape;290;p23"/>
          <p:cNvSpPr txBox="1"/>
          <p:nvPr/>
        </p:nvSpPr>
        <p:spPr>
          <a:xfrm>
            <a:off x="179522" y="1026438"/>
            <a:ext cx="11601600" cy="5170646"/>
          </a:xfrm>
          <a:prstGeom prst="rect">
            <a:avLst/>
          </a:prstGeom>
          <a:noFill/>
          <a:ln>
            <a:noFill/>
          </a:ln>
        </p:spPr>
        <p:txBody>
          <a:bodyPr spcFirstLastPara="1" wrap="square" lIns="0" tIns="0" rIns="0" bIns="0" anchor="t" anchorCtr="0">
            <a:spAutoFit/>
          </a:bodyPr>
          <a:lstStyle/>
          <a:p>
            <a:r>
              <a:rPr lang="en-US" sz="800" dirty="0"/>
              <a:t> </a:t>
            </a:r>
          </a:p>
          <a:p>
            <a:r>
              <a:rPr lang="en-US" sz="800" dirty="0" err="1"/>
              <a:t>Alghfeli</a:t>
            </a:r>
            <a:r>
              <a:rPr lang="en-US" sz="800" dirty="0"/>
              <a:t>, A.H., Khalifa, G.S., </a:t>
            </a:r>
            <a:r>
              <a:rPr lang="en-US" sz="800" dirty="0" err="1"/>
              <a:t>Alareefi</a:t>
            </a:r>
            <a:r>
              <a:rPr lang="en-US" sz="800" dirty="0"/>
              <a:t>, N.A., </a:t>
            </a:r>
            <a:r>
              <a:rPr lang="en-US" sz="800" dirty="0" err="1"/>
              <a:t>Alkathiri</a:t>
            </a:r>
            <a:r>
              <a:rPr lang="en-US" sz="800" dirty="0"/>
              <a:t>, M.S., Alsaadi, T.A. and </a:t>
            </a:r>
            <a:r>
              <a:rPr lang="en-US" sz="800" dirty="0" err="1"/>
              <a:t>Alneadi</a:t>
            </a:r>
            <a:r>
              <a:rPr lang="en-US" sz="800" dirty="0"/>
              <a:t>, K.M., 2021. The influence of Service Quality and Trust in Consultant on PMC performance in Public Sector. </a:t>
            </a:r>
            <a:r>
              <a:rPr lang="en-US" sz="800" i="1" dirty="0"/>
              <a:t>City University </a:t>
            </a:r>
            <a:r>
              <a:rPr lang="en-US" sz="800" i="1" dirty="0" err="1"/>
              <a:t>eJournal</a:t>
            </a:r>
            <a:r>
              <a:rPr lang="en-US" sz="800" i="1" dirty="0"/>
              <a:t> of Academic Research (</a:t>
            </a:r>
            <a:r>
              <a:rPr lang="en-US" sz="800" i="1" dirty="0" err="1"/>
              <a:t>CUeJAR</a:t>
            </a:r>
            <a:r>
              <a:rPr lang="en-US" sz="800" i="1" dirty="0"/>
              <a:t>)</a:t>
            </a:r>
            <a:r>
              <a:rPr lang="en-US" sz="800" dirty="0"/>
              <a:t>, </a:t>
            </a:r>
            <a:r>
              <a:rPr lang="en-US" sz="800" i="1" dirty="0"/>
              <a:t>2</a:t>
            </a:r>
            <a:r>
              <a:rPr lang="en-US" sz="800" dirty="0"/>
              <a:t>(2), pp.175-190.</a:t>
            </a:r>
          </a:p>
          <a:p>
            <a:r>
              <a:rPr lang="en-US" sz="800" dirty="0"/>
              <a:t>Altamura, S., Pietropaoli, D., Lombardi, F., Del Pinto, R. and Ferri, C., 2023. An overview of chronic kidney disease pathophysiology: the impact of gut dysbiosis and oral disease. </a:t>
            </a:r>
            <a:r>
              <a:rPr lang="en-US" sz="800" i="1" dirty="0"/>
              <a:t>Biomedicines</a:t>
            </a:r>
            <a:r>
              <a:rPr lang="en-US" sz="800" dirty="0"/>
              <a:t>, </a:t>
            </a:r>
            <a:r>
              <a:rPr lang="en-US" sz="800" i="1" dirty="0"/>
              <a:t>11</a:t>
            </a:r>
            <a:r>
              <a:rPr lang="en-US" sz="800" dirty="0"/>
              <a:t>(11), p.3033.</a:t>
            </a:r>
          </a:p>
          <a:p>
            <a:r>
              <a:rPr lang="en-US" sz="800" dirty="0"/>
              <a:t>Arooj, H., Aman, M., Hashmi, M.U., Nasir, Z., Zahid, M., Abbas, J., Amjad, N., Maryam, S. and Farhan, K., 2025. The impact of nurse-led care in chronic kidney disease management: a systematic review and meta-analysis. </a:t>
            </a:r>
            <a:r>
              <a:rPr lang="en-US" sz="800" i="1" dirty="0"/>
              <a:t>BMC nursing</a:t>
            </a:r>
            <a:r>
              <a:rPr lang="en-US" sz="800" dirty="0"/>
              <a:t>, </a:t>
            </a:r>
            <a:r>
              <a:rPr lang="en-US" sz="800" i="1" dirty="0"/>
              <a:t>24</a:t>
            </a:r>
            <a:r>
              <a:rPr lang="en-US" sz="800" dirty="0"/>
              <a:t>(1), p.188.</a:t>
            </a:r>
          </a:p>
          <a:p>
            <a:r>
              <a:rPr lang="en-US" sz="800" dirty="0"/>
              <a:t>Bischof, G., Bischof, A. and Rumpf, H.J., 2021. Motivational interviewing: an evidence-based approach for use in medical practice. </a:t>
            </a:r>
            <a:r>
              <a:rPr lang="en-US" sz="800" i="1" dirty="0" err="1"/>
              <a:t>Deutsches</a:t>
            </a:r>
            <a:r>
              <a:rPr lang="en-US" sz="800" i="1" dirty="0"/>
              <a:t> </a:t>
            </a:r>
            <a:r>
              <a:rPr lang="en-US" sz="800" i="1" dirty="0" err="1"/>
              <a:t>Ärzteblatt</a:t>
            </a:r>
            <a:r>
              <a:rPr lang="en-US" sz="800" i="1" dirty="0"/>
              <a:t> International</a:t>
            </a:r>
            <a:r>
              <a:rPr lang="en-US" sz="800" dirty="0"/>
              <a:t>, </a:t>
            </a:r>
            <a:r>
              <a:rPr lang="en-US" sz="800" i="1" dirty="0"/>
              <a:t>118</a:t>
            </a:r>
            <a:r>
              <a:rPr lang="en-US" sz="800" dirty="0"/>
              <a:t>(7), p.109.</a:t>
            </a:r>
          </a:p>
          <a:p>
            <a:r>
              <a:rPr lang="en-US" sz="800" dirty="0"/>
              <a:t>Bodenheimer, T. and Willard-Grace, R., 2016. The chronic care model and the transformation of primary care. In </a:t>
            </a:r>
            <a:r>
              <a:rPr lang="en-US" sz="800" i="1" dirty="0"/>
              <a:t>Lifestyle medicine: A manual for clinical practice</a:t>
            </a:r>
            <a:r>
              <a:rPr lang="en-US" sz="800" dirty="0"/>
              <a:t> (pp. 89-96). Cham: Springer International Publishing.</a:t>
            </a:r>
          </a:p>
          <a:p>
            <a:r>
              <a:rPr lang="en-US" sz="800" dirty="0" err="1"/>
              <a:t>Burnier</a:t>
            </a:r>
            <a:r>
              <a:rPr lang="en-US" sz="800" dirty="0"/>
              <a:t>, M. and </a:t>
            </a:r>
            <a:r>
              <a:rPr lang="en-US" sz="800" dirty="0" err="1"/>
              <a:t>Damianaki</a:t>
            </a:r>
            <a:r>
              <a:rPr lang="en-US" sz="800" dirty="0"/>
              <a:t>, A., 2023. Hypertension as cardiovascular risk factor in chronic kidney disease. </a:t>
            </a:r>
            <a:r>
              <a:rPr lang="en-US" sz="800" i="1" dirty="0"/>
              <a:t>Circulation research</a:t>
            </a:r>
            <a:r>
              <a:rPr lang="en-US" sz="800" dirty="0"/>
              <a:t>, </a:t>
            </a:r>
            <a:r>
              <a:rPr lang="en-US" sz="800" i="1" dirty="0"/>
              <a:t>132</a:t>
            </a:r>
            <a:r>
              <a:rPr lang="en-US" sz="800" dirty="0"/>
              <a:t>(8), pp.1050-1063.</a:t>
            </a:r>
          </a:p>
          <a:p>
            <a:r>
              <a:rPr lang="en-US" sz="800" dirty="0" err="1"/>
              <a:t>Crolly</a:t>
            </a:r>
            <a:r>
              <a:rPr lang="en-US" sz="800" dirty="0"/>
              <a:t>-Burton, G., Mitchell, G., </a:t>
            </a:r>
            <a:r>
              <a:rPr lang="en-US" sz="800" dirty="0" err="1"/>
              <a:t>McKeaveney</a:t>
            </a:r>
            <a:r>
              <a:rPr lang="en-US" sz="800" dirty="0"/>
              <a:t>, C. and Craig, S., 2026. Educational Interventions on Chronic Kidney Disease for Care Home Staff: An Empty Scoping Review. </a:t>
            </a:r>
            <a:r>
              <a:rPr lang="en-US" sz="800" i="1" dirty="0"/>
              <a:t>Nursing Reports</a:t>
            </a:r>
            <a:r>
              <a:rPr lang="en-US" sz="800" dirty="0"/>
              <a:t>, </a:t>
            </a:r>
            <a:r>
              <a:rPr lang="en-US" sz="800" i="1" dirty="0"/>
              <a:t>16</a:t>
            </a:r>
            <a:r>
              <a:rPr lang="en-US" sz="800" dirty="0"/>
              <a:t>(4), p.135.</a:t>
            </a:r>
          </a:p>
          <a:p>
            <a:r>
              <a:rPr lang="en-US" sz="800" dirty="0"/>
              <a:t>Dalal, R., Bruss, Z.S. and Sehdev, J.S., 2018. Physiology, Renal, Blood Flow and Filtration. </a:t>
            </a:r>
            <a:r>
              <a:rPr lang="en-US" sz="800" dirty="0" err="1"/>
              <a:t>StatPearls</a:t>
            </a:r>
            <a:r>
              <a:rPr lang="en-US" sz="800" dirty="0"/>
              <a:t>.</a:t>
            </a:r>
          </a:p>
          <a:p>
            <a:r>
              <a:rPr lang="en-US" sz="800" dirty="0"/>
              <a:t>Department of Health, Long Term Conditions Team, 2012. Long Term Conditions Compendium of Information: Third Edition. Department of Health, electronic PDF format. Available at: </a:t>
            </a:r>
            <a:r>
              <a:rPr lang="en-US" sz="800" u="sng" dirty="0">
                <a:hlinkClick r:id="rId3"/>
              </a:rPr>
              <a:t>http://www.dh.gov.uk/publications</a:t>
            </a:r>
            <a:r>
              <a:rPr lang="en-US" sz="800" dirty="0"/>
              <a:t>.</a:t>
            </a:r>
          </a:p>
          <a:p>
            <a:r>
              <a:rPr lang="en-US" sz="800" dirty="0"/>
              <a:t>England, N.H.S. and Improvement, N.H.S., 2019. </a:t>
            </a:r>
            <a:r>
              <a:rPr lang="en-US" sz="800" i="1" dirty="0" err="1"/>
              <a:t>Personalised</a:t>
            </a:r>
            <a:r>
              <a:rPr lang="en-US" sz="800" i="1" dirty="0"/>
              <a:t> Care: Shared Decision Making–Summary Guide</a:t>
            </a:r>
            <a:r>
              <a:rPr lang="en-US" sz="800" dirty="0"/>
              <a:t> [online]</a:t>
            </a:r>
          </a:p>
          <a:p>
            <a:r>
              <a:rPr lang="en-US" sz="800" dirty="0"/>
              <a:t>Hall, R.K., </a:t>
            </a:r>
            <a:r>
              <a:rPr lang="en-US" sz="800" dirty="0" err="1"/>
              <a:t>Kazancıoğlu</a:t>
            </a:r>
            <a:r>
              <a:rPr lang="en-US" sz="800" dirty="0"/>
              <a:t>, R., </a:t>
            </a:r>
            <a:r>
              <a:rPr lang="en-US" sz="800" dirty="0" err="1"/>
              <a:t>Thanachayanont</a:t>
            </a:r>
            <a:r>
              <a:rPr lang="en-US" sz="800" dirty="0"/>
              <a:t>, T., Wong, G., Sabanayagam, D., Battistella, M., Ahmed, S.B., Inker, L.A., Barreto, E.F., Fu, E.L. and Clase, C.M., 2024. Drug stewardship in chronic kidney disease to achieve effective and safe medication use. </a:t>
            </a:r>
            <a:r>
              <a:rPr lang="en-US" sz="800" i="1" dirty="0"/>
              <a:t>Nature Reviews Nephrology</a:t>
            </a:r>
            <a:r>
              <a:rPr lang="en-US" sz="800" dirty="0"/>
              <a:t>, </a:t>
            </a:r>
            <a:r>
              <a:rPr lang="en-US" sz="800" i="1" dirty="0"/>
              <a:t>20</a:t>
            </a:r>
            <a:r>
              <a:rPr lang="en-US" sz="800" dirty="0"/>
              <a:t>(6), pp.386-401.</a:t>
            </a:r>
          </a:p>
          <a:p>
            <a:r>
              <a:rPr lang="en-US" sz="800" dirty="0" err="1"/>
              <a:t>HealthData</a:t>
            </a:r>
            <a:r>
              <a:rPr lang="en-US" sz="800" dirty="0"/>
              <a:t>, 2025. </a:t>
            </a:r>
            <a:r>
              <a:rPr lang="en-US" sz="800" i="1" dirty="0"/>
              <a:t>Chronic kidney disease has more than doubled since 1990, now affecting nearly 800 million people worldwide</a:t>
            </a:r>
            <a:r>
              <a:rPr lang="en-US" sz="800" dirty="0"/>
              <a:t>. Institute for Health Metrics and Evaluation (IHME). Available at: </a:t>
            </a:r>
            <a:r>
              <a:rPr lang="en-US" sz="800" u="sng" dirty="0">
                <a:hlinkClick r:id="rId4"/>
              </a:rPr>
              <a:t>https://www.healthdata.org/news-events/newsroom/news-releases/chronic-kidney-disease-has-more-doubled-1990-now-affecting</a:t>
            </a:r>
            <a:r>
              <a:rPr lang="en-US" sz="800" dirty="0"/>
              <a:t> </a:t>
            </a:r>
          </a:p>
          <a:p>
            <a:r>
              <a:rPr lang="en-US" sz="800" dirty="0"/>
              <a:t>Insights, P., 2021. Cardiovascular disease in chronic kidney disease. </a:t>
            </a:r>
            <a:r>
              <a:rPr lang="en-US" sz="800" i="1" dirty="0"/>
              <a:t>Circulation</a:t>
            </a:r>
            <a:r>
              <a:rPr lang="en-US" sz="800" dirty="0"/>
              <a:t>, </a:t>
            </a:r>
            <a:r>
              <a:rPr lang="en-US" sz="800" i="1" dirty="0"/>
              <a:t>143</a:t>
            </a:r>
            <a:r>
              <a:rPr lang="en-US" sz="800" dirty="0"/>
              <a:t>(11), pp.1157-72.</a:t>
            </a:r>
          </a:p>
          <a:p>
            <a:r>
              <a:rPr lang="en-US" sz="800" dirty="0"/>
              <a:t>Jones, P., O’Keeffe, H., Major, R.W., Ritchie, J., Sanganee, N., Sinha, S. and Burton, J.O., 2026. Implementing a model of integrated CKD management between primary and secondary care. </a:t>
            </a:r>
            <a:r>
              <a:rPr lang="en-US" sz="800" i="1" dirty="0"/>
              <a:t>Clinical Kidney Journal</a:t>
            </a:r>
            <a:r>
              <a:rPr lang="en-US" sz="800" dirty="0"/>
              <a:t>, </a:t>
            </a:r>
            <a:r>
              <a:rPr lang="en-US" sz="800" i="1" dirty="0"/>
              <a:t>19</a:t>
            </a:r>
            <a:r>
              <a:rPr lang="en-US" sz="800" dirty="0"/>
              <a:t>(1), p.sfaf335.</a:t>
            </a:r>
          </a:p>
          <a:p>
            <a:r>
              <a:rPr lang="en-US" sz="800" dirty="0"/>
              <a:t>Joshi, P., Rick, G., </a:t>
            </a:r>
            <a:r>
              <a:rPr lang="en-US" sz="800" dirty="0" err="1"/>
              <a:t>Mesineni</a:t>
            </a:r>
            <a:r>
              <a:rPr lang="en-US" sz="800" dirty="0"/>
              <a:t>, S., Bohara, S., Atif, S., </a:t>
            </a:r>
            <a:r>
              <a:rPr lang="en-US" sz="800" dirty="0" err="1"/>
              <a:t>Poonthottam</a:t>
            </a:r>
            <a:r>
              <a:rPr lang="en-US" sz="800" dirty="0"/>
              <a:t>, N., Azam, A., Mehmood, Y., Ali, R., Raquib, N. and Sasikumar, A., 2026. Antihypertensive therapy in diabetes mellitus: efficacy, safety, and metabolic impacts in type 1 and type 2 diabetes. </a:t>
            </a:r>
            <a:r>
              <a:rPr lang="en-US" sz="800" i="1" dirty="0"/>
              <a:t>Cardiovascular Diabetology–Endocrinology Reports</a:t>
            </a:r>
            <a:r>
              <a:rPr lang="en-US" sz="800" dirty="0"/>
              <a:t>, </a:t>
            </a:r>
            <a:r>
              <a:rPr lang="en-US" sz="800" i="1" dirty="0"/>
              <a:t>12</a:t>
            </a:r>
            <a:r>
              <a:rPr lang="en-US" sz="800" dirty="0"/>
              <a:t>(1), p.4.</a:t>
            </a:r>
          </a:p>
          <a:p>
            <a:r>
              <a:rPr lang="en-US" sz="800" dirty="0"/>
              <a:t>Kushner, P., </a:t>
            </a:r>
            <a:r>
              <a:rPr lang="en-US" sz="800" dirty="0" err="1"/>
              <a:t>Khunti</a:t>
            </a:r>
            <a:r>
              <a:rPr lang="en-US" sz="800" dirty="0"/>
              <a:t>, K., Cebrián, A. and Deed, G., 2024. Early identification and management of chronic kidney disease: a narrative review of the crucial role of primary care practitioners. </a:t>
            </a:r>
            <a:r>
              <a:rPr lang="en-US" sz="800" i="1" dirty="0"/>
              <a:t>Advances in therapy</a:t>
            </a:r>
            <a:r>
              <a:rPr lang="en-US" sz="800" dirty="0"/>
              <a:t>, </a:t>
            </a:r>
            <a:r>
              <a:rPr lang="en-US" sz="800" i="1" dirty="0"/>
              <a:t>41</a:t>
            </a:r>
            <a:r>
              <a:rPr lang="en-US" sz="800" dirty="0"/>
              <a:t>(10), pp.3757-3770.</a:t>
            </a:r>
          </a:p>
          <a:p>
            <a:r>
              <a:rPr lang="en-US" sz="800" dirty="0"/>
              <a:t>Li, H., Feng, J., Zhang, K., Chen, R., Feng, H. and Wang, T., 2021. Collaborative Evolution Mechanism of PMC Project Organizational Management System from the Perspective of Organizational Conflict. </a:t>
            </a:r>
            <a:r>
              <a:rPr lang="en-US" sz="800" i="1" dirty="0"/>
              <a:t>Mathematical Problems in Engineering</a:t>
            </a:r>
            <a:r>
              <a:rPr lang="en-US" sz="800" dirty="0"/>
              <a:t>, </a:t>
            </a:r>
            <a:r>
              <a:rPr lang="en-US" sz="800" i="1" dirty="0"/>
              <a:t>2021</a:t>
            </a:r>
            <a:r>
              <a:rPr lang="en-US" sz="800" dirty="0"/>
              <a:t>(1), p.8638585.</a:t>
            </a:r>
          </a:p>
          <a:p>
            <a:r>
              <a:rPr lang="en-US" sz="800" dirty="0"/>
              <a:t>Luyckx, V.A., Tuttle, K.R., Garcia-Garcia, G., Gharbi, M.B., Heerspink, H.J., Johnson, D.W., Liu, Z.H., Massy, Z.A., Moe, O., Nelson, R.G. and Sola, L., 2017. Reducing major risk factors for chronic kidney disease. </a:t>
            </a:r>
            <a:r>
              <a:rPr lang="en-US" sz="800" i="1" dirty="0"/>
              <a:t>Kidney international supplements</a:t>
            </a:r>
            <a:r>
              <a:rPr lang="en-US" sz="800" dirty="0"/>
              <a:t>, </a:t>
            </a:r>
            <a:r>
              <a:rPr lang="en-US" sz="800" i="1" dirty="0"/>
              <a:t>7</a:t>
            </a:r>
            <a:r>
              <a:rPr lang="en-US" sz="800" dirty="0"/>
              <a:t>(2), pp.71-87.</a:t>
            </a:r>
          </a:p>
          <a:p>
            <a:r>
              <a:rPr lang="en-US" sz="800" dirty="0"/>
              <a:t>Meeks, K.A., Freitas-Da-Silva, D., Adeyemo, A., </a:t>
            </a:r>
            <a:r>
              <a:rPr lang="en-US" sz="800" dirty="0" err="1"/>
              <a:t>Beune</a:t>
            </a:r>
            <a:r>
              <a:rPr lang="en-US" sz="800" dirty="0"/>
              <a:t>, E.J., Modesti, P.A., </a:t>
            </a:r>
            <a:r>
              <a:rPr lang="en-US" sz="800" dirty="0" err="1"/>
              <a:t>Stronks</a:t>
            </a:r>
            <a:r>
              <a:rPr lang="en-US" sz="800" dirty="0"/>
              <a:t>, K., </a:t>
            </a:r>
            <a:r>
              <a:rPr lang="en-US" sz="800" dirty="0" err="1"/>
              <a:t>Zafarmand</a:t>
            </a:r>
            <a:r>
              <a:rPr lang="en-US" sz="800" dirty="0"/>
              <a:t>, M.H. and Agyemang, C., 2016. Disparities in type 2 diabetes prevalence among ethnic minority groups resident in Europe: a systematic review and meta-analysis. </a:t>
            </a:r>
            <a:r>
              <a:rPr lang="en-US" sz="800" i="1" dirty="0"/>
              <a:t>Internal and emergency medicine</a:t>
            </a:r>
            <a:r>
              <a:rPr lang="en-US" sz="800" dirty="0"/>
              <a:t>, </a:t>
            </a:r>
            <a:r>
              <a:rPr lang="en-US" sz="800" i="1" dirty="0"/>
              <a:t>11</a:t>
            </a:r>
            <a:r>
              <a:rPr lang="en-US" sz="800" dirty="0"/>
              <a:t>(3), pp.327-340.</a:t>
            </a:r>
          </a:p>
          <a:p>
            <a:r>
              <a:rPr lang="en-US" sz="800" dirty="0"/>
              <a:t>Mirasol, J. and Choksi, A., 2025. End-Stage Renal Disease and Renal Transplantation: Causes of End-stage Renal Disease, Complications, Outcomes, Medical Management, Renal Transplantation, and Urologic Considerations. </a:t>
            </a:r>
            <a:r>
              <a:rPr lang="en-US" sz="800" i="1" dirty="0"/>
              <a:t>Physician Assistant Clinics</a:t>
            </a:r>
            <a:r>
              <a:rPr lang="en-US" sz="800" dirty="0"/>
              <a:t>, </a:t>
            </a:r>
            <a:r>
              <a:rPr lang="en-US" sz="800" i="1" dirty="0"/>
              <a:t>10</a:t>
            </a:r>
            <a:r>
              <a:rPr lang="en-US" sz="800" dirty="0"/>
              <a:t>(3), pp.513-532.</a:t>
            </a:r>
          </a:p>
          <a:p>
            <a:r>
              <a:rPr lang="en-US" sz="800" dirty="0"/>
              <a:t>National Institute for Health and Care Excellence (NICE), 2021. </a:t>
            </a:r>
            <a:r>
              <a:rPr lang="en-US" sz="800" i="1" dirty="0"/>
              <a:t>Chronic kidney disease: assessment and management</a:t>
            </a:r>
            <a:r>
              <a:rPr lang="en-US" sz="800" dirty="0"/>
              <a:t>. NICE Guideline NG203. Available at: </a:t>
            </a:r>
            <a:r>
              <a:rPr lang="en-US" sz="800" u="sng" dirty="0">
                <a:hlinkClick r:id="rId5"/>
              </a:rPr>
              <a:t>https://www.nice.org.uk/guidance/ng203/chapter/recommendations</a:t>
            </a:r>
            <a:r>
              <a:rPr lang="en-US" sz="800" dirty="0"/>
              <a:t>Religioni, U., Barrios</a:t>
            </a:r>
          </a:p>
          <a:p>
            <a:r>
              <a:rPr lang="en-US" sz="800" dirty="0"/>
              <a:t>Nicoll, R., Robertson, L., Gemmell, E., Sharma, P., Black, C. and Marks, A., 2018. Models of care for chronic kidney disease: a systematic review. </a:t>
            </a:r>
            <a:r>
              <a:rPr lang="en-US" sz="800" i="1" dirty="0"/>
              <a:t>Nephrology</a:t>
            </a:r>
            <a:r>
              <a:rPr lang="en-US" sz="800" dirty="0"/>
              <a:t>, </a:t>
            </a:r>
            <a:r>
              <a:rPr lang="en-US" sz="800" i="1" dirty="0"/>
              <a:t>23</a:t>
            </a:r>
            <a:r>
              <a:rPr lang="en-US" sz="800" dirty="0"/>
              <a:t>(5), pp.389-396.</a:t>
            </a:r>
          </a:p>
          <a:p>
            <a:r>
              <a:rPr lang="en-US" sz="800" dirty="0"/>
              <a:t>Porter, J., Boyd, C., </a:t>
            </a:r>
            <a:r>
              <a:rPr lang="en-US" sz="800" dirty="0" err="1"/>
              <a:t>Skandari</a:t>
            </a:r>
            <a:r>
              <a:rPr lang="en-US" sz="800" dirty="0"/>
              <a:t>, M.R. and </a:t>
            </a:r>
            <a:r>
              <a:rPr lang="en-US" sz="800" dirty="0" err="1"/>
              <a:t>Laiteerapong</a:t>
            </a:r>
            <a:r>
              <a:rPr lang="en-US" sz="800" dirty="0"/>
              <a:t>, N., 2023. Revisiting the time needed to provide adult primary care. </a:t>
            </a:r>
            <a:r>
              <a:rPr lang="en-US" sz="800" i="1" dirty="0"/>
              <a:t>Journal of general internal medicine</a:t>
            </a:r>
            <a:r>
              <a:rPr lang="en-US" sz="800" dirty="0"/>
              <a:t>, </a:t>
            </a:r>
            <a:r>
              <a:rPr lang="en-US" sz="800" i="1" dirty="0"/>
              <a:t>38</a:t>
            </a:r>
            <a:r>
              <a:rPr lang="en-US" sz="800" dirty="0"/>
              <a:t>(1), pp.147-155.</a:t>
            </a:r>
          </a:p>
          <a:p>
            <a:r>
              <a:rPr lang="en-US" sz="800" dirty="0"/>
              <a:t>Rodríguez, R., Requena, P., Borowska, M. and Ostrowski, J., 2025. Enhancing therapy adherence: impact on clinical outcomes, healthcare costs, and patient quality of life. </a:t>
            </a:r>
            <a:r>
              <a:rPr lang="en-US" sz="800" i="1" dirty="0"/>
              <a:t>Medicina</a:t>
            </a:r>
            <a:r>
              <a:rPr lang="en-US" sz="800" dirty="0"/>
              <a:t>, </a:t>
            </a:r>
            <a:r>
              <a:rPr lang="en-US" sz="800" i="1" dirty="0"/>
              <a:t>61</a:t>
            </a:r>
            <a:r>
              <a:rPr lang="en-US" sz="800" dirty="0"/>
              <a:t>(1), p.153.</a:t>
            </a:r>
          </a:p>
          <a:p>
            <a:r>
              <a:rPr lang="en-US" sz="800" dirty="0"/>
              <a:t>Shrestha, S., Haq, K., Malhotra, D. and Patel, D.M., 2024. Care of adults with advanced chronic kidney disease. </a:t>
            </a:r>
            <a:r>
              <a:rPr lang="en-US" sz="800" i="1" dirty="0"/>
              <a:t>Journal of Clinical Medicine</a:t>
            </a:r>
            <a:r>
              <a:rPr lang="en-US" sz="800" dirty="0"/>
              <a:t>, </a:t>
            </a:r>
            <a:r>
              <a:rPr lang="en-US" sz="800" i="1" dirty="0"/>
              <a:t>13</a:t>
            </a:r>
            <a:r>
              <a:rPr lang="en-US" sz="800" dirty="0"/>
              <a:t>(15), p.4378.</a:t>
            </a:r>
          </a:p>
          <a:p>
            <a:r>
              <a:rPr lang="en-US" sz="800" dirty="0" err="1"/>
              <a:t>Sułkowski</a:t>
            </a:r>
            <a:r>
              <a:rPr lang="en-US" sz="800" dirty="0"/>
              <a:t>, L., Matyja, A. and Matyja, M., 2024. Social support and quality of life in hemodialysis patients: A comparative study with healthy controls. </a:t>
            </a:r>
            <a:r>
              <a:rPr lang="en-US" sz="800" i="1" dirty="0"/>
              <a:t>Medicina</a:t>
            </a:r>
            <a:r>
              <a:rPr lang="en-US" sz="800" dirty="0"/>
              <a:t>, </a:t>
            </a:r>
            <a:r>
              <a:rPr lang="en-US" sz="800" i="1" dirty="0"/>
              <a:t>60</a:t>
            </a:r>
            <a:r>
              <a:rPr lang="en-US" sz="800" dirty="0"/>
              <a:t>(11), p.1732.</a:t>
            </a:r>
          </a:p>
          <a:p>
            <a:r>
              <a:rPr lang="en-US" sz="800" dirty="0"/>
              <a:t>Sutton, R.T., Pincock, D., Baumgart, D.C., Sadowski, D.C., Fedorak, R.N. and Kroeker, K.I., 2020. An overview of clinical decision support systems: benefits, risks, and strategies for success. </a:t>
            </a:r>
            <a:r>
              <a:rPr lang="en-US" sz="800" i="1" dirty="0"/>
              <a:t>NPJ digital medicine</a:t>
            </a:r>
            <a:r>
              <a:rPr lang="en-US" sz="800" dirty="0"/>
              <a:t>, </a:t>
            </a:r>
            <a:r>
              <a:rPr lang="en-US" sz="800" i="1" dirty="0"/>
              <a:t>3</a:t>
            </a:r>
            <a:r>
              <a:rPr lang="en-US" sz="800" dirty="0"/>
              <a:t>(1), p.17.</a:t>
            </a:r>
          </a:p>
          <a:p>
            <a:r>
              <a:rPr lang="en-US" sz="800" dirty="0"/>
              <a:t>Vaidya, S.R. and </a:t>
            </a:r>
            <a:r>
              <a:rPr lang="en-US" sz="800" dirty="0" err="1"/>
              <a:t>Aeddula</a:t>
            </a:r>
            <a:r>
              <a:rPr lang="en-US" sz="800" dirty="0"/>
              <a:t>, N.R., 2022. </a:t>
            </a:r>
            <a:r>
              <a:rPr lang="en-US" sz="800" i="1" dirty="0"/>
              <a:t>Chronic kidney disease. </a:t>
            </a:r>
            <a:r>
              <a:rPr lang="en-US" sz="800" i="1" dirty="0" err="1"/>
              <a:t>StatPearls</a:t>
            </a:r>
            <a:r>
              <a:rPr lang="en-US" sz="800" i="1" dirty="0"/>
              <a:t>-NCBI Bookshelf</a:t>
            </a:r>
            <a:r>
              <a:rPr lang="en-US" sz="800" dirty="0"/>
              <a:t> [online] </a:t>
            </a:r>
          </a:p>
          <a:p>
            <a:r>
              <a:rPr lang="en-US" sz="800" dirty="0"/>
              <a:t>Walters, R., Leslie, S.J., Polson, R., Cusack, T. and </a:t>
            </a:r>
            <a:r>
              <a:rPr lang="en-US" sz="800" dirty="0" err="1"/>
              <a:t>Gorely</a:t>
            </a:r>
            <a:r>
              <a:rPr lang="en-US" sz="800" dirty="0"/>
              <a:t>, T., 2020. Establishing the efficacy of interventions to improve health literacy and health </a:t>
            </a:r>
            <a:r>
              <a:rPr lang="en-US" sz="800" dirty="0" err="1"/>
              <a:t>behaviours</a:t>
            </a:r>
            <a:r>
              <a:rPr lang="en-US" sz="800" dirty="0"/>
              <a:t>: a systematic review. </a:t>
            </a:r>
            <a:r>
              <a:rPr lang="en-US" sz="800" i="1" dirty="0"/>
              <a:t>BMC public health</a:t>
            </a:r>
            <a:r>
              <a:rPr lang="en-US" sz="800" dirty="0"/>
              <a:t>, </a:t>
            </a:r>
            <a:r>
              <a:rPr lang="en-US" sz="800" i="1" dirty="0"/>
              <a:t>20</a:t>
            </a:r>
            <a:r>
              <a:rPr lang="en-US" sz="800" dirty="0"/>
              <a:t>(1), p.1040.</a:t>
            </a:r>
          </a:p>
          <a:p>
            <a:r>
              <a:rPr lang="en-US" sz="800" dirty="0"/>
              <a:t>Wilson, A., Noble, H., Galway, K. and Doherty, J., 2025. Social prescribing for people living with long-term health conditions: a scoping review. </a:t>
            </a:r>
            <a:r>
              <a:rPr lang="en-US" sz="800" i="1" dirty="0"/>
              <a:t>Systematic Reviews</a:t>
            </a:r>
            <a:r>
              <a:rPr lang="en-US" sz="800" dirty="0"/>
              <a:t>, </a:t>
            </a:r>
            <a:r>
              <a:rPr lang="en-US" sz="800" i="1" dirty="0"/>
              <a:t>14</a:t>
            </a:r>
            <a:r>
              <a:rPr lang="en-US" sz="800" dirty="0"/>
              <a:t>(1), p.114.</a:t>
            </a:r>
          </a:p>
          <a:p>
            <a:r>
              <a:rPr lang="en-US" sz="800" dirty="0"/>
              <a:t>Wilson, A., Noble, H., Galway, K. and Doherty, J., 2025. Social prescribing for people living with long-term health conditions: a scoping review. </a:t>
            </a:r>
            <a:r>
              <a:rPr lang="en-US" sz="800" i="1" dirty="0"/>
              <a:t>Systematic Reviews</a:t>
            </a:r>
            <a:r>
              <a:rPr lang="en-US" sz="800" dirty="0"/>
              <a:t>, </a:t>
            </a:r>
            <a:r>
              <a:rPr lang="en-US" sz="800" i="1" dirty="0"/>
              <a:t>14</a:t>
            </a:r>
            <a:r>
              <a:rPr lang="en-US" sz="800" dirty="0"/>
              <a:t>(1), p.114.</a:t>
            </a:r>
          </a:p>
          <a:p>
            <a:r>
              <a:rPr lang="en-US" sz="800" dirty="0"/>
              <a:t>Zeidi, I.M., Morshedi, H. and </a:t>
            </a:r>
            <a:r>
              <a:rPr lang="en-US" sz="800" dirty="0" err="1"/>
              <a:t>Otaghvar</a:t>
            </a:r>
            <a:r>
              <a:rPr lang="en-US" sz="800" dirty="0"/>
              <a:t>, H.A., 2021. A theory of planned behavior-enhanced intervention to promote health literacy and self-care behaviors of type 2 diabetic patients. </a:t>
            </a:r>
            <a:r>
              <a:rPr lang="en-US" sz="800" i="1" dirty="0"/>
              <a:t>Journal of preventive medicine and hygiene</a:t>
            </a:r>
            <a:r>
              <a:rPr lang="en-US" sz="800" dirty="0"/>
              <a:t>, </a:t>
            </a:r>
            <a:r>
              <a:rPr lang="en-US" sz="800" i="1" dirty="0"/>
              <a:t>61</a:t>
            </a:r>
            <a:r>
              <a:rPr lang="en-US" sz="800" dirty="0"/>
              <a:t>(4), p.E601.</a:t>
            </a:r>
          </a:p>
          <a:p>
            <a:r>
              <a:rPr lang="en-US" sz="800" dirty="0"/>
              <a:t>Zuccaro, L., 2015. Improving chronic kidney disease management using Wagner’s model for chronic care. </a:t>
            </a:r>
            <a:r>
              <a:rPr lang="en-US" sz="800" i="1" dirty="0"/>
              <a:t>University of Ottawa Journal of Medicine</a:t>
            </a:r>
            <a:r>
              <a:rPr lang="en-US" sz="800" dirty="0"/>
              <a:t>, </a:t>
            </a:r>
            <a:r>
              <a:rPr lang="en-US" sz="800" i="1" dirty="0"/>
              <a:t>5</a:t>
            </a:r>
            <a:r>
              <a:rPr lang="en-US" sz="800" dirty="0"/>
              <a:t>(1), pp.17-20</a:t>
            </a:r>
            <a:endParaRPr lang="en-US" sz="800" dirty="0">
              <a:solidFill>
                <a:schemeClr val="dk1"/>
              </a:solidFill>
              <a:latin typeface="Times New Roman"/>
              <a:cs typeface="Times New Roman"/>
              <a:sym typeface="Times New Roman"/>
            </a:endParaRPr>
          </a:p>
          <a:p>
            <a:r>
              <a:rPr lang="en-US" sz="800" dirty="0" err="1"/>
              <a:t>Alamy</a:t>
            </a:r>
            <a:r>
              <a:rPr lang="en-US" sz="800" dirty="0"/>
              <a:t> (n.d.) </a:t>
            </a:r>
            <a:r>
              <a:rPr lang="en-US" sz="800" i="1" dirty="0"/>
              <a:t>Renal pathology</a:t>
            </a:r>
            <a:r>
              <a:rPr lang="en-US" sz="800" dirty="0"/>
              <a:t>. Available at: </a:t>
            </a:r>
            <a:r>
              <a:rPr lang="en-US" sz="800" dirty="0">
                <a:hlinkClick r:id="rId6"/>
              </a:rPr>
              <a:t>https://www.alamy.com/stock-photo/renal-pathology.html?imgt=8&amp;sortBy=relevant</a:t>
            </a:r>
            <a:endParaRPr lang="en-US" sz="800" dirty="0"/>
          </a:p>
          <a:p>
            <a:r>
              <a:rPr lang="en-US" sz="800" dirty="0"/>
              <a:t>Liv Hospital (n.d.) What is acute leukemia staging? Stages &amp; treatment. </a:t>
            </a:r>
            <a:r>
              <a:rPr lang="en-US" sz="800"/>
              <a:t>Available at: </a:t>
            </a:r>
            <a:r>
              <a:rPr lang="en-US" sz="800">
                <a:hlinkClick r:id="rId7"/>
              </a:rPr>
              <a:t>https://int.livhospital.com/what-is-acute-leukemia-staging-stages-treatment/</a:t>
            </a:r>
            <a:endParaRPr lang="en-US" sz="800"/>
          </a:p>
          <a:p>
            <a:endParaRPr lang="en-US" sz="800" dirty="0"/>
          </a:p>
          <a:p>
            <a:endParaRPr lang="en-US" sz="800"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93</TotalTime>
  <Words>3248</Words>
  <Application>Microsoft Office PowerPoint</Application>
  <PresentationFormat>Widescreen</PresentationFormat>
  <Paragraphs>132</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Patricia De sousa Barradas</cp:lastModifiedBy>
  <cp:revision>2</cp:revision>
  <dcterms:modified xsi:type="dcterms:W3CDTF">2026-08-11T15:54:23Z</dcterms:modified>
</cp:coreProperties>
</file>