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17"/>
  </p:notesMasterIdLst>
  <p:handoutMasterIdLst>
    <p:handoutMasterId r:id="rId18"/>
  </p:handoutMasterIdLst>
  <p:sldIdLst>
    <p:sldId id="294" r:id="rId2"/>
    <p:sldId id="282" r:id="rId3"/>
    <p:sldId id="280" r:id="rId4"/>
    <p:sldId id="293" r:id="rId5"/>
    <p:sldId id="281" r:id="rId6"/>
    <p:sldId id="292" r:id="rId7"/>
    <p:sldId id="291" r:id="rId8"/>
    <p:sldId id="283" r:id="rId9"/>
    <p:sldId id="284" r:id="rId10"/>
    <p:sldId id="285" r:id="rId11"/>
    <p:sldId id="288" r:id="rId12"/>
    <p:sldId id="290" r:id="rId13"/>
    <p:sldId id="286" r:id="rId14"/>
    <p:sldId id="287" r:id="rId15"/>
    <p:sldId id="278" r:id="rId1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9900"/>
    <a:srgbClr val="0C3B40"/>
    <a:srgbClr val="054736"/>
    <a:srgbClr val="346A8C"/>
    <a:srgbClr val="0029AC"/>
    <a:srgbClr val="0D7AFF"/>
    <a:srgbClr val="000099"/>
    <a:srgbClr val="0033CC"/>
    <a:srgbClr val="663300"/>
    <a:srgbClr val="3F3F2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598" autoAdjust="0"/>
  </p:normalViewPr>
  <p:slideViewPr>
    <p:cSldViewPr>
      <p:cViewPr varScale="1">
        <p:scale>
          <a:sx n="82" d="100"/>
          <a:sy n="82" d="100"/>
        </p:scale>
        <p:origin x="438" y="96"/>
      </p:cViewPr>
      <p:guideLst>
        <p:guide orient="horz" pos="2160"/>
        <p:guide pos="2880"/>
      </p:guideLst>
    </p:cSldViewPr>
  </p:slideViewPr>
  <p:notesTextViewPr>
    <p:cViewPr>
      <p:scale>
        <a:sx n="100" d="100"/>
        <a:sy n="100" d="100"/>
      </p:scale>
      <p:origin x="0" y="0"/>
    </p:cViewPr>
  </p:notesTextViewPr>
  <p:sorterViewPr>
    <p:cViewPr>
      <p:scale>
        <a:sx n="125" d="100"/>
        <a:sy n="125" d="100"/>
      </p:scale>
      <p:origin x="0" y="314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22/10/2019</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22/10/2019</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99F1D13-A0AF-4F6A-A5B7-176957C9024B}" type="slidenum">
              <a:rPr lang="en-GB" smtClean="0"/>
              <a:t>15</a:t>
            </a:fld>
            <a:endParaRPr lang="en-GB"/>
          </a:p>
        </p:txBody>
      </p:sp>
    </p:spTree>
    <p:extLst>
      <p:ext uri="{BB962C8B-B14F-4D97-AF65-F5344CB8AC3E}">
        <p14:creationId xmlns:p14="http://schemas.microsoft.com/office/powerpoint/2010/main" val="8648099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22/10/2019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22/10/2019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22/10/2019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22/10/2019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22/10/2019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A15A15A7-251F-483B-A5FD-D73E062179C9}" type="datetimeFigureOut">
              <a:rPr lang="en-GB" smtClean="0"/>
              <a:pPr/>
              <a:t>22/10/2019</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7FCE325C-99EB-41B2-8FEA-F9AC7927B7E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22/10/2019</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C3B40"/>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22/10/2019</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7999"/>
          </a:xfrm>
          <a:solidFill>
            <a:srgbClr val="CC9900"/>
          </a:solidFill>
        </p:spPr>
        <p:txBody>
          <a:bodyPr/>
          <a:lstStyle/>
          <a:p>
            <a:pPr marL="118872" indent="0" algn="ctr">
              <a:buNone/>
            </a:pPr>
            <a:endParaRPr lang="en-GB" sz="2800" dirty="0">
              <a:solidFill>
                <a:srgbClr val="FFFF00"/>
              </a:solidFill>
            </a:endParaRPr>
          </a:p>
          <a:p>
            <a:pPr marL="118872" indent="0" algn="ctr">
              <a:buNone/>
            </a:pPr>
            <a:r>
              <a:rPr lang="en-GB" sz="4000" b="1" dirty="0" err="1" smtClean="0">
                <a:latin typeface="Perpetua Titling MT" panose="02020502060505020804" pitchFamily="18" charset="0"/>
              </a:rPr>
              <a:t>Hpen</a:t>
            </a:r>
            <a:r>
              <a:rPr lang="en-GB" sz="4000" b="1" dirty="0" smtClean="0">
                <a:latin typeface="Perpetua Titling MT" panose="02020502060505020804" pitchFamily="18" charset="0"/>
              </a:rPr>
              <a:t> 7003</a:t>
            </a:r>
            <a:endParaRPr lang="en-GB" sz="4000" b="1" dirty="0" smtClean="0">
              <a:latin typeface="Perpetua Titling MT" panose="02020502060505020804" pitchFamily="18" charset="0"/>
            </a:endParaRPr>
          </a:p>
          <a:p>
            <a:pPr marL="118872" indent="0" algn="ctr">
              <a:buNone/>
            </a:pPr>
            <a:r>
              <a:rPr lang="en-GB" sz="4000" b="1" dirty="0" smtClean="0">
                <a:latin typeface="Perpetua Titling MT" panose="02020502060505020804" pitchFamily="18" charset="0"/>
              </a:rPr>
              <a:t>THEORY </a:t>
            </a:r>
            <a:r>
              <a:rPr lang="en-GB" sz="4000" b="1" i="1" dirty="0"/>
              <a:t>&amp;</a:t>
            </a:r>
            <a:r>
              <a:rPr lang="en-GB" sz="4000" b="1" dirty="0">
                <a:latin typeface="Perpetua Titling MT" panose="02020502060505020804" pitchFamily="18" charset="0"/>
              </a:rPr>
              <a:t> PRACTICE </a:t>
            </a:r>
          </a:p>
          <a:p>
            <a:pPr marL="118872" indent="0" algn="ctr">
              <a:buNone/>
            </a:pPr>
            <a:endParaRPr lang="en-GB" b="1" dirty="0">
              <a:solidFill>
                <a:schemeClr val="bg1"/>
              </a:solidFill>
            </a:endParaRPr>
          </a:p>
          <a:p>
            <a:pPr marL="118872" indent="0" algn="ctr">
              <a:buNone/>
            </a:pPr>
            <a:endParaRPr lang="en-GB" dirty="0" smtClean="0">
              <a:solidFill>
                <a:schemeClr val="bg1"/>
              </a:solidFill>
            </a:endParaRPr>
          </a:p>
          <a:p>
            <a:pPr marL="118872" indent="0" algn="ctr">
              <a:buNone/>
            </a:pPr>
            <a:endParaRPr lang="en-GB" dirty="0" smtClean="0">
              <a:solidFill>
                <a:schemeClr val="bg1"/>
              </a:solidFill>
            </a:endParaRPr>
          </a:p>
          <a:p>
            <a:pPr marL="118872" indent="0" algn="ctr">
              <a:buNone/>
            </a:pPr>
            <a:endParaRPr lang="en-GB" dirty="0">
              <a:solidFill>
                <a:schemeClr val="bg1"/>
              </a:solidFill>
            </a:endParaRPr>
          </a:p>
          <a:p>
            <a:pPr marL="118872" indent="0" algn="ctr">
              <a:buNone/>
            </a:pPr>
            <a:endParaRPr lang="en-GB" sz="4400" dirty="0" smtClean="0">
              <a:latin typeface="Vivaldi" panose="03020602050506090804" pitchFamily="66" charset="0"/>
            </a:endParaRPr>
          </a:p>
          <a:p>
            <a:pPr marL="118872" indent="0" algn="ctr">
              <a:buNone/>
            </a:pPr>
            <a:endParaRPr lang="en-GB" sz="4400" dirty="0">
              <a:latin typeface="Vivaldi" panose="03020602050506090804" pitchFamily="66" charset="0"/>
            </a:endParaRPr>
          </a:p>
          <a:p>
            <a:pPr marL="118872" indent="0" algn="ctr">
              <a:buNone/>
            </a:pPr>
            <a:r>
              <a:rPr lang="en-GB" sz="4400" dirty="0" smtClean="0">
                <a:latin typeface="Vivaldi" panose="03020602050506090804" pitchFamily="66" charset="0"/>
              </a:rPr>
              <a:t>Introduction </a:t>
            </a:r>
            <a:r>
              <a:rPr lang="en-GB" sz="4400" dirty="0">
                <a:latin typeface="Vivaldi" panose="03020602050506090804" pitchFamily="66" charset="0"/>
              </a:rPr>
              <a:t>to Cultural Materialism</a:t>
            </a:r>
          </a:p>
          <a:p>
            <a:pPr marL="118872" indent="0" algn="ctr">
              <a:buNone/>
            </a:pPr>
            <a:r>
              <a:rPr lang="en-GB" sz="4400" dirty="0">
                <a:latin typeface="Vivaldi" panose="03020602050506090804" pitchFamily="66" charset="0"/>
              </a:rPr>
              <a:t>&amp; Victorian Poetry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4729" y="2009851"/>
            <a:ext cx="4274542" cy="2838296"/>
          </a:xfrm>
          <a:prstGeom prst="rect">
            <a:avLst/>
          </a:prstGeom>
        </p:spPr>
      </p:pic>
    </p:spTree>
    <p:extLst>
      <p:ext uri="{BB962C8B-B14F-4D97-AF65-F5344CB8AC3E}">
        <p14:creationId xmlns:p14="http://schemas.microsoft.com/office/powerpoint/2010/main" val="27658702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16632"/>
            <a:ext cx="8262664" cy="1252728"/>
          </a:xfrm>
        </p:spPr>
        <p:txBody>
          <a:bodyPr>
            <a:noAutofit/>
          </a:bodyPr>
          <a:lstStyle/>
          <a:p>
            <a:r>
              <a:rPr lang="en-GB" sz="4400" b="0" dirty="0">
                <a:solidFill>
                  <a:schemeClr val="bg1"/>
                </a:solidFill>
                <a:latin typeface="Palatino Linotype" panose="02040502050505030304" pitchFamily="18" charset="0"/>
              </a:rPr>
              <a:t>CULTURAL MATERIALISM (1)</a:t>
            </a:r>
          </a:p>
        </p:txBody>
      </p:sp>
      <p:sp>
        <p:nvSpPr>
          <p:cNvPr id="3" name="Content Placeholder 2"/>
          <p:cNvSpPr>
            <a:spLocks noGrp="1"/>
          </p:cNvSpPr>
          <p:nvPr>
            <p:ph idx="1"/>
          </p:nvPr>
        </p:nvSpPr>
        <p:spPr>
          <a:xfrm>
            <a:off x="125760" y="1484784"/>
            <a:ext cx="8892480" cy="5184576"/>
          </a:xfrm>
          <a:solidFill>
            <a:srgbClr val="CC9900"/>
          </a:solidFill>
        </p:spPr>
        <p:txBody>
          <a:bodyPr>
            <a:normAutofit fontScale="92500" lnSpcReduction="20000"/>
          </a:bodyPr>
          <a:lstStyle/>
          <a:p>
            <a:pPr marL="118872" indent="0">
              <a:buNone/>
            </a:pPr>
            <a:r>
              <a:rPr lang="en-GB" sz="2800" dirty="0">
                <a:latin typeface="Palatino Linotype" panose="02040502050505030304" pitchFamily="18" charset="0"/>
              </a:rPr>
              <a:t>The term 'cultural materialism' was made current in 1985 when it was used by Jonathan </a:t>
            </a:r>
            <a:r>
              <a:rPr lang="en-GB" sz="2800" dirty="0" err="1">
                <a:latin typeface="Palatino Linotype" panose="02040502050505030304" pitchFamily="18" charset="0"/>
              </a:rPr>
              <a:t>Dollimore</a:t>
            </a:r>
            <a:r>
              <a:rPr lang="en-GB" sz="2800" dirty="0">
                <a:latin typeface="Palatino Linotype" panose="02040502050505030304" pitchFamily="18" charset="0"/>
              </a:rPr>
              <a:t> and Alan </a:t>
            </a:r>
            <a:r>
              <a:rPr lang="en-GB" sz="2800" dirty="0" err="1">
                <a:latin typeface="Palatino Linotype" panose="02040502050505030304" pitchFamily="18" charset="0"/>
              </a:rPr>
              <a:t>Sinfield</a:t>
            </a:r>
            <a:r>
              <a:rPr lang="en-GB" sz="2800" dirty="0">
                <a:latin typeface="Palatino Linotype" panose="02040502050505030304" pitchFamily="18" charset="0"/>
              </a:rPr>
              <a:t> (the best-known of the cultural materialists) as the subtitle of their edited collection of essays </a:t>
            </a:r>
            <a:r>
              <a:rPr lang="en-GB" sz="2800" i="1" dirty="0">
                <a:latin typeface="Palatino Linotype" panose="02040502050505030304" pitchFamily="18" charset="0"/>
              </a:rPr>
              <a:t>Political Shakespeare</a:t>
            </a:r>
            <a:r>
              <a:rPr lang="en-GB" sz="2800" dirty="0">
                <a:latin typeface="Palatino Linotype" panose="02040502050505030304" pitchFamily="18" charset="0"/>
              </a:rPr>
              <a:t>. </a:t>
            </a:r>
            <a:endParaRPr lang="en-GB" sz="1100" dirty="0">
              <a:latin typeface="Palatino Linotype" panose="02040502050505030304" pitchFamily="18" charset="0"/>
            </a:endParaRPr>
          </a:p>
          <a:p>
            <a:pPr marL="118872" indent="0">
              <a:buNone/>
            </a:pPr>
            <a:endParaRPr lang="en-GB" sz="1100" dirty="0">
              <a:latin typeface="Palatino Linotype" panose="02040502050505030304" pitchFamily="18" charset="0"/>
            </a:endParaRPr>
          </a:p>
          <a:p>
            <a:pPr marL="118872" indent="0">
              <a:buNone/>
            </a:pPr>
            <a:r>
              <a:rPr lang="en-GB" sz="2800" dirty="0">
                <a:latin typeface="Palatino Linotype" panose="02040502050505030304" pitchFamily="18" charset="0"/>
              </a:rPr>
              <a:t>They define the term in a foreword as designating a critical method which has four characteristics: it combines an attention to:</a:t>
            </a:r>
            <a:endParaRPr lang="en-GB" sz="1100" dirty="0">
              <a:latin typeface="Palatino Linotype" panose="02040502050505030304" pitchFamily="18" charset="0"/>
            </a:endParaRPr>
          </a:p>
          <a:p>
            <a:pPr marL="118872" indent="0">
              <a:buNone/>
            </a:pPr>
            <a:r>
              <a:rPr lang="en-GB" sz="1100" dirty="0">
                <a:latin typeface="Palatino Linotype" panose="02040502050505030304" pitchFamily="18" charset="0"/>
              </a:rPr>
              <a:t> </a:t>
            </a:r>
          </a:p>
          <a:p>
            <a:pPr marL="411480" lvl="1" indent="0">
              <a:buNone/>
            </a:pPr>
            <a:r>
              <a:rPr lang="en-GB" sz="2600" dirty="0">
                <a:solidFill>
                  <a:srgbClr val="0C3B40"/>
                </a:solidFill>
                <a:latin typeface="Palatino Linotype" panose="02040502050505030304" pitchFamily="18" charset="0"/>
              </a:rPr>
              <a:t>1. </a:t>
            </a:r>
            <a:r>
              <a:rPr lang="en-GB" sz="3000" dirty="0">
                <a:solidFill>
                  <a:srgbClr val="0C3B40"/>
                </a:solidFill>
                <a:latin typeface="Palatino Linotype" panose="02040502050505030304" pitchFamily="18" charset="0"/>
              </a:rPr>
              <a:t>historical context, </a:t>
            </a:r>
          </a:p>
          <a:p>
            <a:pPr marL="411480" lvl="1" indent="0">
              <a:buNone/>
            </a:pPr>
            <a:r>
              <a:rPr lang="en-GB" sz="3000" dirty="0">
                <a:solidFill>
                  <a:srgbClr val="0C3B40"/>
                </a:solidFill>
                <a:latin typeface="Palatino Linotype" panose="02040502050505030304" pitchFamily="18" charset="0"/>
              </a:rPr>
              <a:t>2. theoretical method, </a:t>
            </a:r>
          </a:p>
          <a:p>
            <a:pPr marL="411480" lvl="1" indent="0">
              <a:buNone/>
            </a:pPr>
            <a:r>
              <a:rPr lang="en-GB" sz="3000" dirty="0">
                <a:solidFill>
                  <a:srgbClr val="0C3B40"/>
                </a:solidFill>
                <a:latin typeface="Palatino Linotype" panose="02040502050505030304" pitchFamily="18" charset="0"/>
              </a:rPr>
              <a:t>3. political commitment, </a:t>
            </a:r>
            <a:r>
              <a:rPr lang="en-GB" sz="3000" i="1" dirty="0">
                <a:solidFill>
                  <a:srgbClr val="0C3B40"/>
                </a:solidFill>
                <a:latin typeface="Palatino Linotype" panose="02040502050505030304" pitchFamily="18" charset="0"/>
              </a:rPr>
              <a:t>&amp; </a:t>
            </a:r>
          </a:p>
          <a:p>
            <a:pPr marL="411480" lvl="1" indent="0">
              <a:buNone/>
            </a:pPr>
            <a:r>
              <a:rPr lang="en-GB" sz="3000" dirty="0">
                <a:solidFill>
                  <a:srgbClr val="0C3B40"/>
                </a:solidFill>
                <a:latin typeface="Palatino Linotype" panose="02040502050505030304" pitchFamily="18" charset="0"/>
              </a:rPr>
              <a:t>4. textual analysis. </a:t>
            </a:r>
            <a:endParaRPr lang="en-GB" sz="1200" dirty="0">
              <a:solidFill>
                <a:srgbClr val="0C3B40"/>
              </a:solidFill>
              <a:latin typeface="Palatino Linotype" panose="02040502050505030304" pitchFamily="18" charset="0"/>
            </a:endParaRPr>
          </a:p>
          <a:p>
            <a:pPr marL="118872" indent="0">
              <a:buNone/>
            </a:pPr>
            <a:endParaRPr lang="en-GB" sz="1200" dirty="0">
              <a:latin typeface="Palatino Linotype" panose="02040502050505030304" pitchFamily="18" charset="0"/>
            </a:endParaRPr>
          </a:p>
          <a:p>
            <a:pPr marL="118872" indent="0">
              <a:buNone/>
            </a:pPr>
            <a:r>
              <a:rPr lang="en-GB" sz="1200" dirty="0">
                <a:latin typeface="Palatino Linotype" panose="02040502050505030304" pitchFamily="18" charset="0"/>
              </a:rPr>
              <a:t>				</a:t>
            </a:r>
            <a:r>
              <a:rPr lang="en-GB" sz="2600" dirty="0">
                <a:latin typeface="Palatino Linotype" panose="02040502050505030304" pitchFamily="18" charset="0"/>
              </a:rPr>
              <a:t>	- Peter Barry </a:t>
            </a:r>
            <a:r>
              <a:rPr lang="en-GB" sz="2600" i="1" dirty="0">
                <a:latin typeface="Palatino Linotype" panose="02040502050505030304" pitchFamily="18" charset="0"/>
              </a:rPr>
              <a:t>Beginning Theory </a:t>
            </a:r>
            <a:endParaRPr lang="en-GB" i="1" dirty="0">
              <a:latin typeface="Palatino Linotype" panose="02040502050505030304" pitchFamily="18" charset="0"/>
            </a:endParaRPr>
          </a:p>
        </p:txBody>
      </p:sp>
    </p:spTree>
    <p:extLst>
      <p:ext uri="{BB962C8B-B14F-4D97-AF65-F5344CB8AC3E}">
        <p14:creationId xmlns:p14="http://schemas.microsoft.com/office/powerpoint/2010/main" val="3396044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9392"/>
            <a:ext cx="9252520" cy="6957391"/>
          </a:xfrm>
          <a:solidFill>
            <a:srgbClr val="0C3B40"/>
          </a:solidFill>
        </p:spPr>
        <p:txBody>
          <a:bodyPr numCol="1">
            <a:normAutofit fontScale="25000" lnSpcReduction="20000"/>
          </a:bodyPr>
          <a:lstStyle/>
          <a:p>
            <a:pPr marL="118872" indent="0" algn="r">
              <a:buNone/>
            </a:pPr>
            <a:r>
              <a:rPr lang="en-GB" sz="11200" dirty="0" smtClean="0">
                <a:solidFill>
                  <a:schemeClr val="bg1"/>
                </a:solidFill>
                <a:latin typeface="Bookman Old Style" panose="02050604050505020204" pitchFamily="18" charset="0"/>
              </a:rPr>
              <a:t>A </a:t>
            </a:r>
            <a:r>
              <a:rPr lang="en-GB" sz="11200" dirty="0">
                <a:solidFill>
                  <a:schemeClr val="bg1"/>
                </a:solidFill>
                <a:latin typeface="Bookman Old Style" panose="02050604050505020204" pitchFamily="18" charset="0"/>
              </a:rPr>
              <a:t>TOCCATA OF GALUPPI’S</a:t>
            </a:r>
          </a:p>
          <a:p>
            <a:pPr marL="118872" indent="0">
              <a:buNone/>
            </a:pPr>
            <a:endParaRPr lang="en-GB" sz="4800" dirty="0" smtClean="0">
              <a:solidFill>
                <a:schemeClr val="bg1"/>
              </a:solidFill>
            </a:endParaRPr>
          </a:p>
          <a:p>
            <a:pPr marL="118872" indent="0">
              <a:buNone/>
            </a:pPr>
            <a:endParaRPr lang="en-GB" sz="3600" dirty="0">
              <a:solidFill>
                <a:schemeClr val="bg1"/>
              </a:solidFill>
            </a:endParaRPr>
          </a:p>
          <a:p>
            <a:pPr marL="118872" indent="0">
              <a:buNone/>
            </a:pPr>
            <a:r>
              <a:rPr lang="en-GB" sz="7200" dirty="0">
                <a:solidFill>
                  <a:schemeClr val="bg1"/>
                </a:solidFill>
              </a:rPr>
              <a:t>I      </a:t>
            </a:r>
            <a:r>
              <a:rPr lang="en-GB" sz="7200" dirty="0">
                <a:solidFill>
                  <a:schemeClr val="bg1"/>
                </a:solidFill>
                <a:latin typeface="Californian FB" panose="0207040306080B030204" pitchFamily="18" charset="0"/>
              </a:rPr>
              <a:t>OH </a:t>
            </a:r>
            <a:r>
              <a:rPr lang="en-GB" sz="7200" dirty="0" err="1">
                <a:solidFill>
                  <a:schemeClr val="bg1"/>
                </a:solidFill>
                <a:latin typeface="Californian FB" panose="0207040306080B030204" pitchFamily="18" charset="0"/>
              </a:rPr>
              <a:t>Galuppi</a:t>
            </a:r>
            <a:r>
              <a:rPr lang="en-GB" sz="7200" dirty="0">
                <a:solidFill>
                  <a:schemeClr val="bg1"/>
                </a:solidFill>
                <a:latin typeface="Californian FB" panose="0207040306080B030204" pitchFamily="18" charset="0"/>
              </a:rPr>
              <a:t>, </a:t>
            </a:r>
            <a:r>
              <a:rPr lang="en-GB" sz="7200" dirty="0" err="1">
                <a:solidFill>
                  <a:schemeClr val="bg1"/>
                </a:solidFill>
                <a:latin typeface="Californian FB" panose="0207040306080B030204" pitchFamily="18" charset="0"/>
              </a:rPr>
              <a:t>Baldassaro</a:t>
            </a:r>
            <a:r>
              <a:rPr lang="en-GB" sz="7200" dirty="0">
                <a:solidFill>
                  <a:schemeClr val="bg1"/>
                </a:solidFill>
                <a:latin typeface="Californian FB" panose="0207040306080B030204" pitchFamily="18" charset="0"/>
              </a:rPr>
              <a:t>, this is very sad to find!</a:t>
            </a:r>
          </a:p>
          <a:p>
            <a:pPr marL="411480" lvl="1" indent="0">
              <a:buNone/>
            </a:pPr>
            <a:r>
              <a:rPr lang="en-GB" sz="7200" dirty="0">
                <a:solidFill>
                  <a:schemeClr val="bg1"/>
                </a:solidFill>
                <a:latin typeface="Californian FB" panose="0207040306080B030204" pitchFamily="18" charset="0"/>
              </a:rPr>
              <a:t>I can hardly misconceive you; it would prove me deaf and blind;</a:t>
            </a:r>
          </a:p>
          <a:p>
            <a:pPr marL="411480" lvl="1" indent="0">
              <a:buNone/>
            </a:pPr>
            <a:r>
              <a:rPr lang="en-GB" sz="7200" dirty="0">
                <a:solidFill>
                  <a:schemeClr val="bg1"/>
                </a:solidFill>
                <a:latin typeface="Californian FB" panose="0207040306080B030204" pitchFamily="18" charset="0"/>
              </a:rPr>
              <a:t>But although I take your meaning, ’tis with such a heavy mind! </a:t>
            </a:r>
          </a:p>
          <a:p>
            <a:pPr marL="118872" indent="0">
              <a:buNone/>
            </a:pPr>
            <a:endParaRPr lang="en-GB" dirty="0">
              <a:solidFill>
                <a:schemeClr val="bg1"/>
              </a:solidFill>
              <a:latin typeface="Californian FB" panose="0207040306080B030204" pitchFamily="18" charset="0"/>
            </a:endParaRPr>
          </a:p>
          <a:p>
            <a:pPr marL="118872" indent="0">
              <a:buNone/>
            </a:pPr>
            <a:r>
              <a:rPr lang="en-GB" sz="7200" dirty="0">
                <a:solidFill>
                  <a:schemeClr val="bg1"/>
                </a:solidFill>
                <a:latin typeface="Californian FB" panose="0207040306080B030204" pitchFamily="18" charset="0"/>
              </a:rPr>
              <a:t>II    Here you come with your old music, and here’s all the good it brings.</a:t>
            </a:r>
          </a:p>
          <a:p>
            <a:pPr marL="411480" lvl="1" indent="0">
              <a:buNone/>
            </a:pPr>
            <a:r>
              <a:rPr lang="en-GB" sz="7200" dirty="0">
                <a:solidFill>
                  <a:srgbClr val="CC9900"/>
                </a:solidFill>
                <a:latin typeface="Californian FB" panose="0207040306080B030204" pitchFamily="18" charset="0"/>
              </a:rPr>
              <a:t>What, they lived once thus at Venice where the merchants were the kings,</a:t>
            </a:r>
          </a:p>
          <a:p>
            <a:pPr marL="411480" lvl="1" indent="0">
              <a:buNone/>
            </a:pPr>
            <a:r>
              <a:rPr lang="en-GB" sz="7200" dirty="0">
                <a:solidFill>
                  <a:srgbClr val="CC9900"/>
                </a:solidFill>
                <a:latin typeface="Californian FB" panose="0207040306080B030204" pitchFamily="18" charset="0"/>
              </a:rPr>
              <a:t>Where Saint Mark’s is, where the Doges used to wed the sea with rings? </a:t>
            </a:r>
          </a:p>
          <a:p>
            <a:pPr marL="118872" indent="0">
              <a:buNone/>
            </a:pPr>
            <a:endParaRPr lang="en-GB" dirty="0">
              <a:solidFill>
                <a:srgbClr val="FFC000"/>
              </a:solidFill>
              <a:latin typeface="Californian FB" panose="0207040306080B030204" pitchFamily="18" charset="0"/>
            </a:endParaRPr>
          </a:p>
          <a:p>
            <a:pPr marL="118872" indent="0">
              <a:buNone/>
            </a:pPr>
            <a:r>
              <a:rPr lang="en-GB" sz="7200" dirty="0">
                <a:solidFill>
                  <a:schemeClr val="bg1"/>
                </a:solidFill>
                <a:latin typeface="Californian FB" panose="0207040306080B030204" pitchFamily="18" charset="0"/>
              </a:rPr>
              <a:t>III     Ay, because the sea’s the street there; and ’tis arched by . . . what you call</a:t>
            </a:r>
          </a:p>
          <a:p>
            <a:pPr marL="411480" lvl="1" indent="0">
              <a:buNone/>
            </a:pPr>
            <a:r>
              <a:rPr lang="en-GB" sz="7200" dirty="0">
                <a:solidFill>
                  <a:schemeClr val="bg1"/>
                </a:solidFill>
                <a:latin typeface="Californian FB" panose="0207040306080B030204" pitchFamily="18" charset="0"/>
              </a:rPr>
              <a:t>. . . Shylock’s bridge with houses on it, where they kept the carnival:</a:t>
            </a:r>
          </a:p>
          <a:p>
            <a:pPr marL="411480" lvl="1" indent="0">
              <a:buNone/>
            </a:pPr>
            <a:r>
              <a:rPr lang="en-GB" sz="7200" dirty="0">
                <a:solidFill>
                  <a:schemeClr val="bg1"/>
                </a:solidFill>
                <a:latin typeface="Californian FB" panose="0207040306080B030204" pitchFamily="18" charset="0"/>
              </a:rPr>
              <a:t>I was never out of England—it’s as if I saw it all. </a:t>
            </a:r>
          </a:p>
          <a:p>
            <a:pPr marL="118872" indent="0">
              <a:buNone/>
            </a:pPr>
            <a:endParaRPr lang="en-GB" dirty="0">
              <a:solidFill>
                <a:schemeClr val="bg1"/>
              </a:solidFill>
              <a:latin typeface="Californian FB" panose="0207040306080B030204" pitchFamily="18" charset="0"/>
            </a:endParaRPr>
          </a:p>
          <a:p>
            <a:pPr marL="118872" indent="0">
              <a:buNone/>
            </a:pPr>
            <a:r>
              <a:rPr lang="en-GB" sz="7200" dirty="0">
                <a:solidFill>
                  <a:schemeClr val="bg1"/>
                </a:solidFill>
                <a:latin typeface="Californian FB" panose="0207040306080B030204" pitchFamily="18" charset="0"/>
              </a:rPr>
              <a:t>IV    Did young people take their pleasure when the sea was warm in May?</a:t>
            </a:r>
          </a:p>
          <a:p>
            <a:pPr marL="411480" lvl="1" indent="0">
              <a:buNone/>
            </a:pPr>
            <a:r>
              <a:rPr lang="en-GB" sz="7200" dirty="0">
                <a:solidFill>
                  <a:schemeClr val="bg1"/>
                </a:solidFill>
                <a:latin typeface="Californian FB" panose="0207040306080B030204" pitchFamily="18" charset="0"/>
              </a:rPr>
              <a:t>Balls and masks begun at midnight, burning ever to mid-day,</a:t>
            </a:r>
          </a:p>
          <a:p>
            <a:pPr marL="411480" lvl="1" indent="0">
              <a:buNone/>
            </a:pPr>
            <a:r>
              <a:rPr lang="en-GB" sz="7200" dirty="0">
                <a:solidFill>
                  <a:schemeClr val="bg1"/>
                </a:solidFill>
                <a:latin typeface="Californian FB" panose="0207040306080B030204" pitchFamily="18" charset="0"/>
              </a:rPr>
              <a:t>When they made up fresh adventures for the morrow, do you say? </a:t>
            </a:r>
          </a:p>
          <a:p>
            <a:pPr marL="411480" lvl="1" indent="0">
              <a:buNone/>
            </a:pPr>
            <a:endParaRPr lang="en-GB" sz="3200" dirty="0">
              <a:latin typeface="Californian FB" panose="0207040306080B030204" pitchFamily="18" charset="0"/>
            </a:endParaRPr>
          </a:p>
          <a:p>
            <a:pPr marL="118872" indent="0">
              <a:buNone/>
            </a:pPr>
            <a:r>
              <a:rPr lang="en-GB" sz="7200" dirty="0">
                <a:solidFill>
                  <a:schemeClr val="bg1"/>
                </a:solidFill>
                <a:latin typeface="Californian FB" panose="0207040306080B030204" pitchFamily="18" charset="0"/>
              </a:rPr>
              <a:t>V      Was a lady such a lady, cheeks so round and lips so red,—</a:t>
            </a:r>
          </a:p>
          <a:p>
            <a:pPr marL="411480" lvl="1" indent="0">
              <a:buNone/>
            </a:pPr>
            <a:r>
              <a:rPr lang="en-GB" sz="7200" dirty="0">
                <a:solidFill>
                  <a:schemeClr val="bg1"/>
                </a:solidFill>
                <a:latin typeface="Californian FB" panose="0207040306080B030204" pitchFamily="18" charset="0"/>
              </a:rPr>
              <a:t>On her neck the small face buoyant, like a bell-flower on its bed,</a:t>
            </a:r>
          </a:p>
          <a:p>
            <a:pPr marL="411480" lvl="1" indent="0">
              <a:lnSpc>
                <a:spcPct val="120000"/>
              </a:lnSpc>
              <a:buNone/>
            </a:pPr>
            <a:r>
              <a:rPr lang="en-GB" sz="7200" dirty="0">
                <a:solidFill>
                  <a:schemeClr val="bg1"/>
                </a:solidFill>
                <a:latin typeface="Californian FB" panose="0207040306080B030204" pitchFamily="18" charset="0"/>
              </a:rPr>
              <a:t>O’er the breast’s superb abundance where a man might base his head? </a:t>
            </a:r>
          </a:p>
          <a:p>
            <a:pPr marL="118872" indent="0">
              <a:buNone/>
            </a:pPr>
            <a:endParaRPr lang="en-GB" dirty="0">
              <a:solidFill>
                <a:schemeClr val="bg1"/>
              </a:solidFill>
              <a:latin typeface="Californian FB" panose="0207040306080B030204" pitchFamily="18" charset="0"/>
            </a:endParaRPr>
          </a:p>
          <a:p>
            <a:pPr marL="118872" indent="0">
              <a:buNone/>
            </a:pPr>
            <a:r>
              <a:rPr lang="en-GB" sz="7200" dirty="0">
                <a:solidFill>
                  <a:schemeClr val="bg1"/>
                </a:solidFill>
                <a:latin typeface="Californian FB" panose="0207040306080B030204" pitchFamily="18" charset="0"/>
              </a:rPr>
              <a:t>VI     </a:t>
            </a:r>
            <a:r>
              <a:rPr lang="en-GB" sz="7200" dirty="0">
                <a:solidFill>
                  <a:srgbClr val="CC9900"/>
                </a:solidFill>
                <a:latin typeface="Californian FB" panose="0207040306080B030204" pitchFamily="18" charset="0"/>
              </a:rPr>
              <a:t>Well, and it was graceful of them - they’d break talk off and afford</a:t>
            </a:r>
          </a:p>
          <a:p>
            <a:pPr marL="411480" lvl="1" indent="0">
              <a:buNone/>
            </a:pPr>
            <a:r>
              <a:rPr lang="en-GB" sz="7200" dirty="0">
                <a:solidFill>
                  <a:srgbClr val="CC9900"/>
                </a:solidFill>
                <a:latin typeface="Californian FB" panose="0207040306080B030204" pitchFamily="18" charset="0"/>
              </a:rPr>
              <a:t>- She, to bite her mask’s black velvet - he, to finger on his sword,</a:t>
            </a:r>
          </a:p>
          <a:p>
            <a:pPr marL="411480" lvl="1" indent="0">
              <a:buNone/>
            </a:pPr>
            <a:r>
              <a:rPr lang="en-GB" sz="7200" dirty="0">
                <a:solidFill>
                  <a:schemeClr val="bg1"/>
                </a:solidFill>
                <a:latin typeface="Californian FB" panose="0207040306080B030204" pitchFamily="18" charset="0"/>
              </a:rPr>
              <a:t>While you sat and played Toccatas, stately at the clavichord? </a:t>
            </a:r>
          </a:p>
          <a:p>
            <a:pPr marL="118872" indent="0">
              <a:buNone/>
            </a:pPr>
            <a:endParaRPr lang="en-GB" dirty="0">
              <a:solidFill>
                <a:schemeClr val="bg1"/>
              </a:solidFill>
              <a:latin typeface="Californian FB" panose="0207040306080B030204" pitchFamily="18" charset="0"/>
            </a:endParaRPr>
          </a:p>
          <a:p>
            <a:pPr marL="118872" indent="0">
              <a:buNone/>
            </a:pPr>
            <a:r>
              <a:rPr lang="en-GB" sz="7200" dirty="0">
                <a:solidFill>
                  <a:schemeClr val="bg1"/>
                </a:solidFill>
                <a:latin typeface="Californian FB" panose="0207040306080B030204" pitchFamily="18" charset="0"/>
              </a:rPr>
              <a:t>VII    What? </a:t>
            </a:r>
            <a:r>
              <a:rPr lang="en-GB" sz="7200" dirty="0">
                <a:solidFill>
                  <a:srgbClr val="CC9900"/>
                </a:solidFill>
                <a:latin typeface="Californian FB" panose="0207040306080B030204" pitchFamily="18" charset="0"/>
              </a:rPr>
              <a:t>Those lesser thirds so plaintive, sixths diminished, sigh on sigh,</a:t>
            </a:r>
          </a:p>
          <a:p>
            <a:pPr marL="411480" lvl="1" indent="0">
              <a:buNone/>
            </a:pPr>
            <a:r>
              <a:rPr lang="en-GB" sz="7200" dirty="0">
                <a:solidFill>
                  <a:srgbClr val="CC9900"/>
                </a:solidFill>
                <a:latin typeface="Californian FB" panose="0207040306080B030204" pitchFamily="18" charset="0"/>
              </a:rPr>
              <a:t>Told them something? Those suspensions, those solutions-’Must we die?”</a:t>
            </a:r>
          </a:p>
          <a:p>
            <a:pPr marL="411480" lvl="1" indent="0">
              <a:buNone/>
            </a:pPr>
            <a:r>
              <a:rPr lang="en-GB" sz="7200" dirty="0">
                <a:solidFill>
                  <a:srgbClr val="CC9900"/>
                </a:solidFill>
                <a:latin typeface="Californian FB" panose="0207040306080B030204" pitchFamily="18" charset="0"/>
              </a:rPr>
              <a:t>Those commiserating sevenths-’Life might last! we can but try! </a:t>
            </a:r>
          </a:p>
          <a:p>
            <a:pPr marL="118872" indent="0">
              <a:buNone/>
            </a:pPr>
            <a:endParaRPr lang="en-GB" sz="6400" dirty="0">
              <a:solidFill>
                <a:srgbClr val="CC9900"/>
              </a:solidFill>
              <a:latin typeface="Californian FB" panose="0207040306080B030204" pitchFamily="18" charset="0"/>
            </a:endParaRPr>
          </a:p>
          <a:p>
            <a:pPr marL="118872" indent="0">
              <a:buNone/>
            </a:pPr>
            <a:endParaRPr lang="en-GB" sz="5200" dirty="0">
              <a:latin typeface="Arial Narrow" panose="020B0606020202030204" pitchFamily="34" charset="0"/>
            </a:endParaRPr>
          </a:p>
          <a:p>
            <a:pPr marL="118872" indent="0">
              <a:buNone/>
            </a:pPr>
            <a:endParaRPr lang="en-GB" sz="4800" dirty="0">
              <a:latin typeface="Arial Narrow" panose="020B0606020202030204" pitchFamily="34" charset="0"/>
            </a:endParaRPr>
          </a:p>
          <a:p>
            <a:pPr marL="118872" indent="0">
              <a:buNone/>
            </a:pPr>
            <a:endParaRPr lang="en-GB" sz="5200" dirty="0">
              <a:latin typeface="Arial Narrow" panose="020B0606020202030204" pitchFamily="34" charset="0"/>
            </a:endParaRPr>
          </a:p>
          <a:p>
            <a:pPr marL="118872" indent="0">
              <a:buNone/>
            </a:pPr>
            <a:endParaRPr lang="en-GB" sz="5200" dirty="0">
              <a:latin typeface="Arial Narrow" panose="020B0606020202030204" pitchFamily="34" charset="0"/>
            </a:endParaRPr>
          </a:p>
          <a:p>
            <a:pPr marL="118872" indent="0">
              <a:buNone/>
            </a:pPr>
            <a:endParaRPr lang="en-GB" sz="5200" dirty="0">
              <a:latin typeface="Arial Narrow" panose="020B0606020202030204" pitchFamily="34" charset="0"/>
            </a:endParaRPr>
          </a:p>
        </p:txBody>
      </p:sp>
      <p:sp>
        <p:nvSpPr>
          <p:cNvPr id="2" name="Rectangle 1"/>
          <p:cNvSpPr/>
          <p:nvPr/>
        </p:nvSpPr>
        <p:spPr>
          <a:xfrm>
            <a:off x="7092280" y="3861048"/>
            <a:ext cx="1872208" cy="1200329"/>
          </a:xfrm>
          <a:prstGeom prst="rect">
            <a:avLst/>
          </a:prstGeom>
        </p:spPr>
        <p:txBody>
          <a:bodyPr wrap="square">
            <a:spAutoFit/>
          </a:bodyPr>
          <a:lstStyle/>
          <a:p>
            <a:r>
              <a:rPr lang="en-GB" sz="2400" dirty="0">
                <a:solidFill>
                  <a:srgbClr val="CC9900"/>
                </a:solidFill>
                <a:latin typeface="Palatino Linotype" panose="02040502050505030304" pitchFamily="18" charset="0"/>
              </a:rPr>
              <a:t>Browning’s ‘cultural materialism'</a:t>
            </a:r>
            <a:r>
              <a:rPr lang="en-GB" sz="2400" dirty="0">
                <a:solidFill>
                  <a:srgbClr val="000099"/>
                </a:solidFill>
                <a:latin typeface="Palatino Linotype" panose="02040502050505030304" pitchFamily="18" charset="0"/>
              </a:rPr>
              <a:t> </a:t>
            </a:r>
            <a:endParaRPr lang="en-GB" sz="2400" dirty="0">
              <a:solidFill>
                <a:srgbClr val="000099"/>
              </a:solidFill>
            </a:endParaRPr>
          </a:p>
        </p:txBody>
      </p:sp>
    </p:spTree>
    <p:extLst>
      <p:ext uri="{BB962C8B-B14F-4D97-AF65-F5344CB8AC3E}">
        <p14:creationId xmlns:p14="http://schemas.microsoft.com/office/powerpoint/2010/main" val="492382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7999"/>
          </a:xfrm>
          <a:solidFill>
            <a:srgbClr val="0C3B40"/>
          </a:solidFill>
        </p:spPr>
        <p:txBody>
          <a:bodyPr>
            <a:normAutofit fontScale="25000" lnSpcReduction="20000"/>
          </a:bodyPr>
          <a:lstStyle/>
          <a:p>
            <a:pPr marL="118872" indent="0">
              <a:buNone/>
            </a:pPr>
            <a:endParaRPr lang="en-GB" sz="3100" dirty="0">
              <a:latin typeface="Arial Narrow" panose="020B0606020202030204" pitchFamily="34" charset="0"/>
            </a:endParaRPr>
          </a:p>
          <a:p>
            <a:pPr marL="118872" indent="0">
              <a:buNone/>
            </a:pPr>
            <a:r>
              <a:rPr lang="en-GB" sz="5200" dirty="0">
                <a:solidFill>
                  <a:schemeClr val="bg1"/>
                </a:solidFill>
                <a:latin typeface="Californian FB" panose="0207040306080B030204" pitchFamily="18" charset="0"/>
              </a:rPr>
              <a:t>VIII             </a:t>
            </a:r>
            <a:r>
              <a:rPr lang="en-GB" sz="7200" dirty="0">
                <a:solidFill>
                  <a:schemeClr val="bg1"/>
                </a:solidFill>
                <a:latin typeface="Californian FB" panose="0207040306080B030204" pitchFamily="18" charset="0"/>
              </a:rPr>
              <a:t>‘Were you happy?’-’Yes.’-’And are you still as happy?’-’Yes. And you?”</a:t>
            </a:r>
          </a:p>
          <a:p>
            <a:pPr marL="411480" lvl="1" indent="0">
              <a:buNone/>
            </a:pPr>
            <a:r>
              <a:rPr lang="en-GB" sz="7200" dirty="0">
                <a:solidFill>
                  <a:schemeClr val="bg1"/>
                </a:solidFill>
                <a:latin typeface="Californian FB" panose="0207040306080B030204" pitchFamily="18" charset="0"/>
              </a:rPr>
              <a:t>	-’Then, more kisses!’-’Did I stop them, when a million seemed so few?”</a:t>
            </a:r>
          </a:p>
          <a:p>
            <a:pPr marL="411480" lvl="1" indent="0">
              <a:buNone/>
            </a:pPr>
            <a:r>
              <a:rPr lang="en-GB" sz="7200" dirty="0">
                <a:solidFill>
                  <a:schemeClr val="bg1"/>
                </a:solidFill>
                <a:latin typeface="Californian FB" panose="0207040306080B030204" pitchFamily="18" charset="0"/>
              </a:rPr>
              <a:t>	Hark, the dominant’s persistence till it must be answered to! </a:t>
            </a:r>
          </a:p>
          <a:p>
            <a:pPr marL="118872" indent="0">
              <a:buNone/>
            </a:pPr>
            <a:endParaRPr lang="en-GB" dirty="0">
              <a:solidFill>
                <a:schemeClr val="bg1"/>
              </a:solidFill>
              <a:latin typeface="Californian FB" panose="0207040306080B030204" pitchFamily="18" charset="0"/>
            </a:endParaRPr>
          </a:p>
          <a:p>
            <a:pPr marL="118872" indent="0">
              <a:buNone/>
            </a:pPr>
            <a:r>
              <a:rPr lang="en-GB" sz="7200" dirty="0">
                <a:solidFill>
                  <a:schemeClr val="bg1"/>
                </a:solidFill>
                <a:latin typeface="Californian FB" panose="0207040306080B030204" pitchFamily="18" charset="0"/>
              </a:rPr>
              <a:t>IX    	 So, an octave struck the answer. Oh, they praised you, I dare say!</a:t>
            </a:r>
          </a:p>
          <a:p>
            <a:pPr marL="411480" lvl="1" indent="0">
              <a:buNone/>
            </a:pPr>
            <a:r>
              <a:rPr lang="en-GB" sz="7200" dirty="0">
                <a:solidFill>
                  <a:schemeClr val="bg1"/>
                </a:solidFill>
                <a:latin typeface="Californian FB" panose="0207040306080B030204" pitchFamily="18" charset="0"/>
              </a:rPr>
              <a:t>	‘Brave </a:t>
            </a:r>
            <a:r>
              <a:rPr lang="en-GB" sz="7200" dirty="0" err="1">
                <a:solidFill>
                  <a:schemeClr val="bg1"/>
                </a:solidFill>
                <a:latin typeface="Californian FB" panose="0207040306080B030204" pitchFamily="18" charset="0"/>
              </a:rPr>
              <a:t>Galuppi</a:t>
            </a:r>
            <a:r>
              <a:rPr lang="en-GB" sz="7200" dirty="0">
                <a:solidFill>
                  <a:schemeClr val="bg1"/>
                </a:solidFill>
                <a:latin typeface="Californian FB" panose="0207040306080B030204" pitchFamily="18" charset="0"/>
              </a:rPr>
              <a:t>! that was music! good alike at grave and gay!</a:t>
            </a:r>
          </a:p>
          <a:p>
            <a:pPr marL="411480" lvl="1" indent="0">
              <a:buNone/>
            </a:pPr>
            <a:r>
              <a:rPr lang="en-GB" sz="7200" dirty="0">
                <a:solidFill>
                  <a:schemeClr val="bg1"/>
                </a:solidFill>
                <a:latin typeface="Californian FB" panose="0207040306080B030204" pitchFamily="18" charset="0"/>
              </a:rPr>
              <a:t>	‘I can always leave off talking when I hear a master play!’ </a:t>
            </a:r>
          </a:p>
          <a:p>
            <a:pPr marL="118872" indent="0">
              <a:buNone/>
            </a:pPr>
            <a:endParaRPr lang="en-GB" dirty="0">
              <a:solidFill>
                <a:schemeClr val="bg1"/>
              </a:solidFill>
              <a:latin typeface="Californian FB" panose="0207040306080B030204" pitchFamily="18" charset="0"/>
            </a:endParaRPr>
          </a:p>
          <a:p>
            <a:pPr marL="118872" indent="0">
              <a:buNone/>
            </a:pPr>
            <a:r>
              <a:rPr lang="en-GB" sz="7200" dirty="0">
                <a:solidFill>
                  <a:schemeClr val="bg1"/>
                </a:solidFill>
                <a:latin typeface="Californian FB" panose="0207040306080B030204" pitchFamily="18" charset="0"/>
              </a:rPr>
              <a:t>X 	Then they left you for their pleasure: till in due time, one by one,</a:t>
            </a:r>
          </a:p>
          <a:p>
            <a:pPr marL="118872" indent="0">
              <a:buNone/>
            </a:pPr>
            <a:r>
              <a:rPr lang="en-GB" sz="7200" dirty="0">
                <a:solidFill>
                  <a:schemeClr val="bg1"/>
                </a:solidFill>
                <a:latin typeface="Californian FB" panose="0207040306080B030204" pitchFamily="18" charset="0"/>
              </a:rPr>
              <a:t>	Some with lives that came to nothing, some with deeds as well undone,</a:t>
            </a:r>
          </a:p>
          <a:p>
            <a:pPr marL="118872" indent="0">
              <a:buNone/>
            </a:pPr>
            <a:r>
              <a:rPr lang="en-GB" sz="7200" dirty="0">
                <a:solidFill>
                  <a:schemeClr val="bg1"/>
                </a:solidFill>
                <a:latin typeface="Californian FB" panose="0207040306080B030204" pitchFamily="18" charset="0"/>
              </a:rPr>
              <a:t>	Death stepped tacitly and took them where they never see the sun. </a:t>
            </a:r>
          </a:p>
          <a:p>
            <a:pPr marL="118872" indent="0">
              <a:buNone/>
            </a:pPr>
            <a:endParaRPr lang="en-GB" dirty="0">
              <a:solidFill>
                <a:srgbClr val="CC9900"/>
              </a:solidFill>
              <a:latin typeface="Californian FB" panose="0207040306080B030204" pitchFamily="18" charset="0"/>
            </a:endParaRPr>
          </a:p>
          <a:p>
            <a:pPr marL="118872" indent="0">
              <a:buNone/>
            </a:pPr>
            <a:r>
              <a:rPr lang="en-GB" sz="7200" dirty="0">
                <a:solidFill>
                  <a:srgbClr val="CC9900"/>
                </a:solidFill>
                <a:latin typeface="Californian FB" panose="0207040306080B030204" pitchFamily="18" charset="0"/>
              </a:rPr>
              <a:t>XI	But when I sit down to reason, think to take my stand nor swerve,</a:t>
            </a:r>
          </a:p>
          <a:p>
            <a:pPr marL="118872" indent="0">
              <a:buNone/>
            </a:pPr>
            <a:r>
              <a:rPr lang="en-GB" sz="7200" dirty="0">
                <a:solidFill>
                  <a:srgbClr val="CC9900"/>
                </a:solidFill>
                <a:latin typeface="Californian FB" panose="0207040306080B030204" pitchFamily="18" charset="0"/>
              </a:rPr>
              <a:t>	While I triumph o’er a secret wrung from nature’s close reserve,</a:t>
            </a:r>
          </a:p>
          <a:p>
            <a:pPr marL="118872" indent="0">
              <a:buNone/>
            </a:pPr>
            <a:r>
              <a:rPr lang="en-GB" sz="7200" dirty="0">
                <a:solidFill>
                  <a:srgbClr val="CC9900"/>
                </a:solidFill>
                <a:latin typeface="Californian FB" panose="0207040306080B030204" pitchFamily="18" charset="0"/>
              </a:rPr>
              <a:t>	In you come with your cold music till I creep thro’ every nerve.  </a:t>
            </a:r>
          </a:p>
          <a:p>
            <a:pPr marL="118872" indent="0">
              <a:buNone/>
            </a:pPr>
            <a:endParaRPr lang="en-GB" sz="3700" dirty="0">
              <a:latin typeface="Arial Narrow" panose="020B0606020202030204" pitchFamily="34" charset="0"/>
            </a:endParaRPr>
          </a:p>
          <a:p>
            <a:pPr marL="118872" indent="0">
              <a:buNone/>
            </a:pPr>
            <a:r>
              <a:rPr lang="en-GB" sz="7200" dirty="0">
                <a:solidFill>
                  <a:schemeClr val="bg1"/>
                </a:solidFill>
                <a:latin typeface="Californian FB" panose="0207040306080B030204" pitchFamily="18" charset="0"/>
              </a:rPr>
              <a:t>XII	Yes, you, like a ghostly cricket, creaking where a house was burned:</a:t>
            </a:r>
          </a:p>
          <a:p>
            <a:pPr marL="118872" indent="0">
              <a:buNone/>
            </a:pPr>
            <a:r>
              <a:rPr lang="en-GB" sz="7200" dirty="0">
                <a:solidFill>
                  <a:schemeClr val="bg1"/>
                </a:solidFill>
                <a:latin typeface="Californian FB" panose="0207040306080B030204" pitchFamily="18" charset="0"/>
              </a:rPr>
              <a:t>	‘Dust and ashes, dead and done with, Venice spent what Venice earned</a:t>
            </a:r>
            <a:r>
              <a:rPr lang="en-GB" sz="7200" dirty="0">
                <a:solidFill>
                  <a:srgbClr val="000099"/>
                </a:solidFill>
                <a:latin typeface="Arial Narrow" panose="020B0606020202030204" pitchFamily="34" charset="0"/>
              </a:rPr>
              <a:t>.</a:t>
            </a:r>
          </a:p>
          <a:p>
            <a:pPr marL="118872" indent="0">
              <a:buNone/>
            </a:pPr>
            <a:r>
              <a:rPr lang="en-GB" sz="5200" dirty="0">
                <a:solidFill>
                  <a:srgbClr val="000099"/>
                </a:solidFill>
                <a:latin typeface="Arial Narrow" panose="020B0606020202030204" pitchFamily="34" charset="0"/>
              </a:rPr>
              <a:t>	‘</a:t>
            </a:r>
            <a:r>
              <a:rPr lang="en-GB" sz="7200" dirty="0">
                <a:solidFill>
                  <a:srgbClr val="CC9900"/>
                </a:solidFill>
                <a:latin typeface="Californian FB" panose="0207040306080B030204" pitchFamily="18" charset="0"/>
              </a:rPr>
              <a:t>The soul, doubtless, is immortal—where a soul can be discerned. </a:t>
            </a:r>
          </a:p>
          <a:p>
            <a:pPr marL="118872" indent="0">
              <a:buNone/>
            </a:pPr>
            <a:endParaRPr lang="en-GB" dirty="0">
              <a:solidFill>
                <a:srgbClr val="CC9900"/>
              </a:solidFill>
              <a:latin typeface="Californian FB" panose="0207040306080B030204" pitchFamily="18" charset="0"/>
            </a:endParaRPr>
          </a:p>
          <a:p>
            <a:pPr marL="118872" indent="0">
              <a:buNone/>
            </a:pPr>
            <a:r>
              <a:rPr lang="en-GB" sz="7200" dirty="0">
                <a:solidFill>
                  <a:srgbClr val="CC9900"/>
                </a:solidFill>
                <a:latin typeface="Californian FB" panose="0207040306080B030204" pitchFamily="18" charset="0"/>
              </a:rPr>
              <a:t>XIII	‘Yours for instance: you know physics, something of geology,</a:t>
            </a:r>
          </a:p>
          <a:p>
            <a:pPr marL="118872" indent="0">
              <a:buNone/>
            </a:pPr>
            <a:r>
              <a:rPr lang="en-GB" sz="7200" dirty="0">
                <a:solidFill>
                  <a:srgbClr val="CC9900"/>
                </a:solidFill>
                <a:latin typeface="Californian FB" panose="0207040306080B030204" pitchFamily="18" charset="0"/>
              </a:rPr>
              <a:t>	‘Mathematics are your pastime; souls shall rise in their degree;</a:t>
            </a:r>
          </a:p>
          <a:p>
            <a:pPr marL="118872" indent="0">
              <a:buNone/>
            </a:pPr>
            <a:r>
              <a:rPr lang="en-GB" sz="7200" dirty="0">
                <a:solidFill>
                  <a:srgbClr val="CC9900"/>
                </a:solidFill>
                <a:latin typeface="Californian FB" panose="0207040306080B030204" pitchFamily="18" charset="0"/>
              </a:rPr>
              <a:t>	‘Butterflies may dread extinction,—you’ll not die, it cannot be! </a:t>
            </a:r>
          </a:p>
          <a:p>
            <a:pPr marL="118872" indent="0">
              <a:buNone/>
            </a:pPr>
            <a:endParaRPr lang="en-GB" dirty="0">
              <a:solidFill>
                <a:srgbClr val="CC9900"/>
              </a:solidFill>
              <a:latin typeface="Californian FB" panose="0207040306080B030204" pitchFamily="18" charset="0"/>
            </a:endParaRPr>
          </a:p>
          <a:p>
            <a:pPr marL="118872" indent="0">
              <a:buNone/>
            </a:pPr>
            <a:r>
              <a:rPr lang="en-GB" sz="7200" dirty="0">
                <a:solidFill>
                  <a:srgbClr val="CC9900"/>
                </a:solidFill>
                <a:latin typeface="Californian FB" panose="0207040306080B030204" pitchFamily="18" charset="0"/>
              </a:rPr>
              <a:t>XIV	‘As for Venice and her people, merely born to bloom and drop,</a:t>
            </a:r>
          </a:p>
          <a:p>
            <a:pPr marL="118872" indent="0">
              <a:buNone/>
            </a:pPr>
            <a:r>
              <a:rPr lang="en-GB" sz="7200" dirty="0">
                <a:solidFill>
                  <a:srgbClr val="CC9900"/>
                </a:solidFill>
                <a:latin typeface="Californian FB" panose="0207040306080B030204" pitchFamily="18" charset="0"/>
              </a:rPr>
              <a:t>	‘Here on earth they bore their fruitage, mirth and folly were the crop:</a:t>
            </a:r>
          </a:p>
          <a:p>
            <a:pPr marL="118872" indent="0">
              <a:buNone/>
            </a:pPr>
            <a:r>
              <a:rPr lang="en-GB" sz="7200" dirty="0">
                <a:solidFill>
                  <a:srgbClr val="CC9900"/>
                </a:solidFill>
                <a:latin typeface="Californian FB" panose="0207040306080B030204" pitchFamily="18" charset="0"/>
              </a:rPr>
              <a:t>	‘What of soul was left, I wonder, when the kissing had to stop? </a:t>
            </a:r>
          </a:p>
          <a:p>
            <a:pPr marL="118872" indent="0">
              <a:buNone/>
            </a:pPr>
            <a:endParaRPr lang="en-GB" dirty="0">
              <a:solidFill>
                <a:schemeClr val="bg1"/>
              </a:solidFill>
              <a:latin typeface="Californian FB" panose="0207040306080B030204" pitchFamily="18" charset="0"/>
            </a:endParaRPr>
          </a:p>
          <a:p>
            <a:pPr marL="118872" indent="0">
              <a:buNone/>
            </a:pPr>
            <a:r>
              <a:rPr lang="en-GB" sz="7200" dirty="0">
                <a:solidFill>
                  <a:schemeClr val="bg1"/>
                </a:solidFill>
                <a:latin typeface="Californian FB" panose="0207040306080B030204" pitchFamily="18" charset="0"/>
              </a:rPr>
              <a:t>XV	‘Dust and ashes!’ So you creak it, and I want the heart to scold.</a:t>
            </a:r>
          </a:p>
          <a:p>
            <a:pPr marL="118872" indent="0">
              <a:buNone/>
            </a:pPr>
            <a:r>
              <a:rPr lang="en-GB" sz="7200" dirty="0">
                <a:solidFill>
                  <a:schemeClr val="bg1"/>
                </a:solidFill>
                <a:latin typeface="Californian FB" panose="0207040306080B030204" pitchFamily="18" charset="0"/>
              </a:rPr>
              <a:t>	Dear dead women, with such hair, too—what’s become of all the gold</a:t>
            </a:r>
          </a:p>
          <a:p>
            <a:pPr marL="118872" indent="0">
              <a:buNone/>
            </a:pPr>
            <a:r>
              <a:rPr lang="en-GB" sz="7200" dirty="0">
                <a:solidFill>
                  <a:schemeClr val="bg1"/>
                </a:solidFill>
                <a:latin typeface="Californian FB" panose="0207040306080B030204" pitchFamily="18" charset="0"/>
              </a:rPr>
              <a:t>	Used to hang and brush their bosoms? </a:t>
            </a:r>
            <a:r>
              <a:rPr lang="en-GB" sz="7200" dirty="0">
                <a:solidFill>
                  <a:srgbClr val="CC9900"/>
                </a:solidFill>
                <a:latin typeface="Californian FB" panose="0207040306080B030204" pitchFamily="18" charset="0"/>
              </a:rPr>
              <a:t>I feel chilly and grown old. </a:t>
            </a:r>
          </a:p>
          <a:p>
            <a:pPr marL="118872" indent="0">
              <a:buNone/>
            </a:pPr>
            <a:r>
              <a:rPr lang="en-GB" sz="6800" dirty="0">
                <a:solidFill>
                  <a:srgbClr val="CC9900"/>
                </a:solidFill>
                <a:latin typeface="Californian FB" panose="0207040306080B030204" pitchFamily="18" charset="0"/>
              </a:rPr>
              <a:t>							</a:t>
            </a:r>
            <a:endParaRPr lang="en-GB" sz="6800" dirty="0" smtClean="0">
              <a:solidFill>
                <a:srgbClr val="CC9900"/>
              </a:solidFill>
              <a:latin typeface="Californian FB" panose="0207040306080B030204" pitchFamily="18" charset="0"/>
            </a:endParaRPr>
          </a:p>
          <a:p>
            <a:pPr marL="118872" indent="0" algn="r">
              <a:buNone/>
            </a:pPr>
            <a:r>
              <a:rPr lang="en-GB" sz="6800" dirty="0" smtClean="0">
                <a:solidFill>
                  <a:srgbClr val="CC9900"/>
                </a:solidFill>
                <a:latin typeface="Californian FB" panose="0207040306080B030204" pitchFamily="18" charset="0"/>
              </a:rPr>
              <a:t>Robert </a:t>
            </a:r>
            <a:r>
              <a:rPr lang="en-GB" sz="6800" dirty="0">
                <a:solidFill>
                  <a:srgbClr val="CC9900"/>
                </a:solidFill>
                <a:latin typeface="Californian FB" panose="0207040306080B030204" pitchFamily="18" charset="0"/>
              </a:rPr>
              <a:t>Browning</a:t>
            </a:r>
          </a:p>
        </p:txBody>
      </p:sp>
    </p:spTree>
    <p:extLst>
      <p:ext uri="{BB962C8B-B14F-4D97-AF65-F5344CB8AC3E}">
        <p14:creationId xmlns:p14="http://schemas.microsoft.com/office/powerpoint/2010/main" val="4143150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C99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379" y="14726"/>
            <a:ext cx="8964488" cy="1252728"/>
          </a:xfrm>
        </p:spPr>
        <p:txBody>
          <a:bodyPr>
            <a:noAutofit/>
          </a:bodyPr>
          <a:lstStyle/>
          <a:p>
            <a:pPr algn="ctr"/>
            <a:r>
              <a:rPr lang="en-GB" sz="4000" b="0" dirty="0">
                <a:solidFill>
                  <a:schemeClr val="bg1"/>
                </a:solidFill>
                <a:latin typeface="Palatino Linotype" panose="02040502050505030304" pitchFamily="18" charset="0"/>
              </a:rPr>
              <a:t>CULTURAL MATERIALISM (ii)</a:t>
            </a:r>
            <a:endParaRPr lang="en-GB" sz="4000" b="0" dirty="0">
              <a:solidFill>
                <a:schemeClr val="bg1"/>
              </a:solidFill>
            </a:endParaRPr>
          </a:p>
        </p:txBody>
      </p:sp>
      <p:sp>
        <p:nvSpPr>
          <p:cNvPr id="3" name="Content Placeholder 2"/>
          <p:cNvSpPr>
            <a:spLocks noGrp="1"/>
          </p:cNvSpPr>
          <p:nvPr>
            <p:ph idx="1"/>
          </p:nvPr>
        </p:nvSpPr>
        <p:spPr>
          <a:xfrm>
            <a:off x="251520" y="1628801"/>
            <a:ext cx="8435280" cy="5112568"/>
          </a:xfrm>
          <a:solidFill>
            <a:srgbClr val="CC9900"/>
          </a:solidFill>
        </p:spPr>
        <p:txBody>
          <a:bodyPr>
            <a:normAutofit/>
          </a:bodyPr>
          <a:lstStyle/>
          <a:p>
            <a:pPr marL="118872" indent="0">
              <a:buNone/>
            </a:pPr>
            <a:r>
              <a:rPr lang="en-GB" sz="2400" dirty="0">
                <a:latin typeface="Palatino Linotype" panose="02040502050505030304" pitchFamily="18" charset="0"/>
              </a:rPr>
              <a:t>A form of analysis which examined </a:t>
            </a:r>
            <a:r>
              <a:rPr lang="en-GB" sz="2400" dirty="0">
                <a:solidFill>
                  <a:srgbClr val="000099"/>
                </a:solidFill>
                <a:latin typeface="Palatino Linotype" panose="02040502050505030304" pitchFamily="18" charset="0"/>
              </a:rPr>
              <a:t>culture less as a set of isolated artistic monuments then as a material formation, </a:t>
            </a:r>
            <a:r>
              <a:rPr lang="en-GB" sz="2400" dirty="0">
                <a:latin typeface="Palatino Linotype" panose="02040502050505030304" pitchFamily="18" charset="0"/>
              </a:rPr>
              <a:t>complete with its own modes of production, power-effects, social relation, identifiable audiences, historically conditioned thought forms. It was a way of bringing an unashamedly materialist analysis to bear on that realm of social existence-'culture'-which was thought by conventional criticism to be the very antithesis of the material; and its ambition was less to relate 'culture' to 'society,' in William's own earlier style, than </a:t>
            </a:r>
            <a:r>
              <a:rPr lang="en-GB" sz="2400" dirty="0">
                <a:solidFill>
                  <a:srgbClr val="000099"/>
                </a:solidFill>
                <a:latin typeface="Palatino Linotype" panose="02040502050505030304" pitchFamily="18" charset="0"/>
              </a:rPr>
              <a:t>to examine culture as always-already social and material in its roots. </a:t>
            </a:r>
          </a:p>
          <a:p>
            <a:pPr marL="118872" indent="0">
              <a:buNone/>
            </a:pPr>
            <a:r>
              <a:rPr lang="en-GB" sz="2400" dirty="0">
                <a:latin typeface="Palatino Linotype" panose="02040502050505030304" pitchFamily="18" charset="0"/>
              </a:rPr>
              <a:t>				</a:t>
            </a:r>
            <a:r>
              <a:rPr lang="en-GB" sz="2000" dirty="0">
                <a:latin typeface="Palatino Linotype" panose="02040502050505030304" pitchFamily="18" charset="0"/>
              </a:rPr>
              <a:t>Terry Eagleton, </a:t>
            </a:r>
            <a:r>
              <a:rPr lang="en-GB" sz="2000" i="1" dirty="0">
                <a:latin typeface="Palatino Linotype" panose="02040502050505030304" pitchFamily="18" charset="0"/>
              </a:rPr>
              <a:t>Literary Theory</a:t>
            </a:r>
            <a:endParaRPr lang="en-GB" sz="2000" dirty="0">
              <a:latin typeface="Palatino Linotype" panose="02040502050505030304" pitchFamily="18" charset="0"/>
            </a:endParaRPr>
          </a:p>
        </p:txBody>
      </p:sp>
    </p:spTree>
    <p:extLst>
      <p:ext uri="{BB962C8B-B14F-4D97-AF65-F5344CB8AC3E}">
        <p14:creationId xmlns:p14="http://schemas.microsoft.com/office/powerpoint/2010/main" val="2117343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0" y="1"/>
            <a:ext cx="4572000" cy="6857999"/>
          </a:xfrm>
          <a:solidFill>
            <a:srgbClr val="0C3B40"/>
          </a:solidFill>
        </p:spPr>
        <p:txBody>
          <a:bodyPr>
            <a:normAutofit/>
          </a:bodyPr>
          <a:lstStyle/>
          <a:p>
            <a:pPr marL="118872" indent="0">
              <a:buNone/>
            </a:pPr>
            <a:r>
              <a:rPr lang="en-GB" sz="2800" dirty="0">
                <a:solidFill>
                  <a:srgbClr val="CC9900"/>
                </a:solidFill>
                <a:latin typeface="Californian FB" panose="0207040306080B030204" pitchFamily="18" charset="0"/>
              </a:rPr>
              <a:t>FRA LIPPO LIPPI </a:t>
            </a:r>
          </a:p>
          <a:p>
            <a:pPr marL="118872" indent="0">
              <a:buNone/>
            </a:pPr>
            <a:endParaRPr lang="en-GB" sz="1000" dirty="0">
              <a:latin typeface="Arial Narrow" panose="020B0606020202030204" pitchFamily="34" charset="0"/>
            </a:endParaRPr>
          </a:p>
          <a:p>
            <a:pPr marL="118872" indent="0">
              <a:buNone/>
            </a:pPr>
            <a:endParaRPr lang="en-GB" sz="1100" dirty="0" smtClean="0">
              <a:solidFill>
                <a:schemeClr val="bg1"/>
              </a:solidFill>
              <a:latin typeface="Californian FB" panose="0207040306080B030204" pitchFamily="18" charset="0"/>
            </a:endParaRPr>
          </a:p>
          <a:p>
            <a:pPr marL="118872" indent="0">
              <a:buNone/>
            </a:pPr>
            <a:r>
              <a:rPr lang="en-GB" sz="1800" dirty="0" smtClean="0">
                <a:solidFill>
                  <a:schemeClr val="bg1"/>
                </a:solidFill>
                <a:latin typeface="Californian FB" panose="0207040306080B030204" pitchFamily="18" charset="0"/>
              </a:rPr>
              <a:t>The </a:t>
            </a:r>
            <a:r>
              <a:rPr lang="en-GB" sz="1800" dirty="0">
                <a:solidFill>
                  <a:schemeClr val="bg1"/>
                </a:solidFill>
                <a:latin typeface="Californian FB" panose="0207040306080B030204" pitchFamily="18" charset="0"/>
              </a:rPr>
              <a:t>monks closed in a circle </a:t>
            </a:r>
            <a:r>
              <a:rPr lang="en-GB" sz="1800" dirty="0">
                <a:solidFill>
                  <a:srgbClr val="CC9900"/>
                </a:solidFill>
                <a:latin typeface="Californian FB" panose="0207040306080B030204" pitchFamily="18" charset="0"/>
              </a:rPr>
              <a:t>and praised loud</a:t>
            </a:r>
          </a:p>
          <a:p>
            <a:pPr marL="118872" indent="0">
              <a:buNone/>
            </a:pPr>
            <a:r>
              <a:rPr lang="en-GB" sz="1800" dirty="0">
                <a:solidFill>
                  <a:srgbClr val="CC9900"/>
                </a:solidFill>
                <a:latin typeface="Californian FB" panose="0207040306080B030204" pitchFamily="18" charset="0"/>
              </a:rPr>
              <a:t>Till checked, taught what to see and not to see,</a:t>
            </a:r>
          </a:p>
          <a:p>
            <a:pPr marL="118872" indent="0">
              <a:buNone/>
            </a:pPr>
            <a:r>
              <a:rPr lang="en-GB" sz="1800" dirty="0">
                <a:solidFill>
                  <a:schemeClr val="bg1"/>
                </a:solidFill>
                <a:latin typeface="Californian FB" panose="0207040306080B030204" pitchFamily="18" charset="0"/>
              </a:rPr>
              <a:t>Being simple bodies — "That's the very man!</a:t>
            </a:r>
          </a:p>
          <a:p>
            <a:pPr marL="118872" indent="0">
              <a:buNone/>
            </a:pPr>
            <a:r>
              <a:rPr lang="en-GB" sz="1800" dirty="0">
                <a:solidFill>
                  <a:schemeClr val="bg1"/>
                </a:solidFill>
                <a:latin typeface="Californian FB" panose="0207040306080B030204" pitchFamily="18" charset="0"/>
              </a:rPr>
              <a:t>Look at the boy who stoops to pat the dog!</a:t>
            </a:r>
          </a:p>
          <a:p>
            <a:pPr marL="118872" indent="0">
              <a:buNone/>
            </a:pPr>
            <a:r>
              <a:rPr lang="en-GB" sz="1800" dirty="0">
                <a:solidFill>
                  <a:schemeClr val="bg1"/>
                </a:solidFill>
                <a:latin typeface="Californian FB" panose="0207040306080B030204" pitchFamily="18" charset="0"/>
              </a:rPr>
              <a:t>That woman's like the Prior's niece who comes              </a:t>
            </a:r>
          </a:p>
          <a:p>
            <a:pPr marL="118872" indent="0">
              <a:buNone/>
            </a:pPr>
            <a:r>
              <a:rPr lang="en-GB" sz="1800" dirty="0">
                <a:solidFill>
                  <a:schemeClr val="bg1"/>
                </a:solidFill>
                <a:latin typeface="Californian FB" panose="0207040306080B030204" pitchFamily="18" charset="0"/>
              </a:rPr>
              <a:t>To care about his asthma: </a:t>
            </a:r>
            <a:r>
              <a:rPr lang="en-GB" sz="1800" dirty="0">
                <a:solidFill>
                  <a:srgbClr val="CC9900"/>
                </a:solidFill>
                <a:latin typeface="Californian FB" panose="0207040306080B030204" pitchFamily="18" charset="0"/>
              </a:rPr>
              <a:t>it's the life!"</a:t>
            </a:r>
          </a:p>
          <a:p>
            <a:pPr marL="118872" indent="0">
              <a:buNone/>
            </a:pPr>
            <a:r>
              <a:rPr lang="en-GB" sz="1800" dirty="0">
                <a:solidFill>
                  <a:schemeClr val="bg1"/>
                </a:solidFill>
                <a:latin typeface="Californian FB" panose="0207040306080B030204" pitchFamily="18" charset="0"/>
              </a:rPr>
              <a:t>But there my triumph's straw-fire flared and </a:t>
            </a:r>
            <a:r>
              <a:rPr lang="en-GB" sz="1800" dirty="0" err="1">
                <a:solidFill>
                  <a:schemeClr val="bg1"/>
                </a:solidFill>
                <a:latin typeface="Californian FB" panose="0207040306080B030204" pitchFamily="18" charset="0"/>
              </a:rPr>
              <a:t>funked</a:t>
            </a:r>
            <a:r>
              <a:rPr lang="en-GB" sz="1800" dirty="0">
                <a:solidFill>
                  <a:schemeClr val="bg1"/>
                </a:solidFill>
                <a:latin typeface="Californian FB" panose="0207040306080B030204" pitchFamily="18" charset="0"/>
              </a:rPr>
              <a:t>;</a:t>
            </a:r>
          </a:p>
          <a:p>
            <a:pPr marL="118872" indent="0">
              <a:buNone/>
            </a:pPr>
            <a:r>
              <a:rPr lang="en-GB" sz="1800" dirty="0">
                <a:solidFill>
                  <a:schemeClr val="bg1"/>
                </a:solidFill>
                <a:latin typeface="Californian FB" panose="0207040306080B030204" pitchFamily="18" charset="0"/>
              </a:rPr>
              <a:t>Their betters took their turn to see and say:</a:t>
            </a:r>
          </a:p>
          <a:p>
            <a:pPr marL="118872" indent="0">
              <a:buNone/>
            </a:pPr>
            <a:r>
              <a:rPr lang="en-GB" sz="1800" dirty="0">
                <a:solidFill>
                  <a:schemeClr val="bg1"/>
                </a:solidFill>
                <a:latin typeface="Californian FB" panose="0207040306080B030204" pitchFamily="18" charset="0"/>
              </a:rPr>
              <a:t>The Prior and the learned pulled a face</a:t>
            </a:r>
          </a:p>
          <a:p>
            <a:pPr marL="118872" indent="0">
              <a:buNone/>
            </a:pPr>
            <a:r>
              <a:rPr lang="en-GB" sz="1800" dirty="0">
                <a:solidFill>
                  <a:schemeClr val="bg1"/>
                </a:solidFill>
                <a:latin typeface="Californian FB" panose="0207040306080B030204" pitchFamily="18" charset="0"/>
              </a:rPr>
              <a:t>And stopped all that in no time. "How? what's here?</a:t>
            </a:r>
          </a:p>
          <a:p>
            <a:pPr marL="118872" indent="0">
              <a:buNone/>
            </a:pPr>
            <a:r>
              <a:rPr lang="en-GB" sz="1800" dirty="0">
                <a:solidFill>
                  <a:srgbClr val="CC9900"/>
                </a:solidFill>
                <a:latin typeface="Californian FB" panose="0207040306080B030204" pitchFamily="18" charset="0"/>
              </a:rPr>
              <a:t>Quite from the mark of painting, bless us all!</a:t>
            </a:r>
          </a:p>
          <a:p>
            <a:pPr marL="118872" indent="0">
              <a:buNone/>
            </a:pPr>
            <a:r>
              <a:rPr lang="en-GB" sz="1800" dirty="0">
                <a:solidFill>
                  <a:srgbClr val="CC9900"/>
                </a:solidFill>
                <a:latin typeface="Californian FB" panose="0207040306080B030204" pitchFamily="18" charset="0"/>
              </a:rPr>
              <a:t>Faces, arms, legs and bodies like the true</a:t>
            </a:r>
          </a:p>
          <a:p>
            <a:pPr marL="118872" indent="0">
              <a:buNone/>
            </a:pPr>
            <a:r>
              <a:rPr lang="en-GB" sz="1800" dirty="0">
                <a:solidFill>
                  <a:srgbClr val="CC9900"/>
                </a:solidFill>
                <a:latin typeface="Californian FB" panose="0207040306080B030204" pitchFamily="18" charset="0"/>
              </a:rPr>
              <a:t>As much as pea and pea! it's devil's-game!</a:t>
            </a:r>
          </a:p>
          <a:p>
            <a:pPr marL="118872" indent="0">
              <a:buNone/>
            </a:pPr>
            <a:r>
              <a:rPr lang="en-GB" sz="1800" dirty="0">
                <a:solidFill>
                  <a:srgbClr val="CC9900"/>
                </a:solidFill>
                <a:latin typeface="Californian FB" panose="0207040306080B030204" pitchFamily="18" charset="0"/>
              </a:rPr>
              <a:t>Your business is not to catch men with show,</a:t>
            </a:r>
          </a:p>
          <a:p>
            <a:pPr marL="118872" indent="0">
              <a:buNone/>
            </a:pPr>
            <a:r>
              <a:rPr lang="en-GB" sz="1800" dirty="0">
                <a:solidFill>
                  <a:srgbClr val="CC9900"/>
                </a:solidFill>
                <a:latin typeface="Californian FB" panose="0207040306080B030204" pitchFamily="18" charset="0"/>
              </a:rPr>
              <a:t>With homage to the perishable clay</a:t>
            </a:r>
          </a:p>
          <a:p>
            <a:pPr marL="118872" indent="0">
              <a:buNone/>
            </a:pPr>
            <a:r>
              <a:rPr lang="en-GB" sz="1800" dirty="0">
                <a:solidFill>
                  <a:srgbClr val="CC9900"/>
                </a:solidFill>
                <a:latin typeface="Californian FB" panose="0207040306080B030204" pitchFamily="18" charset="0"/>
              </a:rPr>
              <a:t>But lift them over it, ignore it all,</a:t>
            </a:r>
          </a:p>
        </p:txBody>
      </p:sp>
      <p:sp>
        <p:nvSpPr>
          <p:cNvPr id="4" name="Content Placeholder 2"/>
          <p:cNvSpPr txBox="1">
            <a:spLocks/>
          </p:cNvSpPr>
          <p:nvPr/>
        </p:nvSpPr>
        <p:spPr>
          <a:xfrm>
            <a:off x="4427984" y="1"/>
            <a:ext cx="4896544" cy="6857999"/>
          </a:xfrm>
          <a:prstGeom prst="rect">
            <a:avLst/>
          </a:prstGeom>
          <a:solidFill>
            <a:srgbClr val="0C3B40"/>
          </a:solidFill>
        </p:spPr>
        <p:txBody>
          <a:bodyPr vert="horz" lIns="54864" tIns="91440" rtlCol="0">
            <a:noAutofit/>
          </a:bodyPr>
          <a:lst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a:lstStyle>
          <a:p>
            <a:pPr marL="118872" indent="0">
              <a:buNone/>
            </a:pPr>
            <a:r>
              <a:rPr lang="en-GB" sz="1800" dirty="0">
                <a:solidFill>
                  <a:schemeClr val="bg1"/>
                </a:solidFill>
                <a:latin typeface="Californian FB" panose="0207040306080B030204" pitchFamily="18" charset="0"/>
              </a:rPr>
              <a:t>Make them forget there's such a thing as flesh.</a:t>
            </a:r>
          </a:p>
          <a:p>
            <a:pPr marL="118872" indent="0">
              <a:buNone/>
            </a:pPr>
            <a:r>
              <a:rPr lang="en-GB" sz="1800" dirty="0">
                <a:solidFill>
                  <a:srgbClr val="CC9900"/>
                </a:solidFill>
                <a:latin typeface="Californian FB" panose="0207040306080B030204" pitchFamily="18" charset="0"/>
              </a:rPr>
              <a:t>Your business is to paint the souls of men — </a:t>
            </a:r>
          </a:p>
          <a:p>
            <a:pPr marL="118872" indent="0">
              <a:buNone/>
            </a:pPr>
            <a:r>
              <a:rPr lang="en-GB" sz="1800" dirty="0">
                <a:solidFill>
                  <a:srgbClr val="CC9900"/>
                </a:solidFill>
                <a:latin typeface="Californian FB" panose="0207040306080B030204" pitchFamily="18" charset="0"/>
              </a:rPr>
              <a:t>Man's soul, and it's a fire, smoke …no, it's not …</a:t>
            </a:r>
          </a:p>
          <a:p>
            <a:pPr marL="118872" indent="0">
              <a:buNone/>
            </a:pPr>
            <a:r>
              <a:rPr lang="en-GB" sz="1800" dirty="0">
                <a:solidFill>
                  <a:srgbClr val="CC9900"/>
                </a:solidFill>
                <a:latin typeface="Californian FB" panose="0207040306080B030204" pitchFamily="18" charset="0"/>
              </a:rPr>
              <a:t>It's </a:t>
            </a:r>
            <a:r>
              <a:rPr lang="en-GB" sz="1800" dirty="0" err="1">
                <a:solidFill>
                  <a:srgbClr val="CC9900"/>
                </a:solidFill>
                <a:latin typeface="Californian FB" panose="0207040306080B030204" pitchFamily="18" charset="0"/>
              </a:rPr>
              <a:t>vapor</a:t>
            </a:r>
            <a:r>
              <a:rPr lang="en-GB" sz="1800" dirty="0">
                <a:solidFill>
                  <a:srgbClr val="CC9900"/>
                </a:solidFill>
                <a:latin typeface="Californian FB" panose="0207040306080B030204" pitchFamily="18" charset="0"/>
              </a:rPr>
              <a:t> done up like a new-born babe — </a:t>
            </a:r>
          </a:p>
          <a:p>
            <a:pPr marL="118872" indent="0">
              <a:buNone/>
            </a:pPr>
            <a:r>
              <a:rPr lang="en-GB" sz="1800" dirty="0">
                <a:solidFill>
                  <a:srgbClr val="CC9900"/>
                </a:solidFill>
                <a:latin typeface="Californian FB" panose="0207040306080B030204" pitchFamily="18" charset="0"/>
              </a:rPr>
              <a:t>(In that shape when you die it leaves your mouth)</a:t>
            </a:r>
          </a:p>
          <a:p>
            <a:pPr marL="118872" indent="0">
              <a:buNone/>
            </a:pPr>
            <a:r>
              <a:rPr lang="en-GB" sz="1800" dirty="0">
                <a:solidFill>
                  <a:srgbClr val="CC9900"/>
                </a:solidFill>
                <a:latin typeface="Californian FB" panose="0207040306080B030204" pitchFamily="18" charset="0"/>
              </a:rPr>
              <a:t>It's … well, what matters talking, it's the soul!</a:t>
            </a:r>
          </a:p>
          <a:p>
            <a:pPr marL="118872" indent="0">
              <a:buNone/>
            </a:pPr>
            <a:r>
              <a:rPr lang="en-GB" sz="1800" dirty="0">
                <a:solidFill>
                  <a:srgbClr val="CC9900"/>
                </a:solidFill>
                <a:latin typeface="Californian FB" panose="0207040306080B030204" pitchFamily="18" charset="0"/>
              </a:rPr>
              <a:t>Give us no more of body than shows soul!</a:t>
            </a:r>
          </a:p>
          <a:p>
            <a:pPr marL="118872" indent="0">
              <a:buNone/>
            </a:pPr>
            <a:r>
              <a:rPr lang="en-GB" sz="1800" dirty="0">
                <a:solidFill>
                  <a:schemeClr val="bg1"/>
                </a:solidFill>
                <a:latin typeface="Californian FB" panose="0207040306080B030204" pitchFamily="18" charset="0"/>
              </a:rPr>
              <a:t>Here's Giotto, with his Saint a-praising God,</a:t>
            </a:r>
          </a:p>
          <a:p>
            <a:pPr marL="118872" indent="0">
              <a:buNone/>
            </a:pPr>
            <a:r>
              <a:rPr lang="en-GB" sz="1800" dirty="0">
                <a:solidFill>
                  <a:schemeClr val="bg1"/>
                </a:solidFill>
                <a:latin typeface="Californian FB" panose="0207040306080B030204" pitchFamily="18" charset="0"/>
              </a:rPr>
              <a:t>That sets us praising — why not stop with him? </a:t>
            </a:r>
          </a:p>
          <a:p>
            <a:pPr marL="118872" indent="0">
              <a:buNone/>
            </a:pPr>
            <a:r>
              <a:rPr lang="en-GB" sz="1800" dirty="0">
                <a:solidFill>
                  <a:schemeClr val="bg1"/>
                </a:solidFill>
                <a:latin typeface="Californian FB" panose="0207040306080B030204" pitchFamily="18" charset="0"/>
              </a:rPr>
              <a:t>Why put all thoughts of praise out of our head</a:t>
            </a:r>
          </a:p>
          <a:p>
            <a:pPr marL="118872" indent="0">
              <a:buNone/>
            </a:pPr>
            <a:r>
              <a:rPr lang="en-GB" sz="1800" dirty="0">
                <a:solidFill>
                  <a:schemeClr val="bg1"/>
                </a:solidFill>
                <a:latin typeface="Californian FB" panose="0207040306080B030204" pitchFamily="18" charset="0"/>
              </a:rPr>
              <a:t>With wonder at lines, </a:t>
            </a:r>
            <a:r>
              <a:rPr lang="en-GB" sz="1800" dirty="0" err="1">
                <a:solidFill>
                  <a:schemeClr val="bg1"/>
                </a:solidFill>
                <a:latin typeface="Californian FB" panose="0207040306080B030204" pitchFamily="18" charset="0"/>
              </a:rPr>
              <a:t>colors</a:t>
            </a:r>
            <a:r>
              <a:rPr lang="en-GB" sz="1800" dirty="0">
                <a:solidFill>
                  <a:schemeClr val="bg1"/>
                </a:solidFill>
                <a:latin typeface="Californian FB" panose="0207040306080B030204" pitchFamily="18" charset="0"/>
              </a:rPr>
              <a:t>, and what not?</a:t>
            </a:r>
          </a:p>
          <a:p>
            <a:pPr marL="118872" indent="0">
              <a:buNone/>
            </a:pPr>
            <a:r>
              <a:rPr lang="en-GB" sz="1800" dirty="0">
                <a:solidFill>
                  <a:schemeClr val="bg1"/>
                </a:solidFill>
                <a:latin typeface="Californian FB" panose="0207040306080B030204" pitchFamily="18" charset="0"/>
              </a:rPr>
              <a:t>Paint the soul, never mind the legs and arms!</a:t>
            </a:r>
          </a:p>
          <a:p>
            <a:pPr marL="118872" indent="0">
              <a:buNone/>
            </a:pPr>
            <a:r>
              <a:rPr lang="en-GB" sz="1800" dirty="0">
                <a:solidFill>
                  <a:schemeClr val="bg1"/>
                </a:solidFill>
                <a:latin typeface="Californian FB" panose="0207040306080B030204" pitchFamily="18" charset="0"/>
              </a:rPr>
              <a:t>Rub all out, try at it a second time.</a:t>
            </a:r>
          </a:p>
          <a:p>
            <a:pPr marL="118872" indent="0">
              <a:buNone/>
            </a:pPr>
            <a:r>
              <a:rPr lang="en-GB" sz="1800" dirty="0">
                <a:solidFill>
                  <a:schemeClr val="bg1"/>
                </a:solidFill>
                <a:latin typeface="Californian FB" panose="0207040306080B030204" pitchFamily="18" charset="0"/>
              </a:rPr>
              <a:t>Oh, that white smallish female with the breasts,</a:t>
            </a:r>
          </a:p>
          <a:p>
            <a:pPr marL="118872" indent="0">
              <a:buNone/>
            </a:pPr>
            <a:r>
              <a:rPr lang="en-GB" sz="1800" dirty="0">
                <a:solidFill>
                  <a:schemeClr val="bg1"/>
                </a:solidFill>
                <a:latin typeface="Californian FB" panose="0207040306080B030204" pitchFamily="18" charset="0"/>
              </a:rPr>
              <a:t>She's just my niece . . . Herodias, I would say — </a:t>
            </a:r>
          </a:p>
          <a:p>
            <a:pPr marL="118872" indent="0">
              <a:buNone/>
            </a:pPr>
            <a:r>
              <a:rPr lang="en-GB" sz="1800" dirty="0">
                <a:solidFill>
                  <a:schemeClr val="bg1"/>
                </a:solidFill>
                <a:latin typeface="Californian FB" panose="0207040306080B030204" pitchFamily="18" charset="0"/>
              </a:rPr>
              <a:t>Who went and danced and got men's heads cut off!</a:t>
            </a:r>
          </a:p>
          <a:p>
            <a:pPr marL="118872" indent="0">
              <a:buNone/>
            </a:pPr>
            <a:r>
              <a:rPr lang="en-GB" sz="1800" dirty="0">
                <a:solidFill>
                  <a:schemeClr val="bg1"/>
                </a:solidFill>
                <a:latin typeface="Californian FB" panose="0207040306080B030204" pitchFamily="18" charset="0"/>
              </a:rPr>
              <a:t>Have it all out! "Now, is this sense, I ask? </a:t>
            </a:r>
          </a:p>
          <a:p>
            <a:pPr marL="118872" indent="0">
              <a:buNone/>
            </a:pPr>
            <a:endParaRPr lang="en-GB" sz="2000" dirty="0">
              <a:latin typeface="Arial Narrow" panose="020B0606020202030204" pitchFamily="34" charset="0"/>
            </a:endParaRPr>
          </a:p>
          <a:p>
            <a:pPr marL="118872" indent="0" algn="ctr">
              <a:buNone/>
            </a:pPr>
            <a:r>
              <a:rPr lang="en-GB" sz="2400" dirty="0">
                <a:solidFill>
                  <a:srgbClr val="CC9900"/>
                </a:solidFill>
                <a:latin typeface="Palatino Linotype" panose="02040502050505030304" pitchFamily="18" charset="0"/>
              </a:rPr>
              <a:t>culture as always-already social and material in its roots.</a:t>
            </a:r>
            <a:endParaRPr lang="en-GB" sz="2000" dirty="0">
              <a:solidFill>
                <a:srgbClr val="CC9900"/>
              </a:solidFill>
            </a:endParaRPr>
          </a:p>
          <a:p>
            <a:pPr marL="118872" indent="0">
              <a:buNone/>
            </a:pPr>
            <a:endParaRPr lang="en-GB" sz="1700" dirty="0">
              <a:solidFill>
                <a:srgbClr val="CC9900"/>
              </a:solidFill>
              <a:latin typeface="Arial Narrow" panose="020B0606020202030204" pitchFamily="34" charset="0"/>
            </a:endParaRPr>
          </a:p>
        </p:txBody>
      </p:sp>
    </p:spTree>
    <p:extLst>
      <p:ext uri="{BB962C8B-B14F-4D97-AF65-F5344CB8AC3E}">
        <p14:creationId xmlns:p14="http://schemas.microsoft.com/office/powerpoint/2010/main" val="2313780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5" end="15"/>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17" end="17"/>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0" end="0"/>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4">
                                            <p:txEl>
                                              <p:pRg st="1" end="1"/>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4">
                                            <p:txEl>
                                              <p:pRg st="2" end="2"/>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4">
                                            <p:txEl>
                                              <p:pRg st="3" end="3"/>
                                            </p:txEl>
                                          </p:spTgt>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4">
                                            <p:txEl>
                                              <p:pRg st="4" end="4"/>
                                            </p:txEl>
                                          </p:spTgt>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4">
                                            <p:txEl>
                                              <p:pRg st="5" end="5"/>
                                            </p:txEl>
                                          </p:spTgt>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4">
                                            <p:txEl>
                                              <p:pRg st="6" end="6"/>
                                            </p:txEl>
                                          </p:spTgt>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4">
                                            <p:txEl>
                                              <p:pRg st="7" end="7"/>
                                            </p:txEl>
                                          </p:spTgt>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4">
                                            <p:txEl>
                                              <p:pRg st="8" end="8"/>
                                            </p:txEl>
                                          </p:spTgt>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4">
                                            <p:txEl>
                                              <p:pRg st="9" end="9"/>
                                            </p:txEl>
                                          </p:spTgt>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4">
                                            <p:txEl>
                                              <p:pRg st="10" end="10"/>
                                            </p:txEl>
                                          </p:spTgt>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4">
                                            <p:txEl>
                                              <p:pRg st="11" end="11"/>
                                            </p:txEl>
                                          </p:spTgt>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4">
                                            <p:txEl>
                                              <p:pRg st="12" end="12"/>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4">
                                            <p:txEl>
                                              <p:pRg st="13" end="13"/>
                                            </p:txEl>
                                          </p:spTgt>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4">
                                            <p:txEl>
                                              <p:pRg st="14" end="14"/>
                                            </p:txEl>
                                          </p:spTgt>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4">
                                            <p:txEl>
                                              <p:pRg st="15" end="15"/>
                                            </p:txEl>
                                          </p:spTgt>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4">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429" y="18068"/>
            <a:ext cx="4464496" cy="6651292"/>
          </a:xfrm>
          <a:prstGeom prst="rect">
            <a:avLst/>
          </a:prstGeom>
          <a:solidFill>
            <a:srgbClr val="0C3B40"/>
          </a:solidFill>
        </p:spPr>
        <p:txBody>
          <a:bodyPr vert="horz" lIns="54864" tIns="91440" rtlCol="0">
            <a:normAutofit fontScale="62500" lnSpcReduction="20000"/>
          </a:bodyPr>
          <a:lst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a:lstStyle>
          <a:p>
            <a:pPr marL="118872" indent="0">
              <a:buFont typeface="Wingdings 2"/>
              <a:buNone/>
            </a:pPr>
            <a:endParaRPr lang="en-GB" sz="3000" dirty="0">
              <a:latin typeface="Arial Narrow" panose="020B0606020202030204" pitchFamily="34" charset="0"/>
            </a:endParaRPr>
          </a:p>
          <a:p>
            <a:pPr marL="118872" indent="0">
              <a:lnSpc>
                <a:spcPct val="120000"/>
              </a:lnSpc>
              <a:buFont typeface="Wingdings 2"/>
              <a:buNone/>
            </a:pPr>
            <a:r>
              <a:rPr lang="en-GB" sz="2900" dirty="0">
                <a:solidFill>
                  <a:schemeClr val="bg1"/>
                </a:solidFill>
                <a:latin typeface="Californian FB" panose="0207040306080B030204" pitchFamily="18" charset="0"/>
              </a:rPr>
              <a:t>A fine way to paint soul, by painting body</a:t>
            </a:r>
          </a:p>
          <a:p>
            <a:pPr marL="118872" indent="0">
              <a:lnSpc>
                <a:spcPct val="120000"/>
              </a:lnSpc>
              <a:buFont typeface="Wingdings 2"/>
              <a:buNone/>
            </a:pPr>
            <a:r>
              <a:rPr lang="en-GB" sz="2900" dirty="0">
                <a:solidFill>
                  <a:schemeClr val="bg1"/>
                </a:solidFill>
                <a:latin typeface="Californian FB" panose="0207040306080B030204" pitchFamily="18" charset="0"/>
              </a:rPr>
              <a:t>So ill, the eye can't stop there, must go further             </a:t>
            </a:r>
          </a:p>
          <a:p>
            <a:pPr marL="118872" indent="0">
              <a:lnSpc>
                <a:spcPct val="120000"/>
              </a:lnSpc>
              <a:buFont typeface="Wingdings 2"/>
              <a:buNone/>
            </a:pPr>
            <a:r>
              <a:rPr lang="en-GB" sz="2900" dirty="0">
                <a:solidFill>
                  <a:schemeClr val="bg1"/>
                </a:solidFill>
                <a:latin typeface="Californian FB" panose="0207040306080B030204" pitchFamily="18" charset="0"/>
              </a:rPr>
              <a:t> And can't fare worse! Thus, yellow does for white</a:t>
            </a:r>
          </a:p>
          <a:p>
            <a:pPr marL="118872" indent="0">
              <a:lnSpc>
                <a:spcPct val="120000"/>
              </a:lnSpc>
              <a:buFont typeface="Wingdings 2"/>
              <a:buNone/>
            </a:pPr>
            <a:r>
              <a:rPr lang="en-GB" sz="2900" dirty="0">
                <a:solidFill>
                  <a:schemeClr val="bg1"/>
                </a:solidFill>
                <a:latin typeface="Californian FB" panose="0207040306080B030204" pitchFamily="18" charset="0"/>
              </a:rPr>
              <a:t>When what you put for yellow's simply black,</a:t>
            </a:r>
          </a:p>
          <a:p>
            <a:pPr marL="118872" indent="0">
              <a:lnSpc>
                <a:spcPct val="120000"/>
              </a:lnSpc>
              <a:buFont typeface="Wingdings 2"/>
              <a:buNone/>
            </a:pPr>
            <a:r>
              <a:rPr lang="en-GB" sz="2900" dirty="0">
                <a:solidFill>
                  <a:schemeClr val="bg1"/>
                </a:solidFill>
                <a:latin typeface="Californian FB" panose="0207040306080B030204" pitchFamily="18" charset="0"/>
              </a:rPr>
              <a:t>And any sort of meaning looks intense</a:t>
            </a:r>
          </a:p>
          <a:p>
            <a:pPr marL="118872" indent="0">
              <a:lnSpc>
                <a:spcPct val="120000"/>
              </a:lnSpc>
              <a:buFont typeface="Wingdings 2"/>
              <a:buNone/>
            </a:pPr>
            <a:r>
              <a:rPr lang="en-GB" sz="2900" dirty="0">
                <a:solidFill>
                  <a:schemeClr val="bg1"/>
                </a:solidFill>
                <a:latin typeface="Californian FB" panose="0207040306080B030204" pitchFamily="18" charset="0"/>
              </a:rPr>
              <a:t>When all beside itself means and looks naught.</a:t>
            </a:r>
          </a:p>
          <a:p>
            <a:pPr marL="118872" indent="0">
              <a:lnSpc>
                <a:spcPct val="120000"/>
              </a:lnSpc>
              <a:buFont typeface="Wingdings 2"/>
              <a:buNone/>
            </a:pPr>
            <a:r>
              <a:rPr lang="en-GB" sz="2900" dirty="0">
                <a:solidFill>
                  <a:srgbClr val="CC9900"/>
                </a:solidFill>
                <a:latin typeface="Californian FB" panose="0207040306080B030204" pitchFamily="18" charset="0"/>
              </a:rPr>
              <a:t>Why can't a painter lift each foot in turn,</a:t>
            </a:r>
          </a:p>
          <a:p>
            <a:pPr marL="118872" indent="0">
              <a:lnSpc>
                <a:spcPct val="120000"/>
              </a:lnSpc>
              <a:buFont typeface="Wingdings 2"/>
              <a:buNone/>
            </a:pPr>
            <a:r>
              <a:rPr lang="en-GB" sz="2900" dirty="0">
                <a:solidFill>
                  <a:srgbClr val="CC9900"/>
                </a:solidFill>
                <a:latin typeface="Californian FB" panose="0207040306080B030204" pitchFamily="18" charset="0"/>
              </a:rPr>
              <a:t>Left foot and right foot, go a double step,</a:t>
            </a:r>
          </a:p>
          <a:p>
            <a:pPr marL="118872" indent="0">
              <a:lnSpc>
                <a:spcPct val="120000"/>
              </a:lnSpc>
              <a:buFont typeface="Wingdings 2"/>
              <a:buNone/>
            </a:pPr>
            <a:r>
              <a:rPr lang="en-GB" sz="2900" dirty="0">
                <a:solidFill>
                  <a:srgbClr val="CC9900"/>
                </a:solidFill>
                <a:latin typeface="Californian FB" panose="0207040306080B030204" pitchFamily="18" charset="0"/>
              </a:rPr>
              <a:t>Make his flesh liker and his soul more like</a:t>
            </a:r>
            <a:r>
              <a:rPr lang="en-GB" sz="2900" dirty="0">
                <a:solidFill>
                  <a:schemeClr val="bg1"/>
                </a:solidFill>
                <a:latin typeface="Californian FB" panose="0207040306080B030204" pitchFamily="18" charset="0"/>
              </a:rPr>
              <a:t>,</a:t>
            </a:r>
          </a:p>
          <a:p>
            <a:pPr marL="118872" indent="0">
              <a:lnSpc>
                <a:spcPct val="120000"/>
              </a:lnSpc>
              <a:buFont typeface="Wingdings 2"/>
              <a:buNone/>
            </a:pPr>
            <a:r>
              <a:rPr lang="en-GB" sz="2900" dirty="0">
                <a:solidFill>
                  <a:schemeClr val="bg1"/>
                </a:solidFill>
                <a:latin typeface="Californian FB" panose="0207040306080B030204" pitchFamily="18" charset="0"/>
              </a:rPr>
              <a:t>Both in their order? Take the prettiest face,</a:t>
            </a:r>
          </a:p>
          <a:p>
            <a:pPr marL="118872" indent="0">
              <a:lnSpc>
                <a:spcPct val="120000"/>
              </a:lnSpc>
              <a:buFont typeface="Wingdings 2"/>
              <a:buNone/>
            </a:pPr>
            <a:r>
              <a:rPr lang="en-GB" sz="2900" dirty="0">
                <a:solidFill>
                  <a:schemeClr val="bg1"/>
                </a:solidFill>
                <a:latin typeface="Californian FB" panose="0207040306080B030204" pitchFamily="18" charset="0"/>
              </a:rPr>
              <a:t>The Prior's niece…patron-saint - is it so pretty</a:t>
            </a:r>
          </a:p>
          <a:p>
            <a:pPr marL="118872" indent="0">
              <a:lnSpc>
                <a:spcPct val="120000"/>
              </a:lnSpc>
              <a:buFont typeface="Wingdings 2"/>
              <a:buNone/>
            </a:pPr>
            <a:r>
              <a:rPr lang="en-GB" sz="2900" dirty="0">
                <a:solidFill>
                  <a:schemeClr val="bg1"/>
                </a:solidFill>
                <a:latin typeface="Californian FB" panose="0207040306080B030204" pitchFamily="18" charset="0"/>
              </a:rPr>
              <a:t>You can't discover if it means hope, fear,               </a:t>
            </a:r>
          </a:p>
          <a:p>
            <a:pPr marL="118872" indent="0">
              <a:lnSpc>
                <a:spcPct val="120000"/>
              </a:lnSpc>
              <a:buNone/>
            </a:pPr>
            <a:r>
              <a:rPr lang="en-GB" sz="2900" dirty="0">
                <a:solidFill>
                  <a:schemeClr val="bg1"/>
                </a:solidFill>
                <a:latin typeface="Californian FB" panose="0207040306080B030204" pitchFamily="18" charset="0"/>
              </a:rPr>
              <a:t>Sorrow or joy? won't beauty go with these? Suppose I've made her eyes all right and blue,</a:t>
            </a:r>
          </a:p>
          <a:p>
            <a:pPr marL="118872" indent="0">
              <a:lnSpc>
                <a:spcPct val="120000"/>
              </a:lnSpc>
              <a:buNone/>
            </a:pPr>
            <a:r>
              <a:rPr lang="en-GB" sz="2900" dirty="0">
                <a:solidFill>
                  <a:schemeClr val="bg1"/>
                </a:solidFill>
                <a:latin typeface="Californian FB" panose="0207040306080B030204" pitchFamily="18" charset="0"/>
              </a:rPr>
              <a:t>Can't I take breath and try to add life's flash</a:t>
            </a:r>
          </a:p>
          <a:p>
            <a:pPr marL="118872" indent="0">
              <a:lnSpc>
                <a:spcPct val="120000"/>
              </a:lnSpc>
              <a:buNone/>
            </a:pPr>
            <a:r>
              <a:rPr lang="en-GB" sz="2900" dirty="0">
                <a:solidFill>
                  <a:schemeClr val="bg1"/>
                </a:solidFill>
                <a:latin typeface="Californian FB" panose="0207040306080B030204" pitchFamily="18" charset="0"/>
              </a:rPr>
              <a:t>And then add soul and heighten them three-fold</a:t>
            </a:r>
            <a:r>
              <a:rPr lang="en-GB" sz="2900" dirty="0" smtClean="0">
                <a:solidFill>
                  <a:schemeClr val="bg1"/>
                </a:solidFill>
                <a:latin typeface="Californian FB" panose="0207040306080B030204" pitchFamily="18" charset="0"/>
              </a:rPr>
              <a:t>?</a:t>
            </a:r>
            <a:endParaRPr lang="en-GB" dirty="0"/>
          </a:p>
        </p:txBody>
      </p:sp>
      <p:sp>
        <p:nvSpPr>
          <p:cNvPr id="7" name="Rectangle 6"/>
          <p:cNvSpPr/>
          <p:nvPr/>
        </p:nvSpPr>
        <p:spPr>
          <a:xfrm>
            <a:off x="4464067" y="18068"/>
            <a:ext cx="4679933" cy="6217087"/>
          </a:xfrm>
          <a:prstGeom prst="rect">
            <a:avLst/>
          </a:prstGeom>
          <a:solidFill>
            <a:srgbClr val="0C3B40"/>
          </a:solidFill>
        </p:spPr>
        <p:txBody>
          <a:bodyPr wrap="square">
            <a:spAutoFit/>
          </a:bodyPr>
          <a:lstStyle/>
          <a:p>
            <a:pPr marL="118872" indent="0">
              <a:buNone/>
            </a:pPr>
            <a:endParaRPr lang="en-GB" sz="2000" dirty="0">
              <a:latin typeface="Arial Narrow" panose="020B0606020202030204" pitchFamily="34" charset="0"/>
            </a:endParaRPr>
          </a:p>
          <a:p>
            <a:pPr marL="118872" indent="0">
              <a:buNone/>
            </a:pPr>
            <a:r>
              <a:rPr lang="en-GB" dirty="0">
                <a:solidFill>
                  <a:schemeClr val="bg1"/>
                </a:solidFill>
                <a:latin typeface="Californian FB" panose="0207040306080B030204" pitchFamily="18" charset="0"/>
              </a:rPr>
              <a:t>Or say there's beauty with no soul at all - </a:t>
            </a:r>
          </a:p>
          <a:p>
            <a:pPr marL="118872" indent="0">
              <a:buNone/>
            </a:pPr>
            <a:r>
              <a:rPr lang="en-GB" dirty="0">
                <a:solidFill>
                  <a:schemeClr val="bg1"/>
                </a:solidFill>
                <a:latin typeface="Californian FB" panose="0207040306080B030204" pitchFamily="18" charset="0"/>
              </a:rPr>
              <a:t>(I never saw it - put the case the same - )</a:t>
            </a:r>
          </a:p>
          <a:p>
            <a:pPr marL="118872" indent="0">
              <a:buNone/>
            </a:pPr>
            <a:r>
              <a:rPr lang="en-GB" dirty="0">
                <a:solidFill>
                  <a:srgbClr val="CC9900"/>
                </a:solidFill>
                <a:latin typeface="Californian FB" panose="0207040306080B030204" pitchFamily="18" charset="0"/>
              </a:rPr>
              <a:t>If you get simple beauty and naught else,</a:t>
            </a:r>
          </a:p>
          <a:p>
            <a:pPr marL="118872" indent="0">
              <a:buNone/>
            </a:pPr>
            <a:r>
              <a:rPr lang="en-GB" dirty="0">
                <a:solidFill>
                  <a:srgbClr val="CC9900"/>
                </a:solidFill>
                <a:latin typeface="Californian FB" panose="0207040306080B030204" pitchFamily="18" charset="0"/>
              </a:rPr>
              <a:t>You get about the best thing God invents:</a:t>
            </a:r>
          </a:p>
          <a:p>
            <a:pPr marL="118872" indent="0">
              <a:buNone/>
            </a:pPr>
            <a:r>
              <a:rPr lang="en-GB" dirty="0">
                <a:solidFill>
                  <a:srgbClr val="CC9900"/>
                </a:solidFill>
                <a:latin typeface="Californian FB" panose="0207040306080B030204" pitchFamily="18" charset="0"/>
              </a:rPr>
              <a:t>That's somewhat: and you'll find the soul you have missed,</a:t>
            </a:r>
          </a:p>
          <a:p>
            <a:pPr marL="118872" indent="0">
              <a:buNone/>
            </a:pPr>
            <a:r>
              <a:rPr lang="en-GB" dirty="0">
                <a:solidFill>
                  <a:srgbClr val="CC9900"/>
                </a:solidFill>
                <a:latin typeface="Californian FB" panose="0207040306080B030204" pitchFamily="18" charset="0"/>
              </a:rPr>
              <a:t>Within yourself, when you return him thanks</a:t>
            </a:r>
            <a:r>
              <a:rPr lang="en-GB" dirty="0">
                <a:solidFill>
                  <a:schemeClr val="bg1"/>
                </a:solidFill>
                <a:latin typeface="Californian FB" panose="0207040306080B030204" pitchFamily="18" charset="0"/>
              </a:rPr>
              <a:t>.               </a:t>
            </a:r>
          </a:p>
          <a:p>
            <a:pPr marL="118872" indent="0">
              <a:buNone/>
            </a:pPr>
            <a:r>
              <a:rPr lang="en-GB" dirty="0">
                <a:solidFill>
                  <a:schemeClr val="bg1"/>
                </a:solidFill>
                <a:latin typeface="Californian FB" panose="0207040306080B030204" pitchFamily="18" charset="0"/>
              </a:rPr>
              <a:t>"Rub all out! "Well, well, there's my life, in short, </a:t>
            </a:r>
          </a:p>
          <a:p>
            <a:r>
              <a:rPr lang="en-GB" dirty="0">
                <a:solidFill>
                  <a:schemeClr val="bg1"/>
                </a:solidFill>
                <a:latin typeface="Californian FB" panose="0207040306080B030204" pitchFamily="18" charset="0"/>
              </a:rPr>
              <a:t>And so the thing has gone on ever since.</a:t>
            </a:r>
          </a:p>
          <a:p>
            <a:r>
              <a:rPr lang="en-GB" dirty="0">
                <a:solidFill>
                  <a:schemeClr val="bg1"/>
                </a:solidFill>
                <a:latin typeface="Californian FB" panose="0207040306080B030204" pitchFamily="18" charset="0"/>
              </a:rPr>
              <a:t>I'm grown a man no doubt, I've broken bounds:</a:t>
            </a:r>
          </a:p>
          <a:p>
            <a:pPr marL="118872" indent="0">
              <a:buNone/>
            </a:pPr>
            <a:r>
              <a:rPr lang="en-GB" dirty="0">
                <a:solidFill>
                  <a:srgbClr val="CC9900"/>
                </a:solidFill>
                <a:latin typeface="Californian FB" panose="0207040306080B030204" pitchFamily="18" charset="0"/>
              </a:rPr>
              <a:t>You should not take a fellow eight years old</a:t>
            </a:r>
          </a:p>
          <a:p>
            <a:pPr marL="118872" indent="0">
              <a:buNone/>
            </a:pPr>
            <a:r>
              <a:rPr lang="en-GB" dirty="0">
                <a:solidFill>
                  <a:srgbClr val="CC9900"/>
                </a:solidFill>
                <a:latin typeface="Californian FB" panose="0207040306080B030204" pitchFamily="18" charset="0"/>
              </a:rPr>
              <a:t>And make him swear to never kiss the girls</a:t>
            </a:r>
          </a:p>
          <a:p>
            <a:pPr marL="118872" indent="0">
              <a:buNone/>
            </a:pPr>
            <a:r>
              <a:rPr lang="en-GB" dirty="0">
                <a:solidFill>
                  <a:schemeClr val="bg1"/>
                </a:solidFill>
                <a:latin typeface="Californian FB" panose="0207040306080B030204" pitchFamily="18" charset="0"/>
              </a:rPr>
              <a:t>[…..]</a:t>
            </a:r>
          </a:p>
          <a:p>
            <a:pPr marL="118872" indent="0">
              <a:buNone/>
            </a:pPr>
            <a:r>
              <a:rPr lang="en-GB" dirty="0">
                <a:solidFill>
                  <a:schemeClr val="bg1"/>
                </a:solidFill>
                <a:latin typeface="Californian FB" panose="0207040306080B030204" pitchFamily="18" charset="0"/>
              </a:rPr>
              <a:t>                                   the old grave eyes</a:t>
            </a:r>
          </a:p>
          <a:p>
            <a:pPr marL="118872" indent="0">
              <a:buNone/>
            </a:pPr>
            <a:r>
              <a:rPr lang="en-GB" dirty="0">
                <a:solidFill>
                  <a:schemeClr val="bg1"/>
                </a:solidFill>
                <a:latin typeface="Californian FB" panose="0207040306080B030204" pitchFamily="18" charset="0"/>
              </a:rPr>
              <a:t>Are peeping o'er my shoulder as I work,</a:t>
            </a:r>
          </a:p>
          <a:p>
            <a:pPr marL="118872" indent="0">
              <a:buNone/>
            </a:pPr>
            <a:r>
              <a:rPr lang="en-GB" dirty="0">
                <a:solidFill>
                  <a:schemeClr val="bg1"/>
                </a:solidFill>
                <a:latin typeface="Californian FB" panose="0207040306080B030204" pitchFamily="18" charset="0"/>
              </a:rPr>
              <a:t>The heads shake still - "</a:t>
            </a:r>
            <a:r>
              <a:rPr lang="en-GB" dirty="0">
                <a:solidFill>
                  <a:srgbClr val="CC9900"/>
                </a:solidFill>
                <a:latin typeface="Californian FB" panose="0207040306080B030204" pitchFamily="18" charset="0"/>
              </a:rPr>
              <a:t>It's art's decline, my son!</a:t>
            </a:r>
          </a:p>
          <a:p>
            <a:pPr marL="118872" indent="0">
              <a:buNone/>
            </a:pPr>
            <a:r>
              <a:rPr lang="en-GB" dirty="0">
                <a:solidFill>
                  <a:srgbClr val="CC9900"/>
                </a:solidFill>
                <a:latin typeface="Californian FB" panose="0207040306080B030204" pitchFamily="18" charset="0"/>
              </a:rPr>
              <a:t>You're not of the true painters,</a:t>
            </a:r>
            <a:r>
              <a:rPr lang="en-GB" dirty="0">
                <a:solidFill>
                  <a:schemeClr val="bg1"/>
                </a:solidFill>
                <a:latin typeface="Californian FB" panose="0207040306080B030204" pitchFamily="18" charset="0"/>
              </a:rPr>
              <a:t> great and old;</a:t>
            </a:r>
          </a:p>
          <a:p>
            <a:pPr marL="118872" indent="0">
              <a:buNone/>
            </a:pPr>
            <a:r>
              <a:rPr lang="en-GB" dirty="0">
                <a:solidFill>
                  <a:schemeClr val="bg1"/>
                </a:solidFill>
                <a:latin typeface="Californian FB" panose="0207040306080B030204" pitchFamily="18" charset="0"/>
              </a:rPr>
              <a:t>Brother Angelico's the man, you'll find;</a:t>
            </a:r>
          </a:p>
          <a:p>
            <a:pPr marL="118872" indent="0">
              <a:buNone/>
            </a:pPr>
            <a:endParaRPr lang="en-GB" dirty="0">
              <a:solidFill>
                <a:schemeClr val="bg1"/>
              </a:solidFill>
              <a:latin typeface="Californian FB" panose="0207040306080B030204" pitchFamily="18" charset="0"/>
            </a:endParaRPr>
          </a:p>
        </p:txBody>
      </p:sp>
    </p:spTree>
    <p:extLst>
      <p:ext uri="{BB962C8B-B14F-4D97-AF65-F5344CB8AC3E}">
        <p14:creationId xmlns:p14="http://schemas.microsoft.com/office/powerpoint/2010/main" val="594149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55448"/>
            <a:ext cx="8640960" cy="1252728"/>
          </a:xfrm>
        </p:spPr>
        <p:txBody>
          <a:bodyPr>
            <a:noAutofit/>
          </a:bodyPr>
          <a:lstStyle/>
          <a:p>
            <a:r>
              <a:rPr lang="en-GB" sz="3300" b="0" i="1" dirty="0">
                <a:solidFill>
                  <a:schemeClr val="bg1"/>
                </a:solidFill>
                <a:latin typeface="Palatino Linotype" panose="02040502050505030304" pitchFamily="18" charset="0"/>
              </a:rPr>
              <a:t>1.</a:t>
            </a:r>
            <a:r>
              <a:rPr lang="en-GB" sz="3200" b="0" i="1" dirty="0">
                <a:solidFill>
                  <a:schemeClr val="bg1"/>
                </a:solidFill>
                <a:latin typeface="Palatino Linotype" panose="02040502050505030304" pitchFamily="18" charset="0"/>
              </a:rPr>
              <a:t> </a:t>
            </a:r>
            <a:r>
              <a:rPr lang="en-GB" sz="3200" b="0" dirty="0">
                <a:solidFill>
                  <a:schemeClr val="bg1"/>
                </a:solidFill>
                <a:latin typeface="Palatino Linotype" panose="02040502050505030304" pitchFamily="18" charset="0"/>
              </a:rPr>
              <a:t>EMPHASIS ON </a:t>
            </a:r>
            <a:r>
              <a:rPr lang="en-GB" sz="3300" b="0" dirty="0">
                <a:solidFill>
                  <a:schemeClr val="bg1"/>
                </a:solidFill>
                <a:latin typeface="Palatino Linotype" panose="02040502050505030304" pitchFamily="18" charset="0"/>
              </a:rPr>
              <a:t>HISTORICAL CONTEXT </a:t>
            </a:r>
            <a:r>
              <a:rPr lang="en-GB" sz="3600" b="0" dirty="0">
                <a:solidFill>
                  <a:srgbClr val="FFFF00"/>
                </a:solidFill>
                <a:latin typeface="Palatino Linotype" panose="02040502050505030304" pitchFamily="18" charset="0"/>
              </a:rPr>
              <a:t/>
            </a:r>
            <a:br>
              <a:rPr lang="en-GB" sz="3600" b="0" dirty="0">
                <a:solidFill>
                  <a:srgbClr val="FFFF00"/>
                </a:solidFill>
                <a:latin typeface="Palatino Linotype" panose="02040502050505030304" pitchFamily="18" charset="0"/>
              </a:rPr>
            </a:br>
            <a:r>
              <a:rPr lang="en-GB" sz="3600" b="0" dirty="0">
                <a:solidFill>
                  <a:srgbClr val="FFFF00"/>
                </a:solidFill>
                <a:latin typeface="Palatino Linotype" panose="02040502050505030304" pitchFamily="18" charset="0"/>
              </a:rPr>
              <a:t>                                                           </a:t>
            </a:r>
            <a:r>
              <a:rPr lang="en-GB" sz="2000" b="0" dirty="0">
                <a:solidFill>
                  <a:schemeClr val="bg1"/>
                </a:solidFill>
                <a:latin typeface="Palatino Linotype" panose="02040502050505030304" pitchFamily="18" charset="0"/>
              </a:rPr>
              <a:t>(Peter Barry)</a:t>
            </a:r>
            <a:endParaRPr lang="en-GB" sz="3300" b="0" dirty="0">
              <a:solidFill>
                <a:schemeClr val="bg1"/>
              </a:solidFill>
              <a:latin typeface="Palatino Linotype" panose="02040502050505030304" pitchFamily="18" charset="0"/>
            </a:endParaRPr>
          </a:p>
        </p:txBody>
      </p:sp>
      <p:sp>
        <p:nvSpPr>
          <p:cNvPr id="3" name="Content Placeholder 2"/>
          <p:cNvSpPr>
            <a:spLocks noGrp="1"/>
          </p:cNvSpPr>
          <p:nvPr>
            <p:ph idx="1"/>
          </p:nvPr>
        </p:nvSpPr>
        <p:spPr>
          <a:xfrm>
            <a:off x="0" y="1484784"/>
            <a:ext cx="9144000" cy="5373216"/>
          </a:xfrm>
          <a:solidFill>
            <a:srgbClr val="CC9900"/>
          </a:solidFill>
        </p:spPr>
        <p:txBody>
          <a:bodyPr>
            <a:normAutofit fontScale="47500" lnSpcReduction="20000"/>
          </a:bodyPr>
          <a:lstStyle/>
          <a:p>
            <a:pPr marL="118872" indent="0">
              <a:lnSpc>
                <a:spcPct val="120000"/>
              </a:lnSpc>
              <a:buNone/>
            </a:pPr>
            <a:r>
              <a:rPr lang="en-GB" sz="4400" dirty="0">
                <a:solidFill>
                  <a:srgbClr val="0C3B40"/>
                </a:solidFill>
                <a:latin typeface="Palatino Linotype" panose="02040502050505030304" pitchFamily="18" charset="0"/>
              </a:rPr>
              <a:t>'undermines the transcendent significance traditionally accorded to the literary text'. </a:t>
            </a:r>
            <a:r>
              <a:rPr lang="en-GB" sz="4400" dirty="0">
                <a:latin typeface="Palatino Linotype" panose="02040502050505030304" pitchFamily="18" charset="0"/>
              </a:rPr>
              <a:t>Here the word 'transcendent' roughly means 'timeless'. … if we are today still studying and reading Shakespeare then his plays have indeed proved themselves 'timeless' in the simple sense that they are </a:t>
            </a:r>
            <a:r>
              <a:rPr lang="en-GB" sz="4400" u="sng" dirty="0">
                <a:latin typeface="Palatino Linotype" panose="02040502050505030304" pitchFamily="18" charset="0"/>
              </a:rPr>
              <a:t>clearly not limited by the historical circumstances in which they were produced</a:t>
            </a:r>
            <a:r>
              <a:rPr lang="en-GB" sz="4400" dirty="0">
                <a:latin typeface="Palatino Linotype" panose="02040502050505030304" pitchFamily="18" charset="0"/>
              </a:rPr>
              <a:t>. [But] the aim of this aspect of cultural materialism is to allow the literary text to </a:t>
            </a:r>
            <a:r>
              <a:rPr lang="en-GB" sz="4400" b="1" dirty="0">
                <a:solidFill>
                  <a:srgbClr val="0C3B40"/>
                </a:solidFill>
                <a:latin typeface="Palatino Linotype" panose="02040502050505030304" pitchFamily="18" charset="0"/>
              </a:rPr>
              <a:t>'recover its histories' </a:t>
            </a:r>
            <a:r>
              <a:rPr lang="en-GB" sz="4400" dirty="0">
                <a:solidFill>
                  <a:srgbClr val="0C3B40"/>
                </a:solidFill>
                <a:latin typeface="Palatino Linotype" panose="02040502050505030304" pitchFamily="18" charset="0"/>
              </a:rPr>
              <a:t>which previous kinds of study have often ignored</a:t>
            </a:r>
            <a:r>
              <a:rPr lang="en-GB" sz="4400" dirty="0">
                <a:latin typeface="Palatino Linotype" panose="02040502050505030304" pitchFamily="18" charset="0"/>
              </a:rPr>
              <a:t>. The kind of history recovered would involve relating the plays to such phenomena as 'enclosures and the oppression of the rural poor, state power and resistance to it … witchcraft, the challenge and containment of the </a:t>
            </a:r>
            <a:r>
              <a:rPr lang="en-GB" sz="4400" dirty="0" err="1">
                <a:latin typeface="Palatino Linotype" panose="02040502050505030304" pitchFamily="18" charset="0"/>
              </a:rPr>
              <a:t>carnivalesque</a:t>
            </a:r>
            <a:r>
              <a:rPr lang="en-GB" sz="4200" dirty="0">
                <a:latin typeface="Palatino Linotype" panose="02040502050505030304" pitchFamily="18" charset="0"/>
              </a:rPr>
              <a:t>' (</a:t>
            </a:r>
            <a:r>
              <a:rPr lang="en-GB" sz="4200" dirty="0" err="1">
                <a:latin typeface="Palatino Linotype" panose="02040502050505030304" pitchFamily="18" charset="0"/>
              </a:rPr>
              <a:t>Dollimore</a:t>
            </a:r>
            <a:r>
              <a:rPr lang="en-GB" sz="4200" dirty="0">
                <a:latin typeface="Palatino Linotype" panose="02040502050505030304" pitchFamily="18" charset="0"/>
              </a:rPr>
              <a:t> and </a:t>
            </a:r>
            <a:r>
              <a:rPr lang="en-GB" sz="4200" dirty="0" err="1">
                <a:latin typeface="Palatino Linotype" panose="02040502050505030304" pitchFamily="18" charset="0"/>
              </a:rPr>
              <a:t>Sinfield</a:t>
            </a:r>
            <a:r>
              <a:rPr lang="en-GB" sz="4200" dirty="0">
                <a:latin typeface="Palatino Linotype" panose="02040502050505030304" pitchFamily="18" charset="0"/>
              </a:rPr>
              <a:t>, p. 3). </a:t>
            </a:r>
          </a:p>
          <a:p>
            <a:pPr marL="118872" indent="0">
              <a:buNone/>
            </a:pPr>
            <a:endParaRPr lang="en-GB" sz="2900" dirty="0">
              <a:latin typeface="Palatino Linotype" panose="02040502050505030304" pitchFamily="18" charset="0"/>
            </a:endParaRPr>
          </a:p>
          <a:p>
            <a:pPr marL="118872" indent="0">
              <a:lnSpc>
                <a:spcPct val="120000"/>
              </a:lnSpc>
              <a:buNone/>
            </a:pPr>
            <a:r>
              <a:rPr lang="en-GB" sz="3800" i="1" u="sng" dirty="0">
                <a:solidFill>
                  <a:srgbClr val="0C3B40"/>
                </a:solidFill>
                <a:latin typeface="Palatino Linotype" panose="02040502050505030304" pitchFamily="18" charset="0"/>
              </a:rPr>
              <a:t>Example</a:t>
            </a:r>
            <a:r>
              <a:rPr lang="en-GB" sz="3800" i="1" dirty="0">
                <a:solidFill>
                  <a:srgbClr val="0C3B40"/>
                </a:solidFill>
                <a:latin typeface="Palatino Linotype" panose="02040502050505030304" pitchFamily="18" charset="0"/>
              </a:rPr>
              <a:t>: </a:t>
            </a:r>
            <a:r>
              <a:rPr lang="en-GB" sz="4200" dirty="0">
                <a:solidFill>
                  <a:srgbClr val="0C3B40"/>
                </a:solidFill>
                <a:latin typeface="Palatino Linotype" panose="02040502050505030304" pitchFamily="18" charset="0"/>
              </a:rPr>
              <a:t>‘The Charge of the Light Brigade’ not just a stirring, patriotic poem praising the timeless heroism of the light brigade but a poem by the official Poet Laureate deflecting protest and supporting the officer class who had made the blunder that sent young men to a pointless, agonising death. </a:t>
            </a:r>
            <a:endParaRPr lang="en-GB" sz="3400" dirty="0">
              <a:solidFill>
                <a:srgbClr val="0C3B40"/>
              </a:solidFill>
            </a:endParaRPr>
          </a:p>
        </p:txBody>
      </p:sp>
    </p:spTree>
    <p:extLst>
      <p:ext uri="{BB962C8B-B14F-4D97-AF65-F5344CB8AC3E}">
        <p14:creationId xmlns:p14="http://schemas.microsoft.com/office/powerpoint/2010/main" val="3292948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C99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685" y="116632"/>
            <a:ext cx="9144000" cy="1252728"/>
          </a:xfrm>
        </p:spPr>
        <p:txBody>
          <a:bodyPr>
            <a:normAutofit/>
          </a:bodyPr>
          <a:lstStyle/>
          <a:p>
            <a:pPr algn="ctr"/>
            <a:r>
              <a:rPr lang="en-GB" sz="3200" b="0" i="1" dirty="0">
                <a:solidFill>
                  <a:schemeClr val="bg1"/>
                </a:solidFill>
                <a:latin typeface="Palatino Linotype" panose="02040502050505030304" pitchFamily="18" charset="0"/>
              </a:rPr>
              <a:t>2. </a:t>
            </a:r>
            <a:r>
              <a:rPr lang="en-GB" sz="3200" b="0" dirty="0">
                <a:solidFill>
                  <a:schemeClr val="bg1"/>
                </a:solidFill>
                <a:latin typeface="Palatino Linotype" panose="02040502050505030304" pitchFamily="18" charset="0"/>
              </a:rPr>
              <a:t>EMPHASIS ON THEORETICAL METHOD</a:t>
            </a:r>
            <a:br>
              <a:rPr lang="en-GB" sz="3200" b="0" dirty="0">
                <a:solidFill>
                  <a:schemeClr val="bg1"/>
                </a:solidFill>
                <a:latin typeface="Palatino Linotype" panose="02040502050505030304" pitchFamily="18" charset="0"/>
              </a:rPr>
            </a:br>
            <a:r>
              <a:rPr lang="en-GB" sz="3200" b="0" dirty="0">
                <a:solidFill>
                  <a:srgbClr val="FFFF00"/>
                </a:solidFill>
                <a:latin typeface="Palatino Linotype" panose="02040502050505030304" pitchFamily="18" charset="0"/>
              </a:rPr>
              <a:t>                                                              </a:t>
            </a:r>
            <a:r>
              <a:rPr lang="en-GB" sz="1800" b="0" dirty="0">
                <a:solidFill>
                  <a:schemeClr val="bg1"/>
                </a:solidFill>
                <a:latin typeface="Palatino Linotype" panose="02040502050505030304" pitchFamily="18" charset="0"/>
              </a:rPr>
              <a:t>(Peter Barry)</a:t>
            </a:r>
            <a:r>
              <a:rPr lang="en-GB" sz="3200" b="0" dirty="0">
                <a:solidFill>
                  <a:schemeClr val="bg1"/>
                </a:solidFill>
                <a:latin typeface="Palatino Linotype" panose="02040502050505030304" pitchFamily="18" charset="0"/>
              </a:rPr>
              <a:t> </a:t>
            </a:r>
            <a:r>
              <a:rPr lang="en-GB" sz="3200" b="0" dirty="0">
                <a:solidFill>
                  <a:srgbClr val="FFFF00"/>
                </a:solidFill>
                <a:latin typeface="Palatino Linotype" panose="02040502050505030304" pitchFamily="18" charset="0"/>
              </a:rPr>
              <a:t>    </a:t>
            </a:r>
            <a:endParaRPr lang="en-GB" sz="3200" dirty="0"/>
          </a:p>
        </p:txBody>
      </p:sp>
      <p:sp>
        <p:nvSpPr>
          <p:cNvPr id="3" name="Content Placeholder 2"/>
          <p:cNvSpPr>
            <a:spLocks noGrp="1"/>
          </p:cNvSpPr>
          <p:nvPr>
            <p:ph idx="1"/>
          </p:nvPr>
        </p:nvSpPr>
        <p:spPr>
          <a:solidFill>
            <a:srgbClr val="CC9900"/>
          </a:solidFill>
        </p:spPr>
        <p:txBody>
          <a:bodyPr>
            <a:normAutofit/>
          </a:bodyPr>
          <a:lstStyle/>
          <a:p>
            <a:pPr marL="118872" indent="0">
              <a:buNone/>
            </a:pPr>
            <a:r>
              <a:rPr lang="en-GB" sz="2400" dirty="0">
                <a:latin typeface="Palatino Linotype" panose="02040502050505030304" pitchFamily="18" charset="0"/>
              </a:rPr>
              <a:t>signifies the break with liberal humanism and the absorption of the lessons of structuralism, post-structuralism, and other approaches which have become prominent since the 1970s.</a:t>
            </a:r>
          </a:p>
          <a:p>
            <a:pPr marL="118872" indent="0">
              <a:buNone/>
            </a:pPr>
            <a:endParaRPr lang="en-GB" sz="1200" dirty="0">
              <a:latin typeface="Palatino Linotype" panose="02040502050505030304" pitchFamily="18" charset="0"/>
            </a:endParaRPr>
          </a:p>
          <a:p>
            <a:pPr marL="118872" indent="0">
              <a:buNone/>
            </a:pPr>
            <a:r>
              <a:rPr lang="en-GB" sz="2400" u="sng" dirty="0">
                <a:solidFill>
                  <a:srgbClr val="0029AC"/>
                </a:solidFill>
                <a:latin typeface="Palatino Linotype" panose="02040502050505030304" pitchFamily="18" charset="0"/>
              </a:rPr>
              <a:t>Example</a:t>
            </a:r>
            <a:r>
              <a:rPr lang="en-GB" sz="2400" dirty="0">
                <a:solidFill>
                  <a:srgbClr val="0029AC"/>
                </a:solidFill>
                <a:latin typeface="Palatino Linotype" panose="02040502050505030304" pitchFamily="18" charset="0"/>
              </a:rPr>
              <a:t> meaning resides in patterns of language and thought beyond the individual ‘genius’: here changes to poetic practice when confronted by the dominance of the novel. Armstrong suggests </a:t>
            </a:r>
          </a:p>
          <a:p>
            <a:pPr marL="118872" indent="0">
              <a:buNone/>
            </a:pPr>
            <a:r>
              <a:rPr lang="en-GB" sz="2400" dirty="0">
                <a:solidFill>
                  <a:srgbClr val="0029AC"/>
                </a:solidFill>
                <a:latin typeface="Palatino Linotype" panose="02040502050505030304" pitchFamily="18" charset="0"/>
              </a:rPr>
              <a:t>  (</a:t>
            </a:r>
            <a:r>
              <a:rPr lang="en-GB" sz="2400" dirty="0" err="1">
                <a:solidFill>
                  <a:srgbClr val="0029AC"/>
                </a:solidFill>
                <a:latin typeface="Palatino Linotype" panose="02040502050505030304" pitchFamily="18" charset="0"/>
              </a:rPr>
              <a:t>i</a:t>
            </a:r>
            <a:r>
              <a:rPr lang="en-GB" sz="2400" dirty="0">
                <a:solidFill>
                  <a:srgbClr val="0029AC"/>
                </a:solidFill>
                <a:latin typeface="Palatino Linotype" panose="02040502050505030304" pitchFamily="18" charset="0"/>
              </a:rPr>
              <a:t>) </a:t>
            </a:r>
            <a:r>
              <a:rPr lang="en-GB" sz="2400" i="1" dirty="0">
                <a:solidFill>
                  <a:srgbClr val="0029AC"/>
                </a:solidFill>
                <a:latin typeface="Palatino Linotype" panose="02040502050505030304" pitchFamily="18" charset="0"/>
              </a:rPr>
              <a:t>Dramatic Monologue </a:t>
            </a:r>
            <a:r>
              <a:rPr lang="en-GB" sz="2400" dirty="0" err="1">
                <a:solidFill>
                  <a:srgbClr val="0029AC"/>
                </a:solidFill>
                <a:latin typeface="Palatino Linotype" panose="02040502050505030304" pitchFamily="18" charset="0"/>
              </a:rPr>
              <a:t>eg</a:t>
            </a:r>
            <a:r>
              <a:rPr lang="en-GB" sz="2400" dirty="0">
                <a:solidFill>
                  <a:srgbClr val="0029AC"/>
                </a:solidFill>
                <a:latin typeface="Palatino Linotype" panose="02040502050505030304" pitchFamily="18" charset="0"/>
              </a:rPr>
              <a:t> AT, ‘St Simeon </a:t>
            </a:r>
            <a:r>
              <a:rPr lang="en-GB" sz="2400" dirty="0" err="1">
                <a:solidFill>
                  <a:srgbClr val="0029AC"/>
                </a:solidFill>
                <a:latin typeface="Palatino Linotype" panose="02040502050505030304" pitchFamily="18" charset="0"/>
              </a:rPr>
              <a:t>Stylites’</a:t>
            </a:r>
            <a:endParaRPr lang="en-GB" sz="2400" dirty="0">
              <a:solidFill>
                <a:srgbClr val="0029AC"/>
              </a:solidFill>
              <a:latin typeface="Palatino Linotype" panose="02040502050505030304" pitchFamily="18" charset="0"/>
            </a:endParaRPr>
          </a:p>
          <a:p>
            <a:pPr marL="118872" indent="0">
              <a:buNone/>
            </a:pPr>
            <a:r>
              <a:rPr lang="en-GB" sz="2400" dirty="0">
                <a:solidFill>
                  <a:srgbClr val="0029AC"/>
                </a:solidFill>
                <a:latin typeface="Palatino Linotype" panose="02040502050505030304" pitchFamily="18" charset="0"/>
              </a:rPr>
              <a:t>  (ii) what she calls the ‘</a:t>
            </a:r>
            <a:r>
              <a:rPr lang="en-GB" sz="2400" i="1" dirty="0">
                <a:solidFill>
                  <a:srgbClr val="0029AC"/>
                </a:solidFill>
                <a:latin typeface="Palatino Linotype" panose="02040502050505030304" pitchFamily="18" charset="0"/>
              </a:rPr>
              <a:t>double poem</a:t>
            </a:r>
            <a:r>
              <a:rPr lang="en-GB" sz="2400" dirty="0">
                <a:solidFill>
                  <a:srgbClr val="0029AC"/>
                </a:solidFill>
                <a:latin typeface="Palatino Linotype" panose="02040502050505030304" pitchFamily="18" charset="0"/>
              </a:rPr>
              <a:t>’ </a:t>
            </a:r>
            <a:r>
              <a:rPr lang="en-GB" sz="2400" dirty="0" err="1">
                <a:solidFill>
                  <a:srgbClr val="0029AC"/>
                </a:solidFill>
                <a:latin typeface="Palatino Linotype" panose="02040502050505030304" pitchFamily="18" charset="0"/>
              </a:rPr>
              <a:t>eg</a:t>
            </a:r>
            <a:r>
              <a:rPr lang="en-GB" sz="2400" dirty="0">
                <a:solidFill>
                  <a:srgbClr val="0029AC"/>
                </a:solidFill>
                <a:latin typeface="Palatino Linotype" panose="02040502050505030304" pitchFamily="18" charset="0"/>
              </a:rPr>
              <a:t> RB, ‘Love in a Life’</a:t>
            </a:r>
          </a:p>
          <a:p>
            <a:pPr marL="118872" indent="0">
              <a:buNone/>
            </a:pPr>
            <a:r>
              <a:rPr lang="en-GB" sz="2400" dirty="0">
                <a:solidFill>
                  <a:srgbClr val="0029AC"/>
                </a:solidFill>
                <a:latin typeface="Palatino Linotype" panose="02040502050505030304" pitchFamily="18" charset="0"/>
              </a:rPr>
              <a:t>  (iii) the </a:t>
            </a:r>
            <a:r>
              <a:rPr lang="en-GB" sz="2400" i="1" dirty="0">
                <a:solidFill>
                  <a:srgbClr val="0029AC"/>
                </a:solidFill>
                <a:latin typeface="Palatino Linotype" panose="02040502050505030304" pitchFamily="18" charset="0"/>
              </a:rPr>
              <a:t>novel in verse</a:t>
            </a:r>
            <a:r>
              <a:rPr lang="en-GB" sz="2400" dirty="0">
                <a:solidFill>
                  <a:srgbClr val="0029AC"/>
                </a:solidFill>
                <a:latin typeface="Palatino Linotype" panose="02040502050505030304" pitchFamily="18" charset="0"/>
              </a:rPr>
              <a:t>: </a:t>
            </a:r>
            <a:r>
              <a:rPr lang="en-GB" sz="2400" dirty="0" err="1">
                <a:solidFill>
                  <a:srgbClr val="0029AC"/>
                </a:solidFill>
                <a:latin typeface="Palatino Linotype" panose="02040502050505030304" pitchFamily="18" charset="0"/>
              </a:rPr>
              <a:t>eg</a:t>
            </a:r>
            <a:r>
              <a:rPr lang="en-GB" sz="2400" dirty="0">
                <a:solidFill>
                  <a:srgbClr val="0029AC"/>
                </a:solidFill>
                <a:latin typeface="Palatino Linotype" panose="02040502050505030304" pitchFamily="18" charset="0"/>
              </a:rPr>
              <a:t> EBB </a:t>
            </a:r>
            <a:r>
              <a:rPr lang="en-GB" sz="2400" i="1" dirty="0">
                <a:solidFill>
                  <a:srgbClr val="0029AC"/>
                </a:solidFill>
                <a:latin typeface="Palatino Linotype" panose="02040502050505030304" pitchFamily="18" charset="0"/>
              </a:rPr>
              <a:t>Aurora Leigh</a:t>
            </a:r>
          </a:p>
          <a:p>
            <a:endParaRPr lang="en-GB" dirty="0"/>
          </a:p>
        </p:txBody>
      </p:sp>
    </p:spTree>
    <p:extLst>
      <p:ext uri="{BB962C8B-B14F-4D97-AF65-F5344CB8AC3E}">
        <p14:creationId xmlns:p14="http://schemas.microsoft.com/office/powerpoint/2010/main" val="867145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C99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513" y="116632"/>
            <a:ext cx="8784976" cy="1252728"/>
          </a:xfrm>
        </p:spPr>
        <p:txBody>
          <a:bodyPr>
            <a:normAutofit/>
          </a:bodyPr>
          <a:lstStyle/>
          <a:p>
            <a:r>
              <a:rPr lang="en-GB" sz="3200" b="0" i="1" dirty="0">
                <a:solidFill>
                  <a:schemeClr val="bg1"/>
                </a:solidFill>
                <a:latin typeface="Palatino Linotype" panose="02040502050505030304" pitchFamily="18" charset="0"/>
              </a:rPr>
              <a:t>3.</a:t>
            </a:r>
            <a:r>
              <a:rPr lang="en-GB" sz="3200" b="0" dirty="0">
                <a:solidFill>
                  <a:schemeClr val="bg1"/>
                </a:solidFill>
                <a:latin typeface="Palatino Linotype" panose="02040502050505030304" pitchFamily="18" charset="0"/>
              </a:rPr>
              <a:t>EMPHASIS ON POLITICAL COMMITMENT</a:t>
            </a:r>
            <a:r>
              <a:rPr lang="en-GB" sz="3200" b="0" dirty="0">
                <a:solidFill>
                  <a:srgbClr val="FFFF00"/>
                </a:solidFill>
                <a:latin typeface="Palatino Linotype" panose="02040502050505030304" pitchFamily="18" charset="0"/>
              </a:rPr>
              <a:t/>
            </a:r>
            <a:br>
              <a:rPr lang="en-GB" sz="3200" b="0" dirty="0">
                <a:solidFill>
                  <a:srgbClr val="FFFF00"/>
                </a:solidFill>
                <a:latin typeface="Palatino Linotype" panose="02040502050505030304" pitchFamily="18" charset="0"/>
              </a:rPr>
            </a:br>
            <a:r>
              <a:rPr lang="en-GB" sz="3200" b="0" dirty="0">
                <a:solidFill>
                  <a:srgbClr val="FFFF00"/>
                </a:solidFill>
                <a:latin typeface="Palatino Linotype" panose="02040502050505030304" pitchFamily="18" charset="0"/>
              </a:rPr>
              <a:t>                                                              </a:t>
            </a:r>
            <a:r>
              <a:rPr lang="en-GB" sz="1800" b="0" dirty="0">
                <a:solidFill>
                  <a:schemeClr val="bg1"/>
                </a:solidFill>
                <a:latin typeface="Palatino Linotype" panose="02040502050505030304" pitchFamily="18" charset="0"/>
              </a:rPr>
              <a:t>(Peter Barry)</a:t>
            </a:r>
            <a:endParaRPr lang="en-GB" sz="3200" b="0" dirty="0">
              <a:solidFill>
                <a:schemeClr val="bg1"/>
              </a:solidFill>
              <a:latin typeface="Palatino Linotype" panose="02040502050505030304" pitchFamily="18" charset="0"/>
            </a:endParaRPr>
          </a:p>
        </p:txBody>
      </p:sp>
      <p:sp>
        <p:nvSpPr>
          <p:cNvPr id="3" name="Content Placeholder 2"/>
          <p:cNvSpPr>
            <a:spLocks noGrp="1"/>
          </p:cNvSpPr>
          <p:nvPr>
            <p:ph idx="1"/>
          </p:nvPr>
        </p:nvSpPr>
        <p:spPr>
          <a:solidFill>
            <a:srgbClr val="CC9900"/>
          </a:solidFill>
        </p:spPr>
        <p:txBody>
          <a:bodyPr>
            <a:normAutofit/>
          </a:bodyPr>
          <a:lstStyle/>
          <a:p>
            <a:pPr marL="118872" indent="0">
              <a:buNone/>
            </a:pPr>
            <a:r>
              <a:rPr lang="en-GB" sz="2400" dirty="0">
                <a:latin typeface="Palatino Linotype" panose="02040502050505030304" pitchFamily="18" charset="0"/>
              </a:rPr>
              <a:t>signifies the influence of Marxist and feminist perspectives and the break from the conservative-Christian framework which hitherto dominated Shakespeare criticism. </a:t>
            </a:r>
          </a:p>
          <a:p>
            <a:pPr marL="118872" indent="0">
              <a:buNone/>
            </a:pPr>
            <a:r>
              <a:rPr lang="en-GB" sz="2400" dirty="0">
                <a:latin typeface="Palatino Linotype" panose="02040502050505030304" pitchFamily="18" charset="0"/>
              </a:rPr>
              <a:t>Influence of psychoanalysis: in the pursuit of desire </a:t>
            </a:r>
          </a:p>
          <a:p>
            <a:pPr marL="118872" indent="0">
              <a:buNone/>
            </a:pPr>
            <a:endParaRPr lang="en-GB" sz="2400" dirty="0">
              <a:latin typeface="Palatino Linotype" panose="02040502050505030304" pitchFamily="18" charset="0"/>
            </a:endParaRPr>
          </a:p>
          <a:p>
            <a:pPr marL="118872" indent="0">
              <a:buNone/>
            </a:pPr>
            <a:r>
              <a:rPr lang="en-GB" sz="2200" i="1" u="sng" dirty="0">
                <a:solidFill>
                  <a:srgbClr val="0029AC"/>
                </a:solidFill>
                <a:latin typeface="Palatino Linotype" panose="02040502050505030304" pitchFamily="18" charset="0"/>
              </a:rPr>
              <a:t>Examples</a:t>
            </a:r>
            <a:r>
              <a:rPr lang="en-GB" sz="2200" dirty="0">
                <a:solidFill>
                  <a:srgbClr val="0029AC"/>
                </a:solidFill>
                <a:latin typeface="Palatino Linotype" panose="02040502050505030304" pitchFamily="18" charset="0"/>
              </a:rPr>
              <a:t> awareness of cultural construction of gender, and of social institutions like marriage and the family.</a:t>
            </a:r>
          </a:p>
          <a:p>
            <a:pPr marL="118872" indent="0">
              <a:buNone/>
            </a:pPr>
            <a:r>
              <a:rPr lang="en-GB" sz="2200" dirty="0">
                <a:solidFill>
                  <a:srgbClr val="0029AC"/>
                </a:solidFill>
                <a:latin typeface="Palatino Linotype" panose="02040502050505030304" pitchFamily="18" charset="0"/>
              </a:rPr>
              <a:t>See the feminist/ class perspectives of </a:t>
            </a:r>
            <a:r>
              <a:rPr lang="en-GB" sz="2200" i="1" dirty="0">
                <a:solidFill>
                  <a:srgbClr val="0029AC"/>
                </a:solidFill>
                <a:latin typeface="Palatino Linotype" panose="02040502050505030304" pitchFamily="18" charset="0"/>
              </a:rPr>
              <a:t>Jane Eyre </a:t>
            </a:r>
            <a:r>
              <a:rPr lang="en-GB" sz="2200" dirty="0">
                <a:solidFill>
                  <a:srgbClr val="0029AC"/>
                </a:solidFill>
                <a:latin typeface="Palatino Linotype" panose="02040502050505030304" pitchFamily="18" charset="0"/>
              </a:rPr>
              <a:t>or </a:t>
            </a:r>
            <a:r>
              <a:rPr lang="en-GB" sz="2200" i="1" dirty="0">
                <a:solidFill>
                  <a:srgbClr val="0029AC"/>
                </a:solidFill>
                <a:latin typeface="Palatino Linotype" panose="02040502050505030304" pitchFamily="18" charset="0"/>
              </a:rPr>
              <a:t>Wuthering Heights </a:t>
            </a:r>
            <a:r>
              <a:rPr lang="en-GB" sz="2200" dirty="0">
                <a:solidFill>
                  <a:srgbClr val="0029AC"/>
                </a:solidFill>
                <a:latin typeface="Palatino Linotype" panose="02040502050505030304" pitchFamily="18" charset="0"/>
              </a:rPr>
              <a:t>– indeed the move to read novels and poems by women, working class and ethnic minorities (re: Arthur </a:t>
            </a:r>
            <a:r>
              <a:rPr lang="en-GB" sz="2200" dirty="0" err="1">
                <a:solidFill>
                  <a:srgbClr val="0029AC"/>
                </a:solidFill>
                <a:latin typeface="Palatino Linotype" panose="02040502050505030304" pitchFamily="18" charset="0"/>
              </a:rPr>
              <a:t>Quiller</a:t>
            </a:r>
            <a:r>
              <a:rPr lang="en-GB" sz="2200" dirty="0">
                <a:solidFill>
                  <a:srgbClr val="0029AC"/>
                </a:solidFill>
                <a:latin typeface="Palatino Linotype" panose="02040502050505030304" pitchFamily="18" charset="0"/>
              </a:rPr>
              <a:t> Couch); see the pursuit of desire in Browning’s ‘Love in a Life’ </a:t>
            </a:r>
            <a:endParaRPr lang="en-GB" sz="2200" dirty="0">
              <a:solidFill>
                <a:srgbClr val="0029AC"/>
              </a:solidFill>
            </a:endParaRPr>
          </a:p>
        </p:txBody>
      </p:sp>
    </p:spTree>
    <p:extLst>
      <p:ext uri="{BB962C8B-B14F-4D97-AF65-F5344CB8AC3E}">
        <p14:creationId xmlns:p14="http://schemas.microsoft.com/office/powerpoint/2010/main" val="633477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C99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118872" lvl="0">
              <a:spcBef>
                <a:spcPts val="0"/>
              </a:spcBef>
            </a:pPr>
            <a:r>
              <a:rPr lang="en-GB" sz="3600" b="0" i="1" dirty="0">
                <a:solidFill>
                  <a:schemeClr val="bg1"/>
                </a:solidFill>
                <a:latin typeface="Palatino Linotype" panose="02040502050505030304" pitchFamily="18" charset="0"/>
              </a:rPr>
              <a:t>4.</a:t>
            </a:r>
            <a:r>
              <a:rPr lang="en-GB" sz="3600" b="0" dirty="0">
                <a:solidFill>
                  <a:schemeClr val="bg1"/>
                </a:solidFill>
                <a:latin typeface="Palatino Linotype" panose="02040502050505030304" pitchFamily="18" charset="0"/>
              </a:rPr>
              <a:t> </a:t>
            </a:r>
            <a:r>
              <a:rPr lang="en-GB" sz="3200" b="0" dirty="0">
                <a:solidFill>
                  <a:schemeClr val="bg1"/>
                </a:solidFill>
                <a:latin typeface="Palatino Linotype" panose="02040502050505030304" pitchFamily="18" charset="0"/>
              </a:rPr>
              <a:t>THE STRESS ON TEXTUAL ANALYSIS </a:t>
            </a:r>
            <a:r>
              <a:rPr lang="en-GB" sz="3200" b="0" dirty="0">
                <a:solidFill>
                  <a:srgbClr val="FFFF00"/>
                </a:solidFill>
                <a:latin typeface="Palatino Linotype" panose="02040502050505030304" pitchFamily="18" charset="0"/>
              </a:rPr>
              <a:t/>
            </a:r>
            <a:br>
              <a:rPr lang="en-GB" sz="3200" b="0" dirty="0">
                <a:solidFill>
                  <a:srgbClr val="FFFF00"/>
                </a:solidFill>
                <a:latin typeface="Palatino Linotype" panose="02040502050505030304" pitchFamily="18" charset="0"/>
              </a:rPr>
            </a:br>
            <a:r>
              <a:rPr lang="en-GB" sz="3200" b="0" dirty="0">
                <a:solidFill>
                  <a:srgbClr val="FFFF00"/>
                </a:solidFill>
                <a:latin typeface="Palatino Linotype" panose="02040502050505030304" pitchFamily="18" charset="0"/>
              </a:rPr>
              <a:t>                                                              </a:t>
            </a:r>
            <a:r>
              <a:rPr lang="en-GB" sz="1800" b="0" dirty="0">
                <a:solidFill>
                  <a:schemeClr val="bg1"/>
                </a:solidFill>
                <a:latin typeface="Palatino Linotype" panose="02040502050505030304" pitchFamily="18" charset="0"/>
                <a:ea typeface="+mn-ea"/>
                <a:cs typeface="+mn-cs"/>
              </a:rPr>
              <a:t>(Peter Barry)</a:t>
            </a:r>
            <a:endParaRPr lang="en-GB" sz="3600" b="0" dirty="0">
              <a:solidFill>
                <a:schemeClr val="bg1"/>
              </a:solidFill>
              <a:latin typeface="Palatino Linotype" panose="02040502050505030304" pitchFamily="18" charset="0"/>
            </a:endParaRPr>
          </a:p>
        </p:txBody>
      </p:sp>
      <p:sp>
        <p:nvSpPr>
          <p:cNvPr id="3" name="Content Placeholder 2"/>
          <p:cNvSpPr>
            <a:spLocks noGrp="1"/>
          </p:cNvSpPr>
          <p:nvPr>
            <p:ph idx="1"/>
          </p:nvPr>
        </p:nvSpPr>
        <p:spPr>
          <a:xfrm>
            <a:off x="457200" y="1775191"/>
            <a:ext cx="8229600" cy="4966177"/>
          </a:xfrm>
          <a:solidFill>
            <a:srgbClr val="CC9900"/>
          </a:solidFill>
        </p:spPr>
        <p:txBody>
          <a:bodyPr>
            <a:normAutofit/>
          </a:bodyPr>
          <a:lstStyle/>
          <a:p>
            <a:pPr marL="118872" indent="0">
              <a:buNone/>
            </a:pPr>
            <a:r>
              <a:rPr lang="en-GB" sz="2200" dirty="0">
                <a:solidFill>
                  <a:prstClr val="black"/>
                </a:solidFill>
                <a:latin typeface="Palatino Linotype" panose="02040502050505030304" pitchFamily="18" charset="0"/>
              </a:rPr>
              <a:t>'locates the critique of traditional approaches where it cannot be ignored'.  In other words, there is a commitment not just to making theory of an abstract kind, but to practising it on (mainly) canonical texts which continue to be the focus of massive amounts of academic and professional attention, and which are prominent national and cultural icons. </a:t>
            </a:r>
          </a:p>
          <a:p>
            <a:pPr marL="118872" indent="0" algn="ctr">
              <a:buNone/>
            </a:pPr>
            <a:r>
              <a:rPr lang="en-GB" sz="2200" dirty="0">
                <a:solidFill>
                  <a:prstClr val="black"/>
                </a:solidFill>
                <a:latin typeface="Palatino Linotype" panose="02040502050505030304" pitchFamily="18" charset="0"/>
              </a:rPr>
              <a:t>-----------</a:t>
            </a:r>
          </a:p>
          <a:p>
            <a:pPr marL="118872" indent="0">
              <a:buNone/>
            </a:pPr>
            <a:r>
              <a:rPr lang="en-GB" sz="2200" dirty="0">
                <a:solidFill>
                  <a:prstClr val="black"/>
                </a:solidFill>
                <a:latin typeface="Palatino Linotype" panose="02040502050505030304" pitchFamily="18" charset="0"/>
              </a:rPr>
              <a:t>Raymond Williams: interest in the construction of society through a mass of different perspectives sometimes clashing: for him </a:t>
            </a:r>
            <a:r>
              <a:rPr lang="en-GB" sz="2200" u="sng" dirty="0">
                <a:solidFill>
                  <a:prstClr val="black"/>
                </a:solidFill>
                <a:latin typeface="Palatino Linotype" panose="02040502050505030304" pitchFamily="18" charset="0"/>
              </a:rPr>
              <a:t>society displayed aspects of evolution</a:t>
            </a:r>
            <a:r>
              <a:rPr lang="en-GB" sz="2200" dirty="0">
                <a:solidFill>
                  <a:prstClr val="black"/>
                </a:solidFill>
                <a:latin typeface="Palatino Linotype" panose="02040502050505030304" pitchFamily="18" charset="0"/>
              </a:rPr>
              <a:t>: </a:t>
            </a:r>
          </a:p>
          <a:p>
            <a:pPr marL="118872" indent="0">
              <a:buNone/>
            </a:pPr>
            <a:r>
              <a:rPr lang="en-GB" sz="2200" dirty="0">
                <a:solidFill>
                  <a:srgbClr val="0029AC"/>
                </a:solidFill>
                <a:latin typeface="Palatino Linotype" panose="02040502050505030304" pitchFamily="18" charset="0"/>
              </a:rPr>
              <a:t>RESIDUAL</a:t>
            </a:r>
            <a:r>
              <a:rPr lang="en-GB" sz="2200" dirty="0">
                <a:solidFill>
                  <a:prstClr val="black"/>
                </a:solidFill>
                <a:latin typeface="Palatino Linotype" panose="02040502050505030304" pitchFamily="18" charset="0"/>
              </a:rPr>
              <a:t> traces of past models continued to exist alongside the temporarily </a:t>
            </a:r>
            <a:r>
              <a:rPr lang="en-GB" sz="2200" dirty="0">
                <a:solidFill>
                  <a:srgbClr val="0029AC"/>
                </a:solidFill>
                <a:latin typeface="Palatino Linotype" panose="02040502050505030304" pitchFamily="18" charset="0"/>
              </a:rPr>
              <a:t>DOMINANT</a:t>
            </a:r>
            <a:r>
              <a:rPr lang="en-GB" sz="2200" dirty="0">
                <a:solidFill>
                  <a:prstClr val="black"/>
                </a:solidFill>
                <a:latin typeface="Palatino Linotype" panose="02040502050505030304" pitchFamily="18" charset="0"/>
              </a:rPr>
              <a:t> model; while several new </a:t>
            </a:r>
            <a:r>
              <a:rPr lang="en-GB" sz="2200" dirty="0">
                <a:solidFill>
                  <a:srgbClr val="0029AC"/>
                </a:solidFill>
                <a:latin typeface="Palatino Linotype" panose="02040502050505030304" pitchFamily="18" charset="0"/>
              </a:rPr>
              <a:t>EMERGENT</a:t>
            </a:r>
            <a:r>
              <a:rPr lang="en-GB" sz="2200" dirty="0">
                <a:solidFill>
                  <a:prstClr val="black"/>
                </a:solidFill>
                <a:latin typeface="Palatino Linotype" panose="02040502050505030304" pitchFamily="18" charset="0"/>
              </a:rPr>
              <a:t> ways of thinking about society would be circulating until gradually one of these would become dominant</a:t>
            </a:r>
          </a:p>
          <a:p>
            <a:pPr marL="118872" indent="0">
              <a:buNone/>
            </a:pPr>
            <a:endParaRPr lang="en-GB" sz="2200" dirty="0">
              <a:solidFill>
                <a:prstClr val="black"/>
              </a:solidFill>
              <a:latin typeface="Palatino Linotype" panose="02040502050505030304" pitchFamily="18" charset="0"/>
            </a:endParaRPr>
          </a:p>
          <a:p>
            <a:endParaRPr lang="en-GB" sz="2200" dirty="0">
              <a:solidFill>
                <a:prstClr val="black"/>
              </a:solidFill>
              <a:latin typeface="Palatino Linotype" panose="02040502050505030304" pitchFamily="18" charset="0"/>
            </a:endParaRPr>
          </a:p>
        </p:txBody>
      </p:sp>
    </p:spTree>
    <p:extLst>
      <p:ext uri="{BB962C8B-B14F-4D97-AF65-F5344CB8AC3E}">
        <p14:creationId xmlns:p14="http://schemas.microsoft.com/office/powerpoint/2010/main" val="561662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normAutofit/>
          </a:bodyPr>
          <a:lstStyle/>
          <a:p>
            <a:pPr algn="ctr"/>
            <a:r>
              <a:rPr lang="en-GB" sz="4000" b="0" dirty="0">
                <a:solidFill>
                  <a:schemeClr val="bg1"/>
                </a:solidFill>
                <a:latin typeface="Palatino Linotype" panose="02040502050505030304" pitchFamily="18" charset="0"/>
              </a:rPr>
              <a:t>LOVE IN A LIFE </a:t>
            </a:r>
          </a:p>
        </p:txBody>
      </p:sp>
      <p:sp>
        <p:nvSpPr>
          <p:cNvPr id="4" name="Rectangle 3"/>
          <p:cNvSpPr/>
          <p:nvPr/>
        </p:nvSpPr>
        <p:spPr>
          <a:xfrm>
            <a:off x="0" y="908720"/>
            <a:ext cx="9144000" cy="5293757"/>
          </a:xfrm>
          <a:prstGeom prst="rect">
            <a:avLst/>
          </a:prstGeom>
          <a:solidFill>
            <a:srgbClr val="0C3B40"/>
          </a:solidFill>
        </p:spPr>
        <p:txBody>
          <a:bodyPr wrap="square">
            <a:spAutoFit/>
          </a:bodyPr>
          <a:lstStyle/>
          <a:p>
            <a:r>
              <a:rPr lang="en-GB" dirty="0"/>
              <a:t>I      </a:t>
            </a:r>
            <a:r>
              <a:rPr lang="en-GB" sz="2000" dirty="0">
                <a:solidFill>
                  <a:schemeClr val="bg1"/>
                </a:solidFill>
                <a:latin typeface="Californian FB" panose="0207040306080B030204" pitchFamily="18" charset="0"/>
              </a:rPr>
              <a:t>Room after room,</a:t>
            </a:r>
          </a:p>
          <a:p>
            <a:pPr lvl="1"/>
            <a:r>
              <a:rPr lang="en-GB" sz="2000" dirty="0">
                <a:solidFill>
                  <a:schemeClr val="bg1"/>
                </a:solidFill>
                <a:latin typeface="Californian FB" panose="0207040306080B030204" pitchFamily="18" charset="0"/>
              </a:rPr>
              <a:t>I hunt the house through</a:t>
            </a:r>
          </a:p>
          <a:p>
            <a:pPr lvl="1"/>
            <a:r>
              <a:rPr lang="en-GB" sz="2000" dirty="0">
                <a:solidFill>
                  <a:schemeClr val="bg1"/>
                </a:solidFill>
                <a:latin typeface="Californian FB" panose="0207040306080B030204" pitchFamily="18" charset="0"/>
              </a:rPr>
              <a:t>We inhabit together.</a:t>
            </a:r>
          </a:p>
          <a:p>
            <a:pPr lvl="1"/>
            <a:r>
              <a:rPr lang="en-GB" sz="2000" dirty="0">
                <a:solidFill>
                  <a:schemeClr val="bg1"/>
                </a:solidFill>
                <a:latin typeface="Californian FB" panose="0207040306080B030204" pitchFamily="18" charset="0"/>
              </a:rPr>
              <a:t>Heart, fear nothing, for, heart, thou shalt find her—</a:t>
            </a:r>
          </a:p>
          <a:p>
            <a:pPr lvl="1"/>
            <a:r>
              <a:rPr lang="en-GB" sz="2000" dirty="0">
                <a:solidFill>
                  <a:schemeClr val="bg1"/>
                </a:solidFill>
                <a:latin typeface="Californian FB" panose="0207040306080B030204" pitchFamily="18" charset="0"/>
              </a:rPr>
              <a:t>Next time, herself!—not the trouble behind her</a:t>
            </a:r>
          </a:p>
          <a:p>
            <a:pPr lvl="1"/>
            <a:r>
              <a:rPr lang="en-GB" sz="2000" dirty="0">
                <a:solidFill>
                  <a:schemeClr val="bg1"/>
                </a:solidFill>
                <a:latin typeface="Californian FB" panose="0207040306080B030204" pitchFamily="18" charset="0"/>
              </a:rPr>
              <a:t>Left in the curtain, the couch's perfume!</a:t>
            </a:r>
          </a:p>
          <a:p>
            <a:pPr lvl="1"/>
            <a:r>
              <a:rPr lang="en-GB" sz="2000" dirty="0">
                <a:solidFill>
                  <a:schemeClr val="bg1"/>
                </a:solidFill>
                <a:latin typeface="Californian FB" panose="0207040306080B030204" pitchFamily="18" charset="0"/>
              </a:rPr>
              <a:t>As she brushed it, the cornice-wreath blossomed anew:</a:t>
            </a:r>
          </a:p>
          <a:p>
            <a:pPr lvl="1"/>
            <a:r>
              <a:rPr lang="en-GB" sz="2000" dirty="0">
                <a:solidFill>
                  <a:schemeClr val="bg1"/>
                </a:solidFill>
                <a:latin typeface="Californian FB" panose="0207040306080B030204" pitchFamily="18" charset="0"/>
              </a:rPr>
              <a:t>Yon looking-glass gleamed at the wave of her feather.</a:t>
            </a:r>
          </a:p>
          <a:p>
            <a:endParaRPr lang="en-GB" sz="2000" dirty="0">
              <a:solidFill>
                <a:schemeClr val="bg1"/>
              </a:solidFill>
              <a:latin typeface="Californian FB" panose="0207040306080B030204" pitchFamily="18" charset="0"/>
            </a:endParaRPr>
          </a:p>
          <a:p>
            <a:r>
              <a:rPr lang="en-GB" sz="2000" dirty="0">
                <a:solidFill>
                  <a:schemeClr val="bg1"/>
                </a:solidFill>
                <a:latin typeface="Californian FB" panose="0207040306080B030204" pitchFamily="18" charset="0"/>
              </a:rPr>
              <a:t>II     Yet the day wears,</a:t>
            </a:r>
          </a:p>
          <a:p>
            <a:pPr lvl="1"/>
            <a:r>
              <a:rPr lang="en-GB" sz="2000" dirty="0">
                <a:solidFill>
                  <a:schemeClr val="bg1"/>
                </a:solidFill>
                <a:latin typeface="Californian FB" panose="0207040306080B030204" pitchFamily="18" charset="0"/>
              </a:rPr>
              <a:t>And door succeeds door;</a:t>
            </a:r>
          </a:p>
          <a:p>
            <a:pPr lvl="1"/>
            <a:r>
              <a:rPr lang="en-GB" sz="2000" dirty="0">
                <a:solidFill>
                  <a:schemeClr val="bg1"/>
                </a:solidFill>
                <a:latin typeface="Californian FB" panose="0207040306080B030204" pitchFamily="18" charset="0"/>
              </a:rPr>
              <a:t>I try the fresh fortune—</a:t>
            </a:r>
          </a:p>
          <a:p>
            <a:pPr lvl="1"/>
            <a:r>
              <a:rPr lang="en-GB" sz="2000" dirty="0">
                <a:solidFill>
                  <a:schemeClr val="bg1"/>
                </a:solidFill>
                <a:latin typeface="Californian FB" panose="0207040306080B030204" pitchFamily="18" charset="0"/>
              </a:rPr>
              <a:t>Range the wide house from the wing to the centre.</a:t>
            </a:r>
          </a:p>
          <a:p>
            <a:pPr lvl="1"/>
            <a:r>
              <a:rPr lang="en-GB" sz="2000" dirty="0">
                <a:solidFill>
                  <a:schemeClr val="bg1"/>
                </a:solidFill>
                <a:latin typeface="Californian FB" panose="0207040306080B030204" pitchFamily="18" charset="0"/>
              </a:rPr>
              <a:t>Still the same chance! she goes out as I enter.</a:t>
            </a:r>
          </a:p>
          <a:p>
            <a:pPr lvl="1"/>
            <a:r>
              <a:rPr lang="en-GB" sz="2000" dirty="0">
                <a:solidFill>
                  <a:schemeClr val="bg1"/>
                </a:solidFill>
                <a:latin typeface="Californian FB" panose="0207040306080B030204" pitchFamily="18" charset="0"/>
              </a:rPr>
              <a:t>Spend my whole day in the quest,—who cares?</a:t>
            </a:r>
          </a:p>
          <a:p>
            <a:pPr lvl="1"/>
            <a:r>
              <a:rPr lang="en-GB" sz="2000" dirty="0">
                <a:solidFill>
                  <a:schemeClr val="bg1"/>
                </a:solidFill>
                <a:latin typeface="Californian FB" panose="0207040306080B030204" pitchFamily="18" charset="0"/>
              </a:rPr>
              <a:t>But 'tis twilight, you see,—with such suites to explore,</a:t>
            </a:r>
          </a:p>
          <a:p>
            <a:pPr lvl="1"/>
            <a:r>
              <a:rPr lang="en-GB" sz="2000" dirty="0">
                <a:solidFill>
                  <a:schemeClr val="bg1"/>
                </a:solidFill>
                <a:latin typeface="Californian FB" panose="0207040306080B030204" pitchFamily="18" charset="0"/>
              </a:rPr>
              <a:t>Such closets to search, such alcoves to importune!</a:t>
            </a:r>
          </a:p>
        </p:txBody>
      </p:sp>
      <p:sp>
        <p:nvSpPr>
          <p:cNvPr id="5" name="Rectangle 4"/>
          <p:cNvSpPr/>
          <p:nvPr/>
        </p:nvSpPr>
        <p:spPr>
          <a:xfrm>
            <a:off x="6228184" y="3555598"/>
            <a:ext cx="2757481" cy="707886"/>
          </a:xfrm>
          <a:prstGeom prst="rect">
            <a:avLst/>
          </a:prstGeom>
        </p:spPr>
        <p:txBody>
          <a:bodyPr wrap="square">
            <a:spAutoFit/>
          </a:bodyPr>
          <a:lstStyle/>
          <a:p>
            <a:r>
              <a:rPr lang="en-GB" sz="2000" dirty="0">
                <a:solidFill>
                  <a:srgbClr val="CC9900"/>
                </a:solidFill>
              </a:rPr>
              <a:t>DESIRE FOR THE UNATTAINABLE</a:t>
            </a:r>
          </a:p>
        </p:txBody>
      </p:sp>
    </p:spTree>
    <p:extLst>
      <p:ext uri="{BB962C8B-B14F-4D97-AF65-F5344CB8AC3E}">
        <p14:creationId xmlns:p14="http://schemas.microsoft.com/office/powerpoint/2010/main" val="4279886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C99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252728"/>
          </a:xfrm>
        </p:spPr>
        <p:txBody>
          <a:bodyPr>
            <a:normAutofit/>
          </a:bodyPr>
          <a:lstStyle/>
          <a:p>
            <a:r>
              <a:rPr lang="en-GB" sz="3600" b="0" dirty="0">
                <a:solidFill>
                  <a:schemeClr val="bg1"/>
                </a:solidFill>
                <a:latin typeface="Palatino Linotype" panose="02040502050505030304" pitchFamily="18" charset="0"/>
              </a:rPr>
              <a:t>THE MATERIALISM OF CULTURE </a:t>
            </a:r>
            <a:br>
              <a:rPr lang="en-GB" sz="3600" b="0" dirty="0">
                <a:solidFill>
                  <a:schemeClr val="bg1"/>
                </a:solidFill>
                <a:latin typeface="Palatino Linotype" panose="02040502050505030304" pitchFamily="18" charset="0"/>
              </a:rPr>
            </a:br>
            <a:r>
              <a:rPr lang="en-GB" sz="3600" b="0" dirty="0">
                <a:solidFill>
                  <a:schemeClr val="bg1"/>
                </a:solidFill>
                <a:latin typeface="Palatino Linotype" panose="02040502050505030304" pitchFamily="18" charset="0"/>
              </a:rPr>
              <a:t>        </a:t>
            </a:r>
            <a:r>
              <a:rPr lang="en-GB" sz="3600" b="0" i="1" dirty="0">
                <a:solidFill>
                  <a:schemeClr val="bg1"/>
                </a:solidFill>
                <a:latin typeface="Palatino Linotype" panose="02040502050505030304" pitchFamily="18" charset="0"/>
              </a:rPr>
              <a:t>(</a:t>
            </a:r>
            <a:r>
              <a:rPr lang="en-GB" sz="3600" b="0" i="1" dirty="0" err="1">
                <a:solidFill>
                  <a:schemeClr val="bg1"/>
                </a:solidFill>
                <a:latin typeface="Palatino Linotype" panose="02040502050505030304" pitchFamily="18" charset="0"/>
              </a:rPr>
              <a:t>i</a:t>
            </a:r>
            <a:r>
              <a:rPr lang="en-GB" sz="3600" b="0" i="1" dirty="0">
                <a:solidFill>
                  <a:schemeClr val="bg1"/>
                </a:solidFill>
                <a:latin typeface="Palatino Linotype" panose="02040502050505030304" pitchFamily="18" charset="0"/>
              </a:rPr>
              <a:t>) </a:t>
            </a:r>
            <a:r>
              <a:rPr lang="en-GB" sz="3200" b="0" dirty="0">
                <a:solidFill>
                  <a:schemeClr val="bg1"/>
                </a:solidFill>
                <a:latin typeface="Palatino Linotype" panose="02040502050505030304" pitchFamily="18" charset="0"/>
              </a:rPr>
              <a:t>Arthur </a:t>
            </a:r>
            <a:r>
              <a:rPr lang="en-GB" sz="3200" b="0" dirty="0" err="1">
                <a:solidFill>
                  <a:schemeClr val="bg1"/>
                </a:solidFill>
                <a:latin typeface="Palatino Linotype" panose="02040502050505030304" pitchFamily="18" charset="0"/>
              </a:rPr>
              <a:t>Quiller</a:t>
            </a:r>
            <a:r>
              <a:rPr lang="en-GB" sz="3200" b="0" dirty="0">
                <a:solidFill>
                  <a:schemeClr val="bg1"/>
                </a:solidFill>
                <a:latin typeface="Palatino Linotype" panose="02040502050505030304" pitchFamily="18" charset="0"/>
              </a:rPr>
              <a:t> Couch 1916</a:t>
            </a:r>
            <a:endParaRPr lang="en-GB" sz="3600" b="0" dirty="0">
              <a:solidFill>
                <a:schemeClr val="bg1"/>
              </a:solidFill>
              <a:latin typeface="Palatino Linotype" panose="02040502050505030304" pitchFamily="18" charset="0"/>
            </a:endParaRPr>
          </a:p>
        </p:txBody>
      </p:sp>
      <p:sp>
        <p:nvSpPr>
          <p:cNvPr id="3" name="Content Placeholder 2"/>
          <p:cNvSpPr>
            <a:spLocks noGrp="1"/>
          </p:cNvSpPr>
          <p:nvPr>
            <p:ph idx="1"/>
          </p:nvPr>
        </p:nvSpPr>
        <p:spPr>
          <a:xfrm>
            <a:off x="251520" y="1556792"/>
            <a:ext cx="8640960" cy="4968552"/>
          </a:xfrm>
        </p:spPr>
        <p:txBody>
          <a:bodyPr>
            <a:normAutofit fontScale="32500" lnSpcReduction="20000"/>
          </a:bodyPr>
          <a:lstStyle/>
          <a:p>
            <a:pPr marL="118872" indent="0">
              <a:lnSpc>
                <a:spcPct val="120000"/>
              </a:lnSpc>
              <a:buNone/>
            </a:pPr>
            <a:r>
              <a:rPr lang="en-GB" sz="6800" dirty="0">
                <a:latin typeface="Palatino Linotype" panose="02040502050505030304" pitchFamily="18" charset="0"/>
              </a:rPr>
              <a:t>What are the great poetical names of the last hundred years or so? Coleridge, Wordsworth, Byron, Shelley, Landor, Keats, Tennyson, Browning, Arnold, Morris, Rossetti, Swinburne—we may stop there. Of these, all but Keats, Browning, Rossetti were University men, and of these three, Keats, who died young, cut off in his prime, was the only one not fairly well to do. […] as </a:t>
            </a:r>
            <a:r>
              <a:rPr lang="en-GB" sz="6800" u="sng" dirty="0">
                <a:latin typeface="Palatino Linotype" panose="02040502050505030304" pitchFamily="18" charset="0"/>
              </a:rPr>
              <a:t>a matter of hard fact</a:t>
            </a:r>
            <a:r>
              <a:rPr lang="en-GB" sz="6800" dirty="0">
                <a:latin typeface="Palatino Linotype" panose="02040502050505030304" pitchFamily="18" charset="0"/>
              </a:rPr>
              <a:t>, the theory that </a:t>
            </a:r>
            <a:r>
              <a:rPr lang="en-GB" sz="6800" i="1" dirty="0">
                <a:latin typeface="Palatino Linotype" panose="02040502050505030304" pitchFamily="18" charset="0"/>
              </a:rPr>
              <a:t>poetical genius </a:t>
            </a:r>
            <a:r>
              <a:rPr lang="en-GB" sz="6800" i="1" dirty="0" err="1">
                <a:latin typeface="Palatino Linotype" panose="02040502050505030304" pitchFamily="18" charset="0"/>
              </a:rPr>
              <a:t>bloweth</a:t>
            </a:r>
            <a:r>
              <a:rPr lang="en-GB" sz="6800" i="1" dirty="0">
                <a:latin typeface="Palatino Linotype" panose="02040502050505030304" pitchFamily="18" charset="0"/>
              </a:rPr>
              <a:t> where it </a:t>
            </a:r>
            <a:r>
              <a:rPr lang="en-GB" sz="6800" i="1" dirty="0" err="1">
                <a:latin typeface="Palatino Linotype" panose="02040502050505030304" pitchFamily="18" charset="0"/>
              </a:rPr>
              <a:t>listeth</a:t>
            </a:r>
            <a:r>
              <a:rPr lang="en-GB" sz="6800" i="1" dirty="0">
                <a:latin typeface="Palatino Linotype" panose="02040502050505030304" pitchFamily="18" charset="0"/>
              </a:rPr>
              <a:t>, and equally in poor and rich</a:t>
            </a:r>
            <a:r>
              <a:rPr lang="en-GB" sz="6800" dirty="0">
                <a:latin typeface="Palatino Linotype" panose="02040502050505030304" pitchFamily="18" charset="0"/>
              </a:rPr>
              <a:t>, holds little truth. As </a:t>
            </a:r>
            <a:r>
              <a:rPr lang="en-GB" sz="6800" u="sng" dirty="0">
                <a:latin typeface="Palatino Linotype" panose="02040502050505030304" pitchFamily="18" charset="0"/>
              </a:rPr>
              <a:t>a matter of hard fact</a:t>
            </a:r>
            <a:r>
              <a:rPr lang="en-GB" sz="6800" dirty="0">
                <a:latin typeface="Palatino Linotype" panose="02040502050505030304" pitchFamily="18" charset="0"/>
              </a:rPr>
              <a:t>, </a:t>
            </a:r>
            <a:r>
              <a:rPr lang="en-GB" sz="6800" b="1" dirty="0">
                <a:solidFill>
                  <a:srgbClr val="000099"/>
                </a:solidFill>
                <a:latin typeface="Palatino Linotype" panose="02040502050505030304" pitchFamily="18" charset="0"/>
              </a:rPr>
              <a:t>nine out of those twelve were University men: which means that somehow or other they procured the means to get the best education England can give.</a:t>
            </a:r>
            <a:r>
              <a:rPr lang="en-GB" sz="6800" dirty="0">
                <a:solidFill>
                  <a:srgbClr val="000099"/>
                </a:solidFill>
                <a:latin typeface="Palatino Linotype" panose="02040502050505030304" pitchFamily="18" charset="0"/>
              </a:rPr>
              <a:t> </a:t>
            </a:r>
            <a:r>
              <a:rPr lang="en-GB" sz="6800" dirty="0">
                <a:latin typeface="Palatino Linotype" panose="02040502050505030304" pitchFamily="18" charset="0"/>
              </a:rPr>
              <a:t>As </a:t>
            </a:r>
            <a:r>
              <a:rPr lang="en-GB" sz="6800" u="sng" dirty="0">
                <a:latin typeface="Palatino Linotype" panose="02040502050505030304" pitchFamily="18" charset="0"/>
              </a:rPr>
              <a:t>a matter of hard fact</a:t>
            </a:r>
            <a:r>
              <a:rPr lang="en-GB" sz="6800" dirty="0">
                <a:latin typeface="Palatino Linotype" panose="02040502050505030304" pitchFamily="18" charset="0"/>
              </a:rPr>
              <a:t>, of the remaining three … Browning was well to do, and I challenge you that, if he had not been well to do, he would no more have attained to write </a:t>
            </a:r>
            <a:r>
              <a:rPr lang="en-GB" sz="6800" i="1" dirty="0">
                <a:latin typeface="Palatino Linotype" panose="02040502050505030304" pitchFamily="18" charset="0"/>
              </a:rPr>
              <a:t>Saul</a:t>
            </a:r>
            <a:r>
              <a:rPr lang="en-GB" sz="6800" dirty="0">
                <a:latin typeface="Palatino Linotype" panose="02040502050505030304" pitchFamily="18" charset="0"/>
              </a:rPr>
              <a:t> or </a:t>
            </a:r>
            <a:r>
              <a:rPr lang="en-GB" sz="6800" i="1" dirty="0">
                <a:latin typeface="Palatino Linotype" panose="02040502050505030304" pitchFamily="18" charset="0"/>
              </a:rPr>
              <a:t>The Ring and the Book </a:t>
            </a:r>
            <a:r>
              <a:rPr lang="en-GB" sz="7200" dirty="0">
                <a:solidFill>
                  <a:prstClr val="black"/>
                </a:solidFill>
                <a:latin typeface="Palatino Linotype" panose="02040502050505030304" pitchFamily="18" charset="0"/>
              </a:rPr>
              <a:t>than Ruskin would have</a:t>
            </a:r>
            <a:endParaRPr lang="en-GB" sz="6800" dirty="0">
              <a:latin typeface="Palatino Linotype" panose="02040502050505030304" pitchFamily="18" charset="0"/>
            </a:endParaRPr>
          </a:p>
        </p:txBody>
      </p:sp>
    </p:spTree>
    <p:extLst>
      <p:ext uri="{BB962C8B-B14F-4D97-AF65-F5344CB8AC3E}">
        <p14:creationId xmlns:p14="http://schemas.microsoft.com/office/powerpoint/2010/main" val="3368156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C990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0" dirty="0">
                <a:solidFill>
                  <a:schemeClr val="bg1"/>
                </a:solidFill>
                <a:latin typeface="Palatino Linotype" panose="02040502050505030304" pitchFamily="18" charset="0"/>
              </a:rPr>
              <a:t>THE MATERIALISM OF CULTURE (ii) </a:t>
            </a:r>
            <a:endParaRPr lang="en-GB" dirty="0">
              <a:solidFill>
                <a:schemeClr val="bg1"/>
              </a:solidFill>
            </a:endParaRPr>
          </a:p>
        </p:txBody>
      </p:sp>
      <p:sp>
        <p:nvSpPr>
          <p:cNvPr id="3" name="Content Placeholder 2"/>
          <p:cNvSpPr>
            <a:spLocks noGrp="1"/>
          </p:cNvSpPr>
          <p:nvPr>
            <p:ph idx="1"/>
          </p:nvPr>
        </p:nvSpPr>
        <p:spPr>
          <a:xfrm>
            <a:off x="323528" y="1556792"/>
            <a:ext cx="8579296" cy="5040560"/>
          </a:xfrm>
          <a:solidFill>
            <a:srgbClr val="CC9900"/>
          </a:solidFill>
        </p:spPr>
        <p:txBody>
          <a:bodyPr>
            <a:normAutofit lnSpcReduction="10000"/>
          </a:bodyPr>
          <a:lstStyle/>
          <a:p>
            <a:pPr marL="118872" indent="0">
              <a:buNone/>
            </a:pPr>
            <a:r>
              <a:rPr lang="en-GB" sz="2200" dirty="0">
                <a:solidFill>
                  <a:prstClr val="black"/>
                </a:solidFill>
                <a:latin typeface="Palatino Linotype" panose="02040502050505030304" pitchFamily="18" charset="0"/>
              </a:rPr>
              <a:t>attained</a:t>
            </a:r>
            <a:r>
              <a:rPr lang="en-GB" sz="2400" dirty="0">
                <a:solidFill>
                  <a:prstClr val="black"/>
                </a:solidFill>
                <a:latin typeface="Palatino Linotype" panose="02040502050505030304" pitchFamily="18" charset="0"/>
              </a:rPr>
              <a:t> </a:t>
            </a:r>
            <a:r>
              <a:rPr lang="en-GB" sz="2200" dirty="0">
                <a:solidFill>
                  <a:prstClr val="black"/>
                </a:solidFill>
                <a:latin typeface="Palatino Linotype" panose="02040502050505030304" pitchFamily="18" charset="0"/>
              </a:rPr>
              <a:t>to writing </a:t>
            </a:r>
            <a:r>
              <a:rPr lang="en-GB" sz="2200" i="1" dirty="0">
                <a:solidFill>
                  <a:prstClr val="black"/>
                </a:solidFill>
                <a:latin typeface="Palatino Linotype" panose="02040502050505030304" pitchFamily="18" charset="0"/>
              </a:rPr>
              <a:t>Modern Painters </a:t>
            </a:r>
            <a:r>
              <a:rPr lang="en-GB" sz="2200" dirty="0">
                <a:solidFill>
                  <a:prstClr val="black"/>
                </a:solidFill>
                <a:latin typeface="Palatino Linotype" panose="02040502050505030304" pitchFamily="18" charset="0"/>
              </a:rPr>
              <a:t>if his father had not dealt prosperously in business. Rossetti had a small private income; and, moreover, he painted. There remains but Keats; whom Atropos slew young, as she slew John Clare in a mad-house, and James Thomson by the laudanum he took to drug disappointment. </a:t>
            </a:r>
            <a:r>
              <a:rPr lang="en-GB" sz="2200" u="sng" dirty="0">
                <a:solidFill>
                  <a:prstClr val="black"/>
                </a:solidFill>
                <a:latin typeface="Palatino Linotype" panose="02040502050505030304" pitchFamily="18" charset="0"/>
              </a:rPr>
              <a:t>These are dreadful facts,</a:t>
            </a:r>
            <a:r>
              <a:rPr lang="en-GB" sz="2200" dirty="0">
                <a:solidFill>
                  <a:prstClr val="black"/>
                </a:solidFill>
                <a:latin typeface="Palatino Linotype" panose="02040502050505030304" pitchFamily="18" charset="0"/>
              </a:rPr>
              <a:t> but let us face them. […] </a:t>
            </a:r>
          </a:p>
          <a:p>
            <a:pPr marL="118872" indent="0">
              <a:buNone/>
            </a:pPr>
            <a:endParaRPr lang="en-GB" sz="2800" b="1" dirty="0">
              <a:solidFill>
                <a:prstClr val="black"/>
              </a:solidFill>
              <a:latin typeface="Palatino Linotype" panose="02040502050505030304" pitchFamily="18" charset="0"/>
            </a:endParaRPr>
          </a:p>
          <a:p>
            <a:pPr marL="118872" indent="0">
              <a:buNone/>
            </a:pPr>
            <a:r>
              <a:rPr lang="en-GB" sz="2200" b="1" dirty="0">
                <a:solidFill>
                  <a:srgbClr val="0029AC"/>
                </a:solidFill>
                <a:latin typeface="Palatino Linotype" panose="02040502050505030304" pitchFamily="18" charset="0"/>
              </a:rPr>
              <a:t>the poor poet has not in these days, nor has had for two hundred years, a dog’s chance.</a:t>
            </a:r>
            <a:r>
              <a:rPr lang="en-GB" sz="2200" b="1" dirty="0">
                <a:solidFill>
                  <a:srgbClr val="C00000"/>
                </a:solidFill>
                <a:latin typeface="Palatino Linotype" panose="02040502050505030304" pitchFamily="18" charset="0"/>
              </a:rPr>
              <a:t> </a:t>
            </a:r>
            <a:r>
              <a:rPr lang="en-GB" sz="2200" dirty="0">
                <a:solidFill>
                  <a:prstClr val="black"/>
                </a:solidFill>
                <a:latin typeface="Palatino Linotype" panose="02040502050505030304" pitchFamily="18" charset="0"/>
              </a:rPr>
              <a:t>Believe me—and I have spent a great part of ten years in watching some three hundred and twenty elementary schools, we may prate of democracy, but actually, </a:t>
            </a:r>
            <a:r>
              <a:rPr lang="en-GB" sz="2200" b="1" dirty="0">
                <a:solidFill>
                  <a:srgbClr val="0029AC"/>
                </a:solidFill>
                <a:latin typeface="Palatino Linotype" panose="02040502050505030304" pitchFamily="18" charset="0"/>
              </a:rPr>
              <a:t>a poor child in England has little more hope than had the son of an Athenian slave to be emancipated into that intellectual freedom of which great writings are born. </a:t>
            </a:r>
          </a:p>
          <a:p>
            <a:pPr marL="118872" indent="0">
              <a:buNone/>
            </a:pPr>
            <a:r>
              <a:rPr lang="en-GB" sz="2000" dirty="0">
                <a:latin typeface="Palatino Linotype" panose="02040502050505030304" pitchFamily="18" charset="0"/>
              </a:rPr>
              <a:t>         Sir Arthur Quiller-Couch, </a:t>
            </a:r>
            <a:r>
              <a:rPr lang="en-GB" sz="2000" i="1" dirty="0">
                <a:latin typeface="Palatino Linotype" panose="02040502050505030304" pitchFamily="18" charset="0"/>
              </a:rPr>
              <a:t>The Art of Writing</a:t>
            </a:r>
            <a:r>
              <a:rPr lang="en-GB" sz="2000" dirty="0">
                <a:latin typeface="Palatino Linotype" panose="02040502050505030304" pitchFamily="18" charset="0"/>
              </a:rPr>
              <a:t>, Cambridge: CUP, 1916 </a:t>
            </a:r>
          </a:p>
          <a:p>
            <a:pPr marL="118872" indent="0">
              <a:buNone/>
            </a:pPr>
            <a:endParaRPr lang="en-GB" sz="2400" b="1" dirty="0">
              <a:solidFill>
                <a:srgbClr val="C00000"/>
              </a:solidFill>
            </a:endParaRPr>
          </a:p>
        </p:txBody>
      </p:sp>
    </p:spTree>
    <p:extLst>
      <p:ext uri="{BB962C8B-B14F-4D97-AF65-F5344CB8AC3E}">
        <p14:creationId xmlns:p14="http://schemas.microsoft.com/office/powerpoint/2010/main" val="2903482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83440"/>
            <a:ext cx="8229600" cy="609256"/>
          </a:xfrm>
        </p:spPr>
        <p:txBody>
          <a:bodyPr>
            <a:noAutofit/>
          </a:bodyPr>
          <a:lstStyle/>
          <a:p>
            <a:r>
              <a:rPr lang="en-GB" sz="3200" b="0" dirty="0">
                <a:solidFill>
                  <a:schemeClr val="bg1"/>
                </a:solidFill>
              </a:rPr>
              <a:t>VICTORIAN NARRATIVE POETRY: EBB</a:t>
            </a:r>
          </a:p>
        </p:txBody>
      </p:sp>
      <p:sp>
        <p:nvSpPr>
          <p:cNvPr id="3" name="Content Placeholder 2"/>
          <p:cNvSpPr>
            <a:spLocks noGrp="1"/>
          </p:cNvSpPr>
          <p:nvPr>
            <p:ph idx="1"/>
          </p:nvPr>
        </p:nvSpPr>
        <p:spPr>
          <a:xfrm>
            <a:off x="0" y="858064"/>
            <a:ext cx="4716016" cy="5999936"/>
          </a:xfrm>
          <a:solidFill>
            <a:srgbClr val="0C3B40"/>
          </a:solidFill>
        </p:spPr>
        <p:txBody>
          <a:bodyPr>
            <a:noAutofit/>
          </a:bodyPr>
          <a:lstStyle/>
          <a:p>
            <a:pPr marL="118872" indent="0">
              <a:buNone/>
            </a:pPr>
            <a:r>
              <a:rPr lang="en-GB" sz="1600" dirty="0">
                <a:latin typeface="Bookman Old Style" panose="02050604050505020204" pitchFamily="18" charset="0"/>
              </a:rPr>
              <a:t>	</a:t>
            </a:r>
            <a:r>
              <a:rPr lang="en-GB" sz="2100" dirty="0">
                <a:latin typeface="Bookman Old Style" panose="02050604050505020204" pitchFamily="18" charset="0"/>
              </a:rPr>
              <a:t>	</a:t>
            </a:r>
            <a:r>
              <a:rPr lang="en-GB" sz="1900" dirty="0">
                <a:solidFill>
                  <a:schemeClr val="bg1"/>
                </a:solidFill>
                <a:latin typeface="Californian FB" panose="0207040306080B030204" pitchFamily="18" charset="0"/>
              </a:rPr>
              <a:t>Ay, but every age</a:t>
            </a:r>
          </a:p>
          <a:p>
            <a:pPr marL="118872" indent="0">
              <a:buNone/>
            </a:pPr>
            <a:r>
              <a:rPr lang="en-GB" sz="1900" dirty="0">
                <a:solidFill>
                  <a:schemeClr val="bg1"/>
                </a:solidFill>
                <a:latin typeface="Californian FB" panose="0207040306080B030204" pitchFamily="18" charset="0"/>
              </a:rPr>
              <a:t>Appears to souls who live in it, (ask Carlyle)</a:t>
            </a:r>
          </a:p>
          <a:p>
            <a:pPr marL="118872" indent="0">
              <a:buNone/>
            </a:pPr>
            <a:r>
              <a:rPr lang="en-GB" sz="1900" dirty="0">
                <a:solidFill>
                  <a:schemeClr val="bg1"/>
                </a:solidFill>
                <a:latin typeface="Californian FB" panose="0207040306080B030204" pitchFamily="18" charset="0"/>
              </a:rPr>
              <a:t>Most unheroic. Ours, for instance, ours!</a:t>
            </a:r>
          </a:p>
          <a:p>
            <a:pPr marL="118872" indent="0">
              <a:buNone/>
            </a:pPr>
            <a:r>
              <a:rPr lang="en-GB" sz="1900" dirty="0">
                <a:solidFill>
                  <a:schemeClr val="bg1"/>
                </a:solidFill>
                <a:latin typeface="Californian FB" panose="0207040306080B030204" pitchFamily="18" charset="0"/>
              </a:rPr>
              <a:t>...</a:t>
            </a:r>
          </a:p>
          <a:p>
            <a:pPr marL="118872" indent="0">
              <a:buNone/>
            </a:pPr>
            <a:r>
              <a:rPr lang="en-GB" sz="1900" dirty="0">
                <a:solidFill>
                  <a:srgbClr val="CC9900"/>
                </a:solidFill>
                <a:latin typeface="Californian FB" panose="0207040306080B030204" pitchFamily="18" charset="0"/>
              </a:rPr>
              <a:t>I do distrust the poet who discerns </a:t>
            </a:r>
          </a:p>
          <a:p>
            <a:pPr marL="118872" indent="0">
              <a:buNone/>
            </a:pPr>
            <a:r>
              <a:rPr lang="en-GB" sz="1900" dirty="0">
                <a:solidFill>
                  <a:srgbClr val="CC9900"/>
                </a:solidFill>
                <a:latin typeface="Californian FB" panose="0207040306080B030204" pitchFamily="18" charset="0"/>
              </a:rPr>
              <a:t>No character or glory in his times,</a:t>
            </a:r>
          </a:p>
          <a:p>
            <a:pPr marL="118872" indent="0">
              <a:buNone/>
            </a:pPr>
            <a:r>
              <a:rPr lang="en-GB" sz="1900" dirty="0">
                <a:solidFill>
                  <a:srgbClr val="CC9900"/>
                </a:solidFill>
                <a:latin typeface="Californian FB" panose="0207040306080B030204" pitchFamily="18" charset="0"/>
              </a:rPr>
              <a:t>And trundles back his soul 500 years</a:t>
            </a:r>
            <a:r>
              <a:rPr lang="en-GB" sz="1900" dirty="0">
                <a:solidFill>
                  <a:schemeClr val="bg1"/>
                </a:solidFill>
                <a:latin typeface="Californian FB" panose="0207040306080B030204" pitchFamily="18" charset="0"/>
              </a:rPr>
              <a:t>, </a:t>
            </a:r>
          </a:p>
          <a:p>
            <a:pPr marL="118872" indent="0">
              <a:buNone/>
            </a:pPr>
            <a:r>
              <a:rPr lang="en-GB" sz="1900" dirty="0">
                <a:solidFill>
                  <a:schemeClr val="bg1"/>
                </a:solidFill>
                <a:latin typeface="Californian FB" panose="0207040306080B030204" pitchFamily="18" charset="0"/>
              </a:rPr>
              <a:t>Past moat &amp; drawbridge, into a castle-court, </a:t>
            </a:r>
          </a:p>
          <a:p>
            <a:pPr marL="118872" indent="0">
              <a:buNone/>
            </a:pPr>
            <a:r>
              <a:rPr lang="en-GB" sz="1900" dirty="0">
                <a:solidFill>
                  <a:schemeClr val="bg1"/>
                </a:solidFill>
                <a:latin typeface="Californian FB" panose="0207040306080B030204" pitchFamily="18" charset="0"/>
              </a:rPr>
              <a:t>Oh not to sing of lizards or of toads</a:t>
            </a:r>
          </a:p>
          <a:p>
            <a:pPr marL="118872" indent="0">
              <a:buNone/>
            </a:pPr>
            <a:r>
              <a:rPr lang="en-GB" sz="1900" dirty="0">
                <a:solidFill>
                  <a:schemeClr val="bg1"/>
                </a:solidFill>
                <a:latin typeface="Californian FB" panose="0207040306080B030204" pitchFamily="18" charset="0"/>
              </a:rPr>
              <a:t>Alive </a:t>
            </a:r>
            <a:r>
              <a:rPr lang="en-GB" sz="1900" dirty="0" err="1">
                <a:solidFill>
                  <a:schemeClr val="bg1"/>
                </a:solidFill>
                <a:latin typeface="Californian FB" panose="0207040306080B030204" pitchFamily="18" charset="0"/>
              </a:rPr>
              <a:t>i</a:t>
            </a:r>
            <a:r>
              <a:rPr lang="en-GB" sz="1900" dirty="0">
                <a:solidFill>
                  <a:schemeClr val="bg1"/>
                </a:solidFill>
                <a:latin typeface="Californian FB" panose="0207040306080B030204" pitchFamily="18" charset="0"/>
              </a:rPr>
              <a:t>' the ditch there! - 'twere excusable;</a:t>
            </a:r>
          </a:p>
          <a:p>
            <a:pPr marL="0" indent="0">
              <a:buNone/>
            </a:pPr>
            <a:r>
              <a:rPr lang="en-GB" sz="1900" dirty="0">
                <a:solidFill>
                  <a:schemeClr val="bg1"/>
                </a:solidFill>
                <a:latin typeface="Californian FB" panose="0207040306080B030204" pitchFamily="18" charset="0"/>
              </a:rPr>
              <a:t>But of some black chief, half knight, half sheep-lifter </a:t>
            </a:r>
          </a:p>
          <a:p>
            <a:pPr marL="0" indent="0">
              <a:buNone/>
            </a:pPr>
            <a:r>
              <a:rPr lang="en-GB" sz="1900" dirty="0">
                <a:solidFill>
                  <a:schemeClr val="bg1"/>
                </a:solidFill>
                <a:latin typeface="Californian FB" panose="0207040306080B030204" pitchFamily="18" charset="0"/>
              </a:rPr>
              <a:t>Some beauteous dame, half chattel &amp; half queen,</a:t>
            </a:r>
          </a:p>
          <a:p>
            <a:pPr marL="118872" indent="0">
              <a:buNone/>
            </a:pPr>
            <a:endParaRPr lang="en-GB" sz="1900" dirty="0">
              <a:solidFill>
                <a:schemeClr val="bg1"/>
              </a:solidFill>
              <a:latin typeface="Californian FB" panose="0207040306080B030204" pitchFamily="18" charset="0"/>
            </a:endParaRPr>
          </a:p>
          <a:p>
            <a:pPr marL="118872" indent="0">
              <a:buNone/>
            </a:pPr>
            <a:r>
              <a:rPr lang="en-GB" sz="1900" dirty="0">
                <a:solidFill>
                  <a:schemeClr val="bg1"/>
                </a:solidFill>
                <a:latin typeface="Californian FB" panose="0207040306080B030204" pitchFamily="18" charset="0"/>
              </a:rPr>
              <a:t>As dead as must be, for the greater part, </a:t>
            </a:r>
          </a:p>
          <a:p>
            <a:pPr marL="118872" indent="0">
              <a:buNone/>
            </a:pPr>
            <a:r>
              <a:rPr lang="en-GB" sz="1900" dirty="0">
                <a:solidFill>
                  <a:schemeClr val="bg1"/>
                </a:solidFill>
                <a:latin typeface="Californian FB" panose="0207040306080B030204" pitchFamily="18" charset="0"/>
              </a:rPr>
              <a:t>The poems made on their chivalric bones. </a:t>
            </a:r>
          </a:p>
          <a:p>
            <a:pPr marL="118872" indent="0">
              <a:buNone/>
            </a:pPr>
            <a:r>
              <a:rPr lang="en-GB" sz="1900" dirty="0">
                <a:solidFill>
                  <a:schemeClr val="bg1"/>
                </a:solidFill>
                <a:latin typeface="Californian FB" panose="0207040306080B030204" pitchFamily="18" charset="0"/>
              </a:rPr>
              <a:t>And that's no wonder: death inherits death.</a:t>
            </a:r>
          </a:p>
          <a:p>
            <a:pPr marL="118872" indent="0">
              <a:buNone/>
            </a:pPr>
            <a:r>
              <a:rPr lang="en-GB" sz="1200" dirty="0">
                <a:latin typeface="Bookman Old Style" panose="02050604050505020204" pitchFamily="18" charset="0"/>
              </a:rPr>
              <a:t>...</a:t>
            </a:r>
            <a:endParaRPr lang="en-GB" sz="1800" dirty="0">
              <a:latin typeface="Bookman Old Style" panose="02050604050505020204" pitchFamily="18" charset="0"/>
            </a:endParaRPr>
          </a:p>
          <a:p>
            <a:pPr marL="118872" indent="0">
              <a:buNone/>
            </a:pPr>
            <a:endParaRPr lang="en-GB" sz="1800" dirty="0">
              <a:latin typeface="Bookman Old Style" panose="02050604050505020204" pitchFamily="18" charset="0"/>
            </a:endParaRPr>
          </a:p>
        </p:txBody>
      </p:sp>
      <p:sp>
        <p:nvSpPr>
          <p:cNvPr id="4" name="Rectangle 3"/>
          <p:cNvSpPr/>
          <p:nvPr/>
        </p:nvSpPr>
        <p:spPr>
          <a:xfrm>
            <a:off x="4616134" y="858064"/>
            <a:ext cx="4527866" cy="5883304"/>
          </a:xfrm>
          <a:prstGeom prst="rect">
            <a:avLst/>
          </a:prstGeom>
          <a:solidFill>
            <a:srgbClr val="0C3B40"/>
          </a:solidFill>
        </p:spPr>
        <p:txBody>
          <a:bodyPr wrap="square">
            <a:spAutoFit/>
          </a:bodyPr>
          <a:lstStyle/>
          <a:p>
            <a:r>
              <a:rPr lang="en-GB" sz="1900" dirty="0">
                <a:solidFill>
                  <a:schemeClr val="bg1"/>
                </a:solidFill>
                <a:latin typeface="Californian FB" panose="0207040306080B030204" pitchFamily="18" charset="0"/>
              </a:rPr>
              <a:t>Nay, if there's room for poets in the world</a:t>
            </a:r>
          </a:p>
          <a:p>
            <a:r>
              <a:rPr lang="en-GB" sz="1900" dirty="0">
                <a:solidFill>
                  <a:schemeClr val="bg1"/>
                </a:solidFill>
                <a:latin typeface="Californian FB" panose="0207040306080B030204" pitchFamily="18" charset="0"/>
              </a:rPr>
              <a:t>A little overgrown, (I think there is)</a:t>
            </a:r>
          </a:p>
          <a:p>
            <a:r>
              <a:rPr lang="en-GB" sz="1900" dirty="0">
                <a:solidFill>
                  <a:srgbClr val="CC9900"/>
                </a:solidFill>
                <a:latin typeface="Californian FB" panose="0207040306080B030204" pitchFamily="18" charset="0"/>
              </a:rPr>
              <a:t>Their sole work is to represent the age,</a:t>
            </a:r>
          </a:p>
          <a:p>
            <a:r>
              <a:rPr lang="en-GB" sz="1900" dirty="0">
                <a:solidFill>
                  <a:srgbClr val="CC9900"/>
                </a:solidFill>
                <a:latin typeface="Californian FB" panose="0207040306080B030204" pitchFamily="18" charset="0"/>
              </a:rPr>
              <a:t>Their age, not Charlemagne's,-this live, throbbing age,</a:t>
            </a:r>
          </a:p>
          <a:p>
            <a:r>
              <a:rPr lang="en-GB" sz="1900" dirty="0">
                <a:solidFill>
                  <a:schemeClr val="bg1"/>
                </a:solidFill>
                <a:latin typeface="Californian FB" panose="0207040306080B030204" pitchFamily="18" charset="0"/>
              </a:rPr>
              <a:t>That brawls, cheats, maddens, calculates, aspires, </a:t>
            </a:r>
          </a:p>
          <a:p>
            <a:r>
              <a:rPr lang="en-GB" sz="1900" dirty="0">
                <a:solidFill>
                  <a:schemeClr val="bg1"/>
                </a:solidFill>
                <a:latin typeface="Californian FB" panose="0207040306080B030204" pitchFamily="18" charset="0"/>
              </a:rPr>
              <a:t>And spends more passion, more heroic heat, </a:t>
            </a:r>
          </a:p>
          <a:p>
            <a:r>
              <a:rPr lang="en-GB" sz="1900" dirty="0">
                <a:solidFill>
                  <a:schemeClr val="bg1"/>
                </a:solidFill>
                <a:latin typeface="Californian FB" panose="0207040306080B030204" pitchFamily="18" charset="0"/>
              </a:rPr>
              <a:t>Betwixt the mirrors of its drawing-rooms, </a:t>
            </a:r>
          </a:p>
          <a:p>
            <a:r>
              <a:rPr lang="en-GB" sz="1900" dirty="0">
                <a:solidFill>
                  <a:schemeClr val="bg1"/>
                </a:solidFill>
                <a:latin typeface="Californian FB" panose="0207040306080B030204" pitchFamily="18" charset="0"/>
              </a:rPr>
              <a:t>Than Roland with his knights, at Roncesvalles. </a:t>
            </a:r>
          </a:p>
          <a:p>
            <a:r>
              <a:rPr lang="en-GB" sz="1900" dirty="0">
                <a:solidFill>
                  <a:srgbClr val="CC9900"/>
                </a:solidFill>
                <a:latin typeface="Californian FB" panose="0207040306080B030204" pitchFamily="18" charset="0"/>
              </a:rPr>
              <a:t>To flinch from modern varnish, coat or flounce, </a:t>
            </a:r>
          </a:p>
          <a:p>
            <a:r>
              <a:rPr lang="en-GB" sz="1900" dirty="0">
                <a:solidFill>
                  <a:srgbClr val="CC9900"/>
                </a:solidFill>
                <a:latin typeface="Californian FB" panose="0207040306080B030204" pitchFamily="18" charset="0"/>
              </a:rPr>
              <a:t>Cry out for togas and the picturesque,</a:t>
            </a:r>
          </a:p>
          <a:p>
            <a:r>
              <a:rPr lang="en-GB" sz="1900" dirty="0">
                <a:solidFill>
                  <a:srgbClr val="CC9900"/>
                </a:solidFill>
                <a:latin typeface="Californian FB" panose="0207040306080B030204" pitchFamily="18" charset="0"/>
              </a:rPr>
              <a:t>Is fatal,-foolish too. </a:t>
            </a:r>
            <a:r>
              <a:rPr lang="en-GB" sz="1900" dirty="0">
                <a:solidFill>
                  <a:schemeClr val="bg1"/>
                </a:solidFill>
                <a:latin typeface="Californian FB" panose="0207040306080B030204" pitchFamily="18" charset="0"/>
              </a:rPr>
              <a:t>King Arthur's self</a:t>
            </a:r>
          </a:p>
          <a:p>
            <a:r>
              <a:rPr lang="en-GB" sz="1900" dirty="0">
                <a:solidFill>
                  <a:schemeClr val="bg1"/>
                </a:solidFill>
                <a:latin typeface="Californian FB" panose="0207040306080B030204" pitchFamily="18" charset="0"/>
              </a:rPr>
              <a:t>Was commonplace to Lady </a:t>
            </a:r>
            <a:r>
              <a:rPr lang="en-GB" sz="1900" dirty="0" err="1">
                <a:solidFill>
                  <a:schemeClr val="bg1"/>
                </a:solidFill>
                <a:latin typeface="Californian FB" panose="0207040306080B030204" pitchFamily="18" charset="0"/>
              </a:rPr>
              <a:t>Guenever</a:t>
            </a:r>
            <a:r>
              <a:rPr lang="en-GB" sz="1900" dirty="0">
                <a:solidFill>
                  <a:schemeClr val="bg1"/>
                </a:solidFill>
                <a:latin typeface="Californian FB" panose="0207040306080B030204" pitchFamily="18" charset="0"/>
              </a:rPr>
              <a:t>;</a:t>
            </a:r>
          </a:p>
          <a:p>
            <a:r>
              <a:rPr lang="en-GB" sz="1900" dirty="0">
                <a:solidFill>
                  <a:schemeClr val="bg1"/>
                </a:solidFill>
                <a:latin typeface="Californian FB" panose="0207040306080B030204" pitchFamily="18" charset="0"/>
              </a:rPr>
              <a:t>And Camelot to minstrels seemed as flat,</a:t>
            </a:r>
          </a:p>
          <a:p>
            <a:r>
              <a:rPr lang="en-GB" sz="1900" dirty="0">
                <a:solidFill>
                  <a:schemeClr val="bg1"/>
                </a:solidFill>
                <a:latin typeface="Californian FB" panose="0207040306080B030204" pitchFamily="18" charset="0"/>
              </a:rPr>
              <a:t>As Regent street to poets.</a:t>
            </a:r>
          </a:p>
          <a:p>
            <a:endParaRPr lang="en-GB" sz="1900" dirty="0">
              <a:solidFill>
                <a:schemeClr val="bg1"/>
              </a:solidFill>
              <a:latin typeface="Californian FB" panose="0207040306080B030204" pitchFamily="18" charset="0"/>
            </a:endParaRPr>
          </a:p>
          <a:p>
            <a:pPr algn="r"/>
            <a:r>
              <a:rPr lang="en-GB" sz="1900" dirty="0">
                <a:solidFill>
                  <a:schemeClr val="bg1"/>
                </a:solidFill>
                <a:latin typeface="Californian FB" panose="0207040306080B030204" pitchFamily="18" charset="0"/>
              </a:rPr>
              <a:t>Aurora Leigh (1857) Book 5    </a:t>
            </a:r>
            <a:r>
              <a:rPr lang="en-GB" sz="1600" dirty="0">
                <a:solidFill>
                  <a:schemeClr val="bg1"/>
                </a:solidFill>
                <a:latin typeface="Bookman Old Style" panose="02050604050505020204" pitchFamily="18" charset="0"/>
              </a:rPr>
              <a:t>.</a:t>
            </a:r>
          </a:p>
        </p:txBody>
      </p:sp>
    </p:spTree>
    <p:extLst>
      <p:ext uri="{BB962C8B-B14F-4D97-AF65-F5344CB8AC3E}">
        <p14:creationId xmlns:p14="http://schemas.microsoft.com/office/powerpoint/2010/main" val="1105128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4" end="1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15" end="1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8" end="8"/>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
                                            <p:txEl>
                                              <p:pRg st="9" end="9"/>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xEl>
                                              <p:pRg st="10" end="10"/>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11" end="11"/>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
                                            <p:txEl>
                                              <p:pRg st="12" end="12"/>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4">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2105</TotalTime>
  <Words>2446</Words>
  <Application>Microsoft Office PowerPoint</Application>
  <PresentationFormat>On-screen Show (4:3)</PresentationFormat>
  <Paragraphs>249</Paragraphs>
  <Slides>15</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15</vt:i4>
      </vt:variant>
    </vt:vector>
  </HeadingPairs>
  <TitlesOfParts>
    <vt:vector size="27" baseType="lpstr">
      <vt:lpstr>Arial</vt:lpstr>
      <vt:lpstr>Arial Narrow</vt:lpstr>
      <vt:lpstr>Bookman Old Style</vt:lpstr>
      <vt:lpstr>Calibri</vt:lpstr>
      <vt:lpstr>Californian FB</vt:lpstr>
      <vt:lpstr>Palatino Linotype</vt:lpstr>
      <vt:lpstr>Perpetua Titling MT</vt:lpstr>
      <vt:lpstr>Vivaldi</vt:lpstr>
      <vt:lpstr>Wingdings</vt:lpstr>
      <vt:lpstr>Wingdings 2</vt:lpstr>
      <vt:lpstr>Wingdings 3</vt:lpstr>
      <vt:lpstr>Module</vt:lpstr>
      <vt:lpstr>PowerPoint Presentation</vt:lpstr>
      <vt:lpstr>CULTURAL MATERIALISM (1)</vt:lpstr>
      <vt:lpstr>PowerPoint Presentation</vt:lpstr>
      <vt:lpstr>PowerPoint Presentation</vt:lpstr>
      <vt:lpstr>CULTURAL MATERIALISM (ii)</vt:lpstr>
      <vt:lpstr>PowerPoint Presentation</vt:lpstr>
      <vt:lpstr>PowerPoint Presentation</vt:lpstr>
      <vt:lpstr>1. EMPHASIS ON HISTORICAL CONTEXT                                                             (Peter Barry)</vt:lpstr>
      <vt:lpstr>2. EMPHASIS ON THEORETICAL METHOD                                                               (Peter Barry)     </vt:lpstr>
      <vt:lpstr>3.EMPHASIS ON POLITICAL COMMITMENT                                                               (Peter Barry)</vt:lpstr>
      <vt:lpstr>4. THE STRESS ON TEXTUAL ANALYSIS                                                                (Peter Barry)</vt:lpstr>
      <vt:lpstr>LOVE IN A LIFE </vt:lpstr>
      <vt:lpstr>THE MATERIALISM OF CULTURE          (i) Arthur Quiller Couch 1916</vt:lpstr>
      <vt:lpstr>THE MATERIALISM OF CULTURE (ii) </vt:lpstr>
      <vt:lpstr>VICTORIAN NARRATIVE POETRY: EBB</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145</cp:revision>
  <dcterms:created xsi:type="dcterms:W3CDTF">2013-10-15T14:59:08Z</dcterms:created>
  <dcterms:modified xsi:type="dcterms:W3CDTF">2019-10-22T09:42:21Z</dcterms:modified>
</cp:coreProperties>
</file>