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493" r:id="rId2"/>
    <p:sldId id="278" r:id="rId3"/>
    <p:sldId id="543" r:id="rId4"/>
    <p:sldId id="544" r:id="rId5"/>
    <p:sldId id="560" r:id="rId6"/>
    <p:sldId id="561" r:id="rId7"/>
    <p:sldId id="545" r:id="rId8"/>
    <p:sldId id="562" r:id="rId9"/>
    <p:sldId id="563" r:id="rId10"/>
    <p:sldId id="546" r:id="rId11"/>
    <p:sldId id="549" r:id="rId12"/>
    <p:sldId id="547" r:id="rId13"/>
    <p:sldId id="548" r:id="rId14"/>
    <p:sldId id="550" r:id="rId15"/>
    <p:sldId id="551" r:id="rId16"/>
    <p:sldId id="552" r:id="rId17"/>
    <p:sldId id="564" r:id="rId18"/>
    <p:sldId id="553" r:id="rId19"/>
    <p:sldId id="565" r:id="rId20"/>
    <p:sldId id="566" r:id="rId21"/>
    <p:sldId id="554" r:id="rId22"/>
    <p:sldId id="555" r:id="rId23"/>
    <p:sldId id="556" r:id="rId24"/>
    <p:sldId id="557" r:id="rId25"/>
    <p:sldId id="559" r:id="rId26"/>
    <p:sldId id="341" r:id="rId27"/>
    <p:sldId id="512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39" autoAdjust="0"/>
    <p:restoredTop sz="91422" autoAdjust="0"/>
  </p:normalViewPr>
  <p:slideViewPr>
    <p:cSldViewPr>
      <p:cViewPr varScale="1">
        <p:scale>
          <a:sx n="95" d="100"/>
          <a:sy n="95" d="100"/>
        </p:scale>
        <p:origin x="10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2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16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486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388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08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59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8173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01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7537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421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63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6362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6882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95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915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</a:t>
            </a:r>
            <a:r>
              <a:rPr lang="en-GB" altLang="en-US" sz="2400" b="1"/>
              <a:t>Session 2: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Decision Trees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Important terms of decision trees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Applications of decision trees in data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Algorithm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Structure of a decision tree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a simple way to guide one’s (decision maker) path to a decision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is a data mining technique, which builds a model for classification of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models are built in the form of the tree structure and hence belong to the supervised form of learning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(other than classification models) are used for building regression models for predicting class labels or values aiding the decision-making process </a:t>
            </a:r>
          </a:p>
          <a:p>
            <a:pPr algn="just"/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hierarchically branched structures that help one come to a decision based on asking certain questions in a particular sequence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one of the most widely used techniques for classification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is a plan/structure that includes a root node, branches, and leaf nodes. Each internal node denotes a test on an attribute, each branch denotes the outcome of a test, and each leaf node holds a class label. The topmost node in the tree is the root node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data set has five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There is a special attribute: the attribute class is the class label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attributes, temp and humidity are numerical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Other attributes are categorical, that is, they cannot be ordered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Based on the training data set, we want to find a set of rules to know what values of outlook, temp, humidity and wind, determine whether or not to pay golf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C47B0-8B18-C769-207F-35D05C909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4098"/>
            <a:ext cx="3672408" cy="432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35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Trees –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five leaf nodes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a decision tree, each leaf node represents a rule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the following rules corresponding to the tree given in figure: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1: </a:t>
            </a:r>
            <a:r>
              <a:rPr lang="en-US" dirty="0">
                <a:latin typeface="+mn-lt"/>
              </a:rPr>
              <a:t>if it is sunny and the humidity is not above 75%,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2: </a:t>
            </a:r>
            <a:r>
              <a:rPr lang="en-US" dirty="0">
                <a:latin typeface="+mn-lt"/>
              </a:rPr>
              <a:t>if it is sunny and the humidity is above 75%, then do not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3: </a:t>
            </a:r>
            <a:r>
              <a:rPr lang="en-US" dirty="0">
                <a:latin typeface="+mn-lt"/>
              </a:rPr>
              <a:t>if it is overcast, then play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4: </a:t>
            </a:r>
            <a:r>
              <a:rPr lang="en-US" dirty="0">
                <a:latin typeface="+mn-lt"/>
              </a:rPr>
              <a:t>if it is rainy and not windy,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5: </a:t>
            </a:r>
            <a:r>
              <a:rPr lang="en-US" dirty="0">
                <a:latin typeface="+mn-lt"/>
              </a:rPr>
              <a:t>if it is rainy and windy, then do not play </a:t>
            </a:r>
            <a:endParaRPr lang="en-US" b="1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65F8C1-EE4E-2110-6D4C-45B1A29B2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745" y="1196752"/>
            <a:ext cx="3682752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85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Construct a Decision Tree?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755576" y="3995951"/>
            <a:ext cx="8147248" cy="1631216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class label attribute, </a:t>
            </a:r>
            <a:r>
              <a:rPr lang="en-US" sz="2000" b="1" dirty="0" err="1">
                <a:latin typeface="+mn-lt"/>
              </a:rPr>
              <a:t>buys_computer</a:t>
            </a:r>
            <a:r>
              <a:rPr lang="en-US" sz="2000" b="1" dirty="0">
                <a:latin typeface="+mn-lt"/>
              </a:rPr>
              <a:t>, </a:t>
            </a:r>
            <a:r>
              <a:rPr lang="en-US" sz="2000" dirty="0">
                <a:latin typeface="+mn-lt"/>
              </a:rPr>
              <a:t>has two distinct values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Thus there are two distinct classes (m = 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Class C1 corresponds to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class C2 corresponds to </a:t>
            </a:r>
            <a:r>
              <a:rPr lang="en-US" sz="2000" b="1" dirty="0">
                <a:latin typeface="+mn-lt"/>
              </a:rPr>
              <a:t>No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There are 9 samples of class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5 samples of class </a:t>
            </a:r>
            <a:r>
              <a:rPr lang="en-US" sz="2000" b="1" dirty="0">
                <a:latin typeface="+mn-lt"/>
              </a:rPr>
              <a:t>No</a:t>
            </a:r>
            <a:endParaRPr lang="en-US" sz="2000" dirty="0">
              <a:latin typeface="+mn-lt"/>
            </a:endParaRPr>
          </a:p>
          <a:p>
            <a:pPr algn="ctr"/>
            <a:r>
              <a:rPr lang="en-US" sz="2000" b="1" dirty="0">
                <a:solidFill>
                  <a:srgbClr val="FF0000"/>
                </a:solidFill>
                <a:latin typeface="+mn-lt"/>
              </a:rPr>
              <a:t>Based on the data set above, now construct a Decision Tree.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FC9FFA-4B3A-A2E2-1CC6-BCD3621BC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230833"/>
            <a:ext cx="756084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- Answer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6752"/>
            <a:ext cx="3689598" cy="39604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6198FA-AD06-98B3-9A59-D1E316A87A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2" y="1504193"/>
            <a:ext cx="4579960" cy="372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41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– Answer (Rules)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196752"/>
            <a:ext cx="3185542" cy="3960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4DE524-AC81-9AB2-4776-561DB7A49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91" y="1412776"/>
            <a:ext cx="56673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78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Here are some of the important terms of a decision tree in data mining: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Root node: </a:t>
            </a:r>
            <a:r>
              <a:rPr lang="en-US" sz="2200" dirty="0">
                <a:latin typeface="+mn-lt"/>
              </a:rPr>
              <a:t>This is the first/topmost node where the splitting takes place.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Leaf node: </a:t>
            </a:r>
            <a:r>
              <a:rPr lang="en-US" sz="2200" dirty="0">
                <a:latin typeface="+mn-lt"/>
              </a:rPr>
              <a:t>This is the second node after which there no more branching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Branch: </a:t>
            </a:r>
            <a:r>
              <a:rPr lang="en-US" sz="2200" dirty="0">
                <a:latin typeface="+mn-lt"/>
              </a:rPr>
              <a:t>Subsection of a tree containing information about the aftermath of split at the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Pruning: </a:t>
            </a:r>
            <a:r>
              <a:rPr lang="en-US" sz="2200" dirty="0">
                <a:latin typeface="+mn-lt"/>
              </a:rPr>
              <a:t>When removing a decision nodes sub-nodes to cater to an outlier or noisy data is called pruning. It is also thought to be the opposite of splitting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1556792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Decision node: </a:t>
            </a:r>
            <a:r>
              <a:rPr lang="en-US" sz="2200" dirty="0">
                <a:latin typeface="+mn-lt"/>
              </a:rPr>
              <a:t>represents a decision and is normally displayed with a square/</a:t>
            </a:r>
            <a:r>
              <a:rPr lang="en-US" sz="2200" b="1" dirty="0">
                <a:latin typeface="+mn-lt"/>
              </a:rPr>
              <a:t>Decision node </a:t>
            </a:r>
            <a:r>
              <a:rPr lang="en-US" sz="2200" dirty="0">
                <a:latin typeface="+mn-lt"/>
              </a:rPr>
              <a:t>is formed after splitting data from a previous node is known as a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Chance node: </a:t>
            </a:r>
            <a:r>
              <a:rPr lang="en-US" sz="2200" dirty="0">
                <a:latin typeface="+mn-lt"/>
              </a:rPr>
              <a:t>represents chance or confusion and is normally displayed with a circle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End node: </a:t>
            </a:r>
            <a:r>
              <a:rPr lang="en-US" sz="2200" dirty="0">
                <a:latin typeface="+mn-lt"/>
              </a:rPr>
              <a:t>represents a result and is normally displayed with a triangle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Class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Identify </a:t>
            </a:r>
            <a:r>
              <a:rPr lang="en-US" sz="2200" b="1" dirty="0">
                <a:latin typeface="+mn-lt"/>
              </a:rPr>
              <a:t>root node, leaf node, decision node, branch and pruning</a:t>
            </a:r>
            <a:r>
              <a:rPr lang="en-US" sz="2200" dirty="0">
                <a:latin typeface="+mn-lt"/>
              </a:rPr>
              <a:t> from the figure below:</a:t>
            </a:r>
          </a:p>
          <a:p>
            <a:pPr algn="just"/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F3A83D-2A88-A74A-B4F1-FDD7D036B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844824"/>
            <a:ext cx="71628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Applications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Decision tree has a flowchart kind of architecture in-built with the type of algorithm. It essentially has an “if X then Y else Z” pattern while the split is done.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This algorithm can be widely used in the field where the objective function is related to its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When there are numerous courses of action available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Outlier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Understanding the significant set of features for the entire dataset and “mine” the few features from a list of thousand of features in big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Selecting the best flight to travel to a destination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Decision-making process based on different circumstantial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259274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comparison to other procedures, decision trees need not as much energy for information training during pre-processing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involve stabilization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need scaling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Omitted values in the information also do not disturb the procedures of constructing a decision tree to any substantial degree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model is identical instinctive and stress-free to describe to practical squads as well as investors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minor variation in the information can cause a huge variation in the configuration of the decision tree triggering unpredictability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For a decision tree, occasionally calculation can go far extra multifaceted in comparison to other procedures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repeatedly takes greater time to train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preparation is comparatively lavish as the difficulty and period have taken are extra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decision tree procedure is insufficient for relating deteriorating and forecasting uninterrupted values 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3AD2EF-9A7B-AD4D-A5B9-495B41414945}"/>
              </a:ext>
            </a:extLst>
          </p:cNvPr>
          <p:cNvSpPr txBox="1"/>
          <p:nvPr/>
        </p:nvSpPr>
        <p:spPr>
          <a:xfrm>
            <a:off x="624390" y="980728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Create a root node and assign all of the training data to it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 the best splitting attribute according to certain criteria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Add a branch to the root node for each value of the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 the data into mutually exclusive subjects along the lines of the specific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Repeat steps 2 and 3 for each and every leaf node until the stopping criteria is reached </a:t>
            </a:r>
          </a:p>
        </p:txBody>
      </p:sp>
    </p:spTree>
    <p:extLst>
      <p:ext uri="{BB962C8B-B14F-4D97-AF65-F5344CB8AC3E}">
        <p14:creationId xmlns:p14="http://schemas.microsoft.com/office/powerpoint/2010/main" val="41379330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Symbols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E2BAC-ED87-17AB-A6BF-114ED6DCB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908720"/>
            <a:ext cx="8399275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176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AC6061-C37A-0B34-E32D-6090006A9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87" y="1052736"/>
            <a:ext cx="8312385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98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33EC-71C1-A8CC-1186-B339BD4D2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966738"/>
            <a:ext cx="8255260" cy="469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36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0BED-A118-24C2-725B-43B3DE33B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7" y="966738"/>
            <a:ext cx="8229600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31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980728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lead to the development of models for classification and regression (will be discussed in the later week) based on a tree-like structure.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result of a decision tree is a tree with decision nodes and leaf nodes.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types of decision trees are: </a:t>
            </a:r>
          </a:p>
          <a:p>
            <a:pPr algn="just"/>
            <a:r>
              <a:rPr lang="en-US" sz="2200" dirty="0">
                <a:latin typeface="+mn-lt"/>
              </a:rPr>
              <a:t>	- Classification </a:t>
            </a:r>
          </a:p>
          <a:p>
            <a:pPr algn="just"/>
            <a:r>
              <a:rPr lang="en-US" sz="2200" dirty="0">
                <a:latin typeface="+mn-lt"/>
              </a:rPr>
              <a:t>	- Regression </a:t>
            </a:r>
          </a:p>
        </p:txBody>
      </p:sp>
    </p:spTree>
    <p:extLst>
      <p:ext uri="{BB962C8B-B14F-4D97-AF65-F5344CB8AC3E}">
        <p14:creationId xmlns:p14="http://schemas.microsoft.com/office/powerpoint/2010/main" val="3539535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340768"/>
            <a:ext cx="796722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Classification model: </a:t>
            </a:r>
            <a:r>
              <a:rPr lang="en-US" sz="2200" dirty="0">
                <a:latin typeface="+mn-lt"/>
              </a:rPr>
              <a:t>The classification included the building up of models describing important class labels. They are applied in the areas of machine learning and pattern recognition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step process of a classification model includes: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r>
              <a:rPr lang="en-US" sz="2200" dirty="0">
                <a:latin typeface="+mn-lt"/>
              </a:rPr>
              <a:t>	</a:t>
            </a:r>
            <a:r>
              <a:rPr lang="en-US" sz="2100" dirty="0">
                <a:latin typeface="+mn-lt"/>
              </a:rPr>
              <a:t>- </a:t>
            </a:r>
            <a:r>
              <a:rPr lang="en-US" sz="2100" b="1" dirty="0">
                <a:latin typeface="+mn-lt"/>
              </a:rPr>
              <a:t>Learning: </a:t>
            </a:r>
            <a:r>
              <a:rPr lang="en-US" sz="2100" dirty="0">
                <a:latin typeface="+mn-lt"/>
              </a:rPr>
              <a:t>A classification model based on the training is built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algn="just"/>
            <a:r>
              <a:rPr lang="en-US" sz="2200" b="1" dirty="0">
                <a:latin typeface="+mn-lt"/>
              </a:rPr>
              <a:t>	- Classification: </a:t>
            </a:r>
            <a:r>
              <a:rPr lang="en-US" sz="2200" dirty="0">
                <a:latin typeface="+mn-lt"/>
              </a:rPr>
              <a:t>Model accuracy is checked and then used 	for classification of the new data. Class labels are in the form 	of discrete values like “yes”, or “no”, etc. </a:t>
            </a:r>
          </a:p>
        </p:txBody>
      </p:sp>
    </p:spTree>
    <p:extLst>
      <p:ext uri="{BB962C8B-B14F-4D97-AF65-F5344CB8AC3E}">
        <p14:creationId xmlns:p14="http://schemas.microsoft.com/office/powerpoint/2010/main" val="229527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2699792" y="837872"/>
            <a:ext cx="4176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b="1" dirty="0">
                <a:latin typeface="+mn-lt"/>
              </a:rPr>
              <a:t>Example of classification model:</a:t>
            </a: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C8F48-0C49-984E-901B-D282FD8B6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0" y="1520207"/>
            <a:ext cx="7670800" cy="38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98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Regression model:</a:t>
            </a: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Regression models are used for the regression analysis of data, i.e. the prediction of numerical attributes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These are also called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Instead of predicting the class labels, the regression model predicts the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There are many algorithms, which can be used in building regression models – ID3, C4.5, CART, CHAID, MARS, Greedy Recursive Binary Splitting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CCFFB1-1344-9648-9E31-5D68A3D52BD0}"/>
              </a:ext>
            </a:extLst>
          </p:cNvPr>
          <p:cNvSpPr txBox="1"/>
          <p:nvPr/>
        </p:nvSpPr>
        <p:spPr>
          <a:xfrm>
            <a:off x="1979712" y="5279728"/>
            <a:ext cx="5184576" cy="381520"/>
          </a:xfrm>
          <a:prstGeom prst="rect">
            <a:avLst/>
          </a:prstGeom>
          <a:noFill/>
          <a:ln>
            <a:solidFill>
              <a:schemeClr val="tx1">
                <a:alpha val="98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Regression will be discussed in the next session</a:t>
            </a:r>
          </a:p>
        </p:txBody>
      </p:sp>
    </p:spTree>
    <p:extLst>
      <p:ext uri="{BB962C8B-B14F-4D97-AF65-F5344CB8AC3E}">
        <p14:creationId xmlns:p14="http://schemas.microsoft.com/office/powerpoint/2010/main" val="1794654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Example of an Unpruned and a Pruned Tree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39476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In order to construct the decision tree, there are certain steps decision makers need to follow: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root node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Splitting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next nodes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58E8A8-A92A-E64A-9A43-ADBAE51D6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196752"/>
            <a:ext cx="4150804" cy="411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917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1471</Words>
  <Application>Microsoft Office PowerPoint</Application>
  <PresentationFormat>On-screen Show (4:3)</PresentationFormat>
  <Paragraphs>185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Verdana</vt:lpstr>
      <vt:lpstr>20140311PresentationUWTSDTemplate</vt:lpstr>
      <vt:lpstr>Week 4: Session 2:  Data Mining Techniques: Decision Trees</vt:lpstr>
      <vt:lpstr>Lesson Aims</vt:lpstr>
      <vt:lpstr>What is Decision Trees?</vt:lpstr>
      <vt:lpstr>What is Decision Trees?</vt:lpstr>
      <vt:lpstr>What is Decision Trees?</vt:lpstr>
      <vt:lpstr>Decision Trees – Example</vt:lpstr>
      <vt:lpstr>Construct a Decision Tree?</vt:lpstr>
      <vt:lpstr>Decision Tree - Answer</vt:lpstr>
      <vt:lpstr>Decision Tree – Answer (Rules)</vt:lpstr>
      <vt:lpstr>Key Terms of Decision Trees?</vt:lpstr>
      <vt:lpstr>Key Terms of Decision Trees?</vt:lpstr>
      <vt:lpstr>Class Activity</vt:lpstr>
      <vt:lpstr>Applications of Decision Trees</vt:lpstr>
      <vt:lpstr>Advantages of Decision Trees</vt:lpstr>
      <vt:lpstr>Disadvantages of Decision Trees</vt:lpstr>
      <vt:lpstr>Algorithm of Decision Trees</vt:lpstr>
      <vt:lpstr>Decision Tree Symbols - Alternative</vt:lpstr>
      <vt:lpstr>Algorithm of Decision Trees - Alternative</vt:lpstr>
      <vt:lpstr>Algorithm of Decision Trees - Alternative</vt:lpstr>
      <vt:lpstr>Algorithm of Decision Trees - Alternative</vt:lpstr>
      <vt:lpstr>Types of Decision Trees?</vt:lpstr>
      <vt:lpstr>Types of Decision Trees?</vt:lpstr>
      <vt:lpstr>Types of Decision Trees?</vt:lpstr>
      <vt:lpstr>Types of Decision Trees?</vt:lpstr>
      <vt:lpstr>Example of an Unpruned and a Pruned Tree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128</cp:revision>
  <dcterms:created xsi:type="dcterms:W3CDTF">2020-06-23T16:08:04Z</dcterms:created>
  <dcterms:modified xsi:type="dcterms:W3CDTF">2024-10-02T11:45:43Z</dcterms:modified>
</cp:coreProperties>
</file>