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5"/>
  </p:notesMasterIdLst>
  <p:handoutMasterIdLst>
    <p:handoutMasterId r:id="rId26"/>
  </p:handoutMasterIdLst>
  <p:sldIdLst>
    <p:sldId id="299" r:id="rId6"/>
    <p:sldId id="265" r:id="rId7"/>
    <p:sldId id="272" r:id="rId8"/>
    <p:sldId id="273" r:id="rId9"/>
    <p:sldId id="286" r:id="rId10"/>
    <p:sldId id="287" r:id="rId11"/>
    <p:sldId id="288" r:id="rId12"/>
    <p:sldId id="295" r:id="rId13"/>
    <p:sldId id="289" r:id="rId14"/>
    <p:sldId id="290" r:id="rId15"/>
    <p:sldId id="298" r:id="rId16"/>
    <p:sldId id="291" r:id="rId17"/>
    <p:sldId id="296" r:id="rId18"/>
    <p:sldId id="292" r:id="rId19"/>
    <p:sldId id="293" r:id="rId20"/>
    <p:sldId id="294" r:id="rId21"/>
    <p:sldId id="283" r:id="rId22"/>
    <p:sldId id="297" r:id="rId23"/>
    <p:sldId id="284" r:id="rId24"/>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6B9"/>
    <a:srgbClr val="0033CC"/>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59" autoAdjust="0"/>
    <p:restoredTop sz="94660"/>
  </p:normalViewPr>
  <p:slideViewPr>
    <p:cSldViewPr>
      <p:cViewPr varScale="1">
        <p:scale>
          <a:sx n="73" d="100"/>
          <a:sy n="73" d="100"/>
        </p:scale>
        <p:origin x="1212"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13048198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14052374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525998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585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1538290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4107947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881417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987308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273929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61365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95139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1209629564"/>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37445574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80728"/>
            <a:ext cx="7772400" cy="2387600"/>
          </a:xfrm>
        </p:spPr>
        <p:txBody>
          <a:bodyPr>
            <a:normAutofit/>
          </a:bodyPr>
          <a:lstStyle/>
          <a:p>
            <a:r>
              <a:rPr lang="en-US" sz="3600" b="1" dirty="0"/>
              <a:t>Chapter </a:t>
            </a:r>
            <a:r>
              <a:rPr lang="en-US" sz="3600" b="1" dirty="0" smtClean="0"/>
              <a:t>11</a:t>
            </a:r>
          </a:p>
        </p:txBody>
      </p:sp>
      <p:sp>
        <p:nvSpPr>
          <p:cNvPr id="4099" name="Rectangle 9"/>
          <p:cNvSpPr>
            <a:spLocks noGrp="1" noChangeArrowheads="1"/>
          </p:cNvSpPr>
          <p:nvPr>
            <p:ph type="subTitle" idx="1"/>
          </p:nvPr>
        </p:nvSpPr>
        <p:spPr/>
        <p:txBody>
          <a:bodyPr>
            <a:normAutofit/>
          </a:bodyPr>
          <a:lstStyle/>
          <a:p>
            <a:r>
              <a:rPr lang="en-US" sz="3600" b="1" dirty="0"/>
              <a:t>Reference </a:t>
            </a:r>
            <a:r>
              <a:rPr lang="en-US" sz="3600" b="1" dirty="0" smtClean="0"/>
              <a:t>groups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lstStyle/>
          <a:p>
            <a:r>
              <a:rPr lang="en-GB" dirty="0" smtClean="0"/>
              <a:t>Explain how reference groups influence individual members.</a:t>
            </a:r>
          </a:p>
          <a:p>
            <a:r>
              <a:rPr lang="en-GB" dirty="0" smtClean="0"/>
              <a:t>Explain what is meant by normative compliance.</a:t>
            </a:r>
          </a:p>
          <a:p>
            <a:r>
              <a:rPr lang="en-GB" dirty="0" smtClean="0"/>
              <a:t>Describe the main drivers for normative compliance.</a:t>
            </a:r>
          </a:p>
          <a:p>
            <a:r>
              <a:rPr lang="en-GB" dirty="0" smtClean="0"/>
              <a:t>Explain the role of word of mouth communication.</a:t>
            </a:r>
          </a:p>
          <a:p>
            <a:r>
              <a:rPr lang="en-GB" dirty="0" smtClean="0"/>
              <a:t>Describe ways of handling complaints.</a:t>
            </a:r>
          </a:p>
          <a:p>
            <a:r>
              <a:rPr lang="en-GB" dirty="0" smtClean="0"/>
              <a:t>Explain the importance of e-mail communication.</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Introduction</a:t>
            </a:r>
          </a:p>
        </p:txBody>
      </p:sp>
      <p:sp>
        <p:nvSpPr>
          <p:cNvPr id="5123" name="Rectangle 3"/>
          <p:cNvSpPr>
            <a:spLocks noGrp="1" noChangeArrowheads="1"/>
          </p:cNvSpPr>
          <p:nvPr>
            <p:ph idx="1"/>
          </p:nvPr>
        </p:nvSpPr>
        <p:spPr>
          <a:xfrm>
            <a:off x="628650" y="2060848"/>
            <a:ext cx="7886700" cy="4680520"/>
          </a:xfrm>
        </p:spPr>
        <p:txBody>
          <a:bodyPr>
            <a:normAutofit/>
          </a:bodyPr>
          <a:lstStyle/>
          <a:p>
            <a:r>
              <a:rPr lang="en-GB" dirty="0" smtClean="0"/>
              <a:t>Human beings are social animals: we form ourselves into groups, and in fact most of us are members of several different groups, formed for different purposes. </a:t>
            </a:r>
          </a:p>
          <a:p>
            <a:r>
              <a:rPr lang="en-GB" dirty="0" smtClean="0"/>
              <a:t>We join groups because we can achieve more as part of a group than we can as an individual, but there are some groups which we belong to without ever having made a voluntary decision to join. </a:t>
            </a:r>
          </a:p>
          <a:p>
            <a:r>
              <a:rPr lang="en-GB" dirty="0" smtClean="0"/>
              <a:t>Groups have considerable influence on our buying behaviour, either because we need to own certain items in order to join the group or because we have joint consumption within the group for the purposes of saving ourselves time, money or effort.</a:t>
            </a:r>
          </a:p>
        </p:txBody>
      </p:sp>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Definition</a:t>
            </a:r>
          </a:p>
        </p:txBody>
      </p:sp>
      <p:sp>
        <p:nvSpPr>
          <p:cNvPr id="5123" name="Rectangle 3"/>
          <p:cNvSpPr>
            <a:spLocks noGrp="1" noChangeArrowheads="1"/>
          </p:cNvSpPr>
          <p:nvPr>
            <p:ph idx="1"/>
          </p:nvPr>
        </p:nvSpPr>
        <p:spPr/>
        <p:txBody>
          <a:bodyPr/>
          <a:lstStyle/>
          <a:p>
            <a:r>
              <a:rPr lang="en-GB" dirty="0" smtClean="0"/>
              <a:t>A group is two or more persons who share a set of norms and whose relationship makes their behaviour interdependent. </a:t>
            </a:r>
          </a:p>
          <a:p>
            <a:r>
              <a:rPr lang="en-GB" dirty="0" smtClean="0"/>
              <a:t>A reference group is ‘a person or group of people that significantly influences an individual’s behaviour’ (</a:t>
            </a:r>
            <a:r>
              <a:rPr lang="en-GB" dirty="0" err="1" smtClean="0"/>
              <a:t>Beardon</a:t>
            </a:r>
            <a:r>
              <a:rPr lang="en-GB" dirty="0" smtClean="0"/>
              <a:t> and </a:t>
            </a:r>
            <a:r>
              <a:rPr lang="en-GB" dirty="0" err="1" smtClean="0"/>
              <a:t>Etzel</a:t>
            </a:r>
            <a:r>
              <a:rPr lang="en-GB" dirty="0" smtClean="0"/>
              <a:t> 1982). </a:t>
            </a:r>
          </a:p>
          <a:p>
            <a:r>
              <a:rPr lang="en-GB" dirty="0" smtClean="0"/>
              <a:t>The reference groups provide standards or norms by which consumers judge their attitudes and behaviour.</a:t>
            </a:r>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Reference groupings: an example</a:t>
            </a:r>
          </a:p>
        </p:txBody>
      </p:sp>
      <p:pic>
        <p:nvPicPr>
          <p:cNvPr id="1026" name="Picture 2" descr="\\sageltdsan01\Books_Directory\Subject Folders\Business &amp; Management\Book Files\Matt\Blythe - Consumer Behaviour 3e\Development\Online material\tables and figures for slides\fig 1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772816"/>
            <a:ext cx="7969102" cy="417999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Influence of reference groups</a:t>
            </a:r>
          </a:p>
        </p:txBody>
      </p:sp>
      <p:sp>
        <p:nvSpPr>
          <p:cNvPr id="5123" name="Rectangle 3"/>
          <p:cNvSpPr>
            <a:spLocks noGrp="1" noChangeArrowheads="1"/>
          </p:cNvSpPr>
          <p:nvPr>
            <p:ph idx="1"/>
          </p:nvPr>
        </p:nvSpPr>
        <p:spPr/>
        <p:txBody>
          <a:bodyPr/>
          <a:lstStyle/>
          <a:p>
            <a:r>
              <a:rPr lang="en-GB" dirty="0" smtClean="0"/>
              <a:t>Socialisation</a:t>
            </a:r>
          </a:p>
          <a:p>
            <a:pPr lvl="1"/>
            <a:r>
              <a:rPr lang="en-GB" dirty="0" smtClean="0"/>
              <a:t>The process of becoming an effective and integrated member of society by attaining and replicating norms, customs and ideologies in order to maintain continuity</a:t>
            </a:r>
          </a:p>
          <a:p>
            <a:r>
              <a:rPr lang="en-GB" dirty="0" smtClean="0"/>
              <a:t>Compliance</a:t>
            </a:r>
          </a:p>
          <a:p>
            <a:pPr lvl="1"/>
            <a:r>
              <a:rPr lang="en-GB" dirty="0" smtClean="0"/>
              <a:t>Adherence without belief: acquiescence</a:t>
            </a:r>
          </a:p>
          <a:p>
            <a:r>
              <a:rPr lang="en-GB" dirty="0" smtClean="0"/>
              <a:t>Conformity</a:t>
            </a:r>
          </a:p>
          <a:p>
            <a:pPr lvl="1"/>
            <a:r>
              <a:rPr lang="en-US" dirty="0" smtClean="0"/>
              <a:t>The social pressure to behave in similar ways to other people</a:t>
            </a:r>
            <a:endParaRPr lang="en-GB" dirty="0" smtClean="0"/>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Influence of reference groups</a:t>
            </a:r>
          </a:p>
        </p:txBody>
      </p:sp>
      <p:pic>
        <p:nvPicPr>
          <p:cNvPr id="2050" name="Picture 2" descr="\\sageltdsan01\Books_Directory\Subject Folders\Business &amp; Management\Book Files\Matt\Blythe - Consumer Behaviour 3e\Development\Online material\tables and figures for slides\fig 11.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1115" y="2420888"/>
            <a:ext cx="7410947" cy="208823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8</a:t>
            </a:fld>
            <a:endParaRPr lang="en-US"/>
          </a:p>
        </p:txBody>
      </p:sp>
    </p:spTree>
    <p:extLst>
      <p:ext uri="{BB962C8B-B14F-4D97-AF65-F5344CB8AC3E}">
        <p14:creationId xmlns:p14="http://schemas.microsoft.com/office/powerpoint/2010/main" val="2525460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Reference groups and consumer choice</a:t>
            </a:r>
          </a:p>
        </p:txBody>
      </p:sp>
      <p:pic>
        <p:nvPicPr>
          <p:cNvPr id="3074" name="Picture 2" descr="\\sageltdsan01\Books_Directory\Subject Folders\Business &amp; Management\Book Files\Matt\Blythe - Consumer Behaviour 3e\Development\Online material\tables and figures for slides\table 1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874242"/>
            <a:ext cx="6495550" cy="436306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Mechanisms of personal influence and word of mouth</a:t>
            </a:r>
          </a:p>
        </p:txBody>
      </p:sp>
      <p:sp>
        <p:nvSpPr>
          <p:cNvPr id="5123" name="Rectangle 3"/>
          <p:cNvSpPr>
            <a:spLocks noGrp="1" noChangeArrowheads="1"/>
          </p:cNvSpPr>
          <p:nvPr>
            <p:ph idx="1"/>
          </p:nvPr>
        </p:nvSpPr>
        <p:spPr>
          <a:xfrm>
            <a:off x="628650" y="2060848"/>
            <a:ext cx="7886700" cy="4176464"/>
          </a:xfrm>
        </p:spPr>
        <p:txBody>
          <a:bodyPr>
            <a:normAutofit/>
          </a:bodyPr>
          <a:lstStyle/>
          <a:p>
            <a:r>
              <a:rPr lang="en-GB" dirty="0" smtClean="0"/>
              <a:t>Personal influence is commonly conducted via word of mouth. The classic definition of WOM was </a:t>
            </a:r>
            <a:r>
              <a:rPr lang="en-GB" dirty="0" err="1" smtClean="0"/>
              <a:t>proferred</a:t>
            </a:r>
            <a:r>
              <a:rPr lang="en-GB" dirty="0" smtClean="0"/>
              <a:t> by Arndt (1967) – “Oral person to person communication between a receiver and a communicator whom the person perceives as non-commercial, regarding brand, product or a service”.</a:t>
            </a:r>
          </a:p>
          <a:p>
            <a:r>
              <a:rPr lang="en-GB" dirty="0" smtClean="0"/>
              <a:t>Word of mouth communication is informal, and is conducted between individuals, neither of whom is a marketer. Word of mouth is therefore conducted without the ulterior motive of profiting from a sale; the non-commercial perception is dominant. </a:t>
            </a:r>
          </a:p>
        </p:txBody>
      </p:sp>
      <p:sp>
        <p:nvSpPr>
          <p:cNvPr id="2" name="Slide Number Placeholder 1"/>
          <p:cNvSpPr>
            <a:spLocks noGrp="1"/>
          </p:cNvSpPr>
          <p:nvPr>
            <p:ph type="sldNum" sz="quarter" idx="12"/>
          </p:nvPr>
        </p:nvSpPr>
        <p:spPr/>
        <p:txBody>
          <a:bodyPr/>
          <a:lstStyle/>
          <a:p>
            <a:fld id="{C439CF85-8457-400C-A4F9-DC61A400AE11}"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Mechanisms of personal influence and word of mouth</a:t>
            </a:r>
          </a:p>
        </p:txBody>
      </p:sp>
      <p:sp>
        <p:nvSpPr>
          <p:cNvPr id="5123" name="Rectangle 3"/>
          <p:cNvSpPr>
            <a:spLocks noGrp="1" noChangeArrowheads="1"/>
          </p:cNvSpPr>
          <p:nvPr>
            <p:ph idx="1"/>
          </p:nvPr>
        </p:nvSpPr>
        <p:spPr>
          <a:xfrm>
            <a:off x="628650" y="2060848"/>
            <a:ext cx="7886700" cy="4176464"/>
          </a:xfrm>
        </p:spPr>
        <p:txBody>
          <a:bodyPr>
            <a:normAutofit/>
          </a:bodyPr>
          <a:lstStyle/>
          <a:p>
            <a:r>
              <a:rPr lang="en-GB" dirty="0" smtClean="0"/>
              <a:t>Groups and individuals obviously have a strong influence on people’s attitudes and behaviour through word of mouth.</a:t>
            </a:r>
          </a:p>
        </p:txBody>
      </p:sp>
      <p:sp>
        <p:nvSpPr>
          <p:cNvPr id="2" name="Slide Number Placeholder 1"/>
          <p:cNvSpPr>
            <a:spLocks noGrp="1"/>
          </p:cNvSpPr>
          <p:nvPr>
            <p:ph type="sldNum" sz="quarter" idx="12"/>
          </p:nvPr>
        </p:nvSpPr>
        <p:spPr/>
        <p:txBody>
          <a:bodyPr/>
          <a:lstStyle/>
          <a:p>
            <a:fld id="{C439CF85-8457-400C-A4F9-DC61A400AE11}" type="slidenum">
              <a:rPr lang="en-US" smtClean="0"/>
              <a:t>11</a:t>
            </a:fld>
            <a:endParaRPr lang="en-US"/>
          </a:p>
        </p:txBody>
      </p:sp>
    </p:spTree>
    <p:extLst>
      <p:ext uri="{BB962C8B-B14F-4D97-AF65-F5344CB8AC3E}">
        <p14:creationId xmlns:p14="http://schemas.microsoft.com/office/powerpoint/2010/main" val="3886599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Personal </a:t>
            </a:r>
            <a:r>
              <a:rPr lang="en-US" dirty="0"/>
              <a:t>influence</a:t>
            </a:r>
          </a:p>
        </p:txBody>
      </p:sp>
      <p:sp>
        <p:nvSpPr>
          <p:cNvPr id="5123" name="Rectangle 3"/>
          <p:cNvSpPr>
            <a:spLocks noGrp="1" noChangeArrowheads="1"/>
          </p:cNvSpPr>
          <p:nvPr>
            <p:ph idx="1"/>
          </p:nvPr>
        </p:nvSpPr>
        <p:spPr/>
        <p:txBody>
          <a:bodyPr>
            <a:noAutofit/>
          </a:bodyPr>
          <a:lstStyle/>
          <a:p>
            <a:r>
              <a:rPr lang="en-GB" dirty="0" smtClean="0">
                <a:solidFill>
                  <a:srgbClr val="1736B9"/>
                </a:solidFill>
              </a:rPr>
              <a:t>Trickle-down theory </a:t>
            </a:r>
            <a:r>
              <a:rPr lang="en-GB" dirty="0" smtClean="0"/>
              <a:t>says that lower-class people often imitate upper-class people (Veblen 1899). Influence is transmitted down from the wealthier classes to the poorer classes, as the poorer groups in society seek to ‘better themselves’</a:t>
            </a:r>
          </a:p>
          <a:p>
            <a:r>
              <a:rPr lang="en-GB" dirty="0" smtClean="0"/>
              <a:t>The Punk revolution in the mid-1970s was an example of ‘</a:t>
            </a:r>
            <a:r>
              <a:rPr lang="en-GB" dirty="0" smtClean="0">
                <a:solidFill>
                  <a:srgbClr val="1736B9"/>
                </a:solidFill>
              </a:rPr>
              <a:t>trickle-up</a:t>
            </a:r>
            <a:r>
              <a:rPr lang="en-GB" dirty="0" smtClean="0"/>
              <a:t>’, where the fashion came up from the poorer classes. </a:t>
            </a:r>
          </a:p>
        </p:txBody>
      </p:sp>
      <p:sp>
        <p:nvSpPr>
          <p:cNvPr id="2" name="Slide Number Placeholder 1"/>
          <p:cNvSpPr>
            <a:spLocks noGrp="1"/>
          </p:cNvSpPr>
          <p:nvPr>
            <p:ph type="sldNum" sz="quarter" idx="12"/>
          </p:nvPr>
        </p:nvSpPr>
        <p:spPr/>
        <p:txBody>
          <a:bodyPr/>
          <a:lstStyle/>
          <a:p>
            <a:fld id="{C439CF85-8457-400C-A4F9-DC61A400AE11}"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Personal influence</a:t>
            </a:r>
          </a:p>
        </p:txBody>
      </p:sp>
      <p:sp>
        <p:nvSpPr>
          <p:cNvPr id="5123" name="Rectangle 3"/>
          <p:cNvSpPr>
            <a:spLocks noGrp="1" noChangeArrowheads="1"/>
          </p:cNvSpPr>
          <p:nvPr>
            <p:ph idx="1"/>
          </p:nvPr>
        </p:nvSpPr>
        <p:spPr/>
        <p:txBody>
          <a:bodyPr>
            <a:noAutofit/>
          </a:bodyPr>
          <a:lstStyle/>
          <a:p>
            <a:r>
              <a:rPr lang="en-GB" i="1" dirty="0" err="1" smtClean="0">
                <a:solidFill>
                  <a:srgbClr val="1736B9"/>
                </a:solidFill>
              </a:rPr>
              <a:t>Homophilous</a:t>
            </a:r>
            <a:r>
              <a:rPr lang="en-GB" i="1" dirty="0" smtClean="0">
                <a:solidFill>
                  <a:srgbClr val="1736B9"/>
                </a:solidFill>
              </a:rPr>
              <a:t> influence</a:t>
            </a:r>
            <a:r>
              <a:rPr lang="en-GB" dirty="0" smtClean="0"/>
              <a:t>, which refers to transmission between those of similar age, education, social class, etc. – in other words, those who already have a lot in common.  The ‘commonality’ (from the perspective of influence) is prolific when one considers the use of Twitter, YouTube and Instagram on which consumers share information about what they’ve bought and why.</a:t>
            </a:r>
          </a:p>
        </p:txBody>
      </p:sp>
      <p:sp>
        <p:nvSpPr>
          <p:cNvPr id="2" name="Slide Number Placeholder 1"/>
          <p:cNvSpPr>
            <a:spLocks noGrp="1"/>
          </p:cNvSpPr>
          <p:nvPr>
            <p:ph type="sldNum" sz="quarter" idx="12"/>
          </p:nvPr>
        </p:nvSpPr>
        <p:spPr/>
        <p:txBody>
          <a:bodyPr/>
          <a:lstStyle/>
          <a:p>
            <a:fld id="{C439CF85-8457-400C-A4F9-DC61A400AE11}" type="slidenum">
              <a:rPr lang="en-US" smtClean="0"/>
              <a:t>13</a:t>
            </a:fld>
            <a:endParaRPr lang="en-US"/>
          </a:p>
        </p:txBody>
      </p:sp>
    </p:spTree>
    <p:extLst>
      <p:ext uri="{BB962C8B-B14F-4D97-AF65-F5344CB8AC3E}">
        <p14:creationId xmlns:p14="http://schemas.microsoft.com/office/powerpoint/2010/main" val="1261101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The cult of celebrity</a:t>
            </a:r>
          </a:p>
        </p:txBody>
      </p:sp>
      <p:sp>
        <p:nvSpPr>
          <p:cNvPr id="5123" name="Rectangle 3"/>
          <p:cNvSpPr>
            <a:spLocks noGrp="1" noChangeArrowheads="1"/>
          </p:cNvSpPr>
          <p:nvPr>
            <p:ph idx="1"/>
          </p:nvPr>
        </p:nvSpPr>
        <p:spPr/>
        <p:txBody>
          <a:bodyPr/>
          <a:lstStyle/>
          <a:p>
            <a:r>
              <a:rPr lang="en-GB" dirty="0" smtClean="0"/>
              <a:t>Famous people are frequently imitated, and marketers use this to their advantage by obtaining celebrity endorsements of products.</a:t>
            </a:r>
          </a:p>
          <a:p>
            <a:r>
              <a:rPr lang="en-GB" dirty="0" smtClean="0"/>
              <a:t>Soap operas play an influential role here, because they mimic group life in the real world, so much so that people often associate themselves with the cast of a soap opera in the same way as they would with a real group of people. </a:t>
            </a:r>
          </a:p>
          <a:p>
            <a:r>
              <a:rPr lang="en-GB" dirty="0" smtClean="0"/>
              <a:t>Rise in popularity of reality television shows, the cast members of which have become ‘celebrities’ in their own right (see, e.g., Made in Chelsea, The Only Way is Essex, and </a:t>
            </a:r>
            <a:r>
              <a:rPr lang="en-GB" dirty="0" err="1" smtClean="0"/>
              <a:t>Gogglebox</a:t>
            </a:r>
            <a:r>
              <a:rPr lang="en-GB" dirty="0" smtClean="0"/>
              <a:t>).</a:t>
            </a:r>
          </a:p>
        </p:txBody>
      </p:sp>
      <p:sp>
        <p:nvSpPr>
          <p:cNvPr id="2" name="Slide Number Placeholder 1"/>
          <p:cNvSpPr>
            <a:spLocks noGrp="1"/>
          </p:cNvSpPr>
          <p:nvPr>
            <p:ph type="sldNum" sz="quarter" idx="12"/>
          </p:nvPr>
        </p:nvSpPr>
        <p:spPr/>
        <p:txBody>
          <a:bodyPr/>
          <a:lstStyle/>
          <a:p>
            <a:fld id="{C439CF85-8457-400C-A4F9-DC61A400AE11}"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Consuming spice</a:t>
            </a:r>
          </a:p>
        </p:txBody>
      </p:sp>
      <p:pic>
        <p:nvPicPr>
          <p:cNvPr id="4098" name="Picture 2" descr="\\sageltdsan01\Books_Directory\Subject Folders\Business &amp; Management\Book Files\Matt\Blythe - Consumer Behaviour 3e\Development\Online material\tables and figures for slides\ch 10_consumer behaviour in action - consuming spic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7784" y="1602704"/>
            <a:ext cx="4830440" cy="477862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Forces driving ‘</a:t>
            </a:r>
            <a:r>
              <a:rPr lang="en-US" dirty="0" err="1"/>
              <a:t>i</a:t>
            </a:r>
            <a:r>
              <a:rPr lang="en-US" dirty="0" err="1" smtClean="0"/>
              <a:t>nfluentials</a:t>
            </a:r>
            <a:r>
              <a:rPr lang="en-US" dirty="0" smtClean="0"/>
              <a:t>’</a:t>
            </a:r>
          </a:p>
        </p:txBody>
      </p:sp>
      <p:pic>
        <p:nvPicPr>
          <p:cNvPr id="2" name="Picture 2" descr="\\sageltdsan01\Books_Directory\Subject Folders\Business &amp; Management\Book Files\Matt\Blythe - Consumer Behaviour 3e\Development\Online material\tables and figures for slides\fig 1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815" y="1772816"/>
            <a:ext cx="7915275" cy="4352925"/>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C439CF85-8457-400C-A4F9-DC61A400AE11}" type="slidenum">
              <a:rPr lang="en-US" smtClean="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Word of mouse and m-commerce</a:t>
            </a:r>
          </a:p>
        </p:txBody>
      </p:sp>
      <p:sp>
        <p:nvSpPr>
          <p:cNvPr id="3" name="Content Placeholder 2"/>
          <p:cNvSpPr>
            <a:spLocks noGrp="1"/>
          </p:cNvSpPr>
          <p:nvPr>
            <p:ph idx="1"/>
          </p:nvPr>
        </p:nvSpPr>
        <p:spPr/>
        <p:txBody>
          <a:bodyPr>
            <a:normAutofit/>
          </a:bodyPr>
          <a:lstStyle/>
          <a:p>
            <a:r>
              <a:rPr lang="en-GB" kern="0" dirty="0">
                <a:cs typeface="ＭＳ Ｐゴシック" pitchFamily="-112" charset="-128"/>
              </a:rPr>
              <a:t>In recent years word of mouth has been supplemented by the use of the internet, e-mail communications, and of course social media. Collectively, they have contributed to the creation of a new channel of communication which has been referred to as ‘word of mouse’ (</a:t>
            </a:r>
            <a:r>
              <a:rPr lang="en-GB" kern="0" dirty="0" err="1">
                <a:cs typeface="ＭＳ Ｐゴシック" pitchFamily="-112" charset="-128"/>
              </a:rPr>
              <a:t>Sethna</a:t>
            </a:r>
            <a:r>
              <a:rPr lang="en-GB" kern="0" dirty="0">
                <a:cs typeface="ＭＳ Ｐゴシック" pitchFamily="-112" charset="-128"/>
              </a:rPr>
              <a:t> et al., </a:t>
            </a:r>
            <a:r>
              <a:rPr lang="en-GB" kern="0" dirty="0" smtClean="0">
                <a:cs typeface="ＭＳ Ｐゴシック" pitchFamily="-112" charset="-128"/>
              </a:rPr>
              <a:t>2013).</a:t>
            </a:r>
          </a:p>
          <a:p>
            <a:r>
              <a:rPr lang="en-GB" dirty="0"/>
              <a:t>The power of word of mouse has grown exponentially with the rapid adoption of all things ‘mobile’ and m-commerce related (mobile-commerce).  This is partly because many consumers are comfortable with the convenience of buying on their mobile </a:t>
            </a:r>
            <a:r>
              <a:rPr lang="en-GB" dirty="0" smtClean="0"/>
              <a:t>devices.</a:t>
            </a:r>
          </a:p>
        </p:txBody>
      </p:sp>
      <p:sp>
        <p:nvSpPr>
          <p:cNvPr id="2" name="Slide Number Placeholder 1"/>
          <p:cNvSpPr>
            <a:spLocks noGrp="1"/>
          </p:cNvSpPr>
          <p:nvPr>
            <p:ph type="sldNum" sz="quarter" idx="12"/>
          </p:nvPr>
        </p:nvSpPr>
        <p:spPr/>
        <p:txBody>
          <a:bodyPr/>
          <a:lstStyle/>
          <a:p>
            <a:fld id="{C439CF85-8457-400C-A4F9-DC61A400AE11}" type="slidenum">
              <a:rPr lang="en-US" smtClean="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Word of mouse and m-commerce</a:t>
            </a:r>
          </a:p>
        </p:txBody>
      </p:sp>
      <p:sp>
        <p:nvSpPr>
          <p:cNvPr id="3" name="Content Placeholder 2"/>
          <p:cNvSpPr>
            <a:spLocks noGrp="1"/>
          </p:cNvSpPr>
          <p:nvPr>
            <p:ph idx="1"/>
          </p:nvPr>
        </p:nvSpPr>
        <p:spPr/>
        <p:txBody>
          <a:bodyPr>
            <a:normAutofit/>
          </a:bodyPr>
          <a:lstStyle/>
          <a:p>
            <a:r>
              <a:rPr lang="en-GB" dirty="0" smtClean="0"/>
              <a:t>The </a:t>
            </a:r>
            <a:r>
              <a:rPr lang="en-GB" dirty="0"/>
              <a:t>prolific use of smartphones has meant that communications using chatrooms, blogs, vlogs, cross-platform mobile messaging apps </a:t>
            </a:r>
            <a:r>
              <a:rPr lang="en-GB" dirty="0" smtClean="0"/>
              <a:t>(e.g. WhatsApp, </a:t>
            </a:r>
            <a:r>
              <a:rPr lang="en-GB" dirty="0"/>
              <a:t>WeChat, LINE, Viber, Tango) and virtual gaming are leading the way in the world of </a:t>
            </a:r>
            <a:r>
              <a:rPr lang="en-GB" dirty="0" smtClean="0"/>
              <a:t>m-commerce.</a:t>
            </a:r>
            <a:endParaRPr lang="en-US" dirty="0"/>
          </a:p>
        </p:txBody>
      </p:sp>
      <p:sp>
        <p:nvSpPr>
          <p:cNvPr id="2" name="Slide Number Placeholder 1"/>
          <p:cNvSpPr>
            <a:spLocks noGrp="1"/>
          </p:cNvSpPr>
          <p:nvPr>
            <p:ph type="sldNum" sz="quarter" idx="12"/>
          </p:nvPr>
        </p:nvSpPr>
        <p:spPr/>
        <p:txBody>
          <a:bodyPr/>
          <a:lstStyle/>
          <a:p>
            <a:fld id="{C439CF85-8457-400C-A4F9-DC61A400AE11}" type="slidenum">
              <a:rPr lang="en-US" smtClean="0"/>
              <a:t>18</a:t>
            </a:fld>
            <a:endParaRPr lang="en-US"/>
          </a:p>
        </p:txBody>
      </p:sp>
    </p:spTree>
    <p:extLst>
      <p:ext uri="{BB962C8B-B14F-4D97-AF65-F5344CB8AC3E}">
        <p14:creationId xmlns:p14="http://schemas.microsoft.com/office/powerpoint/2010/main" val="21360257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rmAutofit lnSpcReduction="10000"/>
          </a:bodyPr>
          <a:lstStyle/>
          <a:p>
            <a:r>
              <a:rPr lang="en-GB" dirty="0" smtClean="0"/>
              <a:t>Most people are members of several reference groups, all of which influence the individual in different ways.</a:t>
            </a:r>
          </a:p>
          <a:p>
            <a:r>
              <a:rPr lang="en-GB" dirty="0" smtClean="0"/>
              <a:t>Normative compliance is probably the most powerful influence on behaviour.</a:t>
            </a:r>
          </a:p>
          <a:p>
            <a:r>
              <a:rPr lang="en-GB" dirty="0" smtClean="0"/>
              <a:t>Conspicuousness is the most crucial product characteristic for normative compliance.</a:t>
            </a:r>
          </a:p>
          <a:p>
            <a:r>
              <a:rPr lang="en-GB" dirty="0" smtClean="0"/>
              <a:t>Word of mouth spreads because the informant (influential) likes to talk about the products concerned.</a:t>
            </a:r>
          </a:p>
          <a:p>
            <a:r>
              <a:rPr lang="en-GB" dirty="0" smtClean="0"/>
              <a:t>Complaints can be turned to the marketer’s advantage by generous handling.</a:t>
            </a:r>
          </a:p>
          <a:p>
            <a:r>
              <a:rPr lang="en-GB" dirty="0" smtClean="0"/>
              <a:t>Word of mouse is likely to be a growth area in marketing communications in the 21st century.</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19</a:t>
            </a:fld>
            <a:endParaRPr 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8B5E02A0-1D66-493B-8D0A-9C1F293F322B}">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222221df-2d11-4f4f-86cd-f7ac7d5e56ae"/>
    <ds:schemaRef ds:uri="http://www.w3.org/XML/1998/namespace"/>
  </ds:schemaRefs>
</ds:datastoreItem>
</file>

<file path=customXml/itemProps2.xml><?xml version="1.0" encoding="utf-8"?>
<ds:datastoreItem xmlns:ds="http://schemas.openxmlformats.org/officeDocument/2006/customXml" ds:itemID="{2C07771A-7F07-4F11-8AAD-0069E1EA977E}">
  <ds:schemaRefs>
    <ds:schemaRef ds:uri="http://schemas.microsoft.com/office/2006/metadata/longProperties"/>
  </ds:schemaRefs>
</ds:datastoreItem>
</file>

<file path=customXml/itemProps3.xml><?xml version="1.0" encoding="utf-8"?>
<ds:datastoreItem xmlns:ds="http://schemas.openxmlformats.org/officeDocument/2006/customXml" ds:itemID="{037EE024-4EAF-4CFD-8CAD-2F96E63DEC96}">
  <ds:schemaRefs>
    <ds:schemaRef ds:uri="http://schemas.microsoft.com/sharepoint/v3/contenttype/forms"/>
  </ds:schemaRefs>
</ds:datastoreItem>
</file>

<file path=customXml/itemProps4.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docProps/app.xml><?xml version="1.0" encoding="utf-8"?>
<Properties xmlns="http://schemas.openxmlformats.org/officeDocument/2006/extended-properties" xmlns:vt="http://schemas.openxmlformats.org/officeDocument/2006/docPropsVTypes">
  <Template/>
  <TotalTime>7183</TotalTime>
  <Words>941</Words>
  <Application>Microsoft Office PowerPoint</Application>
  <PresentationFormat>On-screen Show (4:3)</PresentationFormat>
  <Paragraphs>75</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ＭＳ Ｐゴシック</vt:lpstr>
      <vt:lpstr>Arial</vt:lpstr>
      <vt:lpstr>Courier New</vt:lpstr>
      <vt:lpstr>HelveticaNeue-Light</vt:lpstr>
      <vt:lpstr>CDC PPT master theme</vt:lpstr>
      <vt:lpstr>PowerPoint Presentation</vt:lpstr>
      <vt:lpstr>Chapter 11</vt:lpstr>
      <vt:lpstr>Session objectives</vt:lpstr>
      <vt:lpstr>Introduction</vt:lpstr>
      <vt:lpstr>Definition</vt:lpstr>
      <vt:lpstr>Reference groupings: an example</vt:lpstr>
      <vt:lpstr>Influence of reference groups</vt:lpstr>
      <vt:lpstr>Influence of reference groups</vt:lpstr>
      <vt:lpstr>Reference groups and consumer choice</vt:lpstr>
      <vt:lpstr>Mechanisms of personal influence and word of mouth</vt:lpstr>
      <vt:lpstr>Mechanisms of personal influence and word of mouth</vt:lpstr>
      <vt:lpstr>Personal influence</vt:lpstr>
      <vt:lpstr>Personal influence</vt:lpstr>
      <vt:lpstr>The cult of celebrity</vt:lpstr>
      <vt:lpstr>Consuming spice</vt:lpstr>
      <vt:lpstr>Forces driving ‘influentials’</vt:lpstr>
      <vt:lpstr>Word of mouse and m-commerce</vt:lpstr>
      <vt:lpstr>Word of mouse and m-commerce</vt:lpstr>
      <vt:lpstr>Summary</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Dr Zubin Sethna</dc:creator>
  <cp:lastModifiedBy>Nicola Carrier</cp:lastModifiedBy>
  <cp:revision>33</cp:revision>
  <dcterms:created xsi:type="dcterms:W3CDTF">2008-06-18T10:11:10Z</dcterms:created>
  <dcterms:modified xsi:type="dcterms:W3CDTF">2019-06-03T13:37:17Z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