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322" r:id="rId5"/>
    <p:sldId id="321" r:id="rId6"/>
    <p:sldId id="320" r:id="rId7"/>
    <p:sldId id="319" r:id="rId8"/>
    <p:sldId id="318" r:id="rId9"/>
    <p:sldId id="323" r:id="rId10"/>
    <p:sldId id="324" r:id="rId11"/>
    <p:sldId id="31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04D81B-6ECD-4AA5-9ED9-9C6C8B69DD27}" v="4109" dt="2026-02-22T13:47:09.003"/>
    <p1510:client id="{DF213337-815B-4831-99A3-299420D2E668}" v="14" dt="2026-02-22T14:43:44.616"/>
    <p1510:client id="{ECA83F95-8C78-4262-8B9D-2982A2616884}" v="349" dt="2026-02-22T20:43:47.332"/>
  </p1510:revLst>
</p1510:revInfo>
</file>

<file path=ppt/tableStyles.xml><?xml version="1.0" encoding="utf-8"?>
<a:tblStyleLst xmlns:a="http://schemas.openxmlformats.org/drawingml/2006/main" def="{0E3FDE45-AF77-4B5C-9715-49D594BDF05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226" autoAdjust="0"/>
    <p:restoredTop sz="95388" autoAdjust="0"/>
  </p:normalViewPr>
  <p:slideViewPr>
    <p:cSldViewPr snapToGrid="0">
      <p:cViewPr>
        <p:scale>
          <a:sx n="100" d="100"/>
          <a:sy n="100" d="100"/>
        </p:scale>
        <p:origin x="-610" y="-533"/>
      </p:cViewPr>
      <p:guideLst/>
    </p:cSldViewPr>
  </p:slideViewPr>
  <p:outlineViewPr>
    <p:cViewPr>
      <p:scale>
        <a:sx n="33" d="100"/>
        <a:sy n="33" d="100"/>
      </p:scale>
      <p:origin x="0" y="-7776"/>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80" y="55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2/22/2026</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2/22/2026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5" y="690511"/>
            <a:ext cx="5185821" cy="5253089"/>
          </a:xfrm>
        </p:spPr>
        <p:txBody>
          <a:bodyPr anchor="b">
            <a:normAutofit/>
          </a:bodyPr>
          <a:lstStyle>
            <a:lvl1pPr>
              <a:defRPr sz="6000">
                <a:solidFill>
                  <a:schemeClr val="bg1"/>
                </a:solidFill>
              </a:defRPr>
            </a:lvl1pPr>
          </a:lstStyle>
          <a:p>
            <a:r>
              <a:rPr lang="en-US" dirty="0"/>
              <a:t>Click to add title</a:t>
            </a:r>
          </a:p>
        </p:txBody>
      </p:sp>
    </p:spTree>
    <p:extLst>
      <p:ext uri="{BB962C8B-B14F-4D97-AF65-F5344CB8AC3E}">
        <p14:creationId xmlns:p14="http://schemas.microsoft.com/office/powerpoint/2010/main" val="178455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27724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US" dirty="0"/>
              <a:t>Click icon to add picture</a:t>
            </a:r>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US" dirty="0"/>
              <a:t>Click icon to add picture</a:t>
            </a:r>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322722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5" y="503852"/>
            <a:ext cx="9150675"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50153" y="2108722"/>
            <a:ext cx="8552264" cy="4119463"/>
          </a:xfrm>
        </p:spPr>
        <p:txBody>
          <a:bodyPr lIns="0" tIns="0" rIns="0" bIns="0">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5DABAFC1-3E76-DCE6-3A6D-E0020C5BE8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3735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07175C5-CB2F-2BAC-3704-54DCD1BF043F}"/>
              </a:ext>
            </a:extLst>
          </p:cNvPr>
          <p:cNvSpPr>
            <a:spLocks noGrp="1"/>
          </p:cNvSpPr>
          <p:nvPr>
            <p:ph type="title" hasCustomPrompt="1"/>
          </p:nvPr>
        </p:nvSpPr>
        <p:spPr>
          <a:xfrm>
            <a:off x="1038031" y="1068169"/>
            <a:ext cx="10115939" cy="2681549"/>
          </a:xfrm>
        </p:spPr>
        <p:txBody>
          <a:bodyPr anchor="b"/>
          <a:lstStyle>
            <a:lvl1pPr algn="ctr">
              <a:defRPr>
                <a:solidFill>
                  <a:schemeClr val="bg1"/>
                </a:solidFill>
              </a:defRPr>
            </a:lvl1pPr>
          </a:lstStyle>
          <a:p>
            <a:r>
              <a:rPr lang="en-US" dirty="0"/>
              <a:t>Click to add title</a:t>
            </a:r>
          </a:p>
        </p:txBody>
      </p:sp>
      <p:sp>
        <p:nvSpPr>
          <p:cNvPr id="5" name="Rectangle 4">
            <a:extLst>
              <a:ext uri="{FF2B5EF4-FFF2-40B4-BE49-F238E27FC236}">
                <a16:creationId xmlns:a16="http://schemas.microsoft.com/office/drawing/2014/main" id="{3901905E-33E7-852F-94E3-8E100B3D1E4A}"/>
              </a:ext>
              <a:ext uri="{C183D7F6-B498-43B3-948B-1728B52AA6E4}">
                <adec:decorative xmlns:adec="http://schemas.microsoft.com/office/drawing/2017/decorative" val="1"/>
              </a:ext>
            </a:extLst>
          </p:cNvPr>
          <p:cNvSpPr/>
          <p:nvPr userDrawn="1"/>
        </p:nvSpPr>
        <p:spPr>
          <a:xfrm>
            <a:off x="914400" y="914400"/>
            <a:ext cx="10363200" cy="502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B7799F7-CBB1-9649-7D06-F7EEFD4F0183}"/>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1AFC5CA-DB29-4B8C-C004-72E4EC761C3B}"/>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2">
            <a:extLst>
              <a:ext uri="{FF2B5EF4-FFF2-40B4-BE49-F238E27FC236}">
                <a16:creationId xmlns:a16="http://schemas.microsoft.com/office/drawing/2014/main" id="{E3CB2D2A-7172-87CE-D493-DAF52D62EBFC}"/>
              </a:ext>
            </a:extLst>
          </p:cNvPr>
          <p:cNvSpPr>
            <a:spLocks noGrp="1"/>
          </p:cNvSpPr>
          <p:nvPr>
            <p:ph type="body" sz="quarter" idx="12" hasCustomPrompt="1"/>
          </p:nvPr>
        </p:nvSpPr>
        <p:spPr>
          <a:xfrm>
            <a:off x="1038031" y="4027047"/>
            <a:ext cx="10115939" cy="1762783"/>
          </a:xfrm>
          <a:prstGeom prst="rect">
            <a:avLst/>
          </a:prstGeom>
        </p:spPr>
        <p:txBody>
          <a:bodyPr anchor="t">
            <a:normAutofit/>
          </a:bodyPr>
          <a:lstStyle>
            <a:lvl1pPr marL="0" indent="0" algn="ctr">
              <a:lnSpc>
                <a:spcPct val="80000"/>
              </a:lnSpc>
              <a:spcBef>
                <a:spcPts val="0"/>
              </a:spcBef>
              <a:buNone/>
              <a:defRPr sz="2000" spc="0" baseline="0">
                <a:solidFill>
                  <a:schemeClr val="bg1"/>
                </a:solidFill>
                <a:latin typeface="+mn-lt"/>
              </a:defRPr>
            </a:lvl1pPr>
          </a:lstStyle>
          <a:p>
            <a:pPr lvl="0"/>
            <a:r>
              <a:rPr lang="en-US" dirty="0"/>
              <a:t>Click to add subtitle</a:t>
            </a:r>
          </a:p>
        </p:txBody>
      </p:sp>
    </p:spTree>
    <p:extLst>
      <p:ext uri="{BB962C8B-B14F-4D97-AF65-F5344CB8AC3E}">
        <p14:creationId xmlns:p14="http://schemas.microsoft.com/office/powerpoint/2010/main" val="20695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68814" y="2057401"/>
            <a:ext cx="4627186"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668185" y="2057401"/>
            <a:ext cx="4609399"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1D40DF0B-6602-19D4-3110-4659C28780D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6172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4" name="Content Placeholder 7">
            <a:extLst>
              <a:ext uri="{FF2B5EF4-FFF2-40B4-BE49-F238E27FC236}">
                <a16:creationId xmlns:a16="http://schemas.microsoft.com/office/drawing/2014/main" id="{C355854D-70C0-E6E1-2A0C-284D00A21AEC}"/>
              </a:ext>
            </a:extLst>
          </p:cNvPr>
          <p:cNvSpPr>
            <a:spLocks noGrp="1"/>
          </p:cNvSpPr>
          <p:nvPr>
            <p:ph sz="quarter" idx="12" hasCustomPrompt="1"/>
          </p:nvPr>
        </p:nvSpPr>
        <p:spPr>
          <a:xfrm>
            <a:off x="1468815" y="2057401"/>
            <a:ext cx="3068678" cy="4119463"/>
          </a:xfrm>
        </p:spPr>
        <p:txBody>
          <a:bodyPr lIns="0">
            <a:normAutofit/>
          </a:bodyPr>
          <a:lstStyle>
            <a:lvl1pPr marL="320040" indent="-320040">
              <a:lnSpc>
                <a:spcPct val="100000"/>
              </a:lnSpc>
              <a:spcBef>
                <a:spcPts val="0"/>
              </a:spcBef>
              <a:spcAft>
                <a:spcPts val="1200"/>
              </a:spcAft>
              <a:buFont typeface="+mj-lt"/>
              <a:buAutoNum type="arabicPeriod"/>
              <a:defRPr sz="2000"/>
            </a:lvl1pPr>
            <a:lvl2pPr marL="457200" indent="-320040">
              <a:lnSpc>
                <a:spcPct val="100000"/>
              </a:lnSpc>
              <a:spcBef>
                <a:spcPts val="1000"/>
              </a:spcBef>
              <a:spcAft>
                <a:spcPts val="1200"/>
              </a:spcAft>
              <a:buFont typeface="+mj-lt"/>
              <a:buAutoNum type="alphaLcPeriod"/>
              <a:defRPr sz="2000"/>
            </a:lvl2pPr>
            <a:lvl3pPr marL="914400" indent="-320040">
              <a:spcBef>
                <a:spcPts val="1000"/>
              </a:spcBef>
              <a:spcAft>
                <a:spcPts val="1200"/>
              </a:spcAft>
              <a:buFont typeface="+mj-lt"/>
              <a:buAutoNum type="arabicParenR"/>
              <a:defRPr sz="2000"/>
            </a:lvl3pPr>
            <a:lvl4pPr marL="1371600" indent="-320040">
              <a:spcBef>
                <a:spcPts val="1000"/>
              </a:spcBef>
              <a:spcAft>
                <a:spcPts val="1200"/>
              </a:spcAft>
              <a:buFont typeface="+mj-lt"/>
              <a:buAutoNum type="alphaLcParenR"/>
              <a:defRPr sz="2000"/>
            </a:lvl4pPr>
            <a:lvl5pPr marL="1828800" indent="-320040">
              <a:spcBef>
                <a:spcPts val="100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5191727" y="2057401"/>
            <a:ext cx="6085857"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D7B331F9-6D4A-5020-969F-E961AF374E19}"/>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142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Picture Placeholder 7">
            <a:extLst>
              <a:ext uri="{FF2B5EF4-FFF2-40B4-BE49-F238E27FC236}">
                <a16:creationId xmlns:a16="http://schemas.microsoft.com/office/drawing/2014/main" id="{357912CB-B8F8-1E65-094F-AD3220E6C79C}"/>
              </a:ext>
            </a:extLst>
          </p:cNvPr>
          <p:cNvSpPr>
            <a:spLocks noGrp="1"/>
          </p:cNvSpPr>
          <p:nvPr>
            <p:ph type="pic" sz="quarter" idx="12"/>
          </p:nvPr>
        </p:nvSpPr>
        <p:spPr>
          <a:xfrm>
            <a:off x="1503363" y="2061969"/>
            <a:ext cx="4592637" cy="4805362"/>
          </a:xfrm>
        </p:spPr>
        <p:txBody>
          <a:bodyPr>
            <a:normAutofit/>
          </a:bodyPr>
          <a:lstStyle>
            <a:lvl1pPr marL="0" indent="0" algn="ctr">
              <a:buNone/>
              <a:defRPr sz="2000"/>
            </a:lvl1pPr>
          </a:lstStyle>
          <a:p>
            <a:r>
              <a:rPr lang="en-US" dirty="0"/>
              <a:t>Click icon to add picture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787262" y="2052736"/>
            <a:ext cx="4490320" cy="4800598"/>
          </a:xfrm>
        </p:spPr>
        <p:txBody>
          <a:bodyPr lIns="0">
            <a:normAutofit/>
          </a:bodyPr>
          <a:lstStyle>
            <a:lvl1pPr marL="0" indent="0">
              <a:lnSpc>
                <a:spcPct val="100000"/>
              </a:lnSpc>
              <a:spcBef>
                <a:spcPts val="1000"/>
              </a:spcBef>
              <a:spcAft>
                <a:spcPts val="1200"/>
              </a:spcAft>
              <a:buNone/>
              <a:defRPr sz="2000"/>
            </a:lvl1pPr>
            <a:lvl2pPr marL="800100" indent="-342900">
              <a:lnSpc>
                <a:spcPct val="100000"/>
              </a:lnSpc>
              <a:spcBef>
                <a:spcPts val="1000"/>
              </a:spcBef>
              <a:spcAft>
                <a:spcPts val="1200"/>
              </a:spcAft>
              <a:buFont typeface="Arial" panose="020B0604020202020204" pitchFamily="34" charset="0"/>
              <a:buChar char="•"/>
              <a:defRPr sz="2000"/>
            </a:lvl2pPr>
            <a:lvl3pPr marL="1257300" indent="-342900">
              <a:spcBef>
                <a:spcPts val="1000"/>
              </a:spcBef>
              <a:spcAft>
                <a:spcPts val="1200"/>
              </a:spcAft>
              <a:buFont typeface="Arial" panose="020B0604020202020204" pitchFamily="34" charset="0"/>
              <a:buChar char="•"/>
              <a:defRPr sz="2000"/>
            </a:lvl3pPr>
            <a:lvl4pPr marL="1714500" indent="-342900">
              <a:spcBef>
                <a:spcPts val="1000"/>
              </a:spcBef>
              <a:spcAft>
                <a:spcPts val="1200"/>
              </a:spcAft>
              <a:buFont typeface="Arial" panose="020B0604020202020204" pitchFamily="34" charset="0"/>
              <a:buChar char="•"/>
              <a:defRPr sz="2000"/>
            </a:lvl4pPr>
            <a:lvl5pPr marL="2171700" indent="-3429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09D86D-3DDE-CA24-4CAA-DF6944B9BCBB}"/>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10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1468814" y="2057400"/>
            <a:ext cx="3091027" cy="3867538"/>
          </a:xfrm>
        </p:spPr>
        <p:txBody>
          <a:bodyPr lIns="0">
            <a:normAutofit/>
          </a:bodyPr>
          <a:lstStyle>
            <a:lvl1pPr marL="0" indent="0">
              <a:lnSpc>
                <a:spcPct val="100000"/>
              </a:lnSpc>
              <a:spcBef>
                <a:spcPts val="0"/>
              </a:spcBef>
              <a:spcAft>
                <a:spcPts val="1200"/>
              </a:spcAft>
              <a:buNone/>
              <a:defRPr sz="2000"/>
            </a:lvl1pPr>
            <a:lvl2pPr marL="800100" indent="-342900">
              <a:lnSpc>
                <a:spcPct val="100000"/>
              </a:lnSpc>
              <a:spcBef>
                <a:spcPts val="0"/>
              </a:spcBef>
              <a:spcAft>
                <a:spcPts val="1200"/>
              </a:spcAft>
              <a:buFont typeface="Arial" panose="020B0604020202020204" pitchFamily="34" charset="0"/>
              <a:buChar char="•"/>
              <a:defRPr sz="2000"/>
            </a:lvl2pPr>
            <a:lvl3pPr marL="1257300" indent="-342900">
              <a:spcBef>
                <a:spcPts val="0"/>
              </a:spcBef>
              <a:spcAft>
                <a:spcPts val="1200"/>
              </a:spcAft>
              <a:buFont typeface="Arial" panose="020B0604020202020204" pitchFamily="34" charset="0"/>
              <a:buChar char="•"/>
              <a:defRPr sz="2000"/>
            </a:lvl3pPr>
            <a:lvl4pPr marL="1714500" indent="-342900">
              <a:spcBef>
                <a:spcPts val="0"/>
              </a:spcBef>
              <a:spcAft>
                <a:spcPts val="1200"/>
              </a:spcAft>
              <a:buFont typeface="Arial" panose="020B0604020202020204" pitchFamily="34" charset="0"/>
              <a:buChar char="•"/>
              <a:defRPr sz="2000"/>
            </a:lvl4pPr>
            <a:lvl5pPr marL="2171700" indent="-3429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able Placeholder 13">
            <a:extLst>
              <a:ext uri="{FF2B5EF4-FFF2-40B4-BE49-F238E27FC236}">
                <a16:creationId xmlns:a16="http://schemas.microsoft.com/office/drawing/2014/main" id="{EA708189-1532-1BDD-104F-4D8556146CEE}"/>
              </a:ext>
            </a:extLst>
          </p:cNvPr>
          <p:cNvSpPr>
            <a:spLocks noGrp="1"/>
          </p:cNvSpPr>
          <p:nvPr>
            <p:ph type="tbl" sz="quarter" idx="12"/>
          </p:nvPr>
        </p:nvSpPr>
        <p:spPr>
          <a:xfrm>
            <a:off x="5097463" y="2051976"/>
            <a:ext cx="6180137" cy="3867538"/>
          </a:xfrm>
        </p:spPr>
        <p:txBody>
          <a:bodyPr>
            <a:normAutofit/>
          </a:bodyPr>
          <a:lstStyle>
            <a:lvl1pPr>
              <a:defRPr sz="2000"/>
            </a:lvl1pPr>
          </a:lstStyle>
          <a:p>
            <a:r>
              <a:rPr lang="en-US" dirty="0"/>
              <a:t>Click icon to add table</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5">
            <a:extLst>
              <a:ext uri="{FF2B5EF4-FFF2-40B4-BE49-F238E27FC236}">
                <a16:creationId xmlns:a16="http://schemas.microsoft.com/office/drawing/2014/main" id="{6E0EC71B-95A1-C740-6B1F-F8DF02E2D1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0929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ntent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Content Placeholder 7">
            <a:extLst>
              <a:ext uri="{FF2B5EF4-FFF2-40B4-BE49-F238E27FC236}">
                <a16:creationId xmlns:a16="http://schemas.microsoft.com/office/drawing/2014/main" id="{8B0AB10A-3CAB-D4C0-3CB1-401461802BD3}"/>
              </a:ext>
            </a:extLst>
          </p:cNvPr>
          <p:cNvSpPr>
            <a:spLocks noGrp="1"/>
          </p:cNvSpPr>
          <p:nvPr>
            <p:ph sz="quarter" idx="10" hasCustomPrompt="1"/>
          </p:nvPr>
        </p:nvSpPr>
        <p:spPr>
          <a:xfrm>
            <a:off x="1468814" y="2066731"/>
            <a:ext cx="6452876" cy="3867538"/>
          </a:xfrm>
        </p:spPr>
        <p:txBody>
          <a:bodyPr lIns="0">
            <a:normAutofit/>
          </a:bodyPr>
          <a:lstStyle>
            <a:lvl1pPr>
              <a:lnSpc>
                <a:spcPct val="100000"/>
              </a:lnSpc>
              <a:spcAft>
                <a:spcPts val="600"/>
              </a:spcAft>
              <a:defRPr sz="2000"/>
            </a:lvl1pPr>
            <a:lvl2pPr>
              <a:lnSpc>
                <a:spcPct val="100000"/>
              </a:lnSpc>
              <a:spcAft>
                <a:spcPts val="600"/>
              </a:spcAft>
              <a:defRPr sz="2000"/>
            </a:lvl2pPr>
            <a:lvl3pPr>
              <a:lnSpc>
                <a:spcPct val="100000"/>
              </a:lnSpc>
              <a:spcBef>
                <a:spcPts val="1000"/>
              </a:spcBef>
              <a:spcAft>
                <a:spcPts val="600"/>
              </a:spcAft>
              <a:defRPr sz="2000"/>
            </a:lvl3pPr>
            <a:lvl4pPr>
              <a:lnSpc>
                <a:spcPct val="100000"/>
              </a:lnSpc>
              <a:spcAft>
                <a:spcPts val="1200"/>
              </a:spcAft>
              <a:defRPr sz="2000"/>
            </a:lvl4pPr>
            <a:lvl5pP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7">
            <a:extLst>
              <a:ext uri="{FF2B5EF4-FFF2-40B4-BE49-F238E27FC236}">
                <a16:creationId xmlns:a16="http://schemas.microsoft.com/office/drawing/2014/main" id="{7DBA8ADB-B20F-8404-46AB-AF67E25C7C75}"/>
              </a:ext>
            </a:extLst>
          </p:cNvPr>
          <p:cNvSpPr>
            <a:spLocks noGrp="1"/>
          </p:cNvSpPr>
          <p:nvPr>
            <p:ph sz="quarter" idx="11" hasCustomPrompt="1"/>
          </p:nvPr>
        </p:nvSpPr>
        <p:spPr>
          <a:xfrm>
            <a:off x="8169196" y="2066731"/>
            <a:ext cx="3108391" cy="3867538"/>
          </a:xfrm>
        </p:spPr>
        <p:txBody>
          <a:bodyPr lIns="0">
            <a:normAutofit/>
          </a:bodyPr>
          <a:lstStyle>
            <a:lvl1pPr marL="0" indent="0">
              <a:lnSpc>
                <a:spcPct val="100000"/>
              </a:lnSpc>
              <a:spcAft>
                <a:spcPts val="600"/>
              </a:spcAft>
              <a:buNone/>
              <a:defRPr sz="2000"/>
            </a:lvl1pPr>
            <a:lvl2pPr marL="800100" indent="-342900">
              <a:lnSpc>
                <a:spcPct val="100000"/>
              </a:lnSpc>
              <a:spcAft>
                <a:spcPts val="600"/>
              </a:spcAft>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14D5F7-E70A-5F97-5C8F-95B9E1B6D492}"/>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852814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9" name="Table Placeholder 8">
            <a:extLst>
              <a:ext uri="{FF2B5EF4-FFF2-40B4-BE49-F238E27FC236}">
                <a16:creationId xmlns:a16="http://schemas.microsoft.com/office/drawing/2014/main" id="{CB43608F-0A38-CF4A-4B3B-F1212E786FDE}"/>
              </a:ext>
            </a:extLst>
          </p:cNvPr>
          <p:cNvSpPr>
            <a:spLocks noGrp="1"/>
          </p:cNvSpPr>
          <p:nvPr>
            <p:ph type="tbl" sz="quarter" idx="10"/>
          </p:nvPr>
        </p:nvSpPr>
        <p:spPr>
          <a:xfrm>
            <a:off x="1487488" y="2057400"/>
            <a:ext cx="9790112" cy="3886200"/>
          </a:xfrm>
        </p:spPr>
        <p:txBody>
          <a:bodyPr>
            <a:normAutofit/>
          </a:bodyPr>
          <a:lstStyle>
            <a:lvl1pPr>
              <a:defRPr sz="2400"/>
            </a:lvl1pPr>
          </a:lstStyle>
          <a:p>
            <a:r>
              <a:rPr lang="en-US" dirty="0"/>
              <a:t>Click icon to add table</a:t>
            </a:r>
          </a:p>
        </p:txBody>
      </p:sp>
      <p:sp>
        <p:nvSpPr>
          <p:cNvPr id="2" name="Slide Number Placeholder 5">
            <a:extLst>
              <a:ext uri="{FF2B5EF4-FFF2-40B4-BE49-F238E27FC236}">
                <a16:creationId xmlns:a16="http://schemas.microsoft.com/office/drawing/2014/main" id="{05DA3688-07D1-82D9-6818-C95E9A69C2F1}"/>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691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4" y="690511"/>
            <a:ext cx="4964671" cy="5253089"/>
          </a:xfrm>
        </p:spPr>
        <p:txBody>
          <a:bodyPr anchor="b">
            <a:normAutofit/>
          </a:bodyPr>
          <a:lstStyle>
            <a:lvl1pPr>
              <a:defRPr sz="6000">
                <a:solidFill>
                  <a:schemeClr val="bg1"/>
                </a:solidFill>
              </a:defRPr>
            </a:lvl1pPr>
          </a:lstStyle>
          <a:p>
            <a:r>
              <a:rPr lang="en-US" dirty="0"/>
              <a:t>Click to add title</a:t>
            </a:r>
          </a:p>
        </p:txBody>
      </p:sp>
      <p:sp>
        <p:nvSpPr>
          <p:cNvPr id="10" name="Content Placeholder 9">
            <a:extLst>
              <a:ext uri="{FF2B5EF4-FFF2-40B4-BE49-F238E27FC236}">
                <a16:creationId xmlns:a16="http://schemas.microsoft.com/office/drawing/2014/main" id="{AD608249-3D60-D3B2-68C5-778D0EA18F2D}"/>
              </a:ext>
            </a:extLst>
          </p:cNvPr>
          <p:cNvSpPr>
            <a:spLocks noGrp="1"/>
          </p:cNvSpPr>
          <p:nvPr>
            <p:ph sz="quarter" idx="10" hasCustomPrompt="1"/>
          </p:nvPr>
        </p:nvSpPr>
        <p:spPr>
          <a:xfrm>
            <a:off x="6282286" y="690465"/>
            <a:ext cx="4784372" cy="5253089"/>
          </a:xfrm>
        </p:spPr>
        <p:txBody>
          <a:bodyPr anchor="ctr">
            <a:normAutofit/>
          </a:bodyPr>
          <a:lstStyle>
            <a:lvl1pPr marL="0" indent="0">
              <a:lnSpc>
                <a:spcPct val="100000"/>
              </a:lnSpc>
              <a:spcBef>
                <a:spcPts val="0"/>
              </a:spcBef>
              <a:spcAft>
                <a:spcPts val="1200"/>
              </a:spcAft>
              <a:buNone/>
              <a:defRPr sz="2000">
                <a:solidFill>
                  <a:schemeClr val="bg1"/>
                </a:solidFill>
              </a:defRPr>
            </a:lvl1pPr>
            <a:lvl2pPr marL="742950" indent="-285750">
              <a:lnSpc>
                <a:spcPct val="100000"/>
              </a:lnSpc>
              <a:spcBef>
                <a:spcPts val="0"/>
              </a:spcBef>
              <a:spcAft>
                <a:spcPts val="1200"/>
              </a:spcAft>
              <a:buFont typeface="Arial" panose="020B0604020202020204" pitchFamily="34" charset="0"/>
              <a:buChar char="•"/>
              <a:defRPr sz="1800">
                <a:solidFill>
                  <a:schemeClr val="bg1"/>
                </a:solidFill>
              </a:defRPr>
            </a:lvl2pPr>
            <a:lvl3pPr marL="1200150" indent="-285750">
              <a:lnSpc>
                <a:spcPct val="100000"/>
              </a:lnSpc>
              <a:spcBef>
                <a:spcPts val="0"/>
              </a:spcBef>
              <a:spcAft>
                <a:spcPts val="1200"/>
              </a:spcAft>
              <a:buFont typeface="Arial" panose="020B0604020202020204" pitchFamily="34" charset="0"/>
              <a:buChar char="•"/>
              <a:defRPr sz="1600">
                <a:solidFill>
                  <a:schemeClr val="bg1"/>
                </a:solidFill>
              </a:defRPr>
            </a:lvl3pPr>
            <a:lvl4pPr marL="1657350" indent="-285750">
              <a:lnSpc>
                <a:spcPct val="100000"/>
              </a:lnSpc>
              <a:spcBef>
                <a:spcPts val="0"/>
              </a:spcBef>
              <a:spcAft>
                <a:spcPts val="1200"/>
              </a:spcAft>
              <a:buFont typeface="Arial" panose="020B0604020202020204" pitchFamily="34" charset="0"/>
              <a:buChar char="•"/>
              <a:defRPr sz="1400">
                <a:solidFill>
                  <a:schemeClr val="bg1"/>
                </a:solidFill>
              </a:defRPr>
            </a:lvl4pPr>
            <a:lvl5pPr marL="2114550" indent="-285750">
              <a:lnSpc>
                <a:spcPct val="100000"/>
              </a:lnSpc>
              <a:spcBef>
                <a:spcPts val="0"/>
              </a:spcBef>
              <a:spcAft>
                <a:spcPts val="1200"/>
              </a:spcAft>
              <a:buFont typeface="Arial" panose="020B0604020202020204" pitchFamily="34" charset="0"/>
              <a:buChar char="•"/>
              <a:defRPr sz="14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4374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2F216-62F1-7E0B-63FD-51C27CDAA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E61F31D-B959-2AD8-9208-FF08B574D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412136" y="5943601"/>
            <a:ext cx="968983" cy="651912"/>
          </a:xfrm>
          <a:prstGeom prst="rect">
            <a:avLst/>
          </a:prstGeom>
        </p:spPr>
        <p:txBody>
          <a:bodyPr vert="horz" lIns="91440" tIns="45720" rIns="91440" bIns="45720" rtlCol="0" anchor="ctr"/>
          <a:lstStyle>
            <a:lvl1pPr algn="ctr">
              <a:defRPr sz="1200" b="1" spc="150" baseline="0">
                <a:solidFill>
                  <a:schemeClr val="tx1"/>
                </a:solidFill>
                <a:latin typeface="+mn-lt"/>
              </a:defRPr>
            </a:lvl1p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 id="2147483682" r:id="rId12"/>
    <p:sldLayoutId id="2147483681"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hee.nhs.uk/our-work/cancer-diagnostics/cancer-communications-resource-hub/patient/how-good-communication-skills-benefit-patients-service-users-people-affected" TargetMode="External"/><Relationship Id="rId2" Type="http://schemas.openxmlformats.org/officeDocument/2006/relationships/hyperlink" Target="https://www.hcpc-uk.org/standards/standards-of-conduct-performance-and-ethics/" TargetMode="External"/><Relationship Id="rId1" Type="http://schemas.openxmlformats.org/officeDocument/2006/relationships/slideLayout" Target="../slideLayouts/slideLayout13.xml"/><Relationship Id="rId4" Type="http://schemas.openxmlformats.org/officeDocument/2006/relationships/hyperlink" Target="https://www.nmc.org.uk/standards/co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1317615" y="7444126"/>
            <a:ext cx="603383" cy="75665"/>
          </a:xfrm>
        </p:spPr>
        <p:txBody>
          <a:bodyPr>
            <a:normAutofit fontScale="90000"/>
          </a:bodyPr>
          <a:lstStyle/>
          <a:p>
            <a:endParaRPr lang="en-US" sz="1200" dirty="0">
              <a:latin typeface="Calibri"/>
              <a:ea typeface="Calibri"/>
              <a:cs typeface="Calibri"/>
            </a:endParaRPr>
          </a:p>
        </p:txBody>
      </p:sp>
      <p:pic>
        <p:nvPicPr>
          <p:cNvPr id="4" name="Picture 3" descr="Two people sitting on a couch&#10;&#10;AI-generated content may be incorrect.">
            <a:extLst>
              <a:ext uri="{FF2B5EF4-FFF2-40B4-BE49-F238E27FC236}">
                <a16:creationId xmlns:a16="http://schemas.microsoft.com/office/drawing/2014/main" id="{F431BCA2-3226-4ED6-D7BB-7A7C7F8B209A}"/>
              </a:ext>
            </a:extLst>
          </p:cNvPr>
          <p:cNvPicPr>
            <a:picLocks noChangeAspect="1"/>
          </p:cNvPicPr>
          <p:nvPr/>
        </p:nvPicPr>
        <p:blipFill>
          <a:blip r:embed="rId2"/>
          <a:stretch>
            <a:fillRect/>
          </a:stretch>
        </p:blipFill>
        <p:spPr>
          <a:xfrm>
            <a:off x="6511722" y="1010886"/>
            <a:ext cx="4920915" cy="2953753"/>
          </a:xfrm>
          <a:prstGeom prst="rect">
            <a:avLst/>
          </a:prstGeom>
        </p:spPr>
      </p:pic>
      <p:sp>
        <p:nvSpPr>
          <p:cNvPr id="5" name="TextBox 4">
            <a:extLst>
              <a:ext uri="{FF2B5EF4-FFF2-40B4-BE49-F238E27FC236}">
                <a16:creationId xmlns:a16="http://schemas.microsoft.com/office/drawing/2014/main" id="{6DAFBBFE-2098-E92A-5BC1-2DE8DFC51075}"/>
              </a:ext>
            </a:extLst>
          </p:cNvPr>
          <p:cNvSpPr txBox="1"/>
          <p:nvPr/>
        </p:nvSpPr>
        <p:spPr>
          <a:xfrm>
            <a:off x="1592232" y="1187115"/>
            <a:ext cx="5310156"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a:cs typeface="Calibri"/>
              </a:rPr>
              <a:t>Name: Melisha Khan</a:t>
            </a:r>
          </a:p>
          <a:p>
            <a:r>
              <a:rPr lang="en-GB" sz="2400" dirty="0">
                <a:latin typeface="Calibri"/>
                <a:ea typeface="Calibri"/>
                <a:cs typeface="Calibri"/>
              </a:rPr>
              <a:t>Student ID: 2433171</a:t>
            </a:r>
          </a:p>
          <a:p>
            <a:r>
              <a:rPr lang="en-GB" sz="2400" dirty="0">
                <a:latin typeface="Calibri"/>
                <a:ea typeface="Calibri"/>
                <a:cs typeface="Calibri"/>
              </a:rPr>
              <a:t>Lecturer: Anika Tahsin Ahmed</a:t>
            </a:r>
          </a:p>
          <a:p>
            <a:r>
              <a:rPr lang="en-GB" sz="2400" dirty="0">
                <a:latin typeface="Calibri"/>
                <a:ea typeface="Calibri"/>
                <a:cs typeface="Calibri"/>
              </a:rPr>
              <a:t>Module: Professional Development Within Health and Social Care</a:t>
            </a:r>
          </a:p>
          <a:p>
            <a:r>
              <a:rPr lang="en-GB" sz="2400" dirty="0">
                <a:latin typeface="Calibri"/>
                <a:ea typeface="Calibri"/>
                <a:cs typeface="Calibri"/>
              </a:rPr>
              <a:t>Module code: LCHS4009</a:t>
            </a:r>
          </a:p>
          <a:p>
            <a:endParaRPr lang="en-GB" sz="2400" dirty="0">
              <a:latin typeface="Calibri"/>
              <a:ea typeface="Calibri"/>
              <a:cs typeface="Calibri"/>
            </a:endParaRPr>
          </a:p>
          <a:p>
            <a:endParaRPr lang="en-GB" sz="2400" dirty="0">
              <a:latin typeface="Calibri"/>
              <a:ea typeface="Calibri"/>
              <a:cs typeface="Calibri"/>
            </a:endParaRPr>
          </a:p>
        </p:txBody>
      </p:sp>
      <p:sp>
        <p:nvSpPr>
          <p:cNvPr id="6" name="TextBox 5">
            <a:extLst>
              <a:ext uri="{FF2B5EF4-FFF2-40B4-BE49-F238E27FC236}">
                <a16:creationId xmlns:a16="http://schemas.microsoft.com/office/drawing/2014/main" id="{E9DD4E4C-34C8-9F05-F97E-5BE936A48304}"/>
              </a:ext>
            </a:extLst>
          </p:cNvPr>
          <p:cNvSpPr txBox="1"/>
          <p:nvPr/>
        </p:nvSpPr>
        <p:spPr>
          <a:xfrm>
            <a:off x="2163047" y="4731652"/>
            <a:ext cx="10026315"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u="sng" dirty="0">
                <a:latin typeface="Calibri"/>
                <a:ea typeface="Calibri"/>
                <a:cs typeface="Calibri"/>
              </a:rPr>
              <a:t>Assignment Title: Self - Awareness Presentation</a:t>
            </a:r>
          </a:p>
          <a:p>
            <a:endParaRPr lang="en-GB" sz="2400" dirty="0">
              <a:latin typeface="Calibri"/>
              <a:ea typeface="Calibri"/>
              <a:cs typeface="Calibri"/>
            </a:endParaRPr>
          </a:p>
          <a:p>
            <a:pPr algn="l"/>
            <a:endParaRPr lang="en-GB" dirty="0"/>
          </a:p>
        </p:txBody>
      </p:sp>
    </p:spTree>
    <p:extLst>
      <p:ext uri="{BB962C8B-B14F-4D97-AF65-F5344CB8AC3E}">
        <p14:creationId xmlns:p14="http://schemas.microsoft.com/office/powerpoint/2010/main" val="3378822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2760322" y="1718320"/>
            <a:ext cx="955679" cy="4425886"/>
          </a:xfrm>
        </p:spPr>
        <p:txBody>
          <a:bodyPr/>
          <a:lstStyle/>
          <a:p>
            <a:endParaRPr lang="en-US"/>
          </a:p>
        </p:txBody>
      </p:sp>
      <p:pic>
        <p:nvPicPr>
          <p:cNvPr id="8" name="Content Placeholder 7" descr="Communication is important in all families">
            <a:extLst>
              <a:ext uri="{FF2B5EF4-FFF2-40B4-BE49-F238E27FC236}">
                <a16:creationId xmlns:a16="http://schemas.microsoft.com/office/drawing/2014/main" id="{B1C833BA-FC01-39B2-7AEB-9BBC10CC2A42}"/>
              </a:ext>
            </a:extLst>
          </p:cNvPr>
          <p:cNvPicPr>
            <a:picLocks noGrp="1" noChangeAspect="1"/>
          </p:cNvPicPr>
          <p:nvPr>
            <p:ph sz="quarter" idx="12"/>
          </p:nvPr>
        </p:nvPicPr>
        <p:blipFill>
          <a:blip r:embed="rId2"/>
          <a:stretch>
            <a:fillRect/>
          </a:stretch>
        </p:blipFill>
        <p:spPr>
          <a:xfrm flipH="1">
            <a:off x="12748392" y="797786"/>
            <a:ext cx="70096" cy="56133"/>
          </a:xfrm>
          <a:prstGeom prst="rect">
            <a:avLst/>
          </a:prstGeom>
        </p:spPr>
      </p:pic>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2</a:t>
            </a:fld>
            <a:endParaRPr lang="en-US" dirty="0"/>
          </a:p>
        </p:txBody>
      </p:sp>
      <p:sp>
        <p:nvSpPr>
          <p:cNvPr id="5" name="TextBox 4">
            <a:extLst>
              <a:ext uri="{FF2B5EF4-FFF2-40B4-BE49-F238E27FC236}">
                <a16:creationId xmlns:a16="http://schemas.microsoft.com/office/drawing/2014/main" id="{68202290-0406-B88F-EFA3-2CC3F27A7396}"/>
              </a:ext>
            </a:extLst>
          </p:cNvPr>
          <p:cNvSpPr txBox="1"/>
          <p:nvPr/>
        </p:nvSpPr>
        <p:spPr>
          <a:xfrm>
            <a:off x="1508507" y="795731"/>
            <a:ext cx="77959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dirty="0">
                <a:latin typeface="Calibri"/>
                <a:ea typeface="Calibri"/>
                <a:cs typeface="Calibri"/>
              </a:rPr>
              <a:t>COMMUNICATION IN HEALTH AND SOCIAL CARE</a:t>
            </a:r>
          </a:p>
        </p:txBody>
      </p:sp>
      <p:sp>
        <p:nvSpPr>
          <p:cNvPr id="7" name="TextBox 6">
            <a:extLst>
              <a:ext uri="{FF2B5EF4-FFF2-40B4-BE49-F238E27FC236}">
                <a16:creationId xmlns:a16="http://schemas.microsoft.com/office/drawing/2014/main" id="{B3A4ED7D-D31C-279C-A0F7-46CFF7CFF003}"/>
              </a:ext>
            </a:extLst>
          </p:cNvPr>
          <p:cNvSpPr txBox="1"/>
          <p:nvPr/>
        </p:nvSpPr>
        <p:spPr>
          <a:xfrm>
            <a:off x="1509909" y="1568361"/>
            <a:ext cx="6864016"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a:cs typeface="Calibri"/>
              </a:rPr>
              <a:t>Communication is sharing information, ideas, thoughts or feelings to someone clearly and in a way that they understand. This includes: </a:t>
            </a:r>
          </a:p>
          <a:p>
            <a:endParaRPr lang="en-GB" sz="2000" dirty="0">
              <a:latin typeface="Calibri"/>
              <a:ea typeface="Calibri"/>
              <a:cs typeface="Calibri"/>
            </a:endParaRPr>
          </a:p>
          <a:p>
            <a:pPr marL="342900" indent="-342900">
              <a:buFont typeface="Arial"/>
              <a:buChar char="•"/>
            </a:pPr>
            <a:r>
              <a:rPr lang="en-GB" sz="2000" dirty="0">
                <a:latin typeface="Calibri"/>
                <a:ea typeface="Calibri"/>
                <a:cs typeface="Calibri"/>
              </a:rPr>
              <a:t>Verbal communication (speaking).</a:t>
            </a:r>
          </a:p>
          <a:p>
            <a:pPr marL="342900" indent="-342900">
              <a:buFont typeface="Arial"/>
              <a:buChar char="•"/>
            </a:pPr>
            <a:r>
              <a:rPr lang="en-GB" sz="2000" dirty="0">
                <a:latin typeface="Calibri"/>
                <a:ea typeface="Calibri"/>
                <a:cs typeface="Calibri"/>
              </a:rPr>
              <a:t>Non-verbal communication (body language, gestures and facial expressions).</a:t>
            </a:r>
          </a:p>
          <a:p>
            <a:pPr marL="342900" indent="-342900">
              <a:buFont typeface="Arial"/>
              <a:buChar char="•"/>
            </a:pPr>
            <a:r>
              <a:rPr lang="en-GB" sz="2000" dirty="0">
                <a:latin typeface="Calibri"/>
                <a:ea typeface="Calibri"/>
                <a:cs typeface="Calibri"/>
              </a:rPr>
              <a:t>Written communication (patient notes, reports, emails and care plans).</a:t>
            </a:r>
          </a:p>
          <a:p>
            <a:pPr marL="342900" indent="-342900">
              <a:buFont typeface="Arial"/>
              <a:buChar char="•"/>
            </a:pPr>
            <a:endParaRPr lang="en-GB" sz="2000" dirty="0">
              <a:latin typeface="Calibri"/>
              <a:ea typeface="Calibri"/>
              <a:cs typeface="Calibri"/>
            </a:endParaRPr>
          </a:p>
          <a:p>
            <a:r>
              <a:rPr lang="en-GB" sz="2000" dirty="0">
                <a:latin typeface="Calibri"/>
                <a:ea typeface="Calibri"/>
                <a:cs typeface="Calibri"/>
              </a:rPr>
              <a:t>Having good communication skills is vital for those who work in health and social care based roles (such as nurses) and it is the basis of making sure that patients feel safe and supported.</a:t>
            </a:r>
          </a:p>
          <a:p>
            <a:endParaRPr lang="en-GB" sz="2000" dirty="0">
              <a:latin typeface="Calibri"/>
              <a:ea typeface="Calibri"/>
              <a:cs typeface="Calibri"/>
            </a:endParaRPr>
          </a:p>
          <a:p>
            <a:pPr marL="342900" indent="-342900">
              <a:buFont typeface="Arial"/>
              <a:buChar char="•"/>
            </a:pPr>
            <a:endParaRPr lang="en-GB" sz="2000" dirty="0">
              <a:latin typeface="Calibri"/>
              <a:ea typeface="Calibri"/>
              <a:cs typeface="Calibri"/>
            </a:endParaRPr>
          </a:p>
        </p:txBody>
      </p:sp>
      <p:pic>
        <p:nvPicPr>
          <p:cNvPr id="10" name="Picture 9" descr="A group of people with a yellow speech bubble&#10;&#10;AI-generated content may be incorrect.">
            <a:extLst>
              <a:ext uri="{FF2B5EF4-FFF2-40B4-BE49-F238E27FC236}">
                <a16:creationId xmlns:a16="http://schemas.microsoft.com/office/drawing/2014/main" id="{715128A7-ECEA-66B5-544D-7AAC35664ADC}"/>
              </a:ext>
            </a:extLst>
          </p:cNvPr>
          <p:cNvPicPr>
            <a:picLocks noChangeAspect="1"/>
          </p:cNvPicPr>
          <p:nvPr/>
        </p:nvPicPr>
        <p:blipFill>
          <a:blip r:embed="rId3"/>
          <a:stretch>
            <a:fillRect/>
          </a:stretch>
        </p:blipFill>
        <p:spPr>
          <a:xfrm>
            <a:off x="8663239" y="1906003"/>
            <a:ext cx="3337761" cy="2584785"/>
          </a:xfrm>
          <a:prstGeom prst="rect">
            <a:avLst/>
          </a:prstGeom>
        </p:spPr>
      </p:pic>
    </p:spTree>
    <p:extLst>
      <p:ext uri="{BB962C8B-B14F-4D97-AF65-F5344CB8AC3E}">
        <p14:creationId xmlns:p14="http://schemas.microsoft.com/office/powerpoint/2010/main" val="1607455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D0E47E-D228-15EB-5886-33E9AA181D03}"/>
              </a:ext>
            </a:extLst>
          </p:cNvPr>
          <p:cNvSpPr>
            <a:spLocks noGrp="1"/>
          </p:cNvSpPr>
          <p:nvPr>
            <p:ph type="title"/>
          </p:nvPr>
        </p:nvSpPr>
        <p:spPr>
          <a:xfrm>
            <a:off x="1349981" y="736873"/>
            <a:ext cx="9636321" cy="562747"/>
          </a:xfrm>
        </p:spPr>
        <p:txBody>
          <a:bodyPr>
            <a:normAutofit/>
          </a:bodyPr>
          <a:lstStyle/>
          <a:p>
            <a:r>
              <a:rPr lang="en-US" sz="2400" u="sng" dirty="0">
                <a:latin typeface="Calibri"/>
                <a:ea typeface="Calibri"/>
                <a:cs typeface="Calibri"/>
              </a:rPr>
              <a:t>WHY GOOD COMMUNICATION IS NECESSARY</a:t>
            </a:r>
          </a:p>
        </p:txBody>
      </p:sp>
      <p:pic>
        <p:nvPicPr>
          <p:cNvPr id="6" name="Picture Placeholder 5" descr="A drawing of two people with lines connected to their heads&#10;&#10;AI-generated content may be incorrect.">
            <a:extLst>
              <a:ext uri="{FF2B5EF4-FFF2-40B4-BE49-F238E27FC236}">
                <a16:creationId xmlns:a16="http://schemas.microsoft.com/office/drawing/2014/main" id="{68B29AB4-1352-FD3B-B836-E8525AD68706}"/>
              </a:ext>
            </a:extLst>
          </p:cNvPr>
          <p:cNvPicPr>
            <a:picLocks noGrp="1" noChangeAspect="1"/>
          </p:cNvPicPr>
          <p:nvPr>
            <p:ph type="pic" sz="quarter" idx="13"/>
          </p:nvPr>
        </p:nvPicPr>
        <p:blipFill>
          <a:blip r:embed="rId2"/>
          <a:srcRect l="21062" r="21062"/>
          <a:stretch/>
        </p:blipFill>
        <p:spPr>
          <a:xfrm rot="10800000" flipH="1" flipV="1">
            <a:off x="8069264" y="371559"/>
            <a:ext cx="3064543" cy="3058193"/>
          </a:xfrm>
          <a:prstGeom prst="rect">
            <a:avLst/>
          </a:prstGeom>
        </p:spPr>
      </p:pic>
      <p:sp>
        <p:nvSpPr>
          <p:cNvPr id="8" name="TextBox 7">
            <a:extLst>
              <a:ext uri="{FF2B5EF4-FFF2-40B4-BE49-F238E27FC236}">
                <a16:creationId xmlns:a16="http://schemas.microsoft.com/office/drawing/2014/main" id="{28084599-70C7-7022-306A-654A66ACB5CB}"/>
              </a:ext>
            </a:extLst>
          </p:cNvPr>
          <p:cNvSpPr txBox="1"/>
          <p:nvPr/>
        </p:nvSpPr>
        <p:spPr>
          <a:xfrm>
            <a:off x="1347537" y="1728537"/>
            <a:ext cx="6236367" cy="71711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a:cs typeface="Calibri"/>
              </a:rPr>
              <a:t>Good, clear and effective communication is important in health and social care because it:</a:t>
            </a:r>
          </a:p>
          <a:p>
            <a:endParaRPr lang="en-GB" sz="2000" dirty="0">
              <a:latin typeface="Calibri"/>
              <a:ea typeface="Calibri"/>
              <a:cs typeface="Calibri"/>
            </a:endParaRPr>
          </a:p>
          <a:p>
            <a:pPr marL="342900" indent="-342900">
              <a:buFont typeface="Arial"/>
              <a:buChar char="•"/>
            </a:pPr>
            <a:r>
              <a:rPr lang="en-GB" sz="2000" dirty="0">
                <a:latin typeface="Calibri"/>
                <a:ea typeface="Calibri"/>
                <a:cs typeface="Calibri"/>
              </a:rPr>
              <a:t>Encourages the patient to share information as they feel safe and supported.</a:t>
            </a:r>
          </a:p>
          <a:p>
            <a:pPr marL="342900" indent="-342900">
              <a:buFont typeface="Arial"/>
              <a:buChar char="•"/>
            </a:pPr>
            <a:r>
              <a:rPr lang="en-GB" sz="2000" dirty="0">
                <a:latin typeface="Calibri"/>
                <a:ea typeface="Calibri"/>
                <a:cs typeface="Calibri"/>
              </a:rPr>
              <a:t>Reduces medical mistakes and errors in reports or care plans.</a:t>
            </a:r>
          </a:p>
          <a:p>
            <a:pPr marL="342900" indent="-342900">
              <a:buFont typeface="Arial"/>
              <a:buChar char="•"/>
            </a:pPr>
            <a:r>
              <a:rPr lang="en-GB" sz="2000" dirty="0">
                <a:latin typeface="Calibri"/>
                <a:ea typeface="Calibri"/>
                <a:cs typeface="Calibri"/>
              </a:rPr>
              <a:t>Allows patients to understand what is happening with their health.</a:t>
            </a:r>
          </a:p>
          <a:p>
            <a:pPr marL="342900" indent="-342900">
              <a:buFont typeface="Arial"/>
              <a:buChar char="•"/>
            </a:pPr>
            <a:r>
              <a:rPr lang="en-GB" sz="2000" dirty="0">
                <a:latin typeface="Calibri"/>
                <a:ea typeface="Calibri"/>
                <a:cs typeface="Calibri"/>
              </a:rPr>
              <a:t>Improves overall patient care.</a:t>
            </a:r>
          </a:p>
          <a:p>
            <a:pPr marL="342900" indent="-342900">
              <a:buFont typeface="Arial"/>
              <a:buChar char="•"/>
            </a:pPr>
            <a:r>
              <a:rPr lang="en-GB" sz="2000" dirty="0">
                <a:latin typeface="Calibri"/>
                <a:ea typeface="Calibri"/>
                <a:cs typeface="Calibri"/>
              </a:rPr>
              <a:t>Builds a trusting relationship between professionals and service users. </a:t>
            </a:r>
          </a:p>
          <a:p>
            <a:pPr marL="342900" indent="-342900">
              <a:buFont typeface="Arial"/>
              <a:buChar char="•"/>
            </a:pPr>
            <a:r>
              <a:rPr lang="en-GB" sz="2000" dirty="0">
                <a:latin typeface="Calibri"/>
                <a:ea typeface="Calibri"/>
                <a:cs typeface="Calibri"/>
              </a:rPr>
              <a:t>Supports teamwork between healthcare professionals.</a:t>
            </a:r>
          </a:p>
          <a:p>
            <a:pPr marL="342900" indent="-342900">
              <a:buFont typeface="Arial"/>
              <a:buChar char="•"/>
            </a:pPr>
            <a:endParaRPr lang="en-GB" sz="2000" dirty="0">
              <a:latin typeface="Calibri"/>
              <a:ea typeface="Calibri"/>
              <a:cs typeface="Calibri"/>
            </a:endParaRPr>
          </a:p>
          <a:p>
            <a:endParaRPr lang="en-GB" sz="2000" dirty="0">
              <a:latin typeface="Calibri"/>
              <a:ea typeface="Calibri"/>
              <a:cs typeface="Calibri"/>
            </a:endParaRPr>
          </a:p>
          <a:p>
            <a:pPr marL="342900" indent="-342900">
              <a:buFont typeface="Arial"/>
              <a:buChar char="•"/>
            </a:pPr>
            <a:endParaRPr lang="en-GB" sz="2000" dirty="0">
              <a:latin typeface="Calibri"/>
              <a:ea typeface="Calibri"/>
              <a:cs typeface="Calibri"/>
            </a:endParaRPr>
          </a:p>
          <a:p>
            <a:endParaRPr lang="en-GB" sz="2000" dirty="0">
              <a:latin typeface="Calibri"/>
              <a:ea typeface="Calibri"/>
              <a:cs typeface="Calibri"/>
            </a:endParaRPr>
          </a:p>
          <a:p>
            <a:endParaRPr lang="en-GB" sz="2000" dirty="0">
              <a:latin typeface="Calibri"/>
              <a:ea typeface="Calibri"/>
              <a:cs typeface="Calibri"/>
            </a:endParaRPr>
          </a:p>
          <a:p>
            <a:endParaRPr lang="en-GB" sz="2000" dirty="0">
              <a:latin typeface="Calibri"/>
              <a:ea typeface="Calibri"/>
              <a:cs typeface="Calibri"/>
            </a:endParaRPr>
          </a:p>
          <a:p>
            <a:endParaRPr lang="en-GB" sz="2000" dirty="0">
              <a:latin typeface="Calibri"/>
              <a:ea typeface="Calibri"/>
              <a:cs typeface="Calibri"/>
            </a:endParaRPr>
          </a:p>
          <a:p>
            <a:endParaRPr lang="en-GB" sz="2000" dirty="0">
              <a:latin typeface="Calibri"/>
              <a:ea typeface="Calibri"/>
              <a:cs typeface="Calibri"/>
            </a:endParaRPr>
          </a:p>
          <a:p>
            <a:endParaRPr lang="en-GB" sz="2000" dirty="0">
              <a:latin typeface="Calibri"/>
              <a:ea typeface="Calibri"/>
              <a:cs typeface="Calibri"/>
            </a:endParaRPr>
          </a:p>
          <a:p>
            <a:endParaRPr lang="en-GB" sz="2000" dirty="0">
              <a:latin typeface="Calibri"/>
              <a:ea typeface="Calibri"/>
              <a:cs typeface="Calibri"/>
            </a:endParaRPr>
          </a:p>
        </p:txBody>
      </p:sp>
    </p:spTree>
    <p:extLst>
      <p:ext uri="{BB962C8B-B14F-4D97-AF65-F5344CB8AC3E}">
        <p14:creationId xmlns:p14="http://schemas.microsoft.com/office/powerpoint/2010/main" val="3752118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C0FEFBF-60FD-0161-6F6E-89EE39389CEE}"/>
              </a:ext>
            </a:extLst>
          </p:cNvPr>
          <p:cNvSpPr>
            <a:spLocks noGrp="1"/>
          </p:cNvSpPr>
          <p:nvPr>
            <p:ph type="title"/>
          </p:nvPr>
        </p:nvSpPr>
        <p:spPr>
          <a:xfrm>
            <a:off x="1353827" y="560574"/>
            <a:ext cx="9923770" cy="646684"/>
          </a:xfrm>
        </p:spPr>
        <p:txBody>
          <a:bodyPr/>
          <a:lstStyle/>
          <a:p>
            <a:r>
              <a:rPr lang="en-US" sz="2400" u="sng" dirty="0">
                <a:latin typeface="Calibri"/>
                <a:ea typeface="Calibri"/>
                <a:cs typeface="Calibri"/>
              </a:rPr>
              <a:t>RELEVANCE TO PROFESSIONAL PRACTICE IN HEALTH AND SOCIAL CARE</a:t>
            </a:r>
          </a:p>
        </p:txBody>
      </p:sp>
      <p:sp>
        <p:nvSpPr>
          <p:cNvPr id="8" name="Text Placeholder 7">
            <a:extLst>
              <a:ext uri="{FF2B5EF4-FFF2-40B4-BE49-F238E27FC236}">
                <a16:creationId xmlns:a16="http://schemas.microsoft.com/office/drawing/2014/main" id="{DD542008-8017-76E5-ABC0-32401068875D}"/>
              </a:ext>
            </a:extLst>
          </p:cNvPr>
          <p:cNvSpPr>
            <a:spLocks noGrp="1"/>
          </p:cNvSpPr>
          <p:nvPr>
            <p:ph type="body" sz="quarter" idx="12"/>
          </p:nvPr>
        </p:nvSpPr>
        <p:spPr>
          <a:xfrm>
            <a:off x="1353828" y="1879699"/>
            <a:ext cx="9923770" cy="4717045"/>
          </a:xfrm>
        </p:spPr>
        <p:txBody>
          <a:bodyPr/>
          <a:lstStyle/>
          <a:p>
            <a:r>
              <a:rPr lang="en-US" dirty="0">
                <a:latin typeface="Calibri"/>
                <a:ea typeface="Calibri"/>
                <a:cs typeface="Calibri"/>
              </a:rPr>
              <a:t>Effective communication is needed in a professional workplace, without it high-quality patient care cannot be delivered. </a:t>
            </a:r>
          </a:p>
          <a:p>
            <a:pPr marL="342900" indent="-342900">
              <a:buChar char="•"/>
            </a:pPr>
            <a:endParaRPr lang="en-US" dirty="0">
              <a:latin typeface="Calibri"/>
              <a:ea typeface="Calibri"/>
              <a:cs typeface="Calibri"/>
            </a:endParaRPr>
          </a:p>
          <a:p>
            <a:pPr marL="342900" indent="-342900">
              <a:buChar char="•"/>
            </a:pPr>
            <a:r>
              <a:rPr lang="en-US" dirty="0">
                <a:latin typeface="Calibri"/>
                <a:ea typeface="Calibri"/>
                <a:cs typeface="Calibri"/>
              </a:rPr>
              <a:t>Clear communication is needed by professional regulatory bodies such as the Nursing and Midwifery Council (NMC) and the Health and Care Professions Council (HCPC).</a:t>
            </a:r>
          </a:p>
          <a:p>
            <a:pPr marL="342900" indent="-342900">
              <a:buChar char="•"/>
            </a:pPr>
            <a:r>
              <a:rPr lang="en-US" dirty="0">
                <a:latin typeface="Calibri"/>
                <a:ea typeface="Calibri"/>
                <a:cs typeface="Calibri"/>
              </a:rPr>
              <a:t>Keeps healthcare workers protected from complains and legal problems.</a:t>
            </a:r>
          </a:p>
          <a:p>
            <a:pPr marL="342900" indent="-342900">
              <a:buChar char="•"/>
            </a:pPr>
            <a:r>
              <a:rPr lang="en-US" dirty="0">
                <a:latin typeface="Calibri"/>
                <a:ea typeface="Calibri"/>
                <a:cs typeface="Calibri"/>
              </a:rPr>
              <a:t>It is the foundation of safeguarding of a patient.</a:t>
            </a:r>
          </a:p>
          <a:p>
            <a:pPr marL="342900" indent="-342900">
              <a:buChar char="•"/>
            </a:pPr>
            <a:r>
              <a:rPr lang="en-US" dirty="0">
                <a:latin typeface="Calibri"/>
                <a:ea typeface="Calibri"/>
                <a:cs typeface="Calibri"/>
              </a:rPr>
              <a:t>Required for up-to date documents and record keeping.</a:t>
            </a:r>
          </a:p>
          <a:p>
            <a:endParaRPr lang="en-US" dirty="0">
              <a:latin typeface="Calibri"/>
              <a:ea typeface="Calibri"/>
              <a:cs typeface="Calibri"/>
            </a:endParaRPr>
          </a:p>
          <a:p>
            <a:pPr marL="342900" indent="-342900">
              <a:buChar char="•"/>
            </a:pPr>
            <a:endParaRPr lang="en-US" dirty="0">
              <a:latin typeface="Calibri"/>
              <a:ea typeface="Calibri"/>
              <a:cs typeface="Calibri"/>
            </a:endParaRPr>
          </a:p>
          <a:p>
            <a:r>
              <a:rPr lang="en-US" dirty="0">
                <a:latin typeface="Calibri"/>
                <a:ea typeface="Calibri"/>
                <a:cs typeface="Calibri"/>
              </a:rPr>
              <a:t>A lack of clear communication can cause:</a:t>
            </a:r>
          </a:p>
          <a:p>
            <a:pPr marL="342900" indent="-342900">
              <a:buChar char="•"/>
            </a:pPr>
            <a:r>
              <a:rPr lang="en-US" dirty="0">
                <a:latin typeface="Calibri"/>
                <a:ea typeface="Calibri"/>
                <a:cs typeface="Calibri"/>
              </a:rPr>
              <a:t>Loss of trust between a service user and a medical professional.</a:t>
            </a:r>
          </a:p>
          <a:p>
            <a:pPr marL="342900" indent="-342900">
              <a:buChar char="•"/>
            </a:pPr>
            <a:r>
              <a:rPr lang="en-US" dirty="0">
                <a:latin typeface="Calibri"/>
                <a:ea typeface="Calibri"/>
                <a:cs typeface="Calibri"/>
              </a:rPr>
              <a:t>Misdiagnosis of an illness.</a:t>
            </a:r>
          </a:p>
          <a:p>
            <a:pPr marL="342900" indent="-342900">
              <a:buChar char="•"/>
            </a:pPr>
            <a:r>
              <a:rPr lang="en-US" dirty="0">
                <a:latin typeface="Calibri"/>
                <a:ea typeface="Calibri"/>
                <a:cs typeface="Calibri"/>
              </a:rPr>
              <a:t>Breach and failure of safeguarding, allowing abused or neglected patients to be overlooked.</a:t>
            </a:r>
          </a:p>
          <a:p>
            <a:pPr marL="342900" indent="-342900">
              <a:buChar char="•"/>
            </a:pPr>
            <a:r>
              <a:rPr lang="en-US" dirty="0">
                <a:latin typeface="Calibri"/>
                <a:ea typeface="Calibri"/>
                <a:cs typeface="Calibri"/>
              </a:rPr>
              <a:t>Mistakes in prescribing the wrong medication or the patient not taking the medication when they are supposed to. </a:t>
            </a:r>
          </a:p>
          <a:p>
            <a:pPr marL="342900" indent="-342900">
              <a:buChar char="•"/>
            </a:pPr>
            <a:endParaRPr lang="en-US" dirty="0">
              <a:latin typeface="Calibri"/>
              <a:ea typeface="Calibri"/>
              <a:cs typeface="Calibri"/>
            </a:endParaRPr>
          </a:p>
        </p:txBody>
      </p:sp>
      <p:sp>
        <p:nvSpPr>
          <p:cNvPr id="3" name="Picture Placeholder 2">
            <a:extLst>
              <a:ext uri="{FF2B5EF4-FFF2-40B4-BE49-F238E27FC236}">
                <a16:creationId xmlns:a16="http://schemas.microsoft.com/office/drawing/2014/main" id="{BB79F50A-E4DE-66DE-9288-930079DC92C7}"/>
              </a:ext>
            </a:extLst>
          </p:cNvPr>
          <p:cNvSpPr>
            <a:spLocks noGrp="1"/>
          </p:cNvSpPr>
          <p:nvPr>
            <p:ph type="pic" sz="quarter" idx="13"/>
          </p:nvPr>
        </p:nvSpPr>
        <p:spPr>
          <a:xfrm>
            <a:off x="12846915" y="110289"/>
            <a:ext cx="806916" cy="461211"/>
          </a:xfrm>
        </p:spPr>
      </p:sp>
    </p:spTree>
    <p:extLst>
      <p:ext uri="{BB962C8B-B14F-4D97-AF65-F5344CB8AC3E}">
        <p14:creationId xmlns:p14="http://schemas.microsoft.com/office/powerpoint/2010/main" val="3421680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BC60-AA38-5DEF-3160-0CAA68F3D28C}"/>
              </a:ext>
            </a:extLst>
          </p:cNvPr>
          <p:cNvSpPr>
            <a:spLocks noGrp="1"/>
          </p:cNvSpPr>
          <p:nvPr>
            <p:ph type="title"/>
          </p:nvPr>
        </p:nvSpPr>
        <p:spPr>
          <a:xfrm>
            <a:off x="1418685" y="373510"/>
            <a:ext cx="9200805" cy="525217"/>
          </a:xfrm>
        </p:spPr>
        <p:txBody>
          <a:bodyPr>
            <a:normAutofit/>
          </a:bodyPr>
          <a:lstStyle/>
          <a:p>
            <a:r>
              <a:rPr lang="en-US" sz="2400" u="sng" dirty="0">
                <a:latin typeface="Calibri"/>
                <a:ea typeface="Calibri"/>
                <a:cs typeface="Calibri"/>
              </a:rPr>
              <a:t>COMMUNICATION MODEL: SBAR</a:t>
            </a:r>
          </a:p>
        </p:txBody>
      </p:sp>
      <p:sp>
        <p:nvSpPr>
          <p:cNvPr id="3" name="Content Placeholder 2">
            <a:extLst>
              <a:ext uri="{FF2B5EF4-FFF2-40B4-BE49-F238E27FC236}">
                <a16:creationId xmlns:a16="http://schemas.microsoft.com/office/drawing/2014/main" id="{1EBEE570-1B5E-FFD1-485D-D77E4E6FE7C0}"/>
              </a:ext>
            </a:extLst>
          </p:cNvPr>
          <p:cNvSpPr>
            <a:spLocks noGrp="1"/>
          </p:cNvSpPr>
          <p:nvPr>
            <p:ph sz="quarter" idx="12"/>
          </p:nvPr>
        </p:nvSpPr>
        <p:spPr>
          <a:xfrm>
            <a:off x="1420074" y="1146196"/>
            <a:ext cx="5744896" cy="5122093"/>
          </a:xfrm>
        </p:spPr>
        <p:txBody>
          <a:bodyPr vert="horz" lIns="0" tIns="0" rIns="0" bIns="0" rtlCol="0" anchor="t">
            <a:normAutofit/>
          </a:bodyPr>
          <a:lstStyle/>
          <a:p>
            <a:pPr marL="0" indent="0">
              <a:buNone/>
            </a:pPr>
            <a:r>
              <a:rPr lang="en-US" dirty="0">
                <a:latin typeface="Calibri"/>
                <a:ea typeface="Calibri"/>
                <a:cs typeface="Calibri"/>
              </a:rPr>
              <a:t>The SBAR model is used in the NHS for healthcare professionals to know how to have effective communication.</a:t>
            </a:r>
          </a:p>
          <a:p>
            <a:r>
              <a:rPr lang="en-US" dirty="0">
                <a:latin typeface="Calibri"/>
                <a:ea typeface="Calibri"/>
                <a:cs typeface="Calibri"/>
              </a:rPr>
              <a:t>Situation- what is currently happening?</a:t>
            </a:r>
          </a:p>
          <a:p>
            <a:r>
              <a:rPr lang="en-US" dirty="0">
                <a:latin typeface="Calibri"/>
                <a:ea typeface="Calibri"/>
                <a:cs typeface="Calibri"/>
              </a:rPr>
              <a:t>Background- the patient's medical history.</a:t>
            </a:r>
          </a:p>
          <a:p>
            <a:r>
              <a:rPr lang="en-US" dirty="0">
                <a:latin typeface="Calibri"/>
                <a:ea typeface="Calibri"/>
                <a:cs typeface="Calibri"/>
              </a:rPr>
              <a:t>Assessment- what do you think the problem is?</a:t>
            </a:r>
          </a:p>
          <a:p>
            <a:r>
              <a:rPr lang="en-US" dirty="0">
                <a:latin typeface="Calibri"/>
                <a:ea typeface="Calibri"/>
                <a:cs typeface="Calibri"/>
              </a:rPr>
              <a:t>Recommendation- what action needs to be taken?</a:t>
            </a:r>
          </a:p>
          <a:p>
            <a:pPr marL="0" indent="0">
              <a:buNone/>
            </a:pPr>
            <a:r>
              <a:rPr lang="en-US" dirty="0">
                <a:latin typeface="Calibri"/>
                <a:ea typeface="Calibri"/>
                <a:cs typeface="Calibri"/>
              </a:rPr>
              <a:t>SBAR is needed to:</a:t>
            </a:r>
          </a:p>
          <a:p>
            <a:r>
              <a:rPr lang="en-US" dirty="0">
                <a:latin typeface="Calibri"/>
                <a:ea typeface="Calibri"/>
                <a:cs typeface="Calibri"/>
              </a:rPr>
              <a:t>Improve communication during handovers.</a:t>
            </a:r>
          </a:p>
          <a:p>
            <a:r>
              <a:rPr lang="en-US" dirty="0">
                <a:latin typeface="Calibri"/>
                <a:ea typeface="Calibri"/>
                <a:cs typeface="Calibri"/>
              </a:rPr>
              <a:t>Keep up patient safety.</a:t>
            </a:r>
          </a:p>
          <a:p>
            <a:r>
              <a:rPr lang="en-US" dirty="0">
                <a:latin typeface="Calibri"/>
                <a:ea typeface="Calibri"/>
                <a:cs typeface="Calibri"/>
              </a:rPr>
              <a:t>Reduce the risk of misunderstandings that happen due to miscommunication.</a:t>
            </a:r>
          </a:p>
          <a:p>
            <a:endParaRPr lang="en-US" dirty="0">
              <a:latin typeface="Calibri"/>
              <a:ea typeface="Calibri"/>
              <a:cs typeface="Calibri"/>
            </a:endParaRPr>
          </a:p>
          <a:p>
            <a:pPr marL="0" indent="0">
              <a:buNone/>
            </a:pPr>
            <a:endParaRPr lang="en-US" dirty="0">
              <a:latin typeface="Calibri"/>
              <a:ea typeface="Calibri"/>
              <a:cs typeface="Calibri"/>
            </a:endParaRPr>
          </a:p>
          <a:p>
            <a:pPr marL="0" indent="0">
              <a:buNone/>
            </a:pPr>
            <a:endParaRPr lang="en-US" dirty="0">
              <a:latin typeface="Calibri"/>
              <a:ea typeface="Calibri"/>
              <a:cs typeface="Calibri"/>
            </a:endParaRPr>
          </a:p>
          <a:p>
            <a:endParaRPr lang="en-US" dirty="0">
              <a:latin typeface="Calibri"/>
              <a:ea typeface="Calibri"/>
              <a:cs typeface="Calibri"/>
            </a:endParaRPr>
          </a:p>
          <a:p>
            <a:endParaRPr lang="en-US" dirty="0">
              <a:latin typeface="Calibri"/>
              <a:ea typeface="Calibri"/>
              <a:cs typeface="Calibri"/>
            </a:endParaRPr>
          </a:p>
          <a:p>
            <a:endParaRPr lang="en-US" dirty="0">
              <a:latin typeface="Calibri"/>
              <a:ea typeface="Calibri"/>
              <a:cs typeface="Calibri"/>
            </a:endParaRPr>
          </a:p>
        </p:txBody>
      </p:sp>
      <p:sp>
        <p:nvSpPr>
          <p:cNvPr id="4" name="Slide Number Placeholder 3">
            <a:extLst>
              <a:ext uri="{FF2B5EF4-FFF2-40B4-BE49-F238E27FC236}">
                <a16:creationId xmlns:a16="http://schemas.microsoft.com/office/drawing/2014/main" id="{527C964F-E2D5-D8E7-C513-C47A7E409DF3}"/>
              </a:ext>
            </a:extLst>
          </p:cNvPr>
          <p:cNvSpPr>
            <a:spLocks noGrp="1"/>
          </p:cNvSpPr>
          <p:nvPr>
            <p:ph type="sldNum" sz="quarter" idx="15"/>
          </p:nvPr>
        </p:nvSpPr>
        <p:spPr/>
        <p:txBody>
          <a:bodyPr/>
          <a:lstStyle/>
          <a:p>
            <a:fld id="{18D65601-5AE2-46FC-B138-694DDD2B510D}" type="slidenum">
              <a:rPr lang="en-US" smtClean="0"/>
              <a:pPr/>
              <a:t>5</a:t>
            </a:fld>
            <a:endParaRPr lang="en-US" dirty="0"/>
          </a:p>
        </p:txBody>
      </p:sp>
      <p:pic>
        <p:nvPicPr>
          <p:cNvPr id="5" name="Picture 4" descr="A white and blue sign with black text&#10;&#10;AI-generated content may be incorrect.">
            <a:extLst>
              <a:ext uri="{FF2B5EF4-FFF2-40B4-BE49-F238E27FC236}">
                <a16:creationId xmlns:a16="http://schemas.microsoft.com/office/drawing/2014/main" id="{CCBC2F23-EAC6-0434-8263-70EAA1677714}"/>
              </a:ext>
            </a:extLst>
          </p:cNvPr>
          <p:cNvPicPr>
            <a:picLocks noChangeAspect="1"/>
          </p:cNvPicPr>
          <p:nvPr/>
        </p:nvPicPr>
        <p:blipFill>
          <a:blip r:embed="rId2"/>
          <a:stretch>
            <a:fillRect/>
          </a:stretch>
        </p:blipFill>
        <p:spPr>
          <a:xfrm>
            <a:off x="7492416" y="496803"/>
            <a:ext cx="4556458" cy="6105024"/>
          </a:xfrm>
          <a:prstGeom prst="rect">
            <a:avLst/>
          </a:prstGeom>
        </p:spPr>
      </p:pic>
    </p:spTree>
    <p:extLst>
      <p:ext uri="{BB962C8B-B14F-4D97-AF65-F5344CB8AC3E}">
        <p14:creationId xmlns:p14="http://schemas.microsoft.com/office/powerpoint/2010/main" val="2906152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F965E-8812-6158-E0B0-6E37A96A2E82}"/>
              </a:ext>
            </a:extLst>
          </p:cNvPr>
          <p:cNvSpPr>
            <a:spLocks noGrp="1"/>
          </p:cNvSpPr>
          <p:nvPr>
            <p:ph type="title"/>
          </p:nvPr>
        </p:nvSpPr>
        <p:spPr>
          <a:xfrm>
            <a:off x="1458377" y="503852"/>
            <a:ext cx="9161113" cy="592517"/>
          </a:xfrm>
        </p:spPr>
        <p:txBody>
          <a:bodyPr>
            <a:normAutofit/>
          </a:bodyPr>
          <a:lstStyle/>
          <a:p>
            <a:r>
              <a:rPr lang="en-GB" sz="2400" u="sng" dirty="0">
                <a:latin typeface="Calibri"/>
                <a:ea typeface="Calibri"/>
                <a:cs typeface="Calibri"/>
              </a:rPr>
              <a:t>PRACTICAL EXAMPLE</a:t>
            </a:r>
          </a:p>
        </p:txBody>
      </p:sp>
      <p:sp>
        <p:nvSpPr>
          <p:cNvPr id="3" name="Content Placeholder 2">
            <a:extLst>
              <a:ext uri="{FF2B5EF4-FFF2-40B4-BE49-F238E27FC236}">
                <a16:creationId xmlns:a16="http://schemas.microsoft.com/office/drawing/2014/main" id="{15C94796-8BD1-137F-DCB5-426CD0552593}"/>
              </a:ext>
            </a:extLst>
          </p:cNvPr>
          <p:cNvSpPr>
            <a:spLocks noGrp="1"/>
          </p:cNvSpPr>
          <p:nvPr>
            <p:ph sz="quarter" idx="12"/>
          </p:nvPr>
        </p:nvSpPr>
        <p:spPr>
          <a:xfrm>
            <a:off x="1387523" y="1597243"/>
            <a:ext cx="8552264" cy="4714449"/>
          </a:xfrm>
        </p:spPr>
        <p:txBody>
          <a:bodyPr vert="horz" lIns="0" tIns="0" rIns="0" bIns="0" rtlCol="0" anchor="t">
            <a:normAutofit lnSpcReduction="10000"/>
          </a:bodyPr>
          <a:lstStyle/>
          <a:p>
            <a:pPr marL="0" indent="0">
              <a:buNone/>
            </a:pPr>
            <a:r>
              <a:rPr lang="en-GB" dirty="0">
                <a:latin typeface="Calibri"/>
                <a:ea typeface="Calibri"/>
                <a:cs typeface="Calibri"/>
              </a:rPr>
              <a:t>Scenario: a staff nurser in a hospital with a patient whose condition is getting worse. The nurse uses SBAR to contact a doctor.</a:t>
            </a:r>
          </a:p>
          <a:p>
            <a:r>
              <a:rPr lang="en-GB" dirty="0">
                <a:latin typeface="Calibri"/>
                <a:ea typeface="Calibri"/>
                <a:cs typeface="Calibri"/>
              </a:rPr>
              <a:t>Situation - "I'm calling about Mrs Adams in Ward 118. Her breathing is getting worse and shallow". </a:t>
            </a:r>
          </a:p>
          <a:p>
            <a:r>
              <a:rPr lang="en-GB" dirty="0">
                <a:latin typeface="Calibri"/>
                <a:ea typeface="Calibri"/>
                <a:cs typeface="Calibri"/>
              </a:rPr>
              <a:t>Background - "She was admitted 2 days ago with pneumonia".</a:t>
            </a:r>
          </a:p>
          <a:p>
            <a:r>
              <a:rPr lang="en-GB" dirty="0">
                <a:latin typeface="Calibri"/>
                <a:ea typeface="Calibri"/>
                <a:cs typeface="Calibri"/>
              </a:rPr>
              <a:t>Assessment - "Her respiratory rate is 27 and oxygen saturation is 86%".</a:t>
            </a:r>
          </a:p>
          <a:p>
            <a:r>
              <a:rPr lang="en-GB" dirty="0">
                <a:latin typeface="Calibri"/>
                <a:ea typeface="Calibri"/>
                <a:cs typeface="Calibri"/>
              </a:rPr>
              <a:t>Recommendation – "I think she needs an oxygen tank to help with her breathing".</a:t>
            </a:r>
          </a:p>
          <a:p>
            <a:pPr marL="0" indent="0">
              <a:buNone/>
            </a:pPr>
            <a:r>
              <a:rPr lang="en-GB" dirty="0">
                <a:latin typeface="Calibri"/>
                <a:ea typeface="Calibri"/>
                <a:cs typeface="Calibri"/>
              </a:rPr>
              <a:t>Impact on patient care by using SBAR:</a:t>
            </a:r>
          </a:p>
          <a:p>
            <a:r>
              <a:rPr lang="en-GB" dirty="0">
                <a:latin typeface="Calibri"/>
                <a:ea typeface="Calibri"/>
                <a:cs typeface="Calibri"/>
              </a:rPr>
              <a:t>Improved patient care and safety.</a:t>
            </a:r>
          </a:p>
          <a:p>
            <a:r>
              <a:rPr lang="en-GB" dirty="0">
                <a:latin typeface="Calibri"/>
                <a:ea typeface="Calibri"/>
                <a:cs typeface="Calibri"/>
              </a:rPr>
              <a:t>Rapid response from doctor</a:t>
            </a:r>
          </a:p>
          <a:p>
            <a:r>
              <a:rPr lang="en-GB" dirty="0">
                <a:latin typeface="Calibri"/>
                <a:ea typeface="Calibri"/>
                <a:cs typeface="Calibri"/>
              </a:rPr>
              <a:t>Decrease in the chance of other complications. </a:t>
            </a:r>
          </a:p>
          <a:p>
            <a:pPr marL="0" indent="0">
              <a:buNone/>
            </a:pPr>
            <a:endParaRPr lang="en-GB" dirty="0">
              <a:latin typeface="Calibri"/>
              <a:ea typeface="Calibri"/>
              <a:cs typeface="Calibri"/>
            </a:endParaRPr>
          </a:p>
          <a:p>
            <a:pPr marL="0" indent="0">
              <a:buNone/>
            </a:pPr>
            <a:endParaRPr lang="en-GB" dirty="0">
              <a:latin typeface="Calibri"/>
              <a:ea typeface="Calibri"/>
              <a:cs typeface="Calibri"/>
            </a:endParaRPr>
          </a:p>
          <a:p>
            <a:pPr marL="0" indent="0">
              <a:buNone/>
            </a:pPr>
            <a:endParaRPr lang="en-GB" dirty="0">
              <a:latin typeface="Calibri"/>
              <a:ea typeface="Calibri"/>
              <a:cs typeface="Calibri"/>
            </a:endParaRPr>
          </a:p>
          <a:p>
            <a:pPr marL="0" indent="0">
              <a:buNone/>
            </a:pPr>
            <a:endParaRPr lang="en-GB" dirty="0">
              <a:latin typeface="Calibri"/>
              <a:ea typeface="Calibri"/>
              <a:cs typeface="Calibri"/>
            </a:endParaRPr>
          </a:p>
          <a:p>
            <a:pPr marL="0" indent="0">
              <a:buNone/>
            </a:pPr>
            <a:endParaRPr lang="en-GB" dirty="0">
              <a:latin typeface="Calibri"/>
              <a:ea typeface="Calibri"/>
              <a:cs typeface="Calibri"/>
            </a:endParaRPr>
          </a:p>
          <a:p>
            <a:pPr marL="0" indent="0">
              <a:buNone/>
            </a:pPr>
            <a:endParaRPr lang="en-GB" dirty="0">
              <a:latin typeface="Calibri"/>
              <a:ea typeface="Calibri"/>
              <a:cs typeface="Calibri"/>
            </a:endParaRPr>
          </a:p>
          <a:p>
            <a:pPr marL="0" indent="0">
              <a:buNone/>
            </a:pPr>
            <a:endParaRPr lang="en-GB" dirty="0">
              <a:latin typeface="Calibri"/>
              <a:ea typeface="Calibri"/>
              <a:cs typeface="Calibri"/>
            </a:endParaRPr>
          </a:p>
          <a:p>
            <a:pPr marL="0" indent="0">
              <a:buNone/>
            </a:pPr>
            <a:endParaRPr lang="en-GB" dirty="0">
              <a:latin typeface="Calibri"/>
              <a:ea typeface="Calibri"/>
              <a:cs typeface="Calibri"/>
            </a:endParaRPr>
          </a:p>
          <a:p>
            <a:pPr marL="0" indent="0">
              <a:buNone/>
            </a:pPr>
            <a:endParaRPr lang="en-GB" dirty="0">
              <a:latin typeface="Calibri"/>
              <a:ea typeface="Calibri"/>
              <a:cs typeface="Calibri"/>
            </a:endParaRPr>
          </a:p>
        </p:txBody>
      </p:sp>
      <p:sp>
        <p:nvSpPr>
          <p:cNvPr id="4" name="Slide Number Placeholder 3">
            <a:extLst>
              <a:ext uri="{FF2B5EF4-FFF2-40B4-BE49-F238E27FC236}">
                <a16:creationId xmlns:a16="http://schemas.microsoft.com/office/drawing/2014/main" id="{4B5BEB00-D5C4-99BF-13D5-8C0F280CC0FF}"/>
              </a:ext>
            </a:extLst>
          </p:cNvPr>
          <p:cNvSpPr>
            <a:spLocks noGrp="1"/>
          </p:cNvSpPr>
          <p:nvPr>
            <p:ph type="sldNum" sz="quarter" idx="15"/>
          </p:nvPr>
        </p:nvSpPr>
        <p:spPr/>
        <p:txBody>
          <a:bodyPr/>
          <a:lstStyle/>
          <a:p>
            <a:r>
              <a:rPr lang="en-US" dirty="0"/>
              <a:t>6</a:t>
            </a:r>
          </a:p>
        </p:txBody>
      </p:sp>
    </p:spTree>
    <p:extLst>
      <p:ext uri="{BB962C8B-B14F-4D97-AF65-F5344CB8AC3E}">
        <p14:creationId xmlns:p14="http://schemas.microsoft.com/office/powerpoint/2010/main" val="1655522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E1FB5-CACC-CC9B-D2F4-4550B1A00442}"/>
              </a:ext>
            </a:extLst>
          </p:cNvPr>
          <p:cNvSpPr>
            <a:spLocks noGrp="1"/>
          </p:cNvSpPr>
          <p:nvPr>
            <p:ph type="title"/>
          </p:nvPr>
        </p:nvSpPr>
        <p:spPr/>
        <p:txBody>
          <a:bodyPr>
            <a:normAutofit/>
          </a:bodyPr>
          <a:lstStyle/>
          <a:p>
            <a:r>
              <a:rPr lang="en-GB" sz="2400" u="sng" dirty="0">
                <a:latin typeface="Calibri"/>
                <a:ea typeface="Calibri"/>
                <a:cs typeface="Calibri"/>
              </a:rPr>
              <a:t>CONCLUSION</a:t>
            </a:r>
          </a:p>
        </p:txBody>
      </p:sp>
      <p:sp>
        <p:nvSpPr>
          <p:cNvPr id="3" name="Content Placeholder 2">
            <a:extLst>
              <a:ext uri="{FF2B5EF4-FFF2-40B4-BE49-F238E27FC236}">
                <a16:creationId xmlns:a16="http://schemas.microsoft.com/office/drawing/2014/main" id="{338F9A7A-8810-7F86-6B5E-0AD033B18542}"/>
              </a:ext>
            </a:extLst>
          </p:cNvPr>
          <p:cNvSpPr>
            <a:spLocks noGrp="1"/>
          </p:cNvSpPr>
          <p:nvPr>
            <p:ph sz="quarter" idx="12"/>
          </p:nvPr>
        </p:nvSpPr>
        <p:spPr>
          <a:xfrm>
            <a:off x="1387523" y="1931269"/>
            <a:ext cx="6391525" cy="4119463"/>
          </a:xfrm>
        </p:spPr>
        <p:txBody>
          <a:bodyPr vert="horz" lIns="0" tIns="0" rIns="0" bIns="0" rtlCol="0" anchor="t">
            <a:normAutofit/>
          </a:bodyPr>
          <a:lstStyle/>
          <a:p>
            <a:pPr marL="0" indent="0">
              <a:buNone/>
            </a:pPr>
            <a:r>
              <a:rPr lang="en-US" dirty="0">
                <a:latin typeface="Calibri"/>
                <a:ea typeface="Calibri"/>
                <a:cs typeface="Calibri"/>
              </a:rPr>
              <a:t>Having accurate and concise communication skills in health and social care is significant as it is the foundation of providing high-quality patient centered care. By regulatory body standards such as the NCM and HCPC, professionals must always have effective communication to protect themselves and patients. Additionally, using structured communication models like the SBAR allows us to see how good communication boosts patient care, teamwork, reduces mistakes and leads to patient satisfaction. </a:t>
            </a:r>
          </a:p>
        </p:txBody>
      </p:sp>
      <p:sp>
        <p:nvSpPr>
          <p:cNvPr id="4" name="Slide Number Placeholder 3">
            <a:extLst>
              <a:ext uri="{FF2B5EF4-FFF2-40B4-BE49-F238E27FC236}">
                <a16:creationId xmlns:a16="http://schemas.microsoft.com/office/drawing/2014/main" id="{29AB6601-D6FA-4934-6689-FC35E6AFCB7F}"/>
              </a:ext>
            </a:extLst>
          </p:cNvPr>
          <p:cNvSpPr>
            <a:spLocks noGrp="1"/>
          </p:cNvSpPr>
          <p:nvPr>
            <p:ph type="sldNum" sz="quarter" idx="15"/>
          </p:nvPr>
        </p:nvSpPr>
        <p:spPr/>
        <p:txBody>
          <a:bodyPr/>
          <a:lstStyle/>
          <a:p>
            <a:fld id="{18D65601-5AE2-46FC-B138-694DDD2B510D}" type="slidenum">
              <a:rPr lang="en-US" smtClean="0"/>
              <a:pPr/>
              <a:t>7</a:t>
            </a:fld>
            <a:endParaRPr lang="en-US" dirty="0"/>
          </a:p>
        </p:txBody>
      </p:sp>
      <p:pic>
        <p:nvPicPr>
          <p:cNvPr id="7" name="Picture 6" descr="A person sitting in a chair and holding a tablet&#10;&#10;AI-generated content may be incorrect.">
            <a:extLst>
              <a:ext uri="{FF2B5EF4-FFF2-40B4-BE49-F238E27FC236}">
                <a16:creationId xmlns:a16="http://schemas.microsoft.com/office/drawing/2014/main" id="{7922D4A9-5BCC-C45A-DBC4-D37CF910C67E}"/>
              </a:ext>
            </a:extLst>
          </p:cNvPr>
          <p:cNvPicPr>
            <a:picLocks noChangeAspect="1"/>
          </p:cNvPicPr>
          <p:nvPr/>
        </p:nvPicPr>
        <p:blipFill>
          <a:blip r:embed="rId2"/>
          <a:stretch>
            <a:fillRect/>
          </a:stretch>
        </p:blipFill>
        <p:spPr>
          <a:xfrm>
            <a:off x="8074590" y="1719459"/>
            <a:ext cx="3850710" cy="2333495"/>
          </a:xfrm>
          <a:prstGeom prst="rect">
            <a:avLst/>
          </a:prstGeom>
        </p:spPr>
      </p:pic>
    </p:spTree>
    <p:extLst>
      <p:ext uri="{BB962C8B-B14F-4D97-AF65-F5344CB8AC3E}">
        <p14:creationId xmlns:p14="http://schemas.microsoft.com/office/powerpoint/2010/main" val="3839974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01732C-7338-DBA0-BD19-1FA88304749F}"/>
              </a:ext>
            </a:extLst>
          </p:cNvPr>
          <p:cNvSpPr>
            <a:spLocks noGrp="1"/>
          </p:cNvSpPr>
          <p:nvPr>
            <p:ph type="title"/>
          </p:nvPr>
        </p:nvSpPr>
        <p:spPr>
          <a:xfrm>
            <a:off x="1317614" y="690511"/>
            <a:ext cx="5706618" cy="520668"/>
          </a:xfrm>
        </p:spPr>
        <p:txBody>
          <a:bodyPr>
            <a:normAutofit/>
          </a:bodyPr>
          <a:lstStyle/>
          <a:p>
            <a:r>
              <a:rPr lang="en-US" sz="2400" u="sng" dirty="0">
                <a:latin typeface="Calibri"/>
                <a:ea typeface="Calibri"/>
                <a:cs typeface="Calibri"/>
              </a:rPr>
              <a:t>REFERENCES</a:t>
            </a:r>
          </a:p>
        </p:txBody>
      </p:sp>
      <p:sp>
        <p:nvSpPr>
          <p:cNvPr id="2" name="Content Placeholder 1">
            <a:extLst>
              <a:ext uri="{FF2B5EF4-FFF2-40B4-BE49-F238E27FC236}">
                <a16:creationId xmlns:a16="http://schemas.microsoft.com/office/drawing/2014/main" id="{70ECFE66-A9E7-A365-967B-2FD670CB3923}"/>
              </a:ext>
            </a:extLst>
          </p:cNvPr>
          <p:cNvSpPr>
            <a:spLocks noGrp="1"/>
          </p:cNvSpPr>
          <p:nvPr>
            <p:ph sz="quarter" idx="10"/>
          </p:nvPr>
        </p:nvSpPr>
        <p:spPr>
          <a:xfrm flipH="1">
            <a:off x="13202263" y="690465"/>
            <a:ext cx="238812" cy="5253089"/>
          </a:xfrm>
        </p:spPr>
        <p:txBody>
          <a:bodyPr/>
          <a:lstStyle/>
          <a:p>
            <a:endParaRPr lang="en-US" dirty="0"/>
          </a:p>
        </p:txBody>
      </p:sp>
      <p:sp>
        <p:nvSpPr>
          <p:cNvPr id="4" name="TextBox 3">
            <a:extLst>
              <a:ext uri="{FF2B5EF4-FFF2-40B4-BE49-F238E27FC236}">
                <a16:creationId xmlns:a16="http://schemas.microsoft.com/office/drawing/2014/main" id="{D755FC11-5DF7-C6E5-95CD-D738412BBC66}"/>
              </a:ext>
            </a:extLst>
          </p:cNvPr>
          <p:cNvSpPr txBox="1"/>
          <p:nvPr/>
        </p:nvSpPr>
        <p:spPr>
          <a:xfrm>
            <a:off x="1161047" y="1379621"/>
            <a:ext cx="9653336"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Calibri"/>
              <a:ea typeface="Calibri"/>
              <a:cs typeface="Calibri"/>
            </a:endParaRPr>
          </a:p>
          <a:p>
            <a:r>
              <a:rPr lang="en-GB" sz="2000" dirty="0">
                <a:latin typeface="Calibri"/>
                <a:ea typeface="Calibri"/>
                <a:cs typeface="Calibri"/>
              </a:rPr>
              <a:t>Health and Care Professions Council (2024). </a:t>
            </a:r>
            <a:r>
              <a:rPr lang="en-GB" sz="2000" i="1" dirty="0">
                <a:latin typeface="Calibri"/>
                <a:ea typeface="Calibri"/>
                <a:cs typeface="Calibri"/>
              </a:rPr>
              <a:t>Standards of Conduct, Performance and Ethics</a:t>
            </a:r>
            <a:r>
              <a:rPr lang="en-GB" sz="2000" dirty="0">
                <a:latin typeface="Calibri"/>
                <a:ea typeface="Calibri"/>
                <a:cs typeface="Calibri"/>
              </a:rPr>
              <a:t>. [online] Health and Care Professions Council. Available at: </a:t>
            </a:r>
            <a:r>
              <a:rPr lang="en-GB" sz="2000" dirty="0">
                <a:latin typeface="Calibri"/>
                <a:ea typeface="Calibri"/>
                <a:cs typeface="Calibri"/>
                <a:hlinkClick r:id="rId2"/>
              </a:rPr>
              <a:t>https://www.hcpc-uk.org/standards/standards-of-conduct-performance-and-ethics/</a:t>
            </a:r>
            <a:r>
              <a:rPr lang="en-GB" sz="2000" dirty="0">
                <a:latin typeface="Calibri"/>
                <a:ea typeface="Calibri"/>
                <a:cs typeface="Calibri"/>
              </a:rPr>
              <a:t> [Accessed 20 Feb. 2026].</a:t>
            </a:r>
          </a:p>
          <a:p>
            <a:endParaRPr lang="en-GB" sz="2000" dirty="0">
              <a:latin typeface="Calibri"/>
              <a:ea typeface="Calibri"/>
              <a:cs typeface="Calibri"/>
            </a:endParaRPr>
          </a:p>
          <a:p>
            <a:r>
              <a:rPr lang="en-GB" sz="2000" dirty="0">
                <a:latin typeface="Calibri"/>
                <a:ea typeface="Calibri"/>
                <a:cs typeface="Calibri"/>
              </a:rPr>
              <a:t>NHS England (2022). </a:t>
            </a:r>
            <a:r>
              <a:rPr lang="en-GB" sz="2000" i="1" dirty="0">
                <a:latin typeface="Calibri"/>
                <a:ea typeface="Calibri"/>
                <a:cs typeface="Calibri"/>
              </a:rPr>
              <a:t>How good communication skills benefit patients, service users and people affected by cancer, and those important to them.</a:t>
            </a:r>
            <a:r>
              <a:rPr lang="en-GB" sz="2000" dirty="0">
                <a:latin typeface="Calibri"/>
                <a:ea typeface="Calibri"/>
                <a:cs typeface="Calibri"/>
              </a:rPr>
              <a:t> [online] NHS England. Available at: </a:t>
            </a:r>
            <a:r>
              <a:rPr lang="en-GB" sz="2000" dirty="0">
                <a:latin typeface="Calibri"/>
                <a:ea typeface="Calibri"/>
                <a:cs typeface="Calibri"/>
                <a:hlinkClick r:id="rId3"/>
              </a:rPr>
              <a:t>https://www.hee.nhs.uk/our-work/cancer-diagnostics/cancer-communications-resource-hub/patient/how-good-communication-skills-benefit-patients-service-users-people-affected</a:t>
            </a:r>
            <a:r>
              <a:rPr lang="en-GB" sz="2000" dirty="0">
                <a:latin typeface="Calibri"/>
                <a:ea typeface="Calibri"/>
                <a:cs typeface="Calibri"/>
              </a:rPr>
              <a:t> [Accessed 19 Feb. 2026].</a:t>
            </a:r>
          </a:p>
          <a:p>
            <a:endParaRPr lang="en-GB" sz="2000" dirty="0">
              <a:latin typeface="Calibri"/>
              <a:ea typeface="Calibri"/>
              <a:cs typeface="Calibri"/>
            </a:endParaRPr>
          </a:p>
          <a:p>
            <a:r>
              <a:rPr lang="en-GB" sz="2000" dirty="0">
                <a:latin typeface="Calibri"/>
                <a:ea typeface="Calibri"/>
                <a:cs typeface="Calibri"/>
              </a:rPr>
              <a:t>NMC (2018). </a:t>
            </a:r>
            <a:r>
              <a:rPr lang="en-GB" sz="2000" i="1" dirty="0">
                <a:latin typeface="Calibri"/>
                <a:ea typeface="Calibri"/>
                <a:cs typeface="Calibri"/>
              </a:rPr>
              <a:t>The Code: Professional Standards of Practice and Behaviour for nurses, Midwives and Nursing Associates</a:t>
            </a:r>
            <a:r>
              <a:rPr lang="en-GB" sz="2000" dirty="0">
                <a:latin typeface="Calibri"/>
                <a:ea typeface="Calibri"/>
                <a:cs typeface="Calibri"/>
              </a:rPr>
              <a:t>. [online] Nursing and Midwifery council. Available at: </a:t>
            </a:r>
            <a:r>
              <a:rPr lang="en-GB" sz="2000" dirty="0">
                <a:latin typeface="Calibri"/>
                <a:ea typeface="Calibri"/>
                <a:cs typeface="Calibri"/>
                <a:hlinkClick r:id="rId4"/>
              </a:rPr>
              <a:t>https://www.nmc.org.uk/standards/code/</a:t>
            </a:r>
            <a:r>
              <a:rPr lang="en-GB" sz="2000" dirty="0">
                <a:latin typeface="Calibri"/>
                <a:ea typeface="Calibri"/>
                <a:cs typeface="Calibri"/>
              </a:rPr>
              <a:t> [Accessed 19 Feb. 2026].</a:t>
            </a:r>
          </a:p>
          <a:p>
            <a:endParaRPr lang="en-GB" dirty="0"/>
          </a:p>
        </p:txBody>
      </p:sp>
    </p:spTree>
    <p:extLst>
      <p:ext uri="{BB962C8B-B14F-4D97-AF65-F5344CB8AC3E}">
        <p14:creationId xmlns:p14="http://schemas.microsoft.com/office/powerpoint/2010/main" val="704370842"/>
      </p:ext>
    </p:extLst>
  </p:cSld>
  <p:clrMapOvr>
    <a:masterClrMapping/>
  </p:clrMapOvr>
</p:sld>
</file>

<file path=ppt/theme/theme1.xml><?xml version="1.0" encoding="utf-8"?>
<a:theme xmlns:a="http://schemas.openxmlformats.org/drawingml/2006/main" name="Custom">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M78544816_Win32_SL_V10" id="{8934A6D9-B969-498F-A646-4B502FD69C4E}" vid="{AA78C1C8-456D-41A9-83FC-BC8B9A8EE3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BDD27D0-5B6E-4A0E-95B2-BB37F9D8861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A98CD342-50C4-441F-B4A3-7D5ADB057132}">
  <ds:schemaRefs>
    <ds:schemaRef ds:uri="http://schemas.microsoft.com/sharepoint/v3/contenttype/forms"/>
  </ds:schemaRefs>
</ds:datastoreItem>
</file>

<file path=customXml/itemProps3.xml><?xml version="1.0" encoding="utf-8"?>
<ds:datastoreItem xmlns:ds="http://schemas.openxmlformats.org/officeDocument/2006/customXml" ds:itemID="{3FAE0208-DBD5-43E1-AC6B-D2AD9623F0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419</Words>
  <Application>Microsoft Office PowerPoint</Application>
  <PresentationFormat>Widescreen</PresentationFormat>
  <Paragraphs>118</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Custom</vt:lpstr>
      <vt:lpstr>PowerPoint Presentation</vt:lpstr>
      <vt:lpstr>PowerPoint Presentation</vt:lpstr>
      <vt:lpstr>WHY GOOD COMMUNICATION IS NECESSARY</vt:lpstr>
      <vt:lpstr>RELEVANCE TO PROFESSIONAL PRACTICE IN HEALTH AND SOCIAL CARE</vt:lpstr>
      <vt:lpstr>COMMUNICATION MODEL: SBAR</vt:lpstr>
      <vt:lpstr>PRACTICAL EXAMPLE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454</cp:revision>
  <dcterms:created xsi:type="dcterms:W3CDTF">2026-02-22T12:26:36Z</dcterms:created>
  <dcterms:modified xsi:type="dcterms:W3CDTF">2026-02-22T20:44:05Z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