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CF194393-55D0-4CED-9217-69F8FF9AA962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10" name="Rectangle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Rectangle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Rectangle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a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a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a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045A86DC-1219-4DBF-BC01-67117D71F2A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F194393-55D0-4CED-9217-69F8FF9AA962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45A86DC-1219-4DBF-BC01-67117D71F2AA}" type="slidenum">
              <a:rPr lang="en-GB" smtClean="0"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CF194393-55D0-4CED-9217-69F8FF9AA962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en-GB"/>
          </a:p>
        </p:txBody>
      </p:sp>
      <p:sp>
        <p:nvSpPr>
          <p:cNvPr id="9" name="Rectangle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Rectangle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a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a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a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a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a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045A86DC-1219-4DBF-BC01-67117D71F2AA}" type="slidenum">
              <a:rPr lang="en-GB" smtClean="0"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94393-55D0-4CED-9217-69F8FF9AA962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A86DC-1219-4DBF-BC01-67117D71F2AA}" type="slidenum">
              <a:rPr lang="en-GB" smtClean="0"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94393-55D0-4CED-9217-69F8FF9AA962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A86DC-1219-4DBF-BC01-67117D71F2AA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F194393-55D0-4CED-9217-69F8FF9AA962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45A86DC-1219-4DBF-BC01-67117D71F2AA}" type="slidenum">
              <a:rPr lang="en-GB" smtClean="0"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94393-55D0-4CED-9217-69F8FF9AA962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A86DC-1219-4DBF-BC01-67117D71F2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Rectangle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a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F194393-55D0-4CED-9217-69F8FF9AA962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045A86DC-1219-4DBF-BC01-67117D71F2AA}" type="slidenum">
              <a:rPr lang="en-GB" smtClean="0"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a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Rectangle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F194393-55D0-4CED-9217-69F8FF9AA962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045A86DC-1219-4DBF-BC01-67117D71F2AA}" type="slidenum">
              <a:rPr lang="en-GB" smtClean="0"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94393-55D0-4CED-9217-69F8FF9AA962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A86DC-1219-4DBF-BC01-67117D71F2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F194393-55D0-4CED-9217-69F8FF9AA962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45A86DC-1219-4DBF-BC01-67117D71F2AA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CF194393-55D0-4CED-9217-69F8FF9AA962}" type="datetimeFigureOut">
              <a:rPr lang="en-GB" smtClean="0"/>
              <a:t>24/06/2021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Rectangle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a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045A86DC-1219-4DBF-BC01-67117D71F2AA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lactose-intoleranc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11560" y="1412776"/>
            <a:ext cx="7772400" cy="1470025"/>
          </a:xfrm>
        </p:spPr>
        <p:txBody>
          <a:bodyPr>
            <a:normAutofit/>
          </a:bodyPr>
          <a:lstStyle/>
          <a:p>
            <a:r>
              <a:rPr lang="en-GB" sz="5400" dirty="0" smtClean="0">
                <a:latin typeface="Arial" panose="020B0604020202020204" pitchFamily="34" charset="0"/>
                <a:cs typeface="Arial" panose="020B0604020202020204" pitchFamily="34" charset="0"/>
              </a:rPr>
              <a:t>Care Plan</a:t>
            </a:r>
            <a:endParaRPr lang="en-GB" sz="5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 fontScale="62500" lnSpcReduction="20000"/>
          </a:bodyPr>
          <a:lstStyle/>
          <a:p>
            <a:r>
              <a:rPr lang="en-GB" b="1" dirty="0"/>
              <a:t> </a:t>
            </a:r>
            <a:endParaRPr lang="en-GB" dirty="0"/>
          </a:p>
          <a:p>
            <a:r>
              <a:rPr lang="en-GB" b="1" dirty="0"/>
              <a:t>Student Name</a:t>
            </a:r>
            <a:r>
              <a:rPr lang="en-GB" dirty="0"/>
              <a:t>: </a:t>
            </a:r>
            <a:r>
              <a:rPr lang="en-GB" dirty="0" err="1"/>
              <a:t>Shahina</a:t>
            </a:r>
            <a:r>
              <a:rPr lang="en-GB" dirty="0"/>
              <a:t> Begum</a:t>
            </a:r>
          </a:p>
          <a:p>
            <a:r>
              <a:rPr lang="en-GB" b="1" dirty="0"/>
              <a:t>Student ID</a:t>
            </a:r>
            <a:r>
              <a:rPr lang="en-GB" dirty="0"/>
              <a:t>: 1813849</a:t>
            </a:r>
          </a:p>
          <a:p>
            <a:r>
              <a:rPr lang="en-GB" b="1" dirty="0"/>
              <a:t>Module Code</a:t>
            </a:r>
            <a:r>
              <a:rPr lang="en-GB" dirty="0"/>
              <a:t>: </a:t>
            </a:r>
            <a:r>
              <a:rPr lang="en-GB" dirty="0" smtClean="0"/>
              <a:t>BMHP6009_BIRM</a:t>
            </a:r>
            <a:endParaRPr lang="en-GB" dirty="0"/>
          </a:p>
          <a:p>
            <a:r>
              <a:rPr lang="en-GB" b="1" dirty="0"/>
              <a:t>Module </a:t>
            </a:r>
            <a:r>
              <a:rPr lang="en-GB" b="1" dirty="0" smtClean="0"/>
              <a:t>Name: Living</a:t>
            </a:r>
            <a:r>
              <a:rPr lang="en-GB" dirty="0" smtClean="0"/>
              <a:t> With Care: The Older Person</a:t>
            </a:r>
            <a:endParaRPr lang="en-GB" dirty="0"/>
          </a:p>
          <a:p>
            <a:r>
              <a:rPr lang="en-GB" b="1" dirty="0" smtClean="0"/>
              <a:t>Lecturer’s </a:t>
            </a:r>
            <a:r>
              <a:rPr lang="en-GB" b="1" dirty="0"/>
              <a:t>Name</a:t>
            </a:r>
            <a:r>
              <a:rPr lang="en-GB" dirty="0" smtClean="0"/>
              <a:t>: Joanne Davies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556391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9552" y="188640"/>
            <a:ext cx="7467600" cy="724942"/>
          </a:xfrm>
        </p:spPr>
        <p:txBody>
          <a:bodyPr/>
          <a:lstStyle/>
          <a:p>
            <a:r>
              <a:rPr lang="en-GB" dirty="0" smtClean="0"/>
              <a:t>Personal Data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980728"/>
            <a:ext cx="7467600" cy="2232248"/>
          </a:xfrm>
        </p:spPr>
        <p:txBody>
          <a:bodyPr/>
          <a:lstStyle/>
          <a:p>
            <a:r>
              <a:rPr lang="en-GB" sz="2000" dirty="0" smtClean="0"/>
              <a:t>Name: Caroline Jones</a:t>
            </a:r>
          </a:p>
          <a:p>
            <a:r>
              <a:rPr lang="en-GB" sz="2000" dirty="0" smtClean="0"/>
              <a:t>Age: </a:t>
            </a:r>
            <a:r>
              <a:rPr lang="en-GB" sz="2000" dirty="0"/>
              <a:t>7</a:t>
            </a:r>
            <a:r>
              <a:rPr lang="en-GB" sz="2000" dirty="0" smtClean="0"/>
              <a:t>9</a:t>
            </a:r>
          </a:p>
          <a:p>
            <a:r>
              <a:rPr lang="en-GB" sz="2000" dirty="0" smtClean="0"/>
              <a:t>Sex: Female</a:t>
            </a:r>
          </a:p>
          <a:p>
            <a:r>
              <a:rPr lang="en-GB" sz="2000" dirty="0" smtClean="0"/>
              <a:t>Ethnicity: British White</a:t>
            </a:r>
          </a:p>
          <a:p>
            <a:r>
              <a:rPr lang="en-GB" sz="2000" dirty="0" smtClean="0"/>
              <a:t>Next of kin: Daughter Sarah Jones</a:t>
            </a:r>
          </a:p>
          <a:p>
            <a:endParaRPr lang="en-GB" sz="2000" dirty="0"/>
          </a:p>
          <a:p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67544" y="3717032"/>
            <a:ext cx="7467600" cy="2664296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/>
              <a:t>Caroline receives care in her own home as she likes to keep her </a:t>
            </a:r>
            <a:r>
              <a:rPr lang="en-GB" sz="2000" dirty="0" smtClean="0"/>
              <a:t>independence. </a:t>
            </a:r>
            <a:r>
              <a:rPr lang="en-GB" sz="2000" dirty="0"/>
              <a:t>This care plan is tailored to her needs and requirements based on her conditions. I am using person centred practice in her care.</a:t>
            </a:r>
          </a:p>
          <a:p>
            <a:r>
              <a:rPr lang="en-GB" sz="2000" dirty="0"/>
              <a:t>She is a widow and has 3 grown up children. Two daughters and one son who have children of their own. Caroline has 6 grandchildren.</a:t>
            </a:r>
          </a:p>
          <a:p>
            <a:r>
              <a:rPr lang="en-GB" sz="2000" dirty="0"/>
              <a:t>Caroline's house is in decent condition and fairly clean as her daughters come and help once a week.</a:t>
            </a:r>
          </a:p>
        </p:txBody>
      </p:sp>
      <p:sp>
        <p:nvSpPr>
          <p:cNvPr id="6" name="Title 1"/>
          <p:cNvSpPr txBox="1">
            <a:spLocks/>
          </p:cNvSpPr>
          <p:nvPr/>
        </p:nvSpPr>
        <p:spPr>
          <a:xfrm>
            <a:off x="684637" y="2996952"/>
            <a:ext cx="7467600" cy="576064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Family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829344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7467600" cy="940966"/>
          </a:xfrm>
        </p:spPr>
        <p:txBody>
          <a:bodyPr/>
          <a:lstStyle/>
          <a:p>
            <a:r>
              <a:rPr lang="en-GB" dirty="0" smtClean="0"/>
              <a:t>Health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340768"/>
            <a:ext cx="7467600" cy="1684784"/>
          </a:xfrm>
        </p:spPr>
        <p:txBody>
          <a:bodyPr>
            <a:normAutofit/>
          </a:bodyPr>
          <a:lstStyle/>
          <a:p>
            <a:r>
              <a:rPr lang="en-GB" sz="2000" dirty="0" smtClean="0"/>
              <a:t>Type 2 diabetes</a:t>
            </a:r>
          </a:p>
          <a:p>
            <a:r>
              <a:rPr lang="en-GB" sz="2000" dirty="0" smtClean="0"/>
              <a:t>Overweight (BMI 33)</a:t>
            </a:r>
          </a:p>
          <a:p>
            <a:r>
              <a:rPr lang="en-GB" sz="2000" dirty="0" smtClean="0"/>
              <a:t>Arthritis (osteoarthritis) </a:t>
            </a:r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467544" y="2924944"/>
            <a:ext cx="7467600" cy="67951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Medication and treatments </a:t>
            </a:r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609600" y="3714795"/>
            <a:ext cx="7467600" cy="2738541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smtClean="0"/>
              <a:t>Metformin 500mg 3 times a day (taken with a meal)</a:t>
            </a:r>
          </a:p>
          <a:p>
            <a:r>
              <a:rPr lang="en-GB" sz="2000" dirty="0" smtClean="0"/>
              <a:t>Paracetamol for knee pain</a:t>
            </a:r>
          </a:p>
          <a:p>
            <a:r>
              <a:rPr lang="en-GB" sz="2000" dirty="0" smtClean="0"/>
              <a:t>Physiotherapy for osteoarthritis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Caroline needs medication reminders which </a:t>
            </a:r>
            <a:r>
              <a:rPr lang="en-GB" sz="2000" dirty="0" smtClean="0"/>
              <a:t>have </a:t>
            </a:r>
            <a:r>
              <a:rPr lang="en-GB" sz="2000" dirty="0" smtClean="0"/>
              <a:t>been put in place for her.</a:t>
            </a:r>
          </a:p>
          <a:p>
            <a:endParaRPr lang="en-GB" sz="2000" dirty="0"/>
          </a:p>
          <a:p>
            <a:endParaRPr lang="en-GB" sz="2000" dirty="0" smtClean="0"/>
          </a:p>
          <a:p>
            <a:pPr marL="0" indent="0">
              <a:buNone/>
            </a:pPr>
            <a:r>
              <a:rPr lang="en-GB" sz="1800" dirty="0" smtClean="0"/>
              <a:t>(Sanchez-Rangel &amp; </a:t>
            </a:r>
            <a:r>
              <a:rPr lang="en-GB" sz="1800" dirty="0" err="1" smtClean="0"/>
              <a:t>Inzucchi</a:t>
            </a:r>
            <a:r>
              <a:rPr lang="en-GB" sz="1800" dirty="0" smtClean="0"/>
              <a:t>, 2017</a:t>
            </a:r>
            <a:r>
              <a:rPr lang="en-GB" sz="1800" dirty="0"/>
              <a:t>). </a:t>
            </a:r>
            <a:endParaRPr lang="en-GB" sz="1800" dirty="0" smtClean="0"/>
          </a:p>
          <a:p>
            <a:endParaRPr lang="en-GB" sz="2000" dirty="0"/>
          </a:p>
          <a:p>
            <a:pPr marL="0" indent="0">
              <a:buNone/>
            </a:pPr>
            <a:endParaRPr lang="en-GB" sz="2000" dirty="0" smtClean="0"/>
          </a:p>
          <a:p>
            <a:endParaRPr lang="en-GB" sz="2000" dirty="0"/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582206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2252" y="332656"/>
            <a:ext cx="7467600" cy="652934"/>
          </a:xfrm>
        </p:spPr>
        <p:txBody>
          <a:bodyPr/>
          <a:lstStyle/>
          <a:p>
            <a:r>
              <a:rPr lang="en-GB" dirty="0" smtClean="0"/>
              <a:t>Goals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5700" y="1052736"/>
            <a:ext cx="7467600" cy="1800200"/>
          </a:xfrm>
        </p:spPr>
        <p:txBody>
          <a:bodyPr/>
          <a:lstStyle/>
          <a:p>
            <a:r>
              <a:rPr lang="en-GB" sz="2000" dirty="0" smtClean="0"/>
              <a:t>Eat a low calorie diet (low carb, more protein)</a:t>
            </a:r>
          </a:p>
          <a:p>
            <a:r>
              <a:rPr lang="en-GB" sz="2000" dirty="0" smtClean="0"/>
              <a:t>Eat more healthily (lots of fruit and veg)</a:t>
            </a:r>
          </a:p>
          <a:p>
            <a:r>
              <a:rPr lang="en-GB" sz="2000" dirty="0" smtClean="0"/>
              <a:t>Exercise more (regular walks)</a:t>
            </a:r>
          </a:p>
          <a:p>
            <a:r>
              <a:rPr lang="en-GB" sz="2000" dirty="0" smtClean="0"/>
              <a:t>Continue physiotherapy for osteoarthritis</a:t>
            </a:r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11560" y="2967524"/>
            <a:ext cx="7467600" cy="463488"/>
          </a:xfrm>
          <a:prstGeom prst="rect">
            <a:avLst/>
          </a:prstGeom>
        </p:spPr>
        <p:txBody>
          <a:bodyPr vert="horz" anchor="b">
            <a:normAutofit fontScale="92500" lnSpcReduction="20000"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Outcomes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93766" y="3573016"/>
            <a:ext cx="7467600" cy="3242278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smtClean="0"/>
              <a:t>Gradually lose weight to bring BMI down to 25</a:t>
            </a:r>
          </a:p>
          <a:p>
            <a:r>
              <a:rPr lang="en-GB" sz="2000" dirty="0" smtClean="0"/>
              <a:t>Help manage diabetes through healthy diet</a:t>
            </a:r>
          </a:p>
          <a:p>
            <a:r>
              <a:rPr lang="en-GB" sz="2000" dirty="0" smtClean="0"/>
              <a:t>Pain relief from physiotherapy and improved mobility</a:t>
            </a:r>
          </a:p>
          <a:p>
            <a:endParaRPr lang="en-GB" sz="2000" dirty="0"/>
          </a:p>
          <a:p>
            <a:pPr marL="0" indent="0">
              <a:buNone/>
            </a:pPr>
            <a:r>
              <a:rPr lang="en-GB" sz="2000" dirty="0" smtClean="0"/>
              <a:t>I have used person </a:t>
            </a:r>
            <a:r>
              <a:rPr lang="en-GB" sz="2000" dirty="0" smtClean="0"/>
              <a:t>centred </a:t>
            </a:r>
            <a:r>
              <a:rPr lang="en-GB" sz="2000" dirty="0" smtClean="0"/>
              <a:t>approach and worked together with Caroline and her  daughter Sarah to create these goals that Caroline would like to achieve.</a:t>
            </a:r>
            <a:endParaRPr lang="en-GB" sz="2000" dirty="0"/>
          </a:p>
          <a:p>
            <a:endParaRPr lang="en-GB" sz="2000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1800" dirty="0" smtClean="0"/>
              <a:t>(Dyson &amp; Watson, 2018)  (Ahmad &amp; </a:t>
            </a:r>
            <a:r>
              <a:rPr lang="en-GB" sz="1800" dirty="0"/>
              <a:t>Lawrie, </a:t>
            </a:r>
            <a:r>
              <a:rPr lang="en-GB" sz="1800" dirty="0" smtClean="0"/>
              <a:t>2014</a:t>
            </a:r>
            <a:r>
              <a:rPr lang="en-GB" sz="1800" dirty="0"/>
              <a:t>). </a:t>
            </a:r>
            <a:endParaRPr lang="en-GB" sz="18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9584208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9944" y="3429000"/>
            <a:ext cx="7467600" cy="724942"/>
          </a:xfrm>
        </p:spPr>
        <p:txBody>
          <a:bodyPr/>
          <a:lstStyle/>
          <a:p>
            <a:r>
              <a:rPr lang="en-GB" dirty="0" smtClean="0"/>
              <a:t>Sensory and Cognitive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7467600" cy="216024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Caroline has slight mobility </a:t>
            </a:r>
            <a:r>
              <a:rPr lang="en-GB" sz="2000" dirty="0" smtClean="0"/>
              <a:t>issues </a:t>
            </a:r>
            <a:r>
              <a:rPr lang="en-GB" sz="2000" dirty="0" smtClean="0"/>
              <a:t>due to her arthritis. She has osteoarthritis in both knees which causes her pain and discomfort. Caroline relies on a walking stick to aid her walking. </a:t>
            </a:r>
          </a:p>
          <a:p>
            <a:r>
              <a:rPr lang="en-GB" sz="2000" dirty="0" smtClean="0"/>
              <a:t>Caroline's weight also adds pressure to her knees causing her further mobility issues. </a:t>
            </a:r>
            <a:endParaRPr lang="en-GB" sz="2000" dirty="0"/>
          </a:p>
        </p:txBody>
      </p:sp>
      <p:sp>
        <p:nvSpPr>
          <p:cNvPr id="4" name="Content Placeholder 2"/>
          <p:cNvSpPr txBox="1">
            <a:spLocks/>
          </p:cNvSpPr>
          <p:nvPr/>
        </p:nvSpPr>
        <p:spPr>
          <a:xfrm>
            <a:off x="619944" y="4293096"/>
            <a:ext cx="7467600" cy="2299394"/>
          </a:xfrm>
          <a:prstGeom prst="rect">
            <a:avLst/>
          </a:prstGeom>
        </p:spPr>
        <p:txBody>
          <a:bodyPr vert="horz">
            <a:normAutofit fontScale="92500" lnSpcReduction="2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smtClean="0"/>
              <a:t>Caroline does have slightly reduced vison (due to diabetes) and wears glasses when she's reading or watching TV. </a:t>
            </a:r>
          </a:p>
          <a:p>
            <a:r>
              <a:rPr lang="en-GB" sz="2000" dirty="0" smtClean="0"/>
              <a:t>She has no hearing issues currently.</a:t>
            </a:r>
          </a:p>
          <a:p>
            <a:r>
              <a:rPr lang="en-GB" sz="2000" dirty="0" smtClean="0"/>
              <a:t>Can be a little forgetful</a:t>
            </a:r>
          </a:p>
          <a:p>
            <a:endParaRPr lang="en-GB" dirty="0" smtClean="0"/>
          </a:p>
          <a:p>
            <a:endParaRPr lang="en-GB" dirty="0" smtClean="0"/>
          </a:p>
          <a:p>
            <a:pPr marL="0" indent="0">
              <a:buNone/>
            </a:pPr>
            <a:r>
              <a:rPr lang="en-GB" sz="1800" dirty="0" smtClean="0"/>
              <a:t>(Janssen &amp; </a:t>
            </a:r>
            <a:r>
              <a:rPr lang="en-GB" sz="1800" dirty="0"/>
              <a:t>Mark, </a:t>
            </a:r>
            <a:r>
              <a:rPr lang="en-GB" sz="1800" dirty="0" smtClean="0"/>
              <a:t>2006) (Murchison &amp; </a:t>
            </a:r>
            <a:r>
              <a:rPr lang="en-GB" sz="1800" dirty="0"/>
              <a:t>Haller, </a:t>
            </a:r>
            <a:r>
              <a:rPr lang="en-GB" sz="1800" dirty="0" smtClean="0"/>
              <a:t>2017).</a:t>
            </a:r>
            <a:endParaRPr lang="en-GB" sz="1800" dirty="0"/>
          </a:p>
        </p:txBody>
      </p:sp>
      <p:sp>
        <p:nvSpPr>
          <p:cNvPr id="5" name="Title 1"/>
          <p:cNvSpPr txBox="1">
            <a:spLocks/>
          </p:cNvSpPr>
          <p:nvPr/>
        </p:nvSpPr>
        <p:spPr>
          <a:xfrm>
            <a:off x="619944" y="3429000"/>
            <a:ext cx="7467600" cy="72494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 dirty="0"/>
          </a:p>
        </p:txBody>
      </p:sp>
      <p:sp>
        <p:nvSpPr>
          <p:cNvPr id="9" name="Title 1"/>
          <p:cNvSpPr txBox="1">
            <a:spLocks/>
          </p:cNvSpPr>
          <p:nvPr/>
        </p:nvSpPr>
        <p:spPr>
          <a:xfrm>
            <a:off x="619944" y="260648"/>
            <a:ext cx="7467600" cy="724942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Mobility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8491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5367" y="260648"/>
            <a:ext cx="7467600" cy="796950"/>
          </a:xfrm>
        </p:spPr>
        <p:txBody>
          <a:bodyPr/>
          <a:lstStyle/>
          <a:p>
            <a:r>
              <a:rPr lang="en-GB" dirty="0" smtClean="0"/>
              <a:t>Diet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"/>
          </p:nvPr>
        </p:nvSpPr>
        <p:spPr>
          <a:xfrm>
            <a:off x="467544" y="1124744"/>
            <a:ext cx="7467600" cy="2141130"/>
          </a:xfrm>
        </p:spPr>
        <p:txBody>
          <a:bodyPr>
            <a:normAutofit/>
          </a:bodyPr>
          <a:lstStyle/>
          <a:p>
            <a:r>
              <a:rPr lang="en-GB" sz="2000" dirty="0" smtClean="0"/>
              <a:t>Caroline is lactose intolerant</a:t>
            </a:r>
          </a:p>
          <a:p>
            <a:r>
              <a:rPr lang="en-GB" sz="2000" dirty="0" smtClean="0"/>
              <a:t>Avoid all dairy (milk, butter, cheese)</a:t>
            </a:r>
          </a:p>
          <a:p>
            <a:r>
              <a:rPr lang="en-GB" sz="2000" dirty="0" smtClean="0"/>
              <a:t>Reduced carb intake (less bread and pasta)</a:t>
            </a:r>
          </a:p>
          <a:p>
            <a:r>
              <a:rPr lang="en-GB" sz="2000" dirty="0" smtClean="0"/>
              <a:t>More protein (chicken, fish) with vegetables</a:t>
            </a:r>
          </a:p>
          <a:p>
            <a:r>
              <a:rPr lang="en-GB" sz="2000" dirty="0" smtClean="0"/>
              <a:t>Likes regular cups of tea with almond </a:t>
            </a:r>
            <a:r>
              <a:rPr lang="en-GB" sz="2000" dirty="0" smtClean="0"/>
              <a:t>milk and </a:t>
            </a:r>
            <a:r>
              <a:rPr lang="en-GB" sz="2000" smtClean="0"/>
              <a:t>no sugar.</a:t>
            </a:r>
            <a:endParaRPr lang="en-GB" sz="2000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8" name="Title 1"/>
          <p:cNvSpPr txBox="1">
            <a:spLocks/>
          </p:cNvSpPr>
          <p:nvPr/>
        </p:nvSpPr>
        <p:spPr>
          <a:xfrm>
            <a:off x="592350" y="3462573"/>
            <a:ext cx="7467600" cy="79695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Personal Care</a:t>
            </a:r>
            <a:endParaRPr lang="en-GB" dirty="0"/>
          </a:p>
        </p:txBody>
      </p:sp>
      <p:sp>
        <p:nvSpPr>
          <p:cNvPr id="9" name="Content Placeholder 6"/>
          <p:cNvSpPr txBox="1">
            <a:spLocks/>
          </p:cNvSpPr>
          <p:nvPr/>
        </p:nvSpPr>
        <p:spPr>
          <a:xfrm>
            <a:off x="555367" y="3861048"/>
            <a:ext cx="7467600" cy="2664296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 smtClean="0"/>
          </a:p>
          <a:p>
            <a:endParaRPr lang="en-GB" dirty="0"/>
          </a:p>
        </p:txBody>
      </p:sp>
      <p:sp>
        <p:nvSpPr>
          <p:cNvPr id="10" name="Content Placeholder 6"/>
          <p:cNvSpPr txBox="1">
            <a:spLocks/>
          </p:cNvSpPr>
          <p:nvPr/>
        </p:nvSpPr>
        <p:spPr>
          <a:xfrm>
            <a:off x="592350" y="4365104"/>
            <a:ext cx="7467600" cy="2160240"/>
          </a:xfrm>
          <a:prstGeom prst="rect">
            <a:avLst/>
          </a:prstGeom>
        </p:spPr>
        <p:txBody>
          <a:bodyPr vert="horz">
            <a:normAutofit fontScale="92500"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smtClean="0"/>
              <a:t>Caroline has no issues with personal care and can wash and dress herself. She is also capable of going to the toilet on her own.</a:t>
            </a:r>
          </a:p>
          <a:p>
            <a:r>
              <a:rPr lang="en-GB" sz="2000" dirty="0" smtClean="0"/>
              <a:t>However she needs help with brushing her hair sometimes and clipping her </a:t>
            </a:r>
            <a:r>
              <a:rPr lang="en-GB" sz="2000" dirty="0" smtClean="0"/>
              <a:t>toenails</a:t>
            </a:r>
            <a:r>
              <a:rPr lang="en-GB" sz="2000" dirty="0" smtClean="0"/>
              <a:t>.</a:t>
            </a:r>
            <a:endParaRPr lang="en-GB" sz="2000" dirty="0"/>
          </a:p>
          <a:p>
            <a:endParaRPr lang="en-GB" sz="2000" dirty="0" smtClean="0"/>
          </a:p>
          <a:p>
            <a:pPr marL="0" indent="0">
              <a:buNone/>
            </a:pPr>
            <a:r>
              <a:rPr lang="en-GB" sz="1700" dirty="0" smtClean="0"/>
              <a:t>(NHS, 2019)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48247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Risk assessments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2404864"/>
          </a:xfrm>
        </p:spPr>
        <p:txBody>
          <a:bodyPr/>
          <a:lstStyle/>
          <a:p>
            <a:r>
              <a:rPr lang="en-GB" sz="2000" dirty="0" smtClean="0"/>
              <a:t>Due to diabetes Caroline is prone to dizziness and collapsing if blood sugar drops</a:t>
            </a:r>
          </a:p>
          <a:p>
            <a:r>
              <a:rPr lang="en-GB" sz="2000" dirty="0" smtClean="0"/>
              <a:t>Advised to only go out for walks after a meal and taking medication</a:t>
            </a:r>
          </a:p>
          <a:p>
            <a:r>
              <a:rPr lang="en-GB" sz="2000" dirty="0" smtClean="0"/>
              <a:t>Regular eye tests are required as high risk of sight complications (Diabetic retinopathy)</a:t>
            </a:r>
          </a:p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609600" y="3501008"/>
            <a:ext cx="7467600" cy="792088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ICT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590453" y="4293096"/>
            <a:ext cx="7467600" cy="240486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588074" y="4293096"/>
            <a:ext cx="7467600" cy="240486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smtClean="0"/>
              <a:t>Caroline need medication reminders</a:t>
            </a:r>
          </a:p>
          <a:p>
            <a:r>
              <a:rPr lang="en-GB" sz="2000" dirty="0" smtClean="0"/>
              <a:t>Electronic reminders sent via SMS</a:t>
            </a:r>
          </a:p>
          <a:p>
            <a:r>
              <a:rPr lang="en-GB" sz="2000" dirty="0"/>
              <a:t>S</a:t>
            </a:r>
            <a:r>
              <a:rPr lang="en-GB" sz="2000" dirty="0" smtClean="0"/>
              <a:t>he also uses a pill box for that divides her medication </a:t>
            </a:r>
            <a:r>
              <a:rPr lang="en-GB" sz="2000" dirty="0" smtClean="0"/>
              <a:t>into </a:t>
            </a:r>
            <a:r>
              <a:rPr lang="en-GB" sz="2000" dirty="0" smtClean="0"/>
              <a:t>days/times</a:t>
            </a:r>
          </a:p>
          <a:p>
            <a:endParaRPr lang="en-GB" dirty="0" smtClean="0"/>
          </a:p>
          <a:p>
            <a:pPr marL="0" indent="0">
              <a:buNone/>
            </a:pPr>
            <a:r>
              <a:rPr lang="en-GB" sz="1600" dirty="0"/>
              <a:t>(</a:t>
            </a:r>
            <a:r>
              <a:rPr lang="en-GB" sz="1600" dirty="0" err="1" smtClean="0"/>
              <a:t>Vervloet</a:t>
            </a:r>
            <a:r>
              <a:rPr lang="en-GB" sz="1600" dirty="0" smtClean="0"/>
              <a:t> &amp; </a:t>
            </a:r>
            <a:r>
              <a:rPr lang="en-GB" sz="1600" dirty="0"/>
              <a:t>Van </a:t>
            </a:r>
            <a:r>
              <a:rPr lang="en-GB" sz="1600" dirty="0" err="1"/>
              <a:t>Dijk</a:t>
            </a:r>
            <a:r>
              <a:rPr lang="en-GB" sz="1600" dirty="0"/>
              <a:t>, </a:t>
            </a:r>
            <a:r>
              <a:rPr lang="en-GB" sz="1600" dirty="0" smtClean="0"/>
              <a:t>2012,) (Negi &amp; </a:t>
            </a:r>
            <a:r>
              <a:rPr lang="en-GB" sz="1600" dirty="0"/>
              <a:t>Vernon, </a:t>
            </a:r>
            <a:r>
              <a:rPr lang="en-GB" sz="1600" dirty="0" smtClean="0"/>
              <a:t>2003</a:t>
            </a:r>
            <a:r>
              <a:rPr lang="en-GB" sz="1600" dirty="0"/>
              <a:t>). </a:t>
            </a:r>
            <a:endParaRPr lang="en-GB" sz="1600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97539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7467600" cy="796950"/>
          </a:xfrm>
        </p:spPr>
        <p:txBody>
          <a:bodyPr/>
          <a:lstStyle/>
          <a:p>
            <a:r>
              <a:rPr lang="en-GB" dirty="0" smtClean="0"/>
              <a:t>Daily/Schedule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124744"/>
            <a:ext cx="7467600" cy="2692896"/>
          </a:xfrm>
        </p:spPr>
        <p:txBody>
          <a:bodyPr>
            <a:normAutofit/>
          </a:bodyPr>
          <a:lstStyle/>
          <a:p>
            <a:r>
              <a:rPr lang="en-GB" sz="2000" dirty="0" smtClean="0"/>
              <a:t>Caroline wakes up early at 7am</a:t>
            </a:r>
          </a:p>
          <a:p>
            <a:r>
              <a:rPr lang="en-GB" sz="2000" dirty="0" smtClean="0"/>
              <a:t>She likes to eat her breakfast then watch some TV</a:t>
            </a:r>
          </a:p>
          <a:p>
            <a:r>
              <a:rPr lang="en-GB" sz="2000" dirty="0" smtClean="0"/>
              <a:t>She goes for a daily walk at 11am usually around the neighbourhood</a:t>
            </a:r>
          </a:p>
          <a:p>
            <a:r>
              <a:rPr lang="en-GB" sz="2000" dirty="0" smtClean="0"/>
              <a:t>Once a week she goes shopping in the afternoon with her daughter</a:t>
            </a:r>
          </a:p>
          <a:p>
            <a:r>
              <a:rPr lang="en-GB" sz="2000" dirty="0" smtClean="0"/>
              <a:t>She has tea in the evening and goes to bed at </a:t>
            </a:r>
            <a:r>
              <a:rPr lang="en-GB" sz="2000" dirty="0" smtClean="0"/>
              <a:t>7pm.</a:t>
            </a:r>
            <a:endParaRPr lang="en-GB" sz="2000" dirty="0" smtClean="0"/>
          </a:p>
          <a:p>
            <a:endParaRPr lang="en-GB" dirty="0"/>
          </a:p>
        </p:txBody>
      </p:sp>
      <p:sp>
        <p:nvSpPr>
          <p:cNvPr id="4" name="Title 1"/>
          <p:cNvSpPr txBox="1">
            <a:spLocks/>
          </p:cNvSpPr>
          <p:nvPr/>
        </p:nvSpPr>
        <p:spPr>
          <a:xfrm>
            <a:off x="467544" y="3717032"/>
            <a:ext cx="7467600" cy="796950"/>
          </a:xfrm>
          <a:prstGeom prst="rect">
            <a:avLst/>
          </a:prstGeom>
        </p:spPr>
        <p:txBody>
          <a:bodyPr vert="horz" anchor="b">
            <a:normAutofit/>
          </a:bodyPr>
          <a:lstStyle>
            <a:lvl1pPr algn="l" rtl="0" eaLnBrk="1" latinLnBrk="0" hangingPunct="1">
              <a:spcBef>
                <a:spcPct val="0"/>
              </a:spcBef>
              <a:buNone/>
              <a:defRPr kumimoji="0" sz="3000" b="0" kern="1200" cap="small" baseline="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</a:lstStyle>
          <a:p>
            <a:r>
              <a:rPr lang="en-GB" dirty="0" smtClean="0"/>
              <a:t>Hobbies/Interests </a:t>
            </a:r>
            <a:endParaRPr lang="en-GB" dirty="0"/>
          </a:p>
        </p:txBody>
      </p:sp>
      <p:sp>
        <p:nvSpPr>
          <p:cNvPr id="5" name="Content Placeholder 2"/>
          <p:cNvSpPr txBox="1">
            <a:spLocks/>
          </p:cNvSpPr>
          <p:nvPr/>
        </p:nvSpPr>
        <p:spPr>
          <a:xfrm>
            <a:off x="467544" y="4257452"/>
            <a:ext cx="7467600" cy="2204864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GB" dirty="0"/>
          </a:p>
        </p:txBody>
      </p:sp>
      <p:sp>
        <p:nvSpPr>
          <p:cNvPr id="6" name="Content Placeholder 2"/>
          <p:cNvSpPr txBox="1">
            <a:spLocks/>
          </p:cNvSpPr>
          <p:nvPr/>
        </p:nvSpPr>
        <p:spPr>
          <a:xfrm>
            <a:off x="424136" y="4666978"/>
            <a:ext cx="7467600" cy="1795338"/>
          </a:xfrm>
          <a:prstGeom prst="rect">
            <a:avLst/>
          </a:prstGeom>
        </p:spPr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1"/>
              </a:buClr>
              <a:buSzPct val="70000"/>
              <a:buFont typeface="Wingdings"/>
              <a:buChar char="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ct val="20000"/>
              </a:spcBef>
              <a:buClr>
                <a:schemeClr val="accent1"/>
              </a:buClr>
              <a:buSzPct val="80000"/>
              <a:buFont typeface="Wingdings 2"/>
              <a:buChar char=""/>
              <a:defRPr kumimoji="0" sz="21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18872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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463040" indent="-182880" algn="l" rtl="0" eaLnBrk="1" latinLnBrk="0" hangingPunct="1">
              <a:spcBef>
                <a:spcPct val="20000"/>
              </a:spcBef>
              <a:buClr>
                <a:schemeClr val="accent2">
                  <a:tint val="60000"/>
                </a:schemeClr>
              </a:buClr>
              <a:buSzPct val="68000"/>
              <a:buFont typeface="Wingdings 2"/>
              <a:buChar char="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37360" indent="-182880" algn="l" rtl="0" eaLnBrk="1" latinLnBrk="0" hangingPunct="1">
              <a:spcBef>
                <a:spcPct val="20000"/>
              </a:spcBef>
              <a:buClr>
                <a:schemeClr val="accent1"/>
              </a:buClr>
              <a:buChar char="•"/>
              <a:defRPr kumimoji="0" sz="1600" kern="120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ct val="20000"/>
              </a:spcBef>
              <a:buClr>
                <a:schemeClr val="accent1">
                  <a:tint val="60000"/>
                </a:schemeClr>
              </a:buClr>
              <a:buSzPct val="60000"/>
              <a:buFont typeface="Wingdings"/>
              <a:buChar char="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ct val="20000"/>
              </a:spcBef>
              <a:buClr>
                <a:schemeClr val="accent2"/>
              </a:buClr>
              <a:buChar char="•"/>
              <a:defRPr kumimoji="0" sz="1400" kern="1200" cap="small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ct val="20000"/>
              </a:spcBef>
              <a:buClr>
                <a:schemeClr val="accent1">
                  <a:shade val="75000"/>
                </a:schemeClr>
              </a:buClr>
              <a:buChar char="•"/>
              <a:defRPr kumimoji="0" sz="1400" kern="1200" baseline="0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sz="2000" dirty="0" smtClean="0"/>
              <a:t>Caroline love gardening and likes to grow her own plants.</a:t>
            </a:r>
          </a:p>
          <a:p>
            <a:r>
              <a:rPr lang="en-GB" sz="2000" dirty="0" smtClean="0"/>
              <a:t>She enjoys watching cooking shows on TV</a:t>
            </a:r>
          </a:p>
          <a:p>
            <a:r>
              <a:rPr lang="en-GB" sz="2000" dirty="0" smtClean="0"/>
              <a:t>She like to talk to her childhood friend Jane on the phone regularly.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9470327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Important dates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133056"/>
          </a:xfrm>
        </p:spPr>
        <p:txBody>
          <a:bodyPr>
            <a:normAutofit/>
          </a:bodyPr>
          <a:lstStyle/>
          <a:p>
            <a:r>
              <a:rPr lang="en-GB" sz="2000" dirty="0" smtClean="0"/>
              <a:t>Grandchildren's birthdays</a:t>
            </a:r>
          </a:p>
          <a:p>
            <a:r>
              <a:rPr lang="en-GB" sz="2000" dirty="0" smtClean="0"/>
              <a:t>Late husband Jim’s birthday (19 February)</a:t>
            </a:r>
          </a:p>
          <a:p>
            <a:r>
              <a:rPr lang="en-GB" sz="2000" dirty="0" smtClean="0"/>
              <a:t>Wedding anniversary (6</a:t>
            </a:r>
            <a:r>
              <a:rPr lang="en-GB" sz="2000" baseline="30000" dirty="0" smtClean="0"/>
              <a:t>th</a:t>
            </a:r>
            <a:r>
              <a:rPr lang="en-GB" sz="2000" dirty="0" smtClean="0"/>
              <a:t> June)</a:t>
            </a:r>
          </a:p>
          <a:p>
            <a:r>
              <a:rPr lang="en-GB" sz="2000" dirty="0" smtClean="0"/>
              <a:t>Caroline enjoys spending time with her grandchildren</a:t>
            </a:r>
          </a:p>
          <a:p>
            <a:r>
              <a:rPr lang="en-GB" sz="2000" dirty="0" smtClean="0"/>
              <a:t>She likes to meet up with her childhood friend Jane for coffee once a month</a:t>
            </a:r>
          </a:p>
          <a:p>
            <a:r>
              <a:rPr lang="en-GB" sz="2000" dirty="0" smtClean="0"/>
              <a:t>She enjoys watching her wedding video once a week to remember her late husband Jim. </a:t>
            </a:r>
          </a:p>
          <a:p>
            <a:endParaRPr lang="en-GB" dirty="0" smtClean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2245668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7467600" cy="796950"/>
          </a:xfrm>
        </p:spPr>
        <p:txBody>
          <a:bodyPr/>
          <a:lstStyle/>
          <a:p>
            <a:r>
              <a:rPr lang="en-GB" dirty="0" smtClean="0"/>
              <a:t>Policy and Legislation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1268760"/>
            <a:ext cx="7467600" cy="5472608"/>
          </a:xfrm>
        </p:spPr>
        <p:txBody>
          <a:bodyPr>
            <a:normAutofit/>
          </a:bodyPr>
          <a:lstStyle/>
          <a:p>
            <a:r>
              <a:rPr lang="en-GB" sz="2000" dirty="0" smtClean="0"/>
              <a:t>Care Act 2014</a:t>
            </a:r>
          </a:p>
          <a:p>
            <a:r>
              <a:rPr lang="en-GB" sz="2000" dirty="0" smtClean="0"/>
              <a:t>Human Rights Act 1998</a:t>
            </a:r>
          </a:p>
          <a:p>
            <a:r>
              <a:rPr lang="en-GB" sz="2000" dirty="0" smtClean="0"/>
              <a:t>Equality Act </a:t>
            </a:r>
            <a:r>
              <a:rPr lang="en-GB" sz="2000" dirty="0" smtClean="0"/>
              <a:t>2010</a:t>
            </a:r>
            <a:endParaRPr lang="en-GB" sz="2000" dirty="0" smtClean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sz="2000" dirty="0" smtClean="0"/>
              <a:t>This care plan was created taking into account the policies above. </a:t>
            </a:r>
          </a:p>
          <a:p>
            <a:pPr marL="0" indent="0">
              <a:buNone/>
            </a:pPr>
            <a:r>
              <a:rPr lang="en-GB" sz="2000" dirty="0" smtClean="0"/>
              <a:t>Care Act 2014- to protect and promote an individuals well being, safeguarding adults and access to better quality care.</a:t>
            </a:r>
          </a:p>
          <a:p>
            <a:pPr marL="0" indent="0">
              <a:buNone/>
            </a:pPr>
            <a:r>
              <a:rPr lang="en-GB" sz="2000" dirty="0" smtClean="0"/>
              <a:t>Human Rights </a:t>
            </a:r>
            <a:r>
              <a:rPr lang="en-GB" sz="2000" dirty="0"/>
              <a:t>A</a:t>
            </a:r>
            <a:r>
              <a:rPr lang="en-GB" sz="2000" dirty="0" smtClean="0"/>
              <a:t>ct 1998- Right to life, freedom, respect privacy for all</a:t>
            </a:r>
          </a:p>
          <a:p>
            <a:pPr marL="0" indent="0">
              <a:buNone/>
            </a:pPr>
            <a:r>
              <a:rPr lang="en-GB" sz="2000" dirty="0" smtClean="0"/>
              <a:t>Equality Act 2010-To treat everyone fairly and equally, not to be discriminated against age, sex, disability, religion etc.</a:t>
            </a:r>
          </a:p>
          <a:p>
            <a:pPr marL="0" indent="0">
              <a:buNone/>
            </a:pPr>
            <a:endParaRPr lang="en-GB" sz="2000" dirty="0"/>
          </a:p>
          <a:p>
            <a:pPr marL="0" indent="0">
              <a:buNone/>
            </a:pPr>
            <a:endParaRPr lang="en-GB" sz="2000" dirty="0" smtClean="0"/>
          </a:p>
          <a:p>
            <a:pPr marL="0" indent="0">
              <a:buNone/>
            </a:pPr>
            <a:r>
              <a:rPr lang="en-GB" sz="1600" dirty="0" smtClean="0"/>
              <a:t>(Clements, 2014) (</a:t>
            </a:r>
            <a:r>
              <a:rPr lang="en-GB" sz="1600" dirty="0" err="1" smtClean="0"/>
              <a:t>Wadham</a:t>
            </a:r>
            <a:r>
              <a:rPr lang="en-GB" sz="1600" dirty="0" smtClean="0"/>
              <a:t> &amp; </a:t>
            </a:r>
            <a:r>
              <a:rPr lang="en-GB" sz="1600" dirty="0"/>
              <a:t>Uppal, </a:t>
            </a:r>
            <a:r>
              <a:rPr lang="en-GB" sz="1600" dirty="0" smtClean="0"/>
              <a:t>2010</a:t>
            </a:r>
            <a:r>
              <a:rPr lang="en-GB" sz="1600" dirty="0"/>
              <a:t>). </a:t>
            </a:r>
          </a:p>
        </p:txBody>
      </p:sp>
    </p:spTree>
    <p:extLst>
      <p:ext uri="{BB962C8B-B14F-4D97-AF65-F5344CB8AC3E}">
        <p14:creationId xmlns:p14="http://schemas.microsoft.com/office/powerpoint/2010/main" val="10969979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7467600" cy="724942"/>
          </a:xfrm>
        </p:spPr>
        <p:txBody>
          <a:bodyPr/>
          <a:lstStyle/>
          <a:p>
            <a:r>
              <a:rPr lang="en-GB" dirty="0" smtClean="0"/>
              <a:t>References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67544" y="836712"/>
            <a:ext cx="7467600" cy="5521824"/>
          </a:xfrm>
        </p:spPr>
        <p:txBody>
          <a:bodyPr>
            <a:normAutofit fontScale="62500" lnSpcReduction="20000"/>
          </a:bodyPr>
          <a:lstStyle/>
          <a:p>
            <a:pPr marL="0" indent="0">
              <a:buNone/>
            </a:pPr>
            <a:r>
              <a:rPr lang="en-GB" dirty="0"/>
              <a:t>Ahmad, N., </a:t>
            </a:r>
            <a:r>
              <a:rPr lang="en-GB" dirty="0" err="1"/>
              <a:t>Ellins</a:t>
            </a:r>
            <a:r>
              <a:rPr lang="en-GB" dirty="0"/>
              <a:t>, J., </a:t>
            </a:r>
            <a:r>
              <a:rPr lang="en-GB" dirty="0" err="1"/>
              <a:t>Krelle</a:t>
            </a:r>
            <a:r>
              <a:rPr lang="en-GB" dirty="0"/>
              <a:t>, H., &amp; Lawrie, M. (2014). </a:t>
            </a:r>
            <a:r>
              <a:rPr lang="en-GB" i="1" dirty="0"/>
              <a:t>Person-centred care: from ideas to action</a:t>
            </a:r>
            <a:r>
              <a:rPr lang="en-GB" dirty="0"/>
              <a:t>. London: Health Foundation.</a:t>
            </a:r>
          </a:p>
          <a:p>
            <a:pPr marL="0" indent="0">
              <a:buNone/>
            </a:pPr>
            <a:r>
              <a:rPr lang="en-GB" dirty="0"/>
              <a:t>Clements, L. (2014). The Care Act 2014 overview.</a:t>
            </a:r>
          </a:p>
          <a:p>
            <a:pPr marL="0" indent="0">
              <a:buNone/>
            </a:pPr>
            <a:r>
              <a:rPr lang="en-GB" dirty="0"/>
              <a:t>Dyson, P. A., </a:t>
            </a:r>
            <a:r>
              <a:rPr lang="en-GB" dirty="0" err="1"/>
              <a:t>Twenefour</a:t>
            </a:r>
            <a:r>
              <a:rPr lang="en-GB" dirty="0"/>
              <a:t>, D., Breen, C., Duncan, A., Elvin, E., Goff, L., ... &amp; Watson, K. (2018). Diabetes UK evidence‐based nutrition guidelines for the prevention and management of diabetes. </a:t>
            </a:r>
            <a:r>
              <a:rPr lang="en-GB" i="1" dirty="0"/>
              <a:t>Diabetic medicine</a:t>
            </a:r>
            <a:r>
              <a:rPr lang="en-GB" dirty="0"/>
              <a:t>, </a:t>
            </a:r>
            <a:r>
              <a:rPr lang="en-GB" i="1" dirty="0"/>
              <a:t>35</a:t>
            </a:r>
            <a:r>
              <a:rPr lang="en-GB" dirty="0"/>
              <a:t>(5), 541-547.</a:t>
            </a:r>
          </a:p>
          <a:p>
            <a:pPr marL="0" indent="0">
              <a:buNone/>
            </a:pPr>
            <a:r>
              <a:rPr lang="en-GB" dirty="0"/>
              <a:t>Janssen, I., &amp; Mark, A. E. (2006). Separate and combined influence of body mass index and waist circumference on arthritis and knee osteoarthritis. </a:t>
            </a:r>
            <a:r>
              <a:rPr lang="en-GB" i="1" dirty="0"/>
              <a:t>International journal of obesity</a:t>
            </a:r>
            <a:r>
              <a:rPr lang="en-GB" dirty="0"/>
              <a:t>, </a:t>
            </a:r>
            <a:r>
              <a:rPr lang="en-GB" i="1" dirty="0"/>
              <a:t>30</a:t>
            </a:r>
            <a:r>
              <a:rPr lang="en-GB" dirty="0"/>
              <a:t>(8), 1223-1228.</a:t>
            </a:r>
          </a:p>
          <a:p>
            <a:pPr marL="0" indent="0">
              <a:buNone/>
            </a:pPr>
            <a:r>
              <a:rPr lang="en-GB" dirty="0"/>
              <a:t>Murchison, A. P., Hark, L., </a:t>
            </a:r>
            <a:r>
              <a:rPr lang="en-GB" dirty="0" err="1"/>
              <a:t>Pizzi</a:t>
            </a:r>
            <a:r>
              <a:rPr lang="en-GB" dirty="0"/>
              <a:t>, L. T., Dai, Y., </a:t>
            </a:r>
            <a:r>
              <a:rPr lang="en-GB" dirty="0" err="1"/>
              <a:t>Mayro</a:t>
            </a:r>
            <a:r>
              <a:rPr lang="en-GB" dirty="0"/>
              <a:t>, E. L., Storey, P. P., ... &amp; Haller, J. A. (2017). Non-adherence to eye care in people with diabetes. </a:t>
            </a:r>
            <a:r>
              <a:rPr lang="en-GB" i="1" dirty="0"/>
              <a:t>BMJ Open Diabetes Research and Care</a:t>
            </a:r>
            <a:r>
              <a:rPr lang="en-GB" dirty="0"/>
              <a:t>, </a:t>
            </a:r>
            <a:r>
              <a:rPr lang="en-GB" i="1" dirty="0"/>
              <a:t>5</a:t>
            </a:r>
            <a:r>
              <a:rPr lang="en-GB" dirty="0"/>
              <a:t>(1).</a:t>
            </a:r>
          </a:p>
          <a:p>
            <a:pPr marL="0" indent="0">
              <a:buNone/>
            </a:pPr>
            <a:r>
              <a:rPr lang="en-GB" dirty="0"/>
              <a:t>Negi, A., &amp; Vernon, S. A. (2003). An overview of the eye in diabetes. </a:t>
            </a:r>
            <a:r>
              <a:rPr lang="en-GB" i="1" dirty="0"/>
              <a:t>Journal of the Royal Society of Medicine</a:t>
            </a:r>
            <a:r>
              <a:rPr lang="en-GB" dirty="0"/>
              <a:t>, </a:t>
            </a:r>
            <a:r>
              <a:rPr lang="en-GB" i="1" dirty="0"/>
              <a:t>96</a:t>
            </a:r>
            <a:r>
              <a:rPr lang="en-GB" dirty="0"/>
              <a:t>(6), 266-272.</a:t>
            </a:r>
          </a:p>
          <a:p>
            <a:pPr marL="0" indent="0">
              <a:buNone/>
            </a:pPr>
            <a:r>
              <a:rPr lang="en-GB" dirty="0"/>
              <a:t>NHS. (2019). Lactose Intolerance. Available at link- </a:t>
            </a:r>
            <a:r>
              <a:rPr lang="en-GB" u="sng" dirty="0">
                <a:hlinkClick r:id="rId2"/>
              </a:rPr>
              <a:t>https://www.nhs.uk/conditions/lactose-intolerance/</a:t>
            </a:r>
            <a:r>
              <a:rPr lang="en-GB" dirty="0"/>
              <a:t> (Accessed: 22 June 2021).</a:t>
            </a:r>
          </a:p>
          <a:p>
            <a:pPr marL="0" indent="0">
              <a:buNone/>
            </a:pPr>
            <a:r>
              <a:rPr lang="en-GB" dirty="0"/>
              <a:t>Sanchez-Rangel, E., &amp; </a:t>
            </a:r>
            <a:r>
              <a:rPr lang="en-GB" dirty="0" err="1"/>
              <a:t>Inzucchi</a:t>
            </a:r>
            <a:r>
              <a:rPr lang="en-GB" dirty="0"/>
              <a:t>, S. E. (2017). Metformin: clinical use in type 2 diabetes. </a:t>
            </a:r>
            <a:r>
              <a:rPr lang="en-GB" i="1" dirty="0" err="1"/>
              <a:t>Diabetologia</a:t>
            </a:r>
            <a:r>
              <a:rPr lang="en-GB" dirty="0"/>
              <a:t>, </a:t>
            </a:r>
            <a:r>
              <a:rPr lang="en-GB" i="1" dirty="0"/>
              <a:t>60</a:t>
            </a:r>
            <a:r>
              <a:rPr lang="en-GB" dirty="0"/>
              <a:t>(9), 1586-1593.</a:t>
            </a:r>
          </a:p>
          <a:p>
            <a:pPr marL="0" indent="0">
              <a:buNone/>
            </a:pPr>
            <a:r>
              <a:rPr lang="en-GB" dirty="0" err="1"/>
              <a:t>Vervloet</a:t>
            </a:r>
            <a:r>
              <a:rPr lang="en-GB" dirty="0"/>
              <a:t>, M., Linn, A. J., van </a:t>
            </a:r>
            <a:r>
              <a:rPr lang="en-GB" dirty="0" err="1"/>
              <a:t>Weert</a:t>
            </a:r>
            <a:r>
              <a:rPr lang="en-GB" dirty="0"/>
              <a:t>, J. C., De Bakker, D. H., </a:t>
            </a:r>
            <a:r>
              <a:rPr lang="en-GB" dirty="0" err="1"/>
              <a:t>Bouvy</a:t>
            </a:r>
            <a:r>
              <a:rPr lang="en-GB" dirty="0"/>
              <a:t>, M. L., &amp; Van </a:t>
            </a:r>
            <a:r>
              <a:rPr lang="en-GB" dirty="0" err="1"/>
              <a:t>Dijk</a:t>
            </a:r>
            <a:r>
              <a:rPr lang="en-GB" dirty="0"/>
              <a:t>, L. (2012). The effectiveness of interventions using electronic reminders to improve adherence to chronic medication: a systematic review of the literature. </a:t>
            </a:r>
            <a:r>
              <a:rPr lang="en-GB" i="1" dirty="0"/>
              <a:t>Journal of the American Medical Informatics Association</a:t>
            </a:r>
            <a:r>
              <a:rPr lang="en-GB" dirty="0"/>
              <a:t>, </a:t>
            </a:r>
            <a:r>
              <a:rPr lang="en-GB" i="1" dirty="0"/>
              <a:t>19</a:t>
            </a:r>
            <a:r>
              <a:rPr lang="en-GB" dirty="0"/>
              <a:t>(5), 696-704.</a:t>
            </a:r>
          </a:p>
          <a:p>
            <a:pPr marL="0" indent="0">
              <a:buNone/>
            </a:pPr>
            <a:r>
              <a:rPr lang="en-GB" dirty="0" err="1"/>
              <a:t>Wadham</a:t>
            </a:r>
            <a:r>
              <a:rPr lang="en-GB" dirty="0"/>
              <a:t>, J., Robinson, A., </a:t>
            </a:r>
            <a:r>
              <a:rPr lang="en-GB" dirty="0" err="1"/>
              <a:t>Ruebain</a:t>
            </a:r>
            <a:r>
              <a:rPr lang="en-GB" dirty="0"/>
              <a:t>, D., &amp; Uppal, S. (Eds.). (2010). </a:t>
            </a:r>
            <a:r>
              <a:rPr lang="en-GB" i="1" dirty="0"/>
              <a:t>Blackstone's guide to the Equality Act 2010</a:t>
            </a:r>
            <a:r>
              <a:rPr lang="en-GB" dirty="0"/>
              <a:t>. Oxford University Press, USA.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01656956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1395</TotalTime>
  <Words>797</Words>
  <Application>Microsoft Office PowerPoint</Application>
  <PresentationFormat>On-screen Show (4:3)</PresentationFormat>
  <Paragraphs>118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Oriel</vt:lpstr>
      <vt:lpstr>Care Plan</vt:lpstr>
      <vt:lpstr>Personal Data</vt:lpstr>
      <vt:lpstr>Health</vt:lpstr>
      <vt:lpstr>Goals</vt:lpstr>
      <vt:lpstr>Sensory and Cognitive</vt:lpstr>
      <vt:lpstr>Diet</vt:lpstr>
      <vt:lpstr>Risk assessments</vt:lpstr>
      <vt:lpstr>Daily/Schedule </vt:lpstr>
      <vt:lpstr>Important dates</vt:lpstr>
      <vt:lpstr>Policy and Legislation</vt:lpstr>
      <vt:lpstr>References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Care Plan</dc:title>
  <dc:creator>BlackBox I</dc:creator>
  <cp:lastModifiedBy>BlackBox I</cp:lastModifiedBy>
  <cp:revision>44</cp:revision>
  <dcterms:created xsi:type="dcterms:W3CDTF">2021-06-21T13:06:40Z</dcterms:created>
  <dcterms:modified xsi:type="dcterms:W3CDTF">2021-06-24T15:35:46Z</dcterms:modified>
</cp:coreProperties>
</file>