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51" d="100"/>
          <a:sy n="51" d="100"/>
        </p:scale>
        <p:origin x="108" y="13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88660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020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404667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46854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13855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626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115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259960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087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639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828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22BDAA6-AA2F-41F1-A499-EF2D5FEA5A1B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00018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384613-A493-4A01-873E-5BD3769D1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C6D36-4C7A-41DD-8405-088699480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3" y="643467"/>
            <a:ext cx="7558609" cy="4849909"/>
          </a:xfrm>
        </p:spPr>
        <p:txBody>
          <a:bodyPr anchor="b">
            <a:normAutofit/>
          </a:bodyPr>
          <a:lstStyle/>
          <a:p>
            <a:pPr algn="l"/>
            <a:r>
              <a:rPr lang="en-GB" sz="8100"/>
              <a:t>‘A bundle of bones, which fools adore’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1A352-ED40-4DE0-A12B-413CA77FFC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3" y="5563388"/>
            <a:ext cx="7558609" cy="742279"/>
          </a:xfrm>
        </p:spPr>
        <p:txBody>
          <a:bodyPr>
            <a:normAutofit/>
          </a:bodyPr>
          <a:lstStyle/>
          <a:p>
            <a:pPr algn="l"/>
            <a:r>
              <a:rPr lang="en-GB" sz="1800"/>
              <a:t>The development of the medieval cult of saints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4336F18-80E9-4DFA-9C2E-3F8561472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rgbClr val="1716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D293054-EC89-4CF2-AAEF-B38981E9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9302764" y="0"/>
            <a:ext cx="2889236" cy="6858000"/>
          </a:xfrm>
          <a:custGeom>
            <a:avLst/>
            <a:gdLst>
              <a:gd name="connsiteX0" fmla="*/ 1514461 w 2889236"/>
              <a:gd name="connsiteY0" fmla="*/ 0 h 6858000"/>
              <a:gd name="connsiteX1" fmla="*/ 1291796 w 2889236"/>
              <a:gd name="connsiteY1" fmla="*/ 0 h 6858000"/>
              <a:gd name="connsiteX2" fmla="*/ 1242998 w 2889236"/>
              <a:gd name="connsiteY2" fmla="*/ 0 h 6858000"/>
              <a:gd name="connsiteX3" fmla="*/ 303177 w 2889236"/>
              <a:gd name="connsiteY3" fmla="*/ 0 h 6858000"/>
              <a:gd name="connsiteX4" fmla="*/ 235415 w 2889236"/>
              <a:gd name="connsiteY4" fmla="*/ 0 h 6858000"/>
              <a:gd name="connsiteX5" fmla="*/ 0 w 2889236"/>
              <a:gd name="connsiteY5" fmla="*/ 0 h 6858000"/>
              <a:gd name="connsiteX6" fmla="*/ 0 w 2889236"/>
              <a:gd name="connsiteY6" fmla="*/ 6858000 h 6858000"/>
              <a:gd name="connsiteX7" fmla="*/ 235415 w 2889236"/>
              <a:gd name="connsiteY7" fmla="*/ 6858000 h 6858000"/>
              <a:gd name="connsiteX8" fmla="*/ 303177 w 2889236"/>
              <a:gd name="connsiteY8" fmla="*/ 6858000 h 6858000"/>
              <a:gd name="connsiteX9" fmla="*/ 1242998 w 2889236"/>
              <a:gd name="connsiteY9" fmla="*/ 6858000 h 6858000"/>
              <a:gd name="connsiteX10" fmla="*/ 1291795 w 2889236"/>
              <a:gd name="connsiteY10" fmla="*/ 6858000 h 6858000"/>
              <a:gd name="connsiteX11" fmla="*/ 1514461 w 2889236"/>
              <a:gd name="connsiteY11" fmla="*/ 6858000 h 6858000"/>
              <a:gd name="connsiteX12" fmla="*/ 1541448 w 2889236"/>
              <a:gd name="connsiteY12" fmla="*/ 6770688 h 6858000"/>
              <a:gd name="connsiteX13" fmla="*/ 1566848 w 2889236"/>
              <a:gd name="connsiteY13" fmla="*/ 6683375 h 6858000"/>
              <a:gd name="connsiteX14" fmla="*/ 1592248 w 2889236"/>
              <a:gd name="connsiteY14" fmla="*/ 6594475 h 6858000"/>
              <a:gd name="connsiteX15" fmla="*/ 1614473 w 2889236"/>
              <a:gd name="connsiteY15" fmla="*/ 6503988 h 6858000"/>
              <a:gd name="connsiteX16" fmla="*/ 1641461 w 2889236"/>
              <a:gd name="connsiteY16" fmla="*/ 6416675 h 6858000"/>
              <a:gd name="connsiteX17" fmla="*/ 1670036 w 2889236"/>
              <a:gd name="connsiteY17" fmla="*/ 6332538 h 6858000"/>
              <a:gd name="connsiteX18" fmla="*/ 1706548 w 2889236"/>
              <a:gd name="connsiteY18" fmla="*/ 6253163 h 6858000"/>
              <a:gd name="connsiteX19" fmla="*/ 1749411 w 2889236"/>
              <a:gd name="connsiteY19" fmla="*/ 6180138 h 6858000"/>
              <a:gd name="connsiteX20" fmla="*/ 1797036 w 2889236"/>
              <a:gd name="connsiteY20" fmla="*/ 6118225 h 6858000"/>
              <a:gd name="connsiteX21" fmla="*/ 1849423 w 2889236"/>
              <a:gd name="connsiteY21" fmla="*/ 6059488 h 6858000"/>
              <a:gd name="connsiteX22" fmla="*/ 1909748 w 2889236"/>
              <a:gd name="connsiteY22" fmla="*/ 6005513 h 6858000"/>
              <a:gd name="connsiteX23" fmla="*/ 1973248 w 2889236"/>
              <a:gd name="connsiteY23" fmla="*/ 5951538 h 6858000"/>
              <a:gd name="connsiteX24" fmla="*/ 2039923 w 2889236"/>
              <a:gd name="connsiteY24" fmla="*/ 5900738 h 6858000"/>
              <a:gd name="connsiteX25" fmla="*/ 2106598 w 2889236"/>
              <a:gd name="connsiteY25" fmla="*/ 5849938 h 6858000"/>
              <a:gd name="connsiteX26" fmla="*/ 2174861 w 2889236"/>
              <a:gd name="connsiteY26" fmla="*/ 5797550 h 6858000"/>
              <a:gd name="connsiteX27" fmla="*/ 2239948 w 2889236"/>
              <a:gd name="connsiteY27" fmla="*/ 5746750 h 6858000"/>
              <a:gd name="connsiteX28" fmla="*/ 2301861 w 2889236"/>
              <a:gd name="connsiteY28" fmla="*/ 5692775 h 6858000"/>
              <a:gd name="connsiteX29" fmla="*/ 2359011 w 2889236"/>
              <a:gd name="connsiteY29" fmla="*/ 5634038 h 6858000"/>
              <a:gd name="connsiteX30" fmla="*/ 2411398 w 2889236"/>
              <a:gd name="connsiteY30" fmla="*/ 5575300 h 6858000"/>
              <a:gd name="connsiteX31" fmla="*/ 2454261 w 2889236"/>
              <a:gd name="connsiteY31" fmla="*/ 5511800 h 6858000"/>
              <a:gd name="connsiteX32" fmla="*/ 2490773 w 2889236"/>
              <a:gd name="connsiteY32" fmla="*/ 5440363 h 6858000"/>
              <a:gd name="connsiteX33" fmla="*/ 2512998 w 2889236"/>
              <a:gd name="connsiteY33" fmla="*/ 5370513 h 6858000"/>
              <a:gd name="connsiteX34" fmla="*/ 2527286 w 2889236"/>
              <a:gd name="connsiteY34" fmla="*/ 5292725 h 6858000"/>
              <a:gd name="connsiteX35" fmla="*/ 2533636 w 2889236"/>
              <a:gd name="connsiteY35" fmla="*/ 5216525 h 6858000"/>
              <a:gd name="connsiteX36" fmla="*/ 2532048 w 2889236"/>
              <a:gd name="connsiteY36" fmla="*/ 5135563 h 6858000"/>
              <a:gd name="connsiteX37" fmla="*/ 2525698 w 2889236"/>
              <a:gd name="connsiteY37" fmla="*/ 5054600 h 6858000"/>
              <a:gd name="connsiteX38" fmla="*/ 2517761 w 2889236"/>
              <a:gd name="connsiteY38" fmla="*/ 4970463 h 6858000"/>
              <a:gd name="connsiteX39" fmla="*/ 2506648 w 2889236"/>
              <a:gd name="connsiteY39" fmla="*/ 4886325 h 6858000"/>
              <a:gd name="connsiteX40" fmla="*/ 2493948 w 2889236"/>
              <a:gd name="connsiteY40" fmla="*/ 4802188 h 6858000"/>
              <a:gd name="connsiteX41" fmla="*/ 2484423 w 2889236"/>
              <a:gd name="connsiteY41" fmla="*/ 4718050 h 6858000"/>
              <a:gd name="connsiteX42" fmla="*/ 2478073 w 2889236"/>
              <a:gd name="connsiteY42" fmla="*/ 4633913 h 6858000"/>
              <a:gd name="connsiteX43" fmla="*/ 2473311 w 2889236"/>
              <a:gd name="connsiteY43" fmla="*/ 4552950 h 6858000"/>
              <a:gd name="connsiteX44" fmla="*/ 2478073 w 2889236"/>
              <a:gd name="connsiteY44" fmla="*/ 4473575 h 6858000"/>
              <a:gd name="connsiteX45" fmla="*/ 2487598 w 2889236"/>
              <a:gd name="connsiteY45" fmla="*/ 4395788 h 6858000"/>
              <a:gd name="connsiteX46" fmla="*/ 2508236 w 2889236"/>
              <a:gd name="connsiteY46" fmla="*/ 4314825 h 6858000"/>
              <a:gd name="connsiteX47" fmla="*/ 2539986 w 2889236"/>
              <a:gd name="connsiteY47" fmla="*/ 4235450 h 6858000"/>
              <a:gd name="connsiteX48" fmla="*/ 2578086 w 2889236"/>
              <a:gd name="connsiteY48" fmla="*/ 4156075 h 6858000"/>
              <a:gd name="connsiteX49" fmla="*/ 2620948 w 2889236"/>
              <a:gd name="connsiteY49" fmla="*/ 4076700 h 6858000"/>
              <a:gd name="connsiteX50" fmla="*/ 2665398 w 2889236"/>
              <a:gd name="connsiteY50" fmla="*/ 3998913 h 6858000"/>
              <a:gd name="connsiteX51" fmla="*/ 2713024 w 2889236"/>
              <a:gd name="connsiteY51" fmla="*/ 3919538 h 6858000"/>
              <a:gd name="connsiteX52" fmla="*/ 2755886 w 2889236"/>
              <a:gd name="connsiteY52" fmla="*/ 3840163 h 6858000"/>
              <a:gd name="connsiteX53" fmla="*/ 2798748 w 2889236"/>
              <a:gd name="connsiteY53" fmla="*/ 3759200 h 6858000"/>
              <a:gd name="connsiteX54" fmla="*/ 2835261 w 2889236"/>
              <a:gd name="connsiteY54" fmla="*/ 3678238 h 6858000"/>
              <a:gd name="connsiteX55" fmla="*/ 2863836 w 2889236"/>
              <a:gd name="connsiteY55" fmla="*/ 3597275 h 6858000"/>
              <a:gd name="connsiteX56" fmla="*/ 2879711 w 2889236"/>
              <a:gd name="connsiteY56" fmla="*/ 3514725 h 6858000"/>
              <a:gd name="connsiteX57" fmla="*/ 2889236 w 2889236"/>
              <a:gd name="connsiteY57" fmla="*/ 3429000 h 6858000"/>
              <a:gd name="connsiteX58" fmla="*/ 2879711 w 2889236"/>
              <a:gd name="connsiteY58" fmla="*/ 3343275 h 6858000"/>
              <a:gd name="connsiteX59" fmla="*/ 2863836 w 2889236"/>
              <a:gd name="connsiteY59" fmla="*/ 3260725 h 6858000"/>
              <a:gd name="connsiteX60" fmla="*/ 2835261 w 2889236"/>
              <a:gd name="connsiteY60" fmla="*/ 3179763 h 6858000"/>
              <a:gd name="connsiteX61" fmla="*/ 2798748 w 2889236"/>
              <a:gd name="connsiteY61" fmla="*/ 3098800 h 6858000"/>
              <a:gd name="connsiteX62" fmla="*/ 2755886 w 2889236"/>
              <a:gd name="connsiteY62" fmla="*/ 3017838 h 6858000"/>
              <a:gd name="connsiteX63" fmla="*/ 2713024 w 2889236"/>
              <a:gd name="connsiteY63" fmla="*/ 2938463 h 6858000"/>
              <a:gd name="connsiteX64" fmla="*/ 2665398 w 2889236"/>
              <a:gd name="connsiteY64" fmla="*/ 2859088 h 6858000"/>
              <a:gd name="connsiteX65" fmla="*/ 2620948 w 2889236"/>
              <a:gd name="connsiteY65" fmla="*/ 2781300 h 6858000"/>
              <a:gd name="connsiteX66" fmla="*/ 2578086 w 2889236"/>
              <a:gd name="connsiteY66" fmla="*/ 2701925 h 6858000"/>
              <a:gd name="connsiteX67" fmla="*/ 2539986 w 2889236"/>
              <a:gd name="connsiteY67" fmla="*/ 2622550 h 6858000"/>
              <a:gd name="connsiteX68" fmla="*/ 2508236 w 2889236"/>
              <a:gd name="connsiteY68" fmla="*/ 2543175 h 6858000"/>
              <a:gd name="connsiteX69" fmla="*/ 2487598 w 2889236"/>
              <a:gd name="connsiteY69" fmla="*/ 2462213 h 6858000"/>
              <a:gd name="connsiteX70" fmla="*/ 2478073 w 2889236"/>
              <a:gd name="connsiteY70" fmla="*/ 2384425 h 6858000"/>
              <a:gd name="connsiteX71" fmla="*/ 2473311 w 2889236"/>
              <a:gd name="connsiteY71" fmla="*/ 2305050 h 6858000"/>
              <a:gd name="connsiteX72" fmla="*/ 2478073 w 2889236"/>
              <a:gd name="connsiteY72" fmla="*/ 2224088 h 6858000"/>
              <a:gd name="connsiteX73" fmla="*/ 2484423 w 2889236"/>
              <a:gd name="connsiteY73" fmla="*/ 2139950 h 6858000"/>
              <a:gd name="connsiteX74" fmla="*/ 2493948 w 2889236"/>
              <a:gd name="connsiteY74" fmla="*/ 2055813 h 6858000"/>
              <a:gd name="connsiteX75" fmla="*/ 2506648 w 2889236"/>
              <a:gd name="connsiteY75" fmla="*/ 1971675 h 6858000"/>
              <a:gd name="connsiteX76" fmla="*/ 2517761 w 2889236"/>
              <a:gd name="connsiteY76" fmla="*/ 1887538 h 6858000"/>
              <a:gd name="connsiteX77" fmla="*/ 2525698 w 2889236"/>
              <a:gd name="connsiteY77" fmla="*/ 1803400 h 6858000"/>
              <a:gd name="connsiteX78" fmla="*/ 2532048 w 2889236"/>
              <a:gd name="connsiteY78" fmla="*/ 1722438 h 6858000"/>
              <a:gd name="connsiteX79" fmla="*/ 2533636 w 2889236"/>
              <a:gd name="connsiteY79" fmla="*/ 1641475 h 6858000"/>
              <a:gd name="connsiteX80" fmla="*/ 2527286 w 2889236"/>
              <a:gd name="connsiteY80" fmla="*/ 1565275 h 6858000"/>
              <a:gd name="connsiteX81" fmla="*/ 2512998 w 2889236"/>
              <a:gd name="connsiteY81" fmla="*/ 1487488 h 6858000"/>
              <a:gd name="connsiteX82" fmla="*/ 2490773 w 2889236"/>
              <a:gd name="connsiteY82" fmla="*/ 1417638 h 6858000"/>
              <a:gd name="connsiteX83" fmla="*/ 2454261 w 2889236"/>
              <a:gd name="connsiteY83" fmla="*/ 1346200 h 6858000"/>
              <a:gd name="connsiteX84" fmla="*/ 2411398 w 2889236"/>
              <a:gd name="connsiteY84" fmla="*/ 1282700 h 6858000"/>
              <a:gd name="connsiteX85" fmla="*/ 2359011 w 2889236"/>
              <a:gd name="connsiteY85" fmla="*/ 1223963 h 6858000"/>
              <a:gd name="connsiteX86" fmla="*/ 2301861 w 2889236"/>
              <a:gd name="connsiteY86" fmla="*/ 1165225 h 6858000"/>
              <a:gd name="connsiteX87" fmla="*/ 2239948 w 2889236"/>
              <a:gd name="connsiteY87" fmla="*/ 1111250 h 6858000"/>
              <a:gd name="connsiteX88" fmla="*/ 2174861 w 2889236"/>
              <a:gd name="connsiteY88" fmla="*/ 1060450 h 6858000"/>
              <a:gd name="connsiteX89" fmla="*/ 2106598 w 2889236"/>
              <a:gd name="connsiteY89" fmla="*/ 1008063 h 6858000"/>
              <a:gd name="connsiteX90" fmla="*/ 2039923 w 2889236"/>
              <a:gd name="connsiteY90" fmla="*/ 957263 h 6858000"/>
              <a:gd name="connsiteX91" fmla="*/ 1973248 w 2889236"/>
              <a:gd name="connsiteY91" fmla="*/ 906463 h 6858000"/>
              <a:gd name="connsiteX92" fmla="*/ 1909748 w 2889236"/>
              <a:gd name="connsiteY92" fmla="*/ 852488 h 6858000"/>
              <a:gd name="connsiteX93" fmla="*/ 1849423 w 2889236"/>
              <a:gd name="connsiteY93" fmla="*/ 798513 h 6858000"/>
              <a:gd name="connsiteX94" fmla="*/ 1797036 w 2889236"/>
              <a:gd name="connsiteY94" fmla="*/ 739775 h 6858000"/>
              <a:gd name="connsiteX95" fmla="*/ 1749411 w 2889236"/>
              <a:gd name="connsiteY95" fmla="*/ 677863 h 6858000"/>
              <a:gd name="connsiteX96" fmla="*/ 1706548 w 2889236"/>
              <a:gd name="connsiteY96" fmla="*/ 604838 h 6858000"/>
              <a:gd name="connsiteX97" fmla="*/ 1670036 w 2889236"/>
              <a:gd name="connsiteY97" fmla="*/ 525463 h 6858000"/>
              <a:gd name="connsiteX98" fmla="*/ 1641461 w 2889236"/>
              <a:gd name="connsiteY98" fmla="*/ 441325 h 6858000"/>
              <a:gd name="connsiteX99" fmla="*/ 1614473 w 2889236"/>
              <a:gd name="connsiteY99" fmla="*/ 354013 h 6858000"/>
              <a:gd name="connsiteX100" fmla="*/ 1592248 w 2889236"/>
              <a:gd name="connsiteY100" fmla="*/ 263525 h 6858000"/>
              <a:gd name="connsiteX101" fmla="*/ 1566848 w 2889236"/>
              <a:gd name="connsiteY101" fmla="*/ 174625 h 6858000"/>
              <a:gd name="connsiteX102" fmla="*/ 1541448 w 2889236"/>
              <a:gd name="connsiteY102" fmla="*/ 8731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89236" h="6858000">
                <a:moveTo>
                  <a:pt x="1514461" y="0"/>
                </a:moveTo>
                <a:lnTo>
                  <a:pt x="1291796" y="0"/>
                </a:lnTo>
                <a:lnTo>
                  <a:pt x="1242998" y="0"/>
                </a:lnTo>
                <a:lnTo>
                  <a:pt x="303177" y="0"/>
                </a:lnTo>
                <a:lnTo>
                  <a:pt x="235415" y="0"/>
                </a:lnTo>
                <a:lnTo>
                  <a:pt x="0" y="0"/>
                </a:lnTo>
                <a:lnTo>
                  <a:pt x="0" y="6858000"/>
                </a:lnTo>
                <a:lnTo>
                  <a:pt x="235415" y="6858000"/>
                </a:lnTo>
                <a:lnTo>
                  <a:pt x="303177" y="6858000"/>
                </a:lnTo>
                <a:lnTo>
                  <a:pt x="1242998" y="6858000"/>
                </a:lnTo>
                <a:lnTo>
                  <a:pt x="1291795" y="6858000"/>
                </a:lnTo>
                <a:lnTo>
                  <a:pt x="1514461" y="6858000"/>
                </a:lnTo>
                <a:lnTo>
                  <a:pt x="1541448" y="6770688"/>
                </a:lnTo>
                <a:lnTo>
                  <a:pt x="1566848" y="6683375"/>
                </a:lnTo>
                <a:lnTo>
                  <a:pt x="1592248" y="6594475"/>
                </a:lnTo>
                <a:lnTo>
                  <a:pt x="1614473" y="6503988"/>
                </a:lnTo>
                <a:lnTo>
                  <a:pt x="1641461" y="6416675"/>
                </a:lnTo>
                <a:lnTo>
                  <a:pt x="1670036" y="6332538"/>
                </a:lnTo>
                <a:lnTo>
                  <a:pt x="1706548" y="6253163"/>
                </a:lnTo>
                <a:lnTo>
                  <a:pt x="1749411" y="6180138"/>
                </a:lnTo>
                <a:lnTo>
                  <a:pt x="1797036" y="6118225"/>
                </a:lnTo>
                <a:lnTo>
                  <a:pt x="1849423" y="6059488"/>
                </a:lnTo>
                <a:lnTo>
                  <a:pt x="1909748" y="6005513"/>
                </a:lnTo>
                <a:lnTo>
                  <a:pt x="1973248" y="5951538"/>
                </a:lnTo>
                <a:lnTo>
                  <a:pt x="2039923" y="5900738"/>
                </a:lnTo>
                <a:lnTo>
                  <a:pt x="2106598" y="5849938"/>
                </a:lnTo>
                <a:lnTo>
                  <a:pt x="2174861" y="5797550"/>
                </a:lnTo>
                <a:lnTo>
                  <a:pt x="2239948" y="5746750"/>
                </a:lnTo>
                <a:lnTo>
                  <a:pt x="2301861" y="5692775"/>
                </a:lnTo>
                <a:lnTo>
                  <a:pt x="2359011" y="5634038"/>
                </a:lnTo>
                <a:lnTo>
                  <a:pt x="2411398" y="5575300"/>
                </a:lnTo>
                <a:lnTo>
                  <a:pt x="2454261" y="5511800"/>
                </a:lnTo>
                <a:lnTo>
                  <a:pt x="2490773" y="5440363"/>
                </a:lnTo>
                <a:lnTo>
                  <a:pt x="2512998" y="5370513"/>
                </a:lnTo>
                <a:lnTo>
                  <a:pt x="2527286" y="5292725"/>
                </a:lnTo>
                <a:lnTo>
                  <a:pt x="2533636" y="5216525"/>
                </a:lnTo>
                <a:lnTo>
                  <a:pt x="2532048" y="5135563"/>
                </a:lnTo>
                <a:lnTo>
                  <a:pt x="2525698" y="5054600"/>
                </a:lnTo>
                <a:lnTo>
                  <a:pt x="2517761" y="4970463"/>
                </a:lnTo>
                <a:lnTo>
                  <a:pt x="2506648" y="4886325"/>
                </a:lnTo>
                <a:lnTo>
                  <a:pt x="2493948" y="4802188"/>
                </a:lnTo>
                <a:lnTo>
                  <a:pt x="2484423" y="4718050"/>
                </a:lnTo>
                <a:lnTo>
                  <a:pt x="2478073" y="4633913"/>
                </a:lnTo>
                <a:lnTo>
                  <a:pt x="2473311" y="4552950"/>
                </a:lnTo>
                <a:lnTo>
                  <a:pt x="2478073" y="4473575"/>
                </a:lnTo>
                <a:lnTo>
                  <a:pt x="2487598" y="4395788"/>
                </a:lnTo>
                <a:lnTo>
                  <a:pt x="2508236" y="4314825"/>
                </a:lnTo>
                <a:lnTo>
                  <a:pt x="2539986" y="4235450"/>
                </a:lnTo>
                <a:lnTo>
                  <a:pt x="2578086" y="4156075"/>
                </a:lnTo>
                <a:lnTo>
                  <a:pt x="2620948" y="4076700"/>
                </a:lnTo>
                <a:lnTo>
                  <a:pt x="2665398" y="3998913"/>
                </a:lnTo>
                <a:lnTo>
                  <a:pt x="2713024" y="3919538"/>
                </a:lnTo>
                <a:lnTo>
                  <a:pt x="2755886" y="3840163"/>
                </a:lnTo>
                <a:lnTo>
                  <a:pt x="2798748" y="3759200"/>
                </a:lnTo>
                <a:lnTo>
                  <a:pt x="2835261" y="3678238"/>
                </a:lnTo>
                <a:lnTo>
                  <a:pt x="2863836" y="3597275"/>
                </a:lnTo>
                <a:lnTo>
                  <a:pt x="2879711" y="3514725"/>
                </a:lnTo>
                <a:lnTo>
                  <a:pt x="2889236" y="3429000"/>
                </a:lnTo>
                <a:lnTo>
                  <a:pt x="2879711" y="3343275"/>
                </a:lnTo>
                <a:lnTo>
                  <a:pt x="2863836" y="3260725"/>
                </a:lnTo>
                <a:lnTo>
                  <a:pt x="2835261" y="3179763"/>
                </a:lnTo>
                <a:lnTo>
                  <a:pt x="2798748" y="3098800"/>
                </a:lnTo>
                <a:lnTo>
                  <a:pt x="2755886" y="3017838"/>
                </a:lnTo>
                <a:lnTo>
                  <a:pt x="2713024" y="2938463"/>
                </a:lnTo>
                <a:lnTo>
                  <a:pt x="2665398" y="2859088"/>
                </a:lnTo>
                <a:lnTo>
                  <a:pt x="2620948" y="2781300"/>
                </a:lnTo>
                <a:lnTo>
                  <a:pt x="2578086" y="2701925"/>
                </a:lnTo>
                <a:lnTo>
                  <a:pt x="2539986" y="2622550"/>
                </a:lnTo>
                <a:lnTo>
                  <a:pt x="2508236" y="2543175"/>
                </a:lnTo>
                <a:lnTo>
                  <a:pt x="2487598" y="2462213"/>
                </a:lnTo>
                <a:lnTo>
                  <a:pt x="2478073" y="2384425"/>
                </a:lnTo>
                <a:lnTo>
                  <a:pt x="2473311" y="2305050"/>
                </a:lnTo>
                <a:lnTo>
                  <a:pt x="2478073" y="2224088"/>
                </a:lnTo>
                <a:lnTo>
                  <a:pt x="2484423" y="2139950"/>
                </a:lnTo>
                <a:lnTo>
                  <a:pt x="2493948" y="2055813"/>
                </a:lnTo>
                <a:lnTo>
                  <a:pt x="2506648" y="1971675"/>
                </a:lnTo>
                <a:lnTo>
                  <a:pt x="2517761" y="1887538"/>
                </a:lnTo>
                <a:lnTo>
                  <a:pt x="2525698" y="1803400"/>
                </a:lnTo>
                <a:lnTo>
                  <a:pt x="2532048" y="1722438"/>
                </a:lnTo>
                <a:lnTo>
                  <a:pt x="2533636" y="1641475"/>
                </a:lnTo>
                <a:lnTo>
                  <a:pt x="2527286" y="1565275"/>
                </a:lnTo>
                <a:lnTo>
                  <a:pt x="2512998" y="1487488"/>
                </a:lnTo>
                <a:lnTo>
                  <a:pt x="2490773" y="1417638"/>
                </a:lnTo>
                <a:lnTo>
                  <a:pt x="2454261" y="1346200"/>
                </a:lnTo>
                <a:lnTo>
                  <a:pt x="2411398" y="1282700"/>
                </a:lnTo>
                <a:lnTo>
                  <a:pt x="2359011" y="1223963"/>
                </a:lnTo>
                <a:lnTo>
                  <a:pt x="2301861" y="1165225"/>
                </a:lnTo>
                <a:lnTo>
                  <a:pt x="2239948" y="1111250"/>
                </a:lnTo>
                <a:lnTo>
                  <a:pt x="2174861" y="1060450"/>
                </a:lnTo>
                <a:lnTo>
                  <a:pt x="2106598" y="1008063"/>
                </a:lnTo>
                <a:lnTo>
                  <a:pt x="2039923" y="957263"/>
                </a:lnTo>
                <a:lnTo>
                  <a:pt x="1973248" y="906463"/>
                </a:lnTo>
                <a:lnTo>
                  <a:pt x="1909748" y="852488"/>
                </a:lnTo>
                <a:lnTo>
                  <a:pt x="1849423" y="798513"/>
                </a:lnTo>
                <a:lnTo>
                  <a:pt x="1797036" y="739775"/>
                </a:lnTo>
                <a:lnTo>
                  <a:pt x="1749411" y="677863"/>
                </a:lnTo>
                <a:lnTo>
                  <a:pt x="1706548" y="604838"/>
                </a:lnTo>
                <a:lnTo>
                  <a:pt x="1670036" y="525463"/>
                </a:lnTo>
                <a:lnTo>
                  <a:pt x="1641461" y="441325"/>
                </a:lnTo>
                <a:lnTo>
                  <a:pt x="1614473" y="354013"/>
                </a:lnTo>
                <a:lnTo>
                  <a:pt x="1592248" y="263525"/>
                </a:lnTo>
                <a:lnTo>
                  <a:pt x="1566848" y="174625"/>
                </a:lnTo>
                <a:lnTo>
                  <a:pt x="1541448" y="87313"/>
                </a:lnTo>
                <a:close/>
              </a:path>
            </a:pathLst>
          </a:custGeom>
          <a:solidFill>
            <a:srgbClr val="171624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30462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8AD482-27A4-454E-8A3A-84F73CBDA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22422E2-F15A-43AE-98F1-7210710B0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034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E0C749-081A-4F12-B726-804BC8F42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1078378"/>
            <a:ext cx="2917551" cy="4701244"/>
          </a:xfrm>
        </p:spPr>
        <p:txBody>
          <a:bodyPr anchor="ctr">
            <a:normAutofit/>
          </a:bodyPr>
          <a:lstStyle/>
          <a:p>
            <a:r>
              <a:rPr lang="en-GB" sz="4800" dirty="0"/>
              <a:t>Robert Bartlett:</a:t>
            </a: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BDC8164B-5FC0-4CBD-B7AE-0CB8780FF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C9C77-6DDD-4C6B-9C88-34946993D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062" y="1078378"/>
            <a:ext cx="6262938" cy="470124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dirty="0"/>
              <a:t>‘A saint was not a person of particular type, but a person who was treated in a particular way. The ‘way’ can be summed up by the word ‘cult’ and its three key elements . . .’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524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793F63A-F153-426C-A196-AC7C97A6D2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41"/>
          <a:stretch/>
        </p:blipFill>
        <p:spPr>
          <a:xfrm>
            <a:off x="7338646" y="10"/>
            <a:ext cx="4853354" cy="6857990"/>
          </a:xfrm>
          <a:prstGeom prst="rect">
            <a:avLst/>
          </a:prstGeom>
        </p:spPr>
      </p:pic>
      <p:sp>
        <p:nvSpPr>
          <p:cNvPr id="10" name="Freeform 10">
            <a:extLst>
              <a:ext uri="{FF2B5EF4-FFF2-40B4-BE49-F238E27FC236}">
                <a16:creationId xmlns:a16="http://schemas.microsoft.com/office/drawing/2014/main" id="{E1CE536E-134A-4A35-900B-30F927D5B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7569200" cy="68580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04987-A10D-42F0-B1E1-3EC94F897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 dirty="0"/>
              <a:t>These were: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0382D1-1594-4E3D-842E-04E1E5E7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2B81E-6068-48B7-993D-48B6FF1E8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1"/>
            <a:ext cx="6015897" cy="359359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Public recognition of the name and day of the saint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Special treatment of the saints bodily remains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Celebration of the saint in writing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134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1E59E-0C19-4CE4-9416-DB2693C02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727" y="382385"/>
            <a:ext cx="6335338" cy="1492132"/>
          </a:xfrm>
        </p:spPr>
        <p:txBody>
          <a:bodyPr>
            <a:normAutofit/>
          </a:bodyPr>
          <a:lstStyle/>
          <a:p>
            <a:r>
              <a:rPr lang="en-GB" dirty="0"/>
              <a:t>Names and dates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843DD1-AD1B-4A42-B4A2-54A5CC4076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14" r="28785" b="1"/>
          <a:stretch/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  <p:sp>
        <p:nvSpPr>
          <p:cNvPr id="15" name="Freeform 6">
            <a:extLst>
              <a:ext uri="{FF2B5EF4-FFF2-40B4-BE49-F238E27FC236}">
                <a16:creationId xmlns:a16="http://schemas.microsoft.com/office/drawing/2014/main" id="{5402222E-F041-43A0-81BC-1B3F2EF76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F05A-16AF-489A-829D-6694289C0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>
            <a:normAutofit/>
          </a:bodyPr>
          <a:lstStyle/>
          <a:p>
            <a:r>
              <a:rPr lang="en-GB" dirty="0"/>
              <a:t>Invocation and the power of names</a:t>
            </a:r>
          </a:p>
          <a:p>
            <a:r>
              <a:rPr lang="en-GB" dirty="0"/>
              <a:t>Bernard of Angers: </a:t>
            </a:r>
          </a:p>
          <a:p>
            <a:pPr lvl="1"/>
            <a:r>
              <a:rPr lang="en-GB" dirty="0"/>
              <a:t>‘Wherever St Foy is named, there also is her power’</a:t>
            </a:r>
          </a:p>
          <a:p>
            <a:r>
              <a:rPr lang="en-GB" dirty="0"/>
              <a:t>Specifics required though</a:t>
            </a:r>
          </a:p>
          <a:p>
            <a:r>
              <a:rPr lang="en-GB" dirty="0" err="1"/>
              <a:t>Delehaye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‘hagiographic coordinates’</a:t>
            </a:r>
          </a:p>
          <a:p>
            <a:r>
              <a:rPr lang="en-GB" dirty="0"/>
              <a:t>Adoption of dated for other purposes</a:t>
            </a:r>
          </a:p>
          <a:p>
            <a:endParaRPr lang="en-GB" dirty="0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B80D28A2-8EA4-4EF0-9056-3BDAA7290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5813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36BAAF-5AE9-4CA7-8BCC-9FC97B0EA3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085"/>
          <a:stretch/>
        </p:blipFill>
        <p:spPr>
          <a:xfrm>
            <a:off x="7338646" y="10"/>
            <a:ext cx="4853354" cy="6857990"/>
          </a:xfrm>
          <a:prstGeom prst="rect">
            <a:avLst/>
          </a:prstGeom>
        </p:spPr>
      </p:pic>
      <p:sp>
        <p:nvSpPr>
          <p:cNvPr id="9" name="Freeform 10">
            <a:extLst>
              <a:ext uri="{FF2B5EF4-FFF2-40B4-BE49-F238E27FC236}">
                <a16:creationId xmlns:a16="http://schemas.microsoft.com/office/drawing/2014/main" id="{E1CE536E-134A-4A35-900B-30F927D5B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7569200" cy="68580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69E50-6AE3-4F9C-81ED-26F558816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 dirty="0"/>
              <a:t>bodies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0382D1-1594-4E3D-842E-04E1E5E7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1B249-465D-4799-ABAC-21759EC83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1"/>
            <a:ext cx="6015897" cy="3593591"/>
          </a:xfrm>
        </p:spPr>
        <p:txBody>
          <a:bodyPr>
            <a:normAutofit/>
          </a:bodyPr>
          <a:lstStyle/>
          <a:p>
            <a:r>
              <a:rPr lang="en-GB" dirty="0"/>
              <a:t>Centrality of dead bodies to religion (in a good way)</a:t>
            </a:r>
          </a:p>
          <a:p>
            <a:r>
              <a:rPr lang="en-GB" dirty="0"/>
              <a:t>Relic theft</a:t>
            </a:r>
          </a:p>
          <a:p>
            <a:r>
              <a:rPr lang="en-GB" dirty="0"/>
              <a:t>Decoration of the tomb</a:t>
            </a:r>
          </a:p>
          <a:p>
            <a:r>
              <a:rPr lang="en-GB" dirty="0"/>
              <a:t>Incorruptible bodies</a:t>
            </a:r>
          </a:p>
          <a:p>
            <a:r>
              <a:rPr lang="en-GB" dirty="0"/>
              <a:t>St Cuthbert’s ‘flexible’ body</a:t>
            </a:r>
          </a:p>
          <a:p>
            <a:r>
              <a:rPr lang="en-GB" dirty="0"/>
              <a:t>Fragment’s as good as the whole</a:t>
            </a:r>
          </a:p>
          <a:p>
            <a:r>
              <a:rPr lang="en-GB" dirty="0"/>
              <a:t>‘Invention’ of relics</a:t>
            </a:r>
          </a:p>
        </p:txBody>
      </p:sp>
    </p:spTree>
    <p:extLst>
      <p:ext uri="{BB962C8B-B14F-4D97-AF65-F5344CB8AC3E}">
        <p14:creationId xmlns:p14="http://schemas.microsoft.com/office/powerpoint/2010/main" val="2209570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4600E-541B-4E98-B0FB-A95F04655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727" y="382385"/>
            <a:ext cx="6335338" cy="1492132"/>
          </a:xfrm>
        </p:spPr>
        <p:txBody>
          <a:bodyPr>
            <a:normAutofit/>
          </a:bodyPr>
          <a:lstStyle/>
          <a:p>
            <a:r>
              <a:rPr lang="en-GB" dirty="0"/>
              <a:t>writing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5A170F-983B-497C-8439-DC85FDBE4A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4" r="14214" b="1"/>
          <a:stretch/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  <p:sp>
        <p:nvSpPr>
          <p:cNvPr id="9" name="Freeform 6">
            <a:extLst>
              <a:ext uri="{FF2B5EF4-FFF2-40B4-BE49-F238E27FC236}">
                <a16:creationId xmlns:a16="http://schemas.microsoft.com/office/drawing/2014/main" id="{5402222E-F041-43A0-81BC-1B3F2EF76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88537-AE41-40A6-8D9D-81642A4BA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>
            <a:normAutofit/>
          </a:bodyPr>
          <a:lstStyle/>
          <a:p>
            <a:r>
              <a:rPr lang="en-GB" dirty="0"/>
              <a:t>Many forms of hagiography discussed previously:</a:t>
            </a:r>
          </a:p>
          <a:p>
            <a:pPr lvl="1"/>
            <a:r>
              <a:rPr lang="en-GB" i="1" dirty="0"/>
              <a:t>Vita</a:t>
            </a:r>
          </a:p>
          <a:p>
            <a:pPr lvl="1"/>
            <a:r>
              <a:rPr lang="en-GB" dirty="0" err="1"/>
              <a:t>Legendaries</a:t>
            </a:r>
            <a:endParaRPr lang="en-GB" dirty="0"/>
          </a:p>
          <a:p>
            <a:pPr lvl="1"/>
            <a:r>
              <a:rPr lang="en-GB" dirty="0"/>
              <a:t>Miracle books</a:t>
            </a:r>
          </a:p>
          <a:p>
            <a:pPr lvl="1"/>
            <a:r>
              <a:rPr lang="en-GB" dirty="0"/>
              <a:t>Sermons</a:t>
            </a:r>
          </a:p>
          <a:p>
            <a:pPr lvl="1"/>
            <a:r>
              <a:rPr lang="en-GB" dirty="0"/>
              <a:t>Literature of canonisation proceedings</a:t>
            </a:r>
          </a:p>
          <a:p>
            <a:pPr lvl="1"/>
            <a:r>
              <a:rPr lang="en-GB" dirty="0"/>
              <a:t>Vernacular hagiography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D28A2-8EA4-4EF0-9056-3BDAA7290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723291-5F3F-4282-A7F1-5FF483C5523B}"/>
              </a:ext>
            </a:extLst>
          </p:cNvPr>
          <p:cNvSpPr txBox="1"/>
          <p:nvPr/>
        </p:nvSpPr>
        <p:spPr>
          <a:xfrm>
            <a:off x="4818256" y="6291076"/>
            <a:ext cx="5758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Vita Sancti Antonii Eremitae – Inventio et Translatio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899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BEF5F-43AC-4A6A-AA2A-2AB281F41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Feast days – William of </a:t>
            </a:r>
            <a:r>
              <a:rPr lang="en-GB" dirty="0" err="1"/>
              <a:t>Auxere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72028-EAAC-491C-89E4-EB0330749F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dirty="0"/>
              <a:t>because they celebrate feasts for us;  for there joy in heaven amongst the angels of God and the holy souls over one sinner who repents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their feast is ours; whence the apostle says, ‘all things are ours, and we are Christ’s’’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so that we should have them as intercessors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so that we can imitate them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to support hope, for if mortal men, similar to us, can be raised so high by their merits, we can too.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so that seeing their beauty and purity, a man may be ashamed of his sins and despise earthly things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the chief and best cause is that in them we honour God alone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587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6CE9D5-28BB-4329-B5E2-B06131F27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9F7D40-5D59-4F59-A331-D8F7710AC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E2B1BC2F-AEBF-4990-A7F9-197AAF28B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48664" y="0"/>
            <a:ext cx="4643336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4202B0-5190-494E-853E-72233BA32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9328" y="457200"/>
            <a:ext cx="3090672" cy="1197864"/>
          </a:xfrm>
        </p:spPr>
        <p:txBody>
          <a:bodyPr anchor="b">
            <a:normAutofit/>
          </a:bodyPr>
          <a:lstStyle/>
          <a:p>
            <a:r>
              <a:rPr lang="en-GB" sz="1900">
                <a:solidFill>
                  <a:schemeClr val="accent1"/>
                </a:solidFill>
              </a:rPr>
              <a:t>Kalendars </a:t>
            </a:r>
            <a:br>
              <a:rPr lang="en-GB" sz="1900">
                <a:solidFill>
                  <a:schemeClr val="accent1"/>
                </a:solidFill>
              </a:rPr>
            </a:br>
            <a:r>
              <a:rPr lang="en-GB" sz="1900">
                <a:solidFill>
                  <a:schemeClr val="accent1"/>
                </a:solidFill>
              </a:rPr>
              <a:t>(not a spelling mistake)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54447D-FD09-49CA-924B-43250F794D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240" t="5575" r="9797" b="16389"/>
          <a:stretch/>
        </p:blipFill>
        <p:spPr>
          <a:xfrm>
            <a:off x="1108778" y="-20465"/>
            <a:ext cx="5387271" cy="68784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8E081-6420-46EA-9A33-91CA62E5B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9328" y="1655065"/>
            <a:ext cx="3090672" cy="4224528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Prefixed to Psalters</a:t>
            </a:r>
          </a:p>
          <a:p>
            <a:r>
              <a:rPr lang="en-GB" sz="1600">
                <a:solidFill>
                  <a:schemeClr val="bg1"/>
                </a:solidFill>
              </a:rPr>
              <a:t>Latterly prefixed to Books of Hours</a:t>
            </a:r>
          </a:p>
          <a:p>
            <a:r>
              <a:rPr lang="en-GB" sz="1600">
                <a:solidFill>
                  <a:schemeClr val="bg1"/>
                </a:solidFill>
              </a:rPr>
              <a:t>Geographical and chronological distinctions</a:t>
            </a:r>
          </a:p>
          <a:p>
            <a:r>
              <a:rPr lang="en-GB" sz="1600">
                <a:solidFill>
                  <a:schemeClr val="bg1"/>
                </a:solidFill>
              </a:rPr>
              <a:t>Feast day = holy day = holiday</a:t>
            </a:r>
          </a:p>
          <a:p>
            <a:r>
              <a:rPr lang="en-GB" sz="1600">
                <a:solidFill>
                  <a:schemeClr val="bg1"/>
                </a:solidFill>
              </a:rPr>
              <a:t>Punishments for working!</a:t>
            </a:r>
          </a:p>
        </p:txBody>
      </p:sp>
    </p:spTree>
    <p:extLst>
      <p:ext uri="{BB962C8B-B14F-4D97-AF65-F5344CB8AC3E}">
        <p14:creationId xmlns:p14="http://schemas.microsoft.com/office/powerpoint/2010/main" val="968338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0FF38F35-5961-4360-A448-96058EFF3A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45" r="18662"/>
          <a:stretch/>
        </p:blipFill>
        <p:spPr>
          <a:xfrm>
            <a:off x="7338646" y="10"/>
            <a:ext cx="4853354" cy="6857990"/>
          </a:xfrm>
          <a:prstGeom prst="rect">
            <a:avLst/>
          </a:prstGeom>
        </p:spPr>
      </p:pic>
      <p:sp>
        <p:nvSpPr>
          <p:cNvPr id="12" name="Freeform 10">
            <a:extLst>
              <a:ext uri="{FF2B5EF4-FFF2-40B4-BE49-F238E27FC236}">
                <a16:creationId xmlns:a16="http://schemas.microsoft.com/office/drawing/2014/main" id="{E1CE536E-134A-4A35-900B-30F927D5B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7569200" cy="68580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DE533-068F-4628-BD0D-D18AA6E5C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 dirty="0"/>
              <a:t>Relic types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A0382D1-1594-4E3D-842E-04E1E5E7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F908739-392B-4DF0-AA9E-1CB587A15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1"/>
            <a:ext cx="6015897" cy="3593591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Corporeal or Contact</a:t>
            </a:r>
          </a:p>
          <a:p>
            <a:r>
              <a:rPr lang="en-US" dirty="0"/>
              <a:t>Corporeal fragments</a:t>
            </a:r>
          </a:p>
          <a:p>
            <a:r>
              <a:rPr lang="en-US" dirty="0"/>
              <a:t>Contact relics</a:t>
            </a:r>
          </a:p>
          <a:p>
            <a:pPr lvl="1"/>
            <a:r>
              <a:rPr lang="en-US" dirty="0"/>
              <a:t>Hair</a:t>
            </a:r>
          </a:p>
          <a:p>
            <a:pPr lvl="1"/>
            <a:r>
              <a:rPr lang="en-US" dirty="0"/>
              <a:t>Clothing</a:t>
            </a:r>
          </a:p>
          <a:p>
            <a:pPr lvl="1"/>
            <a:r>
              <a:rPr lang="en-US" dirty="0"/>
              <a:t>Shoes</a:t>
            </a:r>
          </a:p>
          <a:p>
            <a:pPr lvl="1"/>
            <a:r>
              <a:rPr lang="en-US" dirty="0"/>
              <a:t>Beds</a:t>
            </a:r>
          </a:p>
          <a:p>
            <a:pPr lvl="1"/>
            <a:r>
              <a:rPr lang="en-US" dirty="0"/>
              <a:t>Bells, books and croziers</a:t>
            </a:r>
          </a:p>
          <a:p>
            <a:pPr lvl="1"/>
            <a:r>
              <a:rPr lang="en-US" dirty="0"/>
              <a:t>Water</a:t>
            </a:r>
          </a:p>
          <a:p>
            <a:pPr lvl="1"/>
            <a:r>
              <a:rPr lang="en-US" dirty="0"/>
              <a:t>Oil</a:t>
            </a:r>
          </a:p>
          <a:p>
            <a:pPr lvl="1"/>
            <a:r>
              <a:rPr lang="en-US" dirty="0"/>
              <a:t>Cloth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783057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369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Gill Sans MT</vt:lpstr>
      <vt:lpstr>Impact</vt:lpstr>
      <vt:lpstr>Badge</vt:lpstr>
      <vt:lpstr>‘A bundle of bones, which fools adore’</vt:lpstr>
      <vt:lpstr>Robert Bartlett:</vt:lpstr>
      <vt:lpstr>These were:</vt:lpstr>
      <vt:lpstr>Names and dates</vt:lpstr>
      <vt:lpstr>bodies</vt:lpstr>
      <vt:lpstr>writing</vt:lpstr>
      <vt:lpstr>Feast days – William of Auxere</vt:lpstr>
      <vt:lpstr>Kalendars  (not a spelling mistake)</vt:lpstr>
      <vt:lpstr>Relic types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‘A bundle of bones, which fools adore’</dc:title>
  <dc:creator>Harriet Webster</dc:creator>
  <cp:lastModifiedBy>Harriet Webster</cp:lastModifiedBy>
  <cp:revision>2</cp:revision>
  <dcterms:created xsi:type="dcterms:W3CDTF">2019-03-14T17:25:42Z</dcterms:created>
  <dcterms:modified xsi:type="dcterms:W3CDTF">2019-03-15T12:06:13Z</dcterms:modified>
</cp:coreProperties>
</file>