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m4a" ContentType="audio/mp4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4"/>
    <p:sldMasterId id="2147484089" r:id="rId5"/>
    <p:sldMasterId id="2147484110" r:id="rId6"/>
  </p:sldMasterIdLst>
  <p:notesMasterIdLst>
    <p:notesMasterId r:id="rId25"/>
  </p:notesMasterIdLst>
  <p:handoutMasterIdLst>
    <p:handoutMasterId r:id="rId26"/>
  </p:handoutMasterIdLst>
  <p:sldIdLst>
    <p:sldId id="474" r:id="rId7"/>
    <p:sldId id="348" r:id="rId8"/>
    <p:sldId id="481" r:id="rId9"/>
    <p:sldId id="292" r:id="rId10"/>
    <p:sldId id="266" r:id="rId11"/>
    <p:sldId id="329" r:id="rId12"/>
    <p:sldId id="482" r:id="rId13"/>
    <p:sldId id="416" r:id="rId14"/>
    <p:sldId id="351" r:id="rId15"/>
    <p:sldId id="290" r:id="rId16"/>
    <p:sldId id="386" r:id="rId17"/>
    <p:sldId id="483" r:id="rId18"/>
    <p:sldId id="299" r:id="rId19"/>
    <p:sldId id="276" r:id="rId20"/>
    <p:sldId id="476" r:id="rId21"/>
    <p:sldId id="385" r:id="rId22"/>
    <p:sldId id="477" r:id="rId23"/>
    <p:sldId id="469" r:id="rId24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FD78"/>
    <a:srgbClr val="C8FFCE"/>
    <a:srgbClr val="FFECEE"/>
    <a:srgbClr val="FF9183"/>
    <a:srgbClr val="E2C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–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12C8C85-51F0-491E-9774-3900AFEF0FD7}" styleName="Light Style 2 –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823"/>
    <p:restoredTop sz="78899" autoAdjust="0"/>
  </p:normalViewPr>
  <p:slideViewPr>
    <p:cSldViewPr snapToGrid="0" snapToObjects="1">
      <p:cViewPr varScale="1">
        <p:scale>
          <a:sx n="106" d="100"/>
          <a:sy n="106" d="100"/>
        </p:scale>
        <p:origin x="200" y="8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15/11/2021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11/15/21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Slide Image Placeholder 1">
            <a:extLst>
              <a:ext uri="{FF2B5EF4-FFF2-40B4-BE49-F238E27FC236}">
                <a16:creationId xmlns:a16="http://schemas.microsoft.com/office/drawing/2014/main" id="{E8D406D5-8F0E-D944-B79D-822EFB7417E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4" name="Notes Placeholder 2">
            <a:extLst>
              <a:ext uri="{FF2B5EF4-FFF2-40B4-BE49-F238E27FC236}">
                <a16:creationId xmlns:a16="http://schemas.microsoft.com/office/drawing/2014/main" id="{A0E50DB7-0FF2-9449-B6E6-F0522C2A369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23555" name="Slide Number Placeholder 3">
            <a:extLst>
              <a:ext uri="{FF2B5EF4-FFF2-40B4-BE49-F238E27FC236}">
                <a16:creationId xmlns:a16="http://schemas.microsoft.com/office/drawing/2014/main" id="{B7E3B7A1-DCD0-0941-BC14-1F4AA8EEFDA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A3B55EB-D69D-6742-A2B5-FB3708F2C9F0}" type="slidenum">
              <a:rPr lang="en-US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cy-GB"/>
          </a:p>
        </p:txBody>
      </p:sp>
    </p:spTree>
    <p:extLst>
      <p:ext uri="{BB962C8B-B14F-4D97-AF65-F5344CB8AC3E}">
        <p14:creationId xmlns:p14="http://schemas.microsoft.com/office/powerpoint/2010/main" val="36067830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874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73" name="Google Shape;173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4" name="Google Shape;174;p1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4</a:t>
            </a:fld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473556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Slide Image Placeholder 1">
            <a:extLst>
              <a:ext uri="{FF2B5EF4-FFF2-40B4-BE49-F238E27FC236}">
                <a16:creationId xmlns:a16="http://schemas.microsoft.com/office/drawing/2014/main" id="{D09CBDBA-5698-A345-AA3F-A2984215419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4" name="Notes Placeholder 2">
            <a:extLst>
              <a:ext uri="{FF2B5EF4-FFF2-40B4-BE49-F238E27FC236}">
                <a16:creationId xmlns:a16="http://schemas.microsoft.com/office/drawing/2014/main" id="{141C6D4D-6142-7040-AB41-C01D42EE86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-GB" altLang="cy-GB"/>
          </a:p>
        </p:txBody>
      </p:sp>
      <p:sp>
        <p:nvSpPr>
          <p:cNvPr id="33795" name="Slide Number Placeholder 3">
            <a:extLst>
              <a:ext uri="{FF2B5EF4-FFF2-40B4-BE49-F238E27FC236}">
                <a16:creationId xmlns:a16="http://schemas.microsoft.com/office/drawing/2014/main" id="{A89D0D61-A176-2E47-8254-99F633F464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fld id="{49F7FB1F-CF4E-0640-8280-998A1CB44EDF}" type="slidenum">
              <a:rPr lang="cy-GB" altLang="cy-GB" smtClean="0"/>
              <a:pPr/>
              <a:t>11</a:t>
            </a:fld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39326710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11/15/21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11/15/21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11/15/21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297031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11/15/21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19068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27054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3D86-ED73-7842-8CFE-D2807059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CBE3-DC4C-D44A-903F-74A96D4A55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6515A-0524-F84F-A485-E8B9E4595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552DE-72B6-134F-9F03-BB71A1238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15/11/21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147EA2-EF1E-FE43-85F2-177419870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8130D-F509-9045-B467-111062B82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9445914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BECF6-F5E9-C44F-9C37-6056D49FC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B07D8-5925-DA4D-B8B1-F9DC7CB567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0834C5-AC5D-9642-87CC-51ABCFA69E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60EBF6-E397-A847-B3FB-39643FBC02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8E32BB-CBD7-9943-A4C1-C1044402F6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84307E-DF4D-F742-B893-0828E20A1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15/11/21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9B1A86-2CD1-8D4D-9CAC-F7CAA4E63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1704C2-716A-0242-AFF5-2F0F7FE5E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7765740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D81C3-E9C4-4366-86C5-91C4B4E3E74D}" type="datetimeFigureOut">
              <a:rPr lang="en-GB" smtClean="0"/>
              <a:t>15/11/2021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7FBA6-A7B5-4AFC-A907-6BCAE182EB3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524000" y="731520"/>
            <a:ext cx="8534400" cy="34747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80556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9.xml"/><Relationship Id="rId21" Type="http://schemas.openxmlformats.org/officeDocument/2006/relationships/slideLayout" Target="../slideLayouts/slideLayout27.xml"/><Relationship Id="rId7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8.xml"/><Relationship Id="rId1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8.xml"/><Relationship Id="rId16" Type="http://schemas.openxmlformats.org/officeDocument/2006/relationships/slideLayout" Target="../slideLayouts/slideLayout22.xml"/><Relationship Id="rId20" Type="http://schemas.openxmlformats.org/officeDocument/2006/relationships/slideLayout" Target="../slideLayouts/slideLayout26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20.xml"/><Relationship Id="rId22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5" Type="http://schemas.openxmlformats.org/officeDocument/2006/relationships/slideLayout" Target="../slideLayouts/slideLayout32.xml"/><Relationship Id="rId4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5" r:id="rId3"/>
    <p:sldLayoutId id="2147484086" r:id="rId4"/>
    <p:sldLayoutId id="2147484087" r:id="rId5"/>
    <p:sldLayoutId id="2147484088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9" r:id="rId2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  <p:sldLayoutId id="2147484113" r:id="rId3"/>
    <p:sldLayoutId id="2147484115" r:id="rId4"/>
    <p:sldLayoutId id="2147484118" r:id="rId5"/>
    <p:sldLayoutId id="2147484135" r:id="rId6"/>
    <p:sldLayoutId id="2147484136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3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1.png"/><Relationship Id="rId4" Type="http://schemas.openxmlformats.org/officeDocument/2006/relationships/hyperlink" Target="https://ieithgar.cymru/diphthong-mazes/?m=1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../media/media5.m4a"/><Relationship Id="rId13" Type="http://schemas.openxmlformats.org/officeDocument/2006/relationships/slideLayout" Target="../slideLayouts/slideLayout32.xml"/><Relationship Id="rId18" Type="http://schemas.openxmlformats.org/officeDocument/2006/relationships/image" Target="../media/image15.png"/><Relationship Id="rId3" Type="http://schemas.microsoft.com/office/2007/relationships/media" Target="../media/media3.m4a"/><Relationship Id="rId7" Type="http://schemas.microsoft.com/office/2007/relationships/media" Target="../media/media5.m4a"/><Relationship Id="rId12" Type="http://schemas.openxmlformats.org/officeDocument/2006/relationships/audio" Target="../media/media7.m4a"/><Relationship Id="rId17" Type="http://schemas.openxmlformats.org/officeDocument/2006/relationships/image" Target="../media/image14.tiff"/><Relationship Id="rId2" Type="http://schemas.openxmlformats.org/officeDocument/2006/relationships/audio" Target="../media/media2.m4a"/><Relationship Id="rId16" Type="http://schemas.openxmlformats.org/officeDocument/2006/relationships/image" Target="../media/image13.tiff"/><Relationship Id="rId20" Type="http://schemas.openxmlformats.org/officeDocument/2006/relationships/image" Target="../media/image17.emf"/><Relationship Id="rId1" Type="http://schemas.microsoft.com/office/2007/relationships/media" Target="../media/media2.m4a"/><Relationship Id="rId6" Type="http://schemas.openxmlformats.org/officeDocument/2006/relationships/audio" Target="../media/media4.m4a"/><Relationship Id="rId11" Type="http://schemas.microsoft.com/office/2007/relationships/media" Target="../media/media7.m4a"/><Relationship Id="rId5" Type="http://schemas.microsoft.com/office/2007/relationships/media" Target="../media/media4.m4a"/><Relationship Id="rId15" Type="http://schemas.openxmlformats.org/officeDocument/2006/relationships/image" Target="../media/image12.png"/><Relationship Id="rId10" Type="http://schemas.openxmlformats.org/officeDocument/2006/relationships/audio" Target="../media/media6.m4a"/><Relationship Id="rId19" Type="http://schemas.openxmlformats.org/officeDocument/2006/relationships/image" Target="../media/image16.png"/><Relationship Id="rId4" Type="http://schemas.openxmlformats.org/officeDocument/2006/relationships/audio" Target="../media/media3.m4a"/><Relationship Id="rId9" Type="http://schemas.microsoft.com/office/2007/relationships/media" Target="../media/media6.m4a"/><Relationship Id="rId1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31.xml"/><Relationship Id="rId7" Type="http://schemas.openxmlformats.org/officeDocument/2006/relationships/image" Target="../media/image20.png"/><Relationship Id="rId12" Type="http://schemas.openxmlformats.org/officeDocument/2006/relationships/image" Target="../media/image17.emf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microsoft.com/office/2007/relationships/hdphoto" Target="../media/hdphoto1.wdp"/><Relationship Id="rId11" Type="http://schemas.openxmlformats.org/officeDocument/2006/relationships/image" Target="../media/image23.tiff"/><Relationship Id="rId5" Type="http://schemas.openxmlformats.org/officeDocument/2006/relationships/image" Target="../media/image19.png"/><Relationship Id="rId10" Type="http://schemas.openxmlformats.org/officeDocument/2006/relationships/image" Target="../media/image3.png"/><Relationship Id="rId4" Type="http://schemas.openxmlformats.org/officeDocument/2006/relationships/image" Target="../media/image18.jpeg"/><Relationship Id="rId9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6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2.xml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31.tiff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3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slideLayout" Target="../slideLayouts/slideLayout29.xml"/><Relationship Id="rId1" Type="http://schemas.openxmlformats.org/officeDocument/2006/relationships/tags" Target="../tags/tag2.xml"/><Relationship Id="rId4" Type="http://schemas.openxmlformats.org/officeDocument/2006/relationships/image" Target="../media/image17.em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3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Box 1">
            <a:extLst>
              <a:ext uri="{FF2B5EF4-FFF2-40B4-BE49-F238E27FC236}">
                <a16:creationId xmlns:a16="http://schemas.microsoft.com/office/drawing/2014/main" id="{FCABB4D5-79E8-5F43-B21D-A107CD359A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15594" y="3910012"/>
            <a:ext cx="3960811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400" b="1" dirty="0" err="1">
                <a:latin typeface="Arial" panose="020B0604020202020204" pitchFamily="34" charset="0"/>
                <a:cs typeface="Arial Unicode MS" panose="020B0604020202020204" pitchFamily="34" charset="-128"/>
              </a:rPr>
              <a:t>Grŵp</a:t>
            </a:r>
            <a:r>
              <a:rPr lang="en-US" altLang="cy-GB" sz="2400" b="1" dirty="0">
                <a:latin typeface="Arial" panose="020B0604020202020204" pitchFamily="34" charset="0"/>
                <a:cs typeface="Arial Unicode MS" panose="020B0604020202020204" pitchFamily="34" charset="-128"/>
              </a:rPr>
              <a:t> B</a:t>
            </a:r>
            <a:endParaRPr lang="en-US" altLang="cy-GB" sz="200" b="1" dirty="0"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2400" b="1" dirty="0">
                <a:latin typeface="Arial" panose="020B0604020202020204" pitchFamily="34" charset="0"/>
                <a:cs typeface="Arial Unicode MS" panose="020B0604020202020204" pitchFamily="34" charset="-128"/>
              </a:rPr>
              <a:t>Catrin Evans-Thomas</a:t>
            </a:r>
          </a:p>
          <a:p>
            <a:pPr algn="ctr" eaLnBrk="1" hangingPunct="1"/>
            <a:endParaRPr lang="en-US" altLang="cy-GB" sz="2400" b="1" dirty="0"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2000" dirty="0" err="1">
                <a:latin typeface="Arial" panose="020B0604020202020204" pitchFamily="34" charset="0"/>
                <a:cs typeface="Arial Unicode MS" panose="020B0604020202020204" pitchFamily="34" charset="-128"/>
              </a:rPr>
              <a:t>c.evans-thomas@pcydds.ac.uk</a:t>
            </a:r>
            <a:endParaRPr lang="en-US" altLang="cy-GB" sz="2000" dirty="0"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sz="2400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dirty="0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pic>
        <p:nvPicPr>
          <p:cNvPr id="22531" name="Picture 4">
            <a:extLst>
              <a:ext uri="{FF2B5EF4-FFF2-40B4-BE49-F238E27FC236}">
                <a16:creationId xmlns:a16="http://schemas.microsoft.com/office/drawing/2014/main" id="{06E23058-4AF2-5343-B9D7-3F13891CB1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360"/>
          <a:stretch>
            <a:fillRect/>
          </a:stretch>
        </p:blipFill>
        <p:spPr bwMode="auto">
          <a:xfrm>
            <a:off x="0" y="5886450"/>
            <a:ext cx="12192000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2" name="Picture 5">
            <a:extLst>
              <a:ext uri="{FF2B5EF4-FFF2-40B4-BE49-F238E27FC236}">
                <a16:creationId xmlns:a16="http://schemas.microsoft.com/office/drawing/2014/main" id="{0E66C4F5-213B-BE40-B8E5-FFFCCF496C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2600" y="177800"/>
            <a:ext cx="2641600" cy="119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300" y="1590675"/>
            <a:ext cx="6375400" cy="210350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lIns="68580" tIns="34290" rIns="68580" bIns="34290" anchor="b"/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35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35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35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35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sz="35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 fontAlgn="auto">
              <a:spcAft>
                <a:spcPts val="0"/>
              </a:spcAft>
              <a:defRPr/>
            </a:pPr>
            <a:r>
              <a:rPr lang="en-GB" sz="3500" b="1" dirty="0">
                <a:solidFill>
                  <a:srgbClr val="002060"/>
                </a:solidFill>
                <a:latin typeface="Segoe Print" panose="02000800000000000000" pitchFamily="2" charset="0"/>
              </a:rPr>
              <a:t>BA1 2021-22</a:t>
            </a:r>
          </a:p>
          <a:p>
            <a:pPr algn="ctr" fontAlgn="auto">
              <a:spcAft>
                <a:spcPts val="0"/>
              </a:spcAft>
              <a:defRPr/>
            </a:pP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4BF9C1B-A1E1-D949-B229-26EE7DD343EA}"/>
              </a:ext>
            </a:extLst>
          </p:cNvPr>
          <p:cNvSpPr/>
          <p:nvPr/>
        </p:nvSpPr>
        <p:spPr>
          <a:xfrm>
            <a:off x="9358253" y="1733034"/>
            <a:ext cx="2441694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Darlith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/Lecture </a:t>
            </a:r>
          </a:p>
          <a:p>
            <a:pPr algn="ctr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3</a:t>
            </a:r>
          </a:p>
          <a:p>
            <a:pPr algn="ctr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16.11.2021</a:t>
            </a:r>
          </a:p>
        </p:txBody>
      </p:sp>
    </p:spTree>
    <p:extLst>
      <p:ext uri="{BB962C8B-B14F-4D97-AF65-F5344CB8AC3E}">
        <p14:creationId xmlns:p14="http://schemas.microsoft.com/office/powerpoint/2010/main" val="1122977068"/>
      </p:ext>
    </p:extLst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dirty="0">
                  <a:latin typeface="Tw Cen MT" panose="020B0602020104020603" pitchFamily="34" charset="0"/>
                </a:rPr>
                <a:t>Nod Ac </a:t>
              </a:r>
              <a:r>
                <a:rPr lang="en-US" sz="3600" dirty="0" err="1">
                  <a:latin typeface="Tw Cen MT" panose="020B0602020104020603" pitchFamily="34" charset="0"/>
                </a:rPr>
                <a:t>Amcanion</a:t>
              </a:r>
              <a:br>
                <a:rPr lang="en-US" sz="3600" dirty="0">
                  <a:latin typeface="Tw Cen MT" panose="020B0602020104020603" pitchFamily="34" charset="0"/>
                </a:rPr>
              </a:br>
              <a:r>
                <a:rPr lang="en-US" sz="3600" dirty="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latin typeface="Tw Cen MT" panose="020B0602020104020603" pitchFamily="34" charset="0"/>
                </a:rPr>
                <a:t>Sesiwn</a:t>
              </a:r>
              <a:r>
                <a:rPr lang="en-US" sz="3200" dirty="0">
                  <a:latin typeface="Tw Cen MT" panose="020B0602020104020603" pitchFamily="34" charset="0"/>
                </a:rPr>
                <a:t> 3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Llwybr</a:t>
            </a:r>
            <a:r>
              <a:rPr lang="en-US" sz="4500" b="1" cap="none" dirty="0">
                <a:latin typeface="Ink Free" panose="03080402000500000000" pitchFamily="66" charset="0"/>
              </a:rPr>
              <a:t> y </a:t>
            </a:r>
            <a:r>
              <a:rPr lang="en-US" sz="4500" b="1" cap="none" dirty="0" err="1">
                <a:latin typeface="Ink Free" panose="03080402000500000000" pitchFamily="66" charset="0"/>
              </a:rPr>
              <a:t>Gymraeg</a:t>
            </a:r>
            <a:r>
              <a:rPr lang="en-US" sz="4500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 Welsh Pathway </a:t>
            </a:r>
            <a:r>
              <a:rPr lang="en-US" sz="4500" b="1" cap="none" dirty="0" err="1">
                <a:latin typeface="Ink Free" panose="03080402000500000000" pitchFamily="66" charset="0"/>
              </a:rPr>
              <a:t>Blwyddyn</a:t>
            </a:r>
            <a:r>
              <a:rPr lang="en-US" sz="4500" b="1" cap="none" dirty="0">
                <a:latin typeface="Ink Free" panose="03080402000500000000" pitchFamily="66" charset="0"/>
              </a:rPr>
              <a:t>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885" y="1182495"/>
            <a:ext cx="5799629" cy="447343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wyddor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the alphabet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Patrymau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syml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cyflwyno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ein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hunain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Simple patterns – introducing ourselves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Enwau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lleoedd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Placenames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Treigladau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mutations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7887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6">
            <a:extLst>
              <a:ext uri="{FF2B5EF4-FFF2-40B4-BE49-F238E27FC236}">
                <a16:creationId xmlns:a16="http://schemas.microsoft.com/office/drawing/2014/main" id="{917E7645-4B60-1E44-AC20-7EF2D29E7E8E}"/>
              </a:ext>
            </a:extLst>
          </p:cNvPr>
          <p:cNvSpPr txBox="1">
            <a:spLocks/>
          </p:cNvSpPr>
          <p:nvPr/>
        </p:nvSpPr>
        <p:spPr>
          <a:xfrm>
            <a:off x="1606431" y="218456"/>
            <a:ext cx="12192000" cy="270550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Dechrau</a:t>
            </a:r>
            <a:r>
              <a:rPr lang="en-US" sz="4500" b="1" cap="none" dirty="0"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latin typeface="Ink Free" panose="03080402000500000000" pitchFamily="66" charset="0"/>
              </a:rPr>
              <a:t>yn</a:t>
            </a:r>
            <a:r>
              <a:rPr lang="en-US" sz="4500" b="1" cap="none" dirty="0">
                <a:latin typeface="Ink Free" panose="03080402000500000000" pitchFamily="66" charset="0"/>
              </a:rPr>
              <a:t> y </a:t>
            </a:r>
            <a:r>
              <a:rPr lang="en-US" sz="4500" b="1" cap="none" dirty="0" err="1">
                <a:latin typeface="Ink Free" panose="03080402000500000000" pitchFamily="66" charset="0"/>
              </a:rPr>
              <a:t>dechrau</a:t>
            </a:r>
            <a:r>
              <a:rPr lang="en-US" sz="4500" b="1" cap="none" dirty="0">
                <a:latin typeface="Ink Free" panose="03080402000500000000" pitchFamily="66" charset="0"/>
              </a:rPr>
              <a:t> – </a:t>
            </a:r>
            <a:r>
              <a:rPr lang="en-US" sz="4500" b="1" cap="none" dirty="0" err="1">
                <a:solidFill>
                  <a:schemeClr val="accent6"/>
                </a:solidFill>
                <a:latin typeface="Ink Free" panose="03080402000500000000" pitchFamily="66" charset="0"/>
              </a:rPr>
              <a:t>Yr</a:t>
            </a:r>
            <a:r>
              <a:rPr lang="en-US" sz="4500" b="1" cap="none" dirty="0">
                <a:solidFill>
                  <a:schemeClr val="accent6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accent6"/>
                </a:solidFill>
                <a:latin typeface="Ink Free" panose="03080402000500000000" pitchFamily="66" charset="0"/>
              </a:rPr>
              <a:t>Wyddor</a:t>
            </a:r>
            <a:endParaRPr lang="en-US" sz="4500" b="1" cap="none" dirty="0">
              <a:solidFill>
                <a:schemeClr val="accent6"/>
              </a:solidFill>
              <a:latin typeface="Ink Free" panose="03080402000500000000" pitchFamily="66" charset="0"/>
            </a:endParaRP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From the start – the alphabet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A4F8CEA5-B445-154E-8233-D718E55FE3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082871"/>
              </p:ext>
            </p:extLst>
          </p:nvPr>
        </p:nvGraphicFramePr>
        <p:xfrm>
          <a:off x="3048000" y="1602787"/>
          <a:ext cx="9144000" cy="5143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3000" b="1" dirty="0" err="1">
                          <a:solidFill>
                            <a:schemeClr val="bg1"/>
                          </a:solidFill>
                          <a:latin typeface="Modern Love" pitchFamily="82" charset="0"/>
                        </a:rPr>
                        <a:t>Yr</a:t>
                      </a:r>
                      <a:r>
                        <a:rPr lang="en-US" sz="3000" b="1" dirty="0">
                          <a:solidFill>
                            <a:schemeClr val="bg1"/>
                          </a:solidFill>
                          <a:latin typeface="Modern Love" pitchFamily="82" charset="0"/>
                        </a:rPr>
                        <a:t> </a:t>
                      </a:r>
                      <a:r>
                        <a:rPr lang="en-US" sz="3000" b="1" dirty="0" err="1">
                          <a:solidFill>
                            <a:schemeClr val="bg1"/>
                          </a:solidFill>
                          <a:latin typeface="Modern Love" pitchFamily="82" charset="0"/>
                        </a:rPr>
                        <a:t>Wyddor</a:t>
                      </a:r>
                      <a:endParaRPr lang="en-US" sz="3000" b="1" dirty="0">
                        <a:solidFill>
                          <a:schemeClr val="bg1"/>
                        </a:solidFill>
                        <a:latin typeface="Modern Love" pitchFamily="8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F7C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a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b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c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ch</a:t>
                      </a:r>
                      <a:endParaRPr lang="en-US" sz="4500" b="1" dirty="0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dd</a:t>
                      </a:r>
                      <a:endParaRPr lang="en-US" sz="4500" b="1" dirty="0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e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f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ff</a:t>
                      </a:r>
                      <a:endParaRPr lang="en-US" sz="4500" b="1" dirty="0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ng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h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i</a:t>
                      </a:r>
                      <a:endParaRPr lang="en-US" sz="4500" b="1" dirty="0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j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l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ll</a:t>
                      </a:r>
                      <a:endParaRPr lang="en-US" sz="4500" b="1" dirty="0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m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n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o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p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ph</a:t>
                      </a:r>
                      <a:endParaRPr lang="en-US" sz="4500" b="1" dirty="0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r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rh</a:t>
                      </a:r>
                      <a:endParaRPr lang="en-US" sz="4500" b="1" dirty="0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t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th</a:t>
                      </a:r>
                      <a:endParaRPr lang="en-US" sz="4500" b="1" dirty="0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u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w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y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pSp>
        <p:nvGrpSpPr>
          <p:cNvPr id="8" name="Group 7">
            <a:extLst>
              <a:ext uri="{FF2B5EF4-FFF2-40B4-BE49-F238E27FC236}">
                <a16:creationId xmlns:a16="http://schemas.microsoft.com/office/drawing/2014/main" id="{101620E9-4F97-E04A-809E-3A376E0CC3E9}"/>
              </a:ext>
            </a:extLst>
          </p:cNvPr>
          <p:cNvGrpSpPr/>
          <p:nvPr/>
        </p:nvGrpSpPr>
        <p:grpSpPr>
          <a:xfrm>
            <a:off x="152401" y="3759681"/>
            <a:ext cx="3048000" cy="2811026"/>
            <a:chOff x="-130629" y="5551882"/>
            <a:chExt cx="3683726" cy="2428520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C8814567-C167-0F4E-859A-9C6B691B156E}"/>
                </a:ext>
              </a:extLst>
            </p:cNvPr>
            <p:cNvSpPr txBox="1"/>
            <p:nvPr/>
          </p:nvSpPr>
          <p:spPr>
            <a:xfrm>
              <a:off x="-130629" y="5551882"/>
              <a:ext cx="3683726" cy="2428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u="sng" dirty="0" err="1"/>
                <a:t>Allwedd</a:t>
              </a:r>
              <a:endParaRPr lang="en-US" b="1" dirty="0"/>
            </a:p>
            <a:p>
              <a:pPr>
                <a:lnSpc>
                  <a:spcPct val="150000"/>
                </a:lnSpc>
              </a:pPr>
              <a:r>
                <a:rPr lang="en-US" b="1" dirty="0"/>
                <a:t>	</a:t>
              </a:r>
            </a:p>
            <a:p>
              <a:pPr>
                <a:lnSpc>
                  <a:spcPct val="150000"/>
                </a:lnSpc>
              </a:pPr>
              <a:endParaRPr lang="en-US" b="1" dirty="0"/>
            </a:p>
            <a:p>
              <a:pPr>
                <a:lnSpc>
                  <a:spcPct val="150000"/>
                </a:lnSpc>
              </a:pPr>
              <a:r>
                <a:rPr lang="en-US" b="1" dirty="0" err="1"/>
                <a:t>Llafariaid</a:t>
              </a:r>
              <a:r>
                <a:rPr lang="en-US" b="1" dirty="0"/>
                <a:t> / Vowels</a:t>
              </a:r>
            </a:p>
            <a:p>
              <a:pPr>
                <a:lnSpc>
                  <a:spcPct val="150000"/>
                </a:lnSpc>
              </a:pPr>
              <a:endParaRPr lang="en-US" b="1" dirty="0"/>
            </a:p>
            <a:p>
              <a:pPr>
                <a:lnSpc>
                  <a:spcPct val="150000"/>
                </a:lnSpc>
              </a:pPr>
              <a:r>
                <a:rPr lang="en-US" b="1" dirty="0" err="1"/>
                <a:t>Llythrennau</a:t>
              </a:r>
              <a:r>
                <a:rPr lang="en-US" b="1" dirty="0"/>
                <a:t> </a:t>
              </a:r>
              <a:r>
                <a:rPr lang="en-US" b="1" dirty="0" err="1"/>
                <a:t>Dwbl</a:t>
              </a:r>
              <a:r>
                <a:rPr lang="en-US" b="1" dirty="0"/>
                <a:t> / Double letters</a:t>
              </a: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36C35C7-0111-F549-841C-348FABB0F335}"/>
                </a:ext>
              </a:extLst>
            </p:cNvPr>
            <p:cNvSpPr/>
            <p:nvPr/>
          </p:nvSpPr>
          <p:spPr>
            <a:xfrm>
              <a:off x="46910" y="6192126"/>
              <a:ext cx="326572" cy="314236"/>
            </a:xfrm>
            <a:prstGeom prst="rect">
              <a:avLst/>
            </a:prstGeom>
            <a:solidFill>
              <a:srgbClr val="00B0F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627BD5F-82F0-C845-84E0-3A625B474F5C}"/>
                </a:ext>
              </a:extLst>
            </p:cNvPr>
            <p:cNvSpPr/>
            <p:nvPr/>
          </p:nvSpPr>
          <p:spPr>
            <a:xfrm>
              <a:off x="46909" y="6989488"/>
              <a:ext cx="326572" cy="314236"/>
            </a:xfrm>
            <a:prstGeom prst="rect">
              <a:avLst/>
            </a:prstGeom>
            <a:solidFill>
              <a:srgbClr val="FE4562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4" name="Audio Recording 14 Oct 2020 at 13:27:14" descr="Audio Recording 14 Oct 2020 at 13:27:14">
            <a:hlinkClick r:id="" action="ppaction://media"/>
            <a:extLst>
              <a:ext uri="{FF2B5EF4-FFF2-40B4-BE49-F238E27FC236}">
                <a16:creationId xmlns:a16="http://schemas.microsoft.com/office/drawing/2014/main" id="{0E14A6F8-C899-6F4B-A8CC-A5BD6336A5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9757" y="1678987"/>
            <a:ext cx="1419332" cy="1419332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E44FC2B-74CC-AB45-8195-C07EB73CDB09}"/>
              </a:ext>
            </a:extLst>
          </p:cNvPr>
          <p:cNvSpPr txBox="1"/>
          <p:nvPr/>
        </p:nvSpPr>
        <p:spPr>
          <a:xfrm>
            <a:off x="611388" y="287293"/>
            <a:ext cx="20360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latin typeface="Avenir Book" panose="02000503020000020003" pitchFamily="2" charset="0"/>
              </a:rPr>
              <a:t>29 </a:t>
            </a:r>
            <a:r>
              <a:rPr lang="en-US" sz="2800" dirty="0" err="1">
                <a:latin typeface="Avenir Book" panose="02000503020000020003" pitchFamily="2" charset="0"/>
              </a:rPr>
              <a:t>llythyren</a:t>
            </a:r>
            <a:endParaRPr lang="en-US" sz="2800" dirty="0">
              <a:latin typeface="Avenir Book" panose="020005030200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896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712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>
            <a:extLst>
              <a:ext uri="{FF2B5EF4-FFF2-40B4-BE49-F238E27FC236}">
                <a16:creationId xmlns:a16="http://schemas.microsoft.com/office/drawing/2014/main" id="{ADC93AEA-973A-1544-B2C1-27A62C592A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4231" y="3029151"/>
            <a:ext cx="2721207" cy="266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B2C381C3-6D0F-4444-82AF-12F9107EABA4}"/>
              </a:ext>
            </a:extLst>
          </p:cNvPr>
          <p:cNvSpPr txBox="1">
            <a:spLocks/>
          </p:cNvSpPr>
          <p:nvPr/>
        </p:nvSpPr>
        <p:spPr>
          <a:xfrm>
            <a:off x="-844120" y="0"/>
            <a:ext cx="5012229" cy="23687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YR </a:t>
            </a:r>
          </a:p>
          <a:p>
            <a:pPr algn="ctr"/>
            <a:r>
              <a:rPr lang="en-US" sz="4500" b="1" cap="none">
                <a:latin typeface="Ink Free" panose="03080402000500000000" pitchFamily="66" charset="0"/>
              </a:rPr>
              <a:t>WYDDOR</a:t>
            </a:r>
            <a:endParaRPr lang="en-US" sz="4500" b="1" cap="none" dirty="0">
              <a:latin typeface="Ink Free" panose="03080402000500000000" pitchFamily="66" charset="0"/>
            </a:endParaRP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 GYMRAEG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0968E3DB-3101-084C-83AC-59B11248009D}"/>
              </a:ext>
            </a:extLst>
          </p:cNvPr>
          <p:cNvSpPr txBox="1">
            <a:spLocks/>
          </p:cNvSpPr>
          <p:nvPr/>
        </p:nvSpPr>
        <p:spPr>
          <a:xfrm>
            <a:off x="3794483" y="425249"/>
            <a:ext cx="7838471" cy="1352752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llun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gwyliwch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fideo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rapiwch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wyddor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Click on the picture, watch the video, and rap along!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93C718-9BC9-A649-AA2B-9D06AFB3E7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1768" y="1778001"/>
            <a:ext cx="8343900" cy="468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5123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4C7B85F-3F3B-9245-BF27-8FF6C26A939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0417" y="165251"/>
            <a:ext cx="3690078" cy="2661886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09C5183-AB3F-D94D-9DE0-B0D96CDC344A}"/>
              </a:ext>
            </a:extLst>
          </p:cNvPr>
          <p:cNvSpPr txBox="1">
            <a:spLocks/>
          </p:cNvSpPr>
          <p:nvPr/>
        </p:nvSpPr>
        <p:spPr>
          <a:xfrm>
            <a:off x="6977595" y="198982"/>
            <a:ext cx="1457569" cy="1397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b="1" dirty="0" err="1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endParaRPr lang="en-US" sz="4000" b="1" dirty="0">
              <a:solidFill>
                <a:srgbClr val="00206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3324B80-8E66-3448-B88B-F85D3EE00607}"/>
              </a:ext>
            </a:extLst>
          </p:cNvPr>
          <p:cNvSpPr txBox="1">
            <a:spLocks/>
          </p:cNvSpPr>
          <p:nvPr/>
        </p:nvSpPr>
        <p:spPr>
          <a:xfrm>
            <a:off x="5157442" y="165252"/>
            <a:ext cx="1457569" cy="1397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b="1" dirty="0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</a:t>
            </a:r>
            <a:endParaRPr lang="en-US" sz="4000" b="1" dirty="0">
              <a:solidFill>
                <a:srgbClr val="00206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D2A173BD-161E-7542-8697-3D0BD7D511BD}"/>
              </a:ext>
            </a:extLst>
          </p:cNvPr>
          <p:cNvSpPr txBox="1">
            <a:spLocks/>
          </p:cNvSpPr>
          <p:nvPr/>
        </p:nvSpPr>
        <p:spPr>
          <a:xfrm>
            <a:off x="7639203" y="180169"/>
            <a:ext cx="1457569" cy="1397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b="1" dirty="0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</a:t>
            </a:r>
            <a:endParaRPr lang="en-US" sz="4000" b="1" dirty="0">
              <a:solidFill>
                <a:srgbClr val="00206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C5A77E66-B79E-374E-8234-942FD90A1EB0}"/>
              </a:ext>
            </a:extLst>
          </p:cNvPr>
          <p:cNvSpPr txBox="1">
            <a:spLocks/>
          </p:cNvSpPr>
          <p:nvPr/>
        </p:nvSpPr>
        <p:spPr>
          <a:xfrm>
            <a:off x="8425397" y="180169"/>
            <a:ext cx="1457569" cy="1397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b="1" dirty="0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u</a:t>
            </a:r>
            <a:endParaRPr lang="en-US" sz="4000" b="1" dirty="0">
              <a:solidFill>
                <a:srgbClr val="00206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F911FA83-FADF-B34B-97CD-667334C602A2}"/>
              </a:ext>
            </a:extLst>
          </p:cNvPr>
          <p:cNvSpPr txBox="1">
            <a:spLocks/>
          </p:cNvSpPr>
          <p:nvPr/>
        </p:nvSpPr>
        <p:spPr>
          <a:xfrm>
            <a:off x="9239128" y="165251"/>
            <a:ext cx="1457569" cy="1397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b="1" dirty="0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</a:t>
            </a:r>
            <a:endParaRPr lang="en-US" sz="4000" b="1" dirty="0">
              <a:solidFill>
                <a:srgbClr val="00206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9ECA59C1-5FDB-554A-995A-167D7EA076D5}"/>
              </a:ext>
            </a:extLst>
          </p:cNvPr>
          <p:cNvSpPr txBox="1">
            <a:spLocks/>
          </p:cNvSpPr>
          <p:nvPr/>
        </p:nvSpPr>
        <p:spPr>
          <a:xfrm>
            <a:off x="6133849" y="180169"/>
            <a:ext cx="1457569" cy="1397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b="1" dirty="0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</a:t>
            </a:r>
            <a:endParaRPr lang="en-US" sz="4000" b="1" dirty="0">
              <a:solidFill>
                <a:srgbClr val="00206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8B123D3A-DE44-AD40-9D08-8BA12FA5FAB4}"/>
              </a:ext>
            </a:extLst>
          </p:cNvPr>
          <p:cNvSpPr txBox="1">
            <a:spLocks/>
          </p:cNvSpPr>
          <p:nvPr/>
        </p:nvSpPr>
        <p:spPr>
          <a:xfrm>
            <a:off x="10199781" y="180169"/>
            <a:ext cx="1457569" cy="1397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b="1" dirty="0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</a:t>
            </a:r>
            <a:endParaRPr lang="en-US" sz="4000" b="1" dirty="0">
              <a:solidFill>
                <a:srgbClr val="00206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7284" y="475265"/>
            <a:ext cx="6512511" cy="1143000"/>
          </a:xfrm>
        </p:spPr>
        <p:txBody>
          <a:bodyPr/>
          <a:lstStyle/>
          <a:p>
            <a:pPr algn="l"/>
            <a:r>
              <a:rPr lang="en-GB" b="1" dirty="0" err="1">
                <a:latin typeface="Ink Free" panose="03080402000500000000" pitchFamily="66" charset="0"/>
              </a:rPr>
              <a:t>Llafariaid</a:t>
            </a:r>
            <a:r>
              <a:rPr lang="en-GB" b="1" dirty="0">
                <a:latin typeface="Ink Free" panose="03080402000500000000" pitchFamily="66" charset="0"/>
              </a:rPr>
              <a:t> </a:t>
            </a:r>
            <a:br>
              <a:rPr lang="en-GB" b="1" dirty="0">
                <a:latin typeface="Ink Free" panose="03080402000500000000" pitchFamily="66" charset="0"/>
              </a:rPr>
            </a:br>
            <a:r>
              <a:rPr lang="en-GB" b="1" dirty="0">
                <a:latin typeface="Ink Free" panose="03080402000500000000" pitchFamily="66" charset="0"/>
              </a:rPr>
              <a:t>Vowels</a:t>
            </a:r>
          </a:p>
        </p:txBody>
      </p:sp>
      <p:sp>
        <p:nvSpPr>
          <p:cNvPr id="15" name="Speech Bubble: Rectangle with Corners Rounded 4">
            <a:extLst>
              <a:ext uri="{FF2B5EF4-FFF2-40B4-BE49-F238E27FC236}">
                <a16:creationId xmlns:a16="http://schemas.microsoft.com/office/drawing/2014/main" id="{D4A1247A-035C-F44B-9C05-1F0BAA5E2653}"/>
              </a:ext>
            </a:extLst>
          </p:cNvPr>
          <p:cNvSpPr/>
          <p:nvPr/>
        </p:nvSpPr>
        <p:spPr>
          <a:xfrm>
            <a:off x="210417" y="3096967"/>
            <a:ext cx="3950797" cy="3496559"/>
          </a:xfrm>
          <a:prstGeom prst="wedgeRoundRectCallout">
            <a:avLst>
              <a:gd name="adj1" fmla="val -39702"/>
              <a:gd name="adj2" fmla="val -11682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A, I, O </a:t>
            </a:r>
            <a:r>
              <a:rPr lang="en-GB" sz="2400" dirty="0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and</a:t>
            </a:r>
            <a:r>
              <a:rPr lang="en-GB" sz="2400" b="1" dirty="0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</a:t>
            </a:r>
            <a:r>
              <a:rPr lang="en-GB" sz="2400" dirty="0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 </a:t>
            </a:r>
          </a:p>
          <a:p>
            <a:pPr algn="ctr"/>
            <a:r>
              <a:rPr lang="en-GB" sz="2400" dirty="0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are also useful words!</a:t>
            </a:r>
          </a:p>
          <a:p>
            <a:pPr algn="ctr"/>
            <a:endParaRPr lang="en-GB" sz="2400" dirty="0">
              <a:solidFill>
                <a:srgbClr val="00206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sz="2400" dirty="0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 = ‘and’</a:t>
            </a:r>
          </a:p>
          <a:p>
            <a:pPr algn="ctr"/>
            <a:r>
              <a:rPr lang="en-GB" sz="2400" dirty="0" err="1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400" dirty="0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=  ‘to’ </a:t>
            </a:r>
          </a:p>
          <a:p>
            <a:pPr algn="ctr"/>
            <a:r>
              <a:rPr lang="en-GB" sz="2400" dirty="0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 = ‘from’, </a:t>
            </a:r>
          </a:p>
          <a:p>
            <a:pPr algn="ctr"/>
            <a:r>
              <a:rPr lang="en-GB" sz="2400" dirty="0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 = ‘the’).  </a:t>
            </a:r>
            <a:endParaRPr lang="en-US" sz="2400" dirty="0">
              <a:solidFill>
                <a:srgbClr val="00206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6" name="Speech Bubble: Rectangle with Corners Rounded 4">
            <a:extLst>
              <a:ext uri="{FF2B5EF4-FFF2-40B4-BE49-F238E27FC236}">
                <a16:creationId xmlns:a16="http://schemas.microsoft.com/office/drawing/2014/main" id="{51462458-B95A-1E4F-98F4-FB0E38A441E5}"/>
              </a:ext>
            </a:extLst>
          </p:cNvPr>
          <p:cNvSpPr/>
          <p:nvPr/>
        </p:nvSpPr>
        <p:spPr>
          <a:xfrm>
            <a:off x="3985397" y="981096"/>
            <a:ext cx="7996186" cy="1143000"/>
          </a:xfrm>
          <a:prstGeom prst="wedgeRoundRectCallout">
            <a:avLst>
              <a:gd name="adj1" fmla="val -39702"/>
              <a:gd name="adj2" fmla="val -11682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Gwyliwch</a:t>
            </a:r>
            <a:r>
              <a:rPr lang="en-GB" dirty="0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fideo</a:t>
            </a:r>
            <a:r>
              <a:rPr lang="en-GB" dirty="0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GB" dirty="0" err="1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mae’n</a:t>
            </a:r>
            <a:r>
              <a:rPr lang="en-GB" dirty="0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hollbwysig</a:t>
            </a:r>
            <a:r>
              <a:rPr lang="en-GB" dirty="0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cael</a:t>
            </a:r>
            <a:r>
              <a:rPr lang="en-GB" dirty="0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ynganiad</a:t>
            </a:r>
            <a:r>
              <a:rPr lang="en-GB" dirty="0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dirty="0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gywir</a:t>
            </a:r>
            <a:r>
              <a:rPr lang="en-GB" dirty="0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  <a:p>
            <a:pPr algn="ctr"/>
            <a:r>
              <a:rPr lang="en-GB" dirty="0">
                <a:solidFill>
                  <a:srgbClr val="00206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Watch the video and repeat – vowels are building blocks and so important to pronounce correctly.</a:t>
            </a:r>
            <a:endParaRPr lang="en-US" dirty="0">
              <a:solidFill>
                <a:srgbClr val="00206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1529A42-8F4E-4149-9C89-87B6A2539A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5087" y="2477420"/>
            <a:ext cx="5765800" cy="3517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121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000"/>
                            </p:stCondLst>
                            <p:childTnLst>
                              <p:par>
                                <p:cTn id="5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8000"/>
                            </p:stCondLst>
                            <p:childTnLst>
                              <p:par>
                                <p:cTn id="7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0000"/>
                            </p:stCondLst>
                            <p:childTnLst>
                              <p:par>
                                <p:cTn id="9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0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037" y="248234"/>
            <a:ext cx="10124017" cy="948808"/>
          </a:xfrm>
        </p:spPr>
        <p:txBody>
          <a:bodyPr/>
          <a:lstStyle/>
          <a:p>
            <a:r>
              <a:rPr lang="en-US" dirty="0" err="1">
                <a:latin typeface="Ink Free" panose="03080402000500000000" pitchFamily="66" charset="0"/>
              </a:rPr>
              <a:t>Deuseiniaid</a:t>
            </a:r>
            <a:r>
              <a:rPr lang="en-US" dirty="0">
                <a:latin typeface="Ink Free" panose="03080402000500000000" pitchFamily="66" charset="0"/>
              </a:rPr>
              <a:t> – two vowels together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4822341"/>
              </p:ext>
            </p:extLst>
          </p:nvPr>
        </p:nvGraphicFramePr>
        <p:xfrm>
          <a:off x="257037" y="1064726"/>
          <a:ext cx="7515362" cy="554504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7459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264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8429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94274">
                <a:tc>
                  <a:txBody>
                    <a:bodyPr/>
                    <a:lstStyle/>
                    <a:p>
                      <a:pPr algn="ctr"/>
                      <a:r>
                        <a:rPr lang="en-US" i="0" dirty="0"/>
                        <a:t>ai</a:t>
                      </a:r>
                      <a:r>
                        <a:rPr lang="en-US" i="0" baseline="0" dirty="0"/>
                        <a:t>  </a:t>
                      </a:r>
                      <a:r>
                        <a:rPr lang="en-US" i="0" dirty="0"/>
                        <a:t>ae  au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0" dirty="0"/>
                        <a:t>Similar to English </a:t>
                      </a:r>
                      <a:r>
                        <a:rPr lang="en-US" sz="1600" b="0" i="1" dirty="0"/>
                        <a:t>eye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0" u="none" dirty="0" err="1"/>
                        <a:t>gw</a:t>
                      </a:r>
                      <a:r>
                        <a:rPr lang="en-US" b="1" i="0" u="none" dirty="0" err="1"/>
                        <a:t>ai</a:t>
                      </a:r>
                      <a:r>
                        <a:rPr lang="en-US" b="0" i="0" u="none" dirty="0" err="1"/>
                        <a:t>th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gw</a:t>
                      </a:r>
                      <a:r>
                        <a:rPr lang="en-US" b="1" i="0" u="none" dirty="0" err="1"/>
                        <a:t>ai</a:t>
                      </a:r>
                      <a:r>
                        <a:rPr lang="en-US" b="0" i="0" u="none" dirty="0" err="1"/>
                        <a:t>r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cad</a:t>
                      </a:r>
                      <a:r>
                        <a:rPr lang="en-US" b="1" i="0" u="none" dirty="0" err="1"/>
                        <a:t>ai</a:t>
                      </a:r>
                      <a:r>
                        <a:rPr lang="en-US" b="0" i="0" u="none" dirty="0" err="1"/>
                        <a:t>r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Ow</a:t>
                      </a:r>
                      <a:r>
                        <a:rPr lang="en-US" b="1" i="0" u="none" dirty="0" err="1"/>
                        <a:t>ai</a:t>
                      </a:r>
                      <a:r>
                        <a:rPr lang="en-US" b="0" i="0" u="none" dirty="0" err="1"/>
                        <a:t>n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llyg</a:t>
                      </a:r>
                      <a:r>
                        <a:rPr lang="en-US" b="1" i="0" u="none" dirty="0" err="1"/>
                        <a:t>ai</a:t>
                      </a:r>
                      <a:r>
                        <a:rPr lang="en-US" b="0" i="0" u="none" dirty="0" err="1"/>
                        <a:t>d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bl</a:t>
                      </a:r>
                      <a:r>
                        <a:rPr lang="en-US" b="1" i="0" u="none" dirty="0" err="1"/>
                        <a:t>ai</a:t>
                      </a:r>
                      <a:r>
                        <a:rPr lang="en-US" b="0" i="0" u="none" dirty="0" err="1"/>
                        <a:t>dd</a:t>
                      </a:r>
                      <a:r>
                        <a:rPr lang="en-US" b="0" i="0" u="none" dirty="0"/>
                        <a:t> </a:t>
                      </a:r>
                    </a:p>
                    <a:p>
                      <a:r>
                        <a:rPr lang="en-US" b="0" i="0" u="none" dirty="0" err="1"/>
                        <a:t>ll</a:t>
                      </a:r>
                      <a:r>
                        <a:rPr lang="en-US" b="1" i="0" u="none" dirty="0" err="1"/>
                        <a:t>ae</a:t>
                      </a:r>
                      <a:r>
                        <a:rPr lang="en-US" b="0" i="0" u="none" dirty="0" err="1"/>
                        <a:t>th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penn</a:t>
                      </a:r>
                      <a:r>
                        <a:rPr lang="en-US" b="1" i="0" u="none" dirty="0" err="1"/>
                        <a:t>ae</a:t>
                      </a:r>
                      <a:r>
                        <a:rPr lang="en-US" b="0" i="0" u="none" dirty="0" err="1"/>
                        <a:t>th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chwar</a:t>
                      </a:r>
                      <a:r>
                        <a:rPr lang="en-US" b="1" i="0" u="none" dirty="0" err="1"/>
                        <a:t>ae</a:t>
                      </a:r>
                      <a:r>
                        <a:rPr lang="en-US" b="0" i="0" u="none" dirty="0" err="1"/>
                        <a:t>on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gwasan</a:t>
                      </a:r>
                      <a:r>
                        <a:rPr lang="en-US" b="1" i="0" u="none" dirty="0" err="1"/>
                        <a:t>ae</a:t>
                      </a:r>
                      <a:r>
                        <a:rPr lang="en-US" b="0" i="0" u="none" dirty="0" err="1"/>
                        <a:t>th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chw</a:t>
                      </a:r>
                      <a:r>
                        <a:rPr lang="en-US" b="1" i="0" u="none" dirty="0" err="1"/>
                        <a:t>ae</a:t>
                      </a:r>
                      <a:r>
                        <a:rPr lang="en-US" b="0" i="0" u="none" dirty="0" err="1"/>
                        <a:t>r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g</a:t>
                      </a:r>
                      <a:r>
                        <a:rPr lang="en-US" b="1" i="0" u="none" dirty="0" err="1"/>
                        <a:t>ae</a:t>
                      </a:r>
                      <a:r>
                        <a:rPr lang="en-US" b="0" i="0" u="none" dirty="0" err="1"/>
                        <a:t>af</a:t>
                      </a:r>
                      <a:endParaRPr lang="en-US" b="0" i="0" u="none" dirty="0"/>
                    </a:p>
                    <a:p>
                      <a:r>
                        <a:rPr lang="en-US" b="0" i="0" u="none" dirty="0" err="1"/>
                        <a:t>c</a:t>
                      </a:r>
                      <a:r>
                        <a:rPr lang="en-US" b="1" i="0" u="none" dirty="0" err="1"/>
                        <a:t>au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adnodd</a:t>
                      </a:r>
                      <a:r>
                        <a:rPr lang="en-US" b="1" i="0" u="none" dirty="0" err="1"/>
                        <a:t>au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bloci</a:t>
                      </a:r>
                      <a:r>
                        <a:rPr lang="en-US" b="1" i="0" u="none" dirty="0" err="1"/>
                        <a:t>au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esgidi</a:t>
                      </a:r>
                      <a:r>
                        <a:rPr lang="en-US" b="1" i="0" u="none" dirty="0" err="1"/>
                        <a:t>au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dechr</a:t>
                      </a:r>
                      <a:r>
                        <a:rPr lang="en-US" b="1" i="0" u="none" dirty="0" err="1"/>
                        <a:t>au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gol</a:t>
                      </a:r>
                      <a:r>
                        <a:rPr lang="en-US" b="1" i="0" u="none" dirty="0" err="1"/>
                        <a:t>au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llyfr</a:t>
                      </a:r>
                      <a:r>
                        <a:rPr lang="en-US" b="1" i="0" u="none" dirty="0" err="1"/>
                        <a:t>au</a:t>
                      </a:r>
                      <a:r>
                        <a:rPr lang="en-US" b="0" i="0" u="none" dirty="0"/>
                        <a:t>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b="0" i="0" baseline="0" dirty="0"/>
                        <a:t>  </a:t>
                      </a:r>
                      <a:r>
                        <a:rPr lang="en-US" b="1" i="0" dirty="0"/>
                        <a:t>aw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/>
                        <a:t>Similar to English </a:t>
                      </a:r>
                      <a:r>
                        <a:rPr lang="en-US" sz="1600" i="1" dirty="0" err="1"/>
                        <a:t>ow</a:t>
                      </a:r>
                      <a:r>
                        <a:rPr lang="en-US" sz="1600" i="0" dirty="0"/>
                        <a:t> in </a:t>
                      </a:r>
                      <a:r>
                        <a:rPr lang="en-US" sz="1600" i="1" dirty="0"/>
                        <a:t>cow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0" u="none" dirty="0" err="1"/>
                        <a:t>aw</a:t>
                      </a:r>
                      <a:r>
                        <a:rPr lang="en-US" i="0" u="none" dirty="0" err="1"/>
                        <a:t>r</a:t>
                      </a:r>
                      <a:r>
                        <a:rPr lang="en-US" i="0" u="none" dirty="0"/>
                        <a:t>, </a:t>
                      </a:r>
                      <a:r>
                        <a:rPr lang="en-US" b="1" i="0" u="none" dirty="0" err="1"/>
                        <a:t>aw</a:t>
                      </a:r>
                      <a:r>
                        <a:rPr lang="en-US" i="0" u="none" dirty="0" err="1"/>
                        <a:t>yren</a:t>
                      </a:r>
                      <a:r>
                        <a:rPr lang="en-US" i="0" u="none" dirty="0"/>
                        <a:t>, c</a:t>
                      </a:r>
                      <a:r>
                        <a:rPr lang="en-US" b="1" i="0" u="none" dirty="0"/>
                        <a:t>aw</a:t>
                      </a:r>
                      <a:r>
                        <a:rPr lang="en-US" i="0" u="none" dirty="0"/>
                        <a:t>s, </a:t>
                      </a:r>
                      <a:r>
                        <a:rPr lang="en-US" i="0" u="none" dirty="0" err="1"/>
                        <a:t>c</a:t>
                      </a:r>
                      <a:r>
                        <a:rPr lang="en-US" b="1" i="0" u="none" dirty="0" err="1"/>
                        <a:t>aw</a:t>
                      </a:r>
                      <a:r>
                        <a:rPr lang="en-US" i="0" u="none" dirty="0" err="1"/>
                        <a:t>l</a:t>
                      </a:r>
                      <a:r>
                        <a:rPr lang="en-US" i="0" u="none" dirty="0"/>
                        <a:t>, d</a:t>
                      </a:r>
                      <a:r>
                        <a:rPr lang="en-US" b="1" i="0" u="none" dirty="0"/>
                        <a:t>aw</a:t>
                      </a:r>
                      <a:r>
                        <a:rPr lang="en-US" i="0" u="none" dirty="0"/>
                        <a:t>n, </a:t>
                      </a:r>
                      <a:r>
                        <a:rPr lang="en-US" i="0" u="none" dirty="0" err="1"/>
                        <a:t>ll</a:t>
                      </a:r>
                      <a:r>
                        <a:rPr lang="en-US" b="1" i="0" u="none" dirty="0" err="1"/>
                        <a:t>aw</a:t>
                      </a:r>
                      <a:r>
                        <a:rPr lang="en-US" i="0" u="none" dirty="0" err="1"/>
                        <a:t>n</a:t>
                      </a:r>
                      <a:r>
                        <a:rPr lang="en-US" i="0" u="none" dirty="0"/>
                        <a:t>, </a:t>
                      </a:r>
                      <a:r>
                        <a:rPr lang="en-US" i="0" u="none" dirty="0" err="1"/>
                        <a:t>rh</a:t>
                      </a:r>
                      <a:r>
                        <a:rPr lang="en-US" b="1" i="0" u="none" dirty="0" err="1"/>
                        <a:t>aw</a:t>
                      </a:r>
                      <a:r>
                        <a:rPr lang="en-US" i="0" u="none" dirty="0"/>
                        <a:t>, b</a:t>
                      </a:r>
                      <a:r>
                        <a:rPr lang="en-US" b="1" i="0" u="none" dirty="0"/>
                        <a:t>aw</a:t>
                      </a:r>
                      <a:r>
                        <a:rPr lang="en-US" i="0" u="none" dirty="0"/>
                        <a:t>d, </a:t>
                      </a:r>
                      <a:r>
                        <a:rPr lang="en-US" i="0" u="none" dirty="0" err="1"/>
                        <a:t>M</a:t>
                      </a:r>
                      <a:r>
                        <a:rPr lang="en-US" b="1" i="0" u="none" dirty="0" err="1"/>
                        <a:t>aw</a:t>
                      </a:r>
                      <a:r>
                        <a:rPr lang="en-US" i="0" u="none" dirty="0" err="1"/>
                        <a:t>rth</a:t>
                      </a:r>
                      <a:endParaRPr lang="en-US" i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31647">
                <a:tc>
                  <a:txBody>
                    <a:bodyPr/>
                    <a:lstStyle/>
                    <a:p>
                      <a:r>
                        <a:rPr lang="en-US" b="0" i="0" baseline="0" dirty="0"/>
                        <a:t> </a:t>
                      </a:r>
                      <a:r>
                        <a:rPr lang="en-US" b="1" i="0" dirty="0" err="1"/>
                        <a:t>ei</a:t>
                      </a:r>
                      <a:r>
                        <a:rPr lang="en-US" b="1" i="0" dirty="0"/>
                        <a:t>  </a:t>
                      </a:r>
                      <a:r>
                        <a:rPr lang="en-US" b="1" i="0" dirty="0" err="1"/>
                        <a:t>eu</a:t>
                      </a:r>
                      <a:r>
                        <a:rPr lang="en-US" b="1" i="0" dirty="0"/>
                        <a:t>  </a:t>
                      </a:r>
                      <a:r>
                        <a:rPr lang="en-US" b="1" i="0" dirty="0" err="1"/>
                        <a:t>ey</a:t>
                      </a:r>
                      <a:endParaRPr lang="en-US" b="1" i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/>
                        <a:t>Similar to English </a:t>
                      </a:r>
                      <a:r>
                        <a:rPr lang="en-US" sz="1600" i="1" dirty="0"/>
                        <a:t>say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i="0" baseline="0" dirty="0" err="1"/>
                        <a:t>ei</a:t>
                      </a:r>
                      <a:r>
                        <a:rPr lang="en-US" i="0" baseline="0" dirty="0" err="1"/>
                        <a:t>ch</a:t>
                      </a:r>
                      <a:r>
                        <a:rPr lang="en-US" i="0" baseline="0" dirty="0"/>
                        <a:t>, </a:t>
                      </a:r>
                      <a:r>
                        <a:rPr lang="en-US" i="0" dirty="0" err="1"/>
                        <a:t>gw</a:t>
                      </a:r>
                      <a:r>
                        <a:rPr lang="en-US" b="1" i="0" dirty="0" err="1"/>
                        <a:t>ei</a:t>
                      </a:r>
                      <a:r>
                        <a:rPr lang="en-US" i="0" dirty="0" err="1"/>
                        <a:t>thio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t</a:t>
                      </a:r>
                      <a:r>
                        <a:rPr lang="en-US" b="1" i="0" dirty="0" err="1"/>
                        <a:t>ei</a:t>
                      </a:r>
                      <a:r>
                        <a:rPr lang="en-US" i="0" dirty="0" err="1"/>
                        <a:t>thio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n</a:t>
                      </a:r>
                      <a:r>
                        <a:rPr lang="en-US" b="1" i="0" dirty="0" err="1"/>
                        <a:t>ei</a:t>
                      </a:r>
                      <a:r>
                        <a:rPr lang="en-US" i="0" dirty="0" err="1"/>
                        <a:t>dio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cyf</a:t>
                      </a:r>
                      <a:r>
                        <a:rPr lang="en-US" b="1" i="0" dirty="0" err="1"/>
                        <a:t>ei</a:t>
                      </a:r>
                      <a:r>
                        <a:rPr lang="en-US" i="0" dirty="0" err="1"/>
                        <a:t>riad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gw</a:t>
                      </a:r>
                      <a:r>
                        <a:rPr lang="en-US" b="1" i="0" dirty="0" err="1"/>
                        <a:t>ei</a:t>
                      </a:r>
                      <a:r>
                        <a:rPr lang="en-US" i="0" dirty="0" err="1"/>
                        <a:t>thgaredd</a:t>
                      </a:r>
                      <a:r>
                        <a:rPr lang="en-US" i="0" dirty="0"/>
                        <a:t>, </a:t>
                      </a:r>
                      <a:r>
                        <a:rPr lang="en-US" b="1" i="0" dirty="0" err="1"/>
                        <a:t>ei</a:t>
                      </a:r>
                      <a:r>
                        <a:rPr lang="en-US" i="0" dirty="0" err="1"/>
                        <a:t>liad</a:t>
                      </a:r>
                      <a:r>
                        <a:rPr lang="en-US" i="0" dirty="0"/>
                        <a:t>,  </a:t>
                      </a:r>
                      <a:r>
                        <a:rPr lang="en-US" i="0" dirty="0" err="1"/>
                        <a:t>dw</a:t>
                      </a:r>
                      <a:r>
                        <a:rPr lang="en-US" b="1" i="0" dirty="0" err="1"/>
                        <a:t>eu</a:t>
                      </a:r>
                      <a:r>
                        <a:rPr lang="en-US" i="0" dirty="0" err="1"/>
                        <a:t>d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gwn</a:t>
                      </a:r>
                      <a:r>
                        <a:rPr lang="en-US" b="1" i="0" dirty="0" err="1"/>
                        <a:t>eu</a:t>
                      </a:r>
                      <a:r>
                        <a:rPr lang="en-US" i="0" dirty="0" err="1"/>
                        <a:t>d</a:t>
                      </a:r>
                      <a:r>
                        <a:rPr lang="en-US" i="0" dirty="0"/>
                        <a:t>, </a:t>
                      </a:r>
                      <a:r>
                        <a:rPr lang="en-US" b="1" i="0" dirty="0" err="1"/>
                        <a:t>Eu</a:t>
                      </a:r>
                      <a:r>
                        <a:rPr lang="en-US" i="0" dirty="0" err="1"/>
                        <a:t>rwen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gol</a:t>
                      </a:r>
                      <a:r>
                        <a:rPr lang="en-US" b="1" i="0" dirty="0" err="1"/>
                        <a:t>eu</a:t>
                      </a:r>
                      <a:r>
                        <a:rPr lang="en-US" i="0" dirty="0" err="1"/>
                        <a:t>dy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Llangynd</a:t>
                      </a:r>
                      <a:r>
                        <a:rPr lang="en-US" b="1" i="0" dirty="0" err="1"/>
                        <a:t>ey</a:t>
                      </a:r>
                      <a:r>
                        <a:rPr lang="en-US" i="0" dirty="0" err="1"/>
                        <a:t>rn</a:t>
                      </a:r>
                      <a:r>
                        <a:rPr lang="en-US" i="0" dirty="0"/>
                        <a:t>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i="0" dirty="0"/>
                        <a:t> </a:t>
                      </a:r>
                      <a:r>
                        <a:rPr lang="en-US" b="1" i="0" dirty="0"/>
                        <a:t>oi  </a:t>
                      </a:r>
                      <a:r>
                        <a:rPr lang="en-US" b="1" i="0" dirty="0" err="1"/>
                        <a:t>oe</a:t>
                      </a:r>
                      <a:r>
                        <a:rPr lang="en-US" b="1" i="0" dirty="0"/>
                        <a:t>  </a:t>
                      </a:r>
                      <a:r>
                        <a:rPr lang="en-US" b="1" i="0" dirty="0" err="1"/>
                        <a:t>ou</a:t>
                      </a:r>
                      <a:r>
                        <a:rPr lang="en-US" b="1" i="0" dirty="0"/>
                        <a:t> 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/>
                        <a:t>Similar to English </a:t>
                      </a:r>
                      <a:r>
                        <a:rPr lang="en-US" sz="1600" i="1" dirty="0" err="1"/>
                        <a:t>oy</a:t>
                      </a:r>
                      <a:r>
                        <a:rPr lang="en-US" sz="1600" i="0" dirty="0"/>
                        <a:t> in </a:t>
                      </a:r>
                      <a:r>
                        <a:rPr lang="en-US" sz="1600" i="1" dirty="0"/>
                        <a:t>boy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i="0" dirty="0" err="1"/>
                        <a:t>cl</a:t>
                      </a:r>
                      <a:r>
                        <a:rPr lang="en-US" b="1" i="0" dirty="0" err="1"/>
                        <a:t>oi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tr</a:t>
                      </a:r>
                      <a:r>
                        <a:rPr lang="en-US" b="1" i="0" dirty="0" err="1"/>
                        <a:t>oi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rh</a:t>
                      </a:r>
                      <a:r>
                        <a:rPr lang="en-US" b="1" i="0" dirty="0" err="1"/>
                        <a:t>oi</a:t>
                      </a:r>
                      <a:r>
                        <a:rPr lang="en-US" i="0" dirty="0"/>
                        <a:t>, </a:t>
                      </a:r>
                    </a:p>
                    <a:p>
                      <a:r>
                        <a:rPr lang="en-US" b="1" i="0" dirty="0" err="1"/>
                        <a:t>oe</a:t>
                      </a:r>
                      <a:r>
                        <a:rPr lang="en-US" i="0" dirty="0" err="1"/>
                        <a:t>d</a:t>
                      </a:r>
                      <a:r>
                        <a:rPr lang="en-US" i="0" dirty="0"/>
                        <a:t>, </a:t>
                      </a:r>
                      <a:r>
                        <a:rPr lang="en-US" b="1" i="0" dirty="0" err="1"/>
                        <a:t>oe</a:t>
                      </a:r>
                      <a:r>
                        <a:rPr lang="en-US" i="0" dirty="0" err="1"/>
                        <a:t>r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dd</a:t>
                      </a:r>
                      <a:r>
                        <a:rPr lang="en-US" b="1" i="0" dirty="0" err="1"/>
                        <a:t>oe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c</a:t>
                      </a:r>
                      <a:r>
                        <a:rPr lang="en-US" b="1" i="0" dirty="0" err="1"/>
                        <a:t>oe</a:t>
                      </a:r>
                      <a:r>
                        <a:rPr lang="en-US" i="0" dirty="0" err="1"/>
                        <a:t>den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c</a:t>
                      </a:r>
                      <a:r>
                        <a:rPr lang="en-US" b="1" i="0" dirty="0" err="1"/>
                        <a:t>oe</a:t>
                      </a:r>
                      <a:r>
                        <a:rPr lang="en-US" i="0" dirty="0" err="1"/>
                        <a:t>s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cyffr</a:t>
                      </a:r>
                      <a:r>
                        <a:rPr lang="en-US" b="1" i="0" dirty="0" err="1"/>
                        <a:t>ou</a:t>
                      </a:r>
                      <a:r>
                        <a:rPr lang="en-US" i="0" dirty="0" err="1"/>
                        <a:t>s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cl</a:t>
                      </a:r>
                      <a:r>
                        <a:rPr lang="en-US" b="1" i="0" dirty="0" err="1"/>
                        <a:t>ou</a:t>
                      </a:r>
                      <a:r>
                        <a:rPr lang="en-US" i="0" dirty="0"/>
                        <a:t>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b="0" i="0" baseline="0" dirty="0"/>
                        <a:t>  </a:t>
                      </a:r>
                      <a:r>
                        <a:rPr lang="en-US" b="1" i="0" dirty="0" err="1"/>
                        <a:t>ow</a:t>
                      </a:r>
                      <a:endParaRPr lang="en-US" b="1" i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/>
                        <a:t>Similar to English </a:t>
                      </a:r>
                      <a:r>
                        <a:rPr lang="en-US" sz="1600" i="1" dirty="0" err="1"/>
                        <a:t>ow</a:t>
                      </a:r>
                      <a:r>
                        <a:rPr lang="en-US" sz="1600" i="0" dirty="0"/>
                        <a:t> in </a:t>
                      </a:r>
                      <a:r>
                        <a:rPr lang="en-US" sz="1600" i="1" dirty="0"/>
                        <a:t>own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0" dirty="0"/>
                        <a:t>Ow</a:t>
                      </a:r>
                      <a:r>
                        <a:rPr lang="en-US" i="0" dirty="0"/>
                        <a:t>en, </a:t>
                      </a:r>
                      <a:r>
                        <a:rPr lang="en-US" i="0" dirty="0" err="1"/>
                        <a:t>cl</a:t>
                      </a:r>
                      <a:r>
                        <a:rPr lang="en-US" b="1" i="0" dirty="0" err="1"/>
                        <a:t>ow</a:t>
                      </a:r>
                      <a:r>
                        <a:rPr lang="en-US" i="0" dirty="0" err="1"/>
                        <a:t>ch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tr</a:t>
                      </a:r>
                      <a:r>
                        <a:rPr lang="en-US" b="1" i="0" dirty="0" err="1"/>
                        <a:t>ow</a:t>
                      </a:r>
                      <a:r>
                        <a:rPr lang="en-US" i="0" dirty="0" err="1"/>
                        <a:t>ch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rh</a:t>
                      </a:r>
                      <a:r>
                        <a:rPr lang="en-US" b="1" i="0" dirty="0" err="1"/>
                        <a:t>ow</a:t>
                      </a:r>
                      <a:r>
                        <a:rPr lang="en-US" i="0" dirty="0" err="1"/>
                        <a:t>ch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tr</a:t>
                      </a:r>
                      <a:r>
                        <a:rPr lang="en-US" b="1" i="0" dirty="0" err="1"/>
                        <a:t>ow</a:t>
                      </a:r>
                      <a:r>
                        <a:rPr lang="en-US" i="0" dirty="0" err="1"/>
                        <a:t>sus</a:t>
                      </a:r>
                      <a:r>
                        <a:rPr lang="en-US" i="0" dirty="0"/>
                        <a:t>, br</a:t>
                      </a:r>
                      <a:r>
                        <a:rPr lang="en-US" b="1" i="0" dirty="0"/>
                        <a:t>ow</a:t>
                      </a:r>
                      <a:r>
                        <a:rPr lang="en-US" i="0" dirty="0"/>
                        <a:t>n, </a:t>
                      </a:r>
                      <a:r>
                        <a:rPr lang="en-US" i="0" dirty="0" err="1"/>
                        <a:t>p</a:t>
                      </a:r>
                      <a:r>
                        <a:rPr lang="en-US" b="1" i="0" dirty="0" err="1"/>
                        <a:t>ow</a:t>
                      </a:r>
                      <a:r>
                        <a:rPr lang="en-US" i="0" dirty="0" err="1"/>
                        <a:t>len</a:t>
                      </a:r>
                      <a:r>
                        <a:rPr lang="en-US" i="0" dirty="0"/>
                        <a:t>,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31647">
                <a:tc>
                  <a:txBody>
                    <a:bodyPr/>
                    <a:lstStyle/>
                    <a:p>
                      <a:r>
                        <a:rPr lang="en-US" b="0" i="0" baseline="0" dirty="0"/>
                        <a:t>  </a:t>
                      </a:r>
                      <a:r>
                        <a:rPr lang="en-US" b="1" i="0" dirty="0" err="1"/>
                        <a:t>wy</a:t>
                      </a:r>
                      <a:endParaRPr lang="en-US" b="1" i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/>
                        <a:t>This</a:t>
                      </a:r>
                      <a:r>
                        <a:rPr lang="en-US" sz="1600" i="0" baseline="0" dirty="0"/>
                        <a:t> sound doesn’t occur in English</a:t>
                      </a:r>
                      <a:endParaRPr lang="en-US" sz="1600" i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i="0" dirty="0" err="1"/>
                        <a:t>s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 err="1"/>
                        <a:t>ddfa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c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 err="1"/>
                        <a:t>n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h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 err="1"/>
                        <a:t>r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h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 err="1"/>
                        <a:t>l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h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 err="1"/>
                        <a:t>aden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d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ll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b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 err="1"/>
                        <a:t>d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b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 err="1"/>
                        <a:t>ta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rh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 err="1"/>
                        <a:t>dd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eg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 err="1"/>
                        <a:t>l</a:t>
                      </a:r>
                      <a:r>
                        <a:rPr lang="en-US" i="0" dirty="0"/>
                        <a:t>,</a:t>
                      </a:r>
                      <a:r>
                        <a:rPr lang="en-US" i="0" baseline="0" dirty="0"/>
                        <a:t> </a:t>
                      </a:r>
                      <a:r>
                        <a:rPr lang="en-US" i="0" baseline="0" dirty="0" err="1"/>
                        <a:t>m</a:t>
                      </a:r>
                      <a:r>
                        <a:rPr lang="en-US" b="1" i="0" baseline="0" dirty="0" err="1"/>
                        <a:t>wy</a:t>
                      </a:r>
                      <a:r>
                        <a:rPr lang="en-US" i="0" baseline="0" dirty="0" err="1"/>
                        <a:t>dyn</a:t>
                      </a:r>
                      <a:r>
                        <a:rPr lang="en-US" i="0" baseline="0" dirty="0"/>
                        <a:t>, </a:t>
                      </a:r>
                      <a:r>
                        <a:rPr lang="en-US" i="0" baseline="0" dirty="0" err="1"/>
                        <a:t>ol</a:t>
                      </a:r>
                      <a:r>
                        <a:rPr lang="en-US" b="1" i="0" baseline="0" dirty="0" err="1"/>
                        <a:t>wy</a:t>
                      </a:r>
                      <a:r>
                        <a:rPr lang="en-US" i="0" baseline="0" dirty="0" err="1"/>
                        <a:t>n</a:t>
                      </a:r>
                      <a:r>
                        <a:rPr lang="en-US" i="0" baseline="0" dirty="0"/>
                        <a:t>, </a:t>
                      </a:r>
                      <a:r>
                        <a:rPr lang="en-US" i="0" baseline="0" dirty="0" err="1"/>
                        <a:t>ll</a:t>
                      </a:r>
                      <a:r>
                        <a:rPr lang="en-US" b="1" i="0" baseline="0" dirty="0" err="1"/>
                        <a:t>wy</a:t>
                      </a:r>
                      <a:r>
                        <a:rPr lang="en-US" i="0" baseline="0" dirty="0" err="1"/>
                        <a:t>nog</a:t>
                      </a:r>
                      <a:r>
                        <a:rPr lang="en-US" i="0" baseline="0" dirty="0"/>
                        <a:t>, </a:t>
                      </a:r>
                      <a:r>
                        <a:rPr lang="en-US" i="0" baseline="0" dirty="0" err="1"/>
                        <a:t>modr</a:t>
                      </a:r>
                      <a:r>
                        <a:rPr lang="en-US" b="1" i="0" baseline="0" dirty="0" err="1"/>
                        <a:t>wy</a:t>
                      </a:r>
                      <a:r>
                        <a:rPr lang="en-US" i="0" baseline="0" dirty="0"/>
                        <a:t>.</a:t>
                      </a:r>
                      <a:endParaRPr lang="en-US" i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4" name="Picture 7">
            <a:extLst>
              <a:ext uri="{FF2B5EF4-FFF2-40B4-BE49-F238E27FC236}">
                <a16:creationId xmlns:a16="http://schemas.microsoft.com/office/drawing/2014/main" id="{C50C1750-85C3-5A4A-9A79-52B6F9421B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150362" y="1295017"/>
            <a:ext cx="3784601" cy="47184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72958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052D0E8-5725-42F1-BA8A-2E793289AB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693455" cy="1511306"/>
          </a:xfrm>
          <a:custGeom>
            <a:avLst/>
            <a:gdLst>
              <a:gd name="connsiteX0" fmla="*/ 2147981 w 6693455"/>
              <a:gd name="connsiteY0" fmla="*/ 0 h 1511306"/>
              <a:gd name="connsiteX1" fmla="*/ 6693455 w 6693455"/>
              <a:gd name="connsiteY1" fmla="*/ 0 h 1511306"/>
              <a:gd name="connsiteX2" fmla="*/ 5995838 w 6693455"/>
              <a:gd name="connsiteY2" fmla="*/ 1511301 h 1511306"/>
              <a:gd name="connsiteX3" fmla="*/ 2147982 w 6693455"/>
              <a:gd name="connsiteY3" fmla="*/ 1511301 h 1511306"/>
              <a:gd name="connsiteX4" fmla="*/ 2147982 w 6693455"/>
              <a:gd name="connsiteY4" fmla="*/ 1511304 h 1511306"/>
              <a:gd name="connsiteX5" fmla="*/ 680261 w 6693455"/>
              <a:gd name="connsiteY5" fmla="*/ 1511304 h 1511306"/>
              <a:gd name="connsiteX6" fmla="*/ 680261 w 6693455"/>
              <a:gd name="connsiteY6" fmla="*/ 1511306 h 1511306"/>
              <a:gd name="connsiteX7" fmla="*/ 0 w 6693455"/>
              <a:gd name="connsiteY7" fmla="*/ 1511306 h 1511306"/>
              <a:gd name="connsiteX8" fmla="*/ 0 w 6693455"/>
              <a:gd name="connsiteY8" fmla="*/ 2 h 1511306"/>
              <a:gd name="connsiteX9" fmla="*/ 680261 w 6693455"/>
              <a:gd name="connsiteY9" fmla="*/ 2 h 1511306"/>
              <a:gd name="connsiteX10" fmla="*/ 680261 w 6693455"/>
              <a:gd name="connsiteY10" fmla="*/ 2544 h 1511306"/>
              <a:gd name="connsiteX11" fmla="*/ 2147981 w 6693455"/>
              <a:gd name="connsiteY11" fmla="*/ 2544 h 15113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693455" h="1511306">
                <a:moveTo>
                  <a:pt x="2147981" y="0"/>
                </a:moveTo>
                <a:lnTo>
                  <a:pt x="6693455" y="0"/>
                </a:lnTo>
                <a:lnTo>
                  <a:pt x="5995838" y="1511301"/>
                </a:lnTo>
                <a:lnTo>
                  <a:pt x="2147982" y="1511301"/>
                </a:lnTo>
                <a:lnTo>
                  <a:pt x="2147982" y="1511304"/>
                </a:lnTo>
                <a:lnTo>
                  <a:pt x="680261" y="1511304"/>
                </a:lnTo>
                <a:lnTo>
                  <a:pt x="680261" y="1511306"/>
                </a:lnTo>
                <a:lnTo>
                  <a:pt x="0" y="1511306"/>
                </a:lnTo>
                <a:lnTo>
                  <a:pt x="0" y="2"/>
                </a:lnTo>
                <a:lnTo>
                  <a:pt x="680261" y="2"/>
                </a:lnTo>
                <a:lnTo>
                  <a:pt x="680261" y="2544"/>
                </a:lnTo>
                <a:lnTo>
                  <a:pt x="2147981" y="25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8085069-DD26-1E46-9961-A0CE51845432}"/>
              </a:ext>
            </a:extLst>
          </p:cNvPr>
          <p:cNvSpPr txBox="1">
            <a:spLocks/>
          </p:cNvSpPr>
          <p:nvPr/>
        </p:nvSpPr>
        <p:spPr>
          <a:xfrm>
            <a:off x="0" y="-70569"/>
            <a:ext cx="6550427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Drysfa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  <a:r>
              <a:rPr lang="en-US" b="1" dirty="0" err="1">
                <a:latin typeface="Ink Free" panose="03080402000500000000" pitchFamily="66" charset="0"/>
              </a:rPr>
              <a:t>Sain</a:t>
            </a:r>
            <a:r>
              <a:rPr lang="en-US" b="1" dirty="0">
                <a:latin typeface="Ink Free" panose="03080402000500000000" pitchFamily="66" charset="0"/>
              </a:rPr>
              <a:t>  Sound Maze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1C81BFC-A665-4DFF-AFE8-B85ACB3E04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B16CB1A-770B-8E4B-AC82-314E07FDB617}"/>
              </a:ext>
            </a:extLst>
          </p:cNvPr>
          <p:cNvSpPr txBox="1">
            <a:spLocks/>
          </p:cNvSpPr>
          <p:nvPr/>
        </p:nvSpPr>
        <p:spPr>
          <a:xfrm>
            <a:off x="4458532" y="3799462"/>
            <a:ext cx="7733468" cy="4123944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000" dirty="0" err="1">
                <a:latin typeface="Cavolini" panose="03000502040302020204" pitchFamily="66" charset="0"/>
                <a:ea typeface="+mn-ea"/>
                <a:cs typeface="Cavolini" panose="03000502040302020204" pitchFamily="66" charset="0"/>
              </a:rPr>
              <a:t>Cliciwch</a:t>
            </a:r>
            <a:r>
              <a:rPr lang="en-US" sz="2000" dirty="0">
                <a:latin typeface="Cavolini" panose="03000502040302020204" pitchFamily="66" charset="0"/>
                <a:ea typeface="+mn-ea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ea typeface="+mn-ea"/>
                <a:cs typeface="Cavolini" panose="03000502040302020204" pitchFamily="66" charset="0"/>
              </a:rPr>
              <a:t>ar</a:t>
            </a:r>
            <a:r>
              <a:rPr lang="en-US" sz="2000" dirty="0">
                <a:latin typeface="Cavolini" panose="03000502040302020204" pitchFamily="66" charset="0"/>
                <a:ea typeface="+mn-ea"/>
                <a:cs typeface="Cavolini" panose="03000502040302020204" pitchFamily="66" charset="0"/>
              </a:rPr>
              <a:t> y </a:t>
            </a:r>
            <a:r>
              <a:rPr lang="en-US" sz="2000" dirty="0" err="1">
                <a:latin typeface="Cavolini" panose="03000502040302020204" pitchFamily="66" charset="0"/>
                <a:ea typeface="+mn-ea"/>
                <a:cs typeface="Cavolini" panose="03000502040302020204" pitchFamily="66" charset="0"/>
              </a:rPr>
              <a:t>llun</a:t>
            </a:r>
            <a:r>
              <a:rPr lang="en-US" sz="2000" dirty="0">
                <a:latin typeface="Cavolini" panose="03000502040302020204" pitchFamily="66" charset="0"/>
                <a:ea typeface="+mn-ea"/>
                <a:cs typeface="Cavolini" panose="03000502040302020204" pitchFamily="66" charset="0"/>
              </a:rPr>
              <a:t> a </a:t>
            </a:r>
            <a:r>
              <a:rPr lang="en-US" sz="2000" dirty="0" err="1">
                <a:latin typeface="Cavolini" panose="03000502040302020204" pitchFamily="66" charset="0"/>
                <a:ea typeface="+mn-ea"/>
                <a:cs typeface="Cavolini" panose="03000502040302020204" pitchFamily="66" charset="0"/>
              </a:rPr>
              <a:t>dilynwch</a:t>
            </a:r>
            <a:r>
              <a:rPr lang="en-US" sz="2000" dirty="0">
                <a:latin typeface="Cavolini" panose="03000502040302020204" pitchFamily="66" charset="0"/>
                <a:ea typeface="+mn-ea"/>
                <a:cs typeface="Cavolini" panose="03000502040302020204" pitchFamily="66" charset="0"/>
              </a:rPr>
              <a:t> y </a:t>
            </a:r>
            <a:r>
              <a:rPr lang="en-US" sz="2000" dirty="0" err="1">
                <a:latin typeface="Cavolini" panose="03000502040302020204" pitchFamily="66" charset="0"/>
                <a:ea typeface="+mn-ea"/>
                <a:cs typeface="Cavolini" panose="03000502040302020204" pitchFamily="66" charset="0"/>
              </a:rPr>
              <a:t>linc</a:t>
            </a:r>
            <a:r>
              <a:rPr lang="en-US" sz="2000" dirty="0">
                <a:latin typeface="Cavolini" panose="03000502040302020204" pitchFamily="66" charset="0"/>
                <a:ea typeface="+mn-ea"/>
                <a:cs typeface="Cavolini" panose="03000502040302020204" pitchFamily="66" charset="0"/>
              </a:rPr>
              <a:t>. </a:t>
            </a:r>
            <a:r>
              <a:rPr lang="en-US" sz="2000" dirty="0" err="1">
                <a:latin typeface="Cavolini" panose="03000502040302020204" pitchFamily="66" charset="0"/>
                <a:ea typeface="+mn-ea"/>
                <a:cs typeface="Cavolini" panose="03000502040302020204" pitchFamily="66" charset="0"/>
              </a:rPr>
              <a:t>Chwiliwch</a:t>
            </a:r>
            <a:r>
              <a:rPr lang="en-US" sz="2000" dirty="0">
                <a:latin typeface="Cavolini" panose="03000502040302020204" pitchFamily="66" charset="0"/>
                <a:ea typeface="+mn-ea"/>
                <a:cs typeface="Cavolini" panose="03000502040302020204" pitchFamily="66" charset="0"/>
              </a:rPr>
              <a:t> am </a:t>
            </a:r>
            <a:r>
              <a:rPr lang="en-US" sz="2000" dirty="0" err="1">
                <a:latin typeface="Cavolini" panose="03000502040302020204" pitchFamily="66" charset="0"/>
                <a:ea typeface="+mn-ea"/>
                <a:cs typeface="Cavolini" panose="03000502040302020204" pitchFamily="66" charset="0"/>
              </a:rPr>
              <a:t>eiriau</a:t>
            </a:r>
            <a:r>
              <a:rPr lang="en-US" sz="2000" dirty="0">
                <a:latin typeface="Cavolini" panose="03000502040302020204" pitchFamily="66" charset="0"/>
                <a:ea typeface="+mn-ea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ea typeface="+mn-ea"/>
                <a:cs typeface="Cavolini" panose="03000502040302020204" pitchFamily="66" charset="0"/>
              </a:rPr>
              <a:t>sy’n</a:t>
            </a:r>
            <a:r>
              <a:rPr lang="en-US" sz="2000" dirty="0">
                <a:latin typeface="Cavolini" panose="03000502040302020204" pitchFamily="66" charset="0"/>
                <a:ea typeface="+mn-ea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ea typeface="+mn-ea"/>
                <a:cs typeface="Cavolini" panose="03000502040302020204" pitchFamily="66" charset="0"/>
              </a:rPr>
              <a:t>cynnwys</a:t>
            </a:r>
            <a:r>
              <a:rPr lang="en-US" sz="2000" dirty="0">
                <a:latin typeface="Cavolini" panose="03000502040302020204" pitchFamily="66" charset="0"/>
                <a:ea typeface="+mn-ea"/>
                <a:cs typeface="Cavolini" panose="03000502040302020204" pitchFamily="66" charset="0"/>
              </a:rPr>
              <a:t> y </a:t>
            </a:r>
            <a:r>
              <a:rPr lang="en-US" sz="2000" dirty="0" err="1">
                <a:latin typeface="Cavolini" panose="03000502040302020204" pitchFamily="66" charset="0"/>
                <a:ea typeface="+mn-ea"/>
                <a:cs typeface="Cavolini" panose="03000502040302020204" pitchFamily="66" charset="0"/>
              </a:rPr>
              <a:t>sain</a:t>
            </a:r>
            <a:r>
              <a:rPr lang="en-US" sz="2000" dirty="0">
                <a:latin typeface="Cavolini" panose="03000502040302020204" pitchFamily="66" charset="0"/>
                <a:ea typeface="+mn-ea"/>
                <a:cs typeface="Cavolini" panose="03000502040302020204" pitchFamily="66" charset="0"/>
              </a:rPr>
              <a:t>.</a:t>
            </a:r>
          </a:p>
          <a:p>
            <a:pPr>
              <a:spcAft>
                <a:spcPts val="600"/>
              </a:spcAft>
            </a:pPr>
            <a:endParaRPr lang="en-US" sz="2000" dirty="0">
              <a:latin typeface="Cavolini" panose="03000502040302020204" pitchFamily="66" charset="0"/>
              <a:ea typeface="+mn-ea"/>
              <a:cs typeface="Cavolini" panose="03000502040302020204" pitchFamily="66" charset="0"/>
            </a:endParaRPr>
          </a:p>
          <a:p>
            <a:pPr algn="ctr">
              <a:spcAft>
                <a:spcPts val="600"/>
              </a:spcAft>
            </a:pPr>
            <a:r>
              <a:rPr lang="en-US" sz="2000" dirty="0">
                <a:latin typeface="Cavolini" panose="03000502040302020204" pitchFamily="66" charset="0"/>
                <a:ea typeface="+mn-ea"/>
                <a:cs typeface="Cavolini" panose="03000502040302020204" pitchFamily="66" charset="0"/>
              </a:rPr>
              <a:t>Click on the picture and follow the link. Click on words that contain the sound.</a:t>
            </a:r>
          </a:p>
        </p:txBody>
      </p:sp>
      <p:pic>
        <p:nvPicPr>
          <p:cNvPr id="4" name="Graphic 3" descr="Cursor">
            <a:extLst>
              <a:ext uri="{FF2B5EF4-FFF2-40B4-BE49-F238E27FC236}">
                <a16:creationId xmlns:a16="http://schemas.microsoft.com/office/drawing/2014/main" id="{44C941D0-3928-D34B-9258-921A8B3432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7023753">
            <a:off x="9802693" y="820495"/>
            <a:ext cx="1661463" cy="1661463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  <p:pic>
        <p:nvPicPr>
          <p:cNvPr id="2" name="Content Placeholder 4" descr="A screen shot of a monitor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A65A0013-9BCA-414D-A756-4AE2D67950A2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6000" y="2137861"/>
            <a:ext cx="5377035" cy="2433108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7226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1EB3710C-174E-AE4B-8FA5-704B1C1706BC}"/>
              </a:ext>
            </a:extLst>
          </p:cNvPr>
          <p:cNvSpPr/>
          <p:nvPr/>
        </p:nvSpPr>
        <p:spPr>
          <a:xfrm>
            <a:off x="61018" y="205629"/>
            <a:ext cx="12003982" cy="2873821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0" name="ffoo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F9815450-3025-2544-A674-47779F227F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0901904" y="6174865"/>
            <a:ext cx="477506" cy="477506"/>
          </a:xfrm>
          <a:prstGeom prst="rect">
            <a:avLst/>
          </a:prstGeom>
        </p:spPr>
      </p:pic>
      <p:pic>
        <p:nvPicPr>
          <p:cNvPr id="38" name="ffo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0850EAA9-E1D9-1A43-9B7F-24717B74318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9302044" y="6262909"/>
            <a:ext cx="348315" cy="348315"/>
          </a:xfrm>
          <a:prstGeom prst="rect">
            <a:avLst/>
          </a:prstGeom>
        </p:spPr>
      </p:pic>
      <p:pic>
        <p:nvPicPr>
          <p:cNvPr id="37" name="taa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BA5A38A6-B207-304B-954D-6FFE4F8323D3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6674491" y="6158559"/>
            <a:ext cx="477506" cy="477506"/>
          </a:xfrm>
          <a:prstGeom prst="rect">
            <a:avLst/>
          </a:prstGeom>
        </p:spPr>
      </p:pic>
      <p:pic>
        <p:nvPicPr>
          <p:cNvPr id="36" name="tan" descr="tan">
            <a:hlinkClick r:id="" action="ppaction://media"/>
            <a:extLst>
              <a:ext uri="{FF2B5EF4-FFF2-40B4-BE49-F238E27FC236}">
                <a16:creationId xmlns:a16="http://schemas.microsoft.com/office/drawing/2014/main" id="{94A052DB-5249-B54F-9641-529B3ACC6B38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015669" y="6223830"/>
            <a:ext cx="406400" cy="406400"/>
          </a:xfrm>
          <a:prstGeom prst="rect">
            <a:avLst/>
          </a:prstGeom>
        </p:spPr>
      </p:pic>
      <p:pic>
        <p:nvPicPr>
          <p:cNvPr id="29" name="môr" descr="môr">
            <a:hlinkClick r:id="" action="ppaction://media"/>
            <a:extLst>
              <a:ext uri="{FF2B5EF4-FFF2-40B4-BE49-F238E27FC236}">
                <a16:creationId xmlns:a16="http://schemas.microsoft.com/office/drawing/2014/main" id="{BD614710-D94D-554A-95C6-D53D35B296A6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2706252" y="6258131"/>
            <a:ext cx="411768" cy="411768"/>
          </a:xfrm>
          <a:prstGeom prst="rect">
            <a:avLst/>
          </a:prstGeom>
        </p:spPr>
      </p:pic>
      <p:pic>
        <p:nvPicPr>
          <p:cNvPr id="28" name="mor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5C619275-23CC-1B40-9A21-52D341B83899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36351" y="6214033"/>
            <a:ext cx="446069" cy="446069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240975" y="321831"/>
            <a:ext cx="4045695" cy="1325563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  <a:latin typeface="Ink Free" panose="03080402000500000000" pitchFamily="66" charset="0"/>
              </a:rPr>
              <a:t>^  </a:t>
            </a:r>
            <a:r>
              <a:rPr lang="en-GB" b="1" dirty="0">
                <a:latin typeface="Ink Free" panose="03080402000500000000" pitchFamily="66" charset="0"/>
              </a:rPr>
              <a:t>To </a:t>
            </a:r>
            <a:r>
              <a:rPr lang="en-GB" b="1" dirty="0" err="1">
                <a:latin typeface="Ink Free" panose="03080402000500000000" pitchFamily="66" charset="0"/>
              </a:rPr>
              <a:t>bach</a:t>
            </a:r>
            <a:r>
              <a:rPr lang="en-GB" b="1" dirty="0">
                <a:latin typeface="Ink Free" panose="03080402000500000000" pitchFamily="66" charset="0"/>
              </a:rPr>
              <a:t>!  </a:t>
            </a:r>
            <a:r>
              <a:rPr lang="en-GB" b="1" dirty="0">
                <a:solidFill>
                  <a:srgbClr val="FF0000"/>
                </a:solidFill>
                <a:latin typeface="Ink Free" panose="03080402000500000000" pitchFamily="66" charset="0"/>
              </a:rPr>
              <a:t>^ </a:t>
            </a:r>
            <a:endParaRPr lang="en-GB" b="1" dirty="0">
              <a:latin typeface="Ink Free" panose="03080402000500000000" pitchFamily="66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147314" y="909130"/>
            <a:ext cx="5898109" cy="4351338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Cavolini" panose="03000502040302020204" pitchFamily="66" charset="0"/>
                <a:cs typeface="Cavolini" panose="03000502040302020204" pitchFamily="66" charset="0"/>
              </a:rPr>
              <a:t>ymestyn</a:t>
            </a: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 y sain</a:t>
            </a:r>
          </a:p>
          <a:p>
            <a:pPr marL="0" indent="0">
              <a:buNone/>
            </a:pPr>
            <a:endParaRPr lang="en-GB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buNone/>
            </a:pP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- yn </a:t>
            </a:r>
            <a:r>
              <a:rPr lang="en-GB" dirty="0" err="1">
                <a:latin typeface="Cavolini" panose="03000502040302020204" pitchFamily="66" charset="0"/>
                <a:cs typeface="Cavolini" panose="03000502040302020204" pitchFamily="66" charset="0"/>
              </a:rPr>
              <a:t>newid</a:t>
            </a: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Cavolini" panose="03000502040302020204" pitchFamily="66" charset="0"/>
                <a:cs typeface="Cavolini" panose="03000502040302020204" pitchFamily="66" charset="0"/>
              </a:rPr>
              <a:t>ystyr</a:t>
            </a: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 gair!</a:t>
            </a: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C52D05C-94E6-1348-80F5-5019DAE186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16577" y="954776"/>
            <a:ext cx="5117623" cy="2003881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- makes the sound a little longer</a:t>
            </a:r>
          </a:p>
          <a:p>
            <a:pPr marL="0" indent="0">
              <a:buNone/>
            </a:pP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- changes the meaning of a word!</a:t>
            </a:r>
          </a:p>
        </p:txBody>
      </p:sp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2C96FC09-47EC-114D-99B9-7C41454BA4AD}"/>
              </a:ext>
            </a:extLst>
          </p:cNvPr>
          <p:cNvPicPr>
            <a:picLocks noChangeAspect="1"/>
          </p:cNvPicPr>
          <p:nvPr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81028" y="1047593"/>
            <a:ext cx="2193349" cy="1790607"/>
          </a:xfrm>
          <a:prstGeom prst="rect">
            <a:avLst/>
          </a:prstGeom>
        </p:spPr>
      </p:pic>
      <p:sp>
        <p:nvSpPr>
          <p:cNvPr id="8" name="box 1">
            <a:extLst>
              <a:ext uri="{FF2B5EF4-FFF2-40B4-BE49-F238E27FC236}">
                <a16:creationId xmlns:a16="http://schemas.microsoft.com/office/drawing/2014/main" id="{FF10B7AB-4C32-924D-A7B5-65F8A93EEF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7910" y="6206302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cs typeface="Arial" panose="020B0604020202020204" pitchFamily="34" charset="0"/>
              </a:rPr>
              <a:t>mor</a:t>
            </a:r>
            <a:endParaRPr lang="en-GB" altLang="en-US" sz="2000" b="1" dirty="0">
              <a:cs typeface="Arial" panose="020B0604020202020204" pitchFamily="34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95D1CC36-207F-3747-ABF8-6EEA4D315DB6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828602" y="4042812"/>
            <a:ext cx="1552591" cy="1993519"/>
          </a:xfrm>
          <a:prstGeom prst="rect">
            <a:avLst/>
          </a:prstGeom>
        </p:spPr>
      </p:pic>
      <p:sp>
        <p:nvSpPr>
          <p:cNvPr id="19" name="box 2">
            <a:extLst>
              <a:ext uri="{FF2B5EF4-FFF2-40B4-BE49-F238E27FC236}">
                <a16:creationId xmlns:a16="http://schemas.microsoft.com/office/drawing/2014/main" id="{F952B546-34A0-454C-A7BA-AC38A9ACE4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19189" y="6223830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cs typeface="Arial" panose="020B0604020202020204" pitchFamily="34" charset="0"/>
              </a:rPr>
              <a:t>môr</a:t>
            </a:r>
            <a:endParaRPr lang="en-GB" altLang="en-US" sz="2000" b="1" dirty="0"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7192379-BBF5-874C-94B4-DA6BD5AC1DC1}"/>
              </a:ext>
            </a:extLst>
          </p:cNvPr>
          <p:cNvSpPr txBox="1"/>
          <p:nvPr/>
        </p:nvSpPr>
        <p:spPr>
          <a:xfrm>
            <a:off x="545555" y="4695790"/>
            <a:ext cx="8435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so..</a:t>
            </a:r>
          </a:p>
        </p:txBody>
      </p:sp>
      <p:sp>
        <p:nvSpPr>
          <p:cNvPr id="24" name="box 3">
            <a:extLst>
              <a:ext uri="{FF2B5EF4-FFF2-40B4-BE49-F238E27FC236}">
                <a16:creationId xmlns:a16="http://schemas.microsoft.com/office/drawing/2014/main" id="{EDE4A9EE-AAB1-3D43-9C3D-9A9BE547AF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17105" y="6166529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>
                <a:cs typeface="Arial" panose="020B0604020202020204" pitchFamily="34" charset="0"/>
              </a:rPr>
              <a:t>tan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F688386-286E-3546-8426-B04B14E69E04}"/>
              </a:ext>
            </a:extLst>
          </p:cNvPr>
          <p:cNvSpPr txBox="1"/>
          <p:nvPr/>
        </p:nvSpPr>
        <p:spPr>
          <a:xfrm>
            <a:off x="4517105" y="4781928"/>
            <a:ext cx="12640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until..</a:t>
            </a:r>
          </a:p>
        </p:txBody>
      </p:sp>
      <p:sp>
        <p:nvSpPr>
          <p:cNvPr id="26" name="box 4">
            <a:extLst>
              <a:ext uri="{FF2B5EF4-FFF2-40B4-BE49-F238E27FC236}">
                <a16:creationId xmlns:a16="http://schemas.microsoft.com/office/drawing/2014/main" id="{8E3A0B3D-26AF-7045-8772-5BC6C8C108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10463" y="6169570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cs typeface="Arial" panose="020B0604020202020204" pitchFamily="34" charset="0"/>
              </a:rPr>
              <a:t>tân</a:t>
            </a:r>
            <a:endParaRPr lang="en-GB" altLang="en-US" sz="2000" b="1" dirty="0">
              <a:cs typeface="Arial" panose="020B0604020202020204" pitchFamily="34" charset="0"/>
            </a:endParaRP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2154AD66-4AC6-5540-94C0-2150E086D617}"/>
              </a:ext>
            </a:extLst>
          </p:cNvPr>
          <p:cNvPicPr>
            <a:picLocks noChangeAspect="1"/>
          </p:cNvPicPr>
          <p:nvPr/>
        </p:nvPicPr>
        <p:blipFill>
          <a:blip r:embed="rId1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93244" y="4122587"/>
            <a:ext cx="1420747" cy="1965014"/>
          </a:xfrm>
          <a:prstGeom prst="rect">
            <a:avLst/>
          </a:prstGeom>
        </p:spPr>
      </p:pic>
      <p:sp>
        <p:nvSpPr>
          <p:cNvPr id="30" name="box 5">
            <a:extLst>
              <a:ext uri="{FF2B5EF4-FFF2-40B4-BE49-F238E27FC236}">
                <a16:creationId xmlns:a16="http://schemas.microsoft.com/office/drawing/2014/main" id="{C9AC8FC5-0AAC-0943-87B4-8135558863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30411" y="6181565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cs typeface="Arial" panose="020B0604020202020204" pitchFamily="34" charset="0"/>
              </a:rPr>
              <a:t>ffon</a:t>
            </a:r>
            <a:endParaRPr lang="en-GB" altLang="en-US" sz="2000" b="1" dirty="0">
              <a:cs typeface="Arial" panose="020B0604020202020204" pitchFamily="34" charset="0"/>
            </a:endParaRPr>
          </a:p>
        </p:txBody>
      </p:sp>
      <p:sp>
        <p:nvSpPr>
          <p:cNvPr id="31" name="box 6">
            <a:extLst>
              <a:ext uri="{FF2B5EF4-FFF2-40B4-BE49-F238E27FC236}">
                <a16:creationId xmlns:a16="http://schemas.microsoft.com/office/drawing/2014/main" id="{D7A54012-BD35-C04D-B39D-9C9CDE78D3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38893" y="6181566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cs typeface="Arial" panose="020B0604020202020204" pitchFamily="34" charset="0"/>
              </a:rPr>
              <a:t>ffôn</a:t>
            </a:r>
            <a:endParaRPr lang="en-GB" altLang="en-US" sz="2000" b="1" dirty="0">
              <a:cs typeface="Arial" panose="020B0604020202020204" pitchFamily="34" charset="0"/>
            </a:endParaRPr>
          </a:p>
        </p:txBody>
      </p:sp>
      <p:pic>
        <p:nvPicPr>
          <p:cNvPr id="33" name="Picture 32" descr="A picture containing object, looking, front, clock&#10;&#10;Description automatically generated">
            <a:extLst>
              <a:ext uri="{FF2B5EF4-FFF2-40B4-BE49-F238E27FC236}">
                <a16:creationId xmlns:a16="http://schemas.microsoft.com/office/drawing/2014/main" id="{46A0ADED-2967-954B-B66A-4BD942121C08}"/>
              </a:ext>
            </a:extLst>
          </p:cNvPr>
          <p:cNvPicPr>
            <a:picLocks noChangeAspect="1"/>
          </p:cNvPicPr>
          <p:nvPr/>
        </p:nvPicPr>
        <p:blipFill>
          <a:blip r:embed="rId1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9416259">
            <a:off x="8451445" y="5001224"/>
            <a:ext cx="2049515" cy="464557"/>
          </a:xfrm>
          <a:prstGeom prst="rect">
            <a:avLst/>
          </a:prstGeom>
        </p:spPr>
      </p:pic>
      <p:pic>
        <p:nvPicPr>
          <p:cNvPr id="35" name="Picture 3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2972A3F3-02A4-6045-BA4B-B9C5668F2B44}"/>
              </a:ext>
            </a:extLst>
          </p:cNvPr>
          <p:cNvPicPr>
            <a:picLocks noChangeAspect="1"/>
          </p:cNvPicPr>
          <p:nvPr/>
        </p:nvPicPr>
        <p:blipFill>
          <a:blip r:embed="rId1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34535" y="4001582"/>
            <a:ext cx="1038121" cy="1965014"/>
          </a:xfrm>
          <a:prstGeom prst="rect">
            <a:avLst/>
          </a:prstGeom>
        </p:spPr>
      </p:pic>
      <p:sp>
        <p:nvSpPr>
          <p:cNvPr id="4" name="Action Button: Forwards or Next 3">
            <a:hlinkClick r:id="" action="ppaction://hlinkshowjump?jump=nextslide" highlightClick="1"/>
            <a:extLst>
              <a:ext uri="{FF2B5EF4-FFF2-40B4-BE49-F238E27FC236}">
                <a16:creationId xmlns:a16="http://schemas.microsoft.com/office/drawing/2014/main" id="{EF740607-02FA-B346-BAE7-B5CCC86F8899}"/>
              </a:ext>
            </a:extLst>
          </p:cNvPr>
          <p:cNvSpPr/>
          <p:nvPr/>
        </p:nvSpPr>
        <p:spPr>
          <a:xfrm>
            <a:off x="5715695" y="3256810"/>
            <a:ext cx="659455" cy="47750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Title 1">
            <a:extLst>
              <a:ext uri="{FF2B5EF4-FFF2-40B4-BE49-F238E27FC236}">
                <a16:creationId xmlns:a16="http://schemas.microsoft.com/office/drawing/2014/main" id="{B0728768-2E99-5048-BA55-832598DE8C82}"/>
              </a:ext>
            </a:extLst>
          </p:cNvPr>
          <p:cNvSpPr txBox="1">
            <a:spLocks/>
          </p:cNvSpPr>
          <p:nvPr/>
        </p:nvSpPr>
        <p:spPr>
          <a:xfrm>
            <a:off x="6221797" y="2811559"/>
            <a:ext cx="3698234" cy="1087785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US" sz="2000" dirty="0">
              <a:latin typeface="Cavolini" panose="03000502040302020204" pitchFamily="66" charset="0"/>
              <a:ea typeface="+mn-ea"/>
              <a:cs typeface="Cavolini" panose="03000502040302020204" pitchFamily="66" charset="0"/>
            </a:endParaRPr>
          </a:p>
          <a:p>
            <a:pPr algn="ctr">
              <a:spcAft>
                <a:spcPts val="600"/>
              </a:spcAft>
            </a:pPr>
            <a:r>
              <a:rPr lang="en-US" sz="2000" b="1" dirty="0">
                <a:latin typeface="Cavolini" panose="03000502040302020204" pitchFamily="66" charset="0"/>
                <a:ea typeface="+mn-ea"/>
                <a:cs typeface="Cavolini" panose="03000502040302020204" pitchFamily="66" charset="0"/>
              </a:rPr>
              <a:t>Click on the word.</a:t>
            </a:r>
          </a:p>
        </p:txBody>
      </p:sp>
      <p:sp>
        <p:nvSpPr>
          <p:cNvPr id="34" name="Title 1">
            <a:extLst>
              <a:ext uri="{FF2B5EF4-FFF2-40B4-BE49-F238E27FC236}">
                <a16:creationId xmlns:a16="http://schemas.microsoft.com/office/drawing/2014/main" id="{F264AE35-5BA8-0E4B-B904-D5A685E646A6}"/>
              </a:ext>
            </a:extLst>
          </p:cNvPr>
          <p:cNvSpPr txBox="1">
            <a:spLocks/>
          </p:cNvSpPr>
          <p:nvPr/>
        </p:nvSpPr>
        <p:spPr>
          <a:xfrm>
            <a:off x="2797424" y="3260441"/>
            <a:ext cx="2808233" cy="825001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000" b="1" dirty="0" err="1">
                <a:latin typeface="Cavolini" panose="03000502040302020204" pitchFamily="66" charset="0"/>
                <a:ea typeface="+mn-ea"/>
                <a:cs typeface="Cavolini" panose="03000502040302020204" pitchFamily="66" charset="0"/>
              </a:rPr>
              <a:t>Cliciwch</a:t>
            </a:r>
            <a:r>
              <a:rPr lang="en-US" sz="2000" b="1" dirty="0">
                <a:latin typeface="Cavolini" panose="03000502040302020204" pitchFamily="66" charset="0"/>
                <a:ea typeface="+mn-ea"/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latin typeface="Cavolini" panose="03000502040302020204" pitchFamily="66" charset="0"/>
                <a:ea typeface="+mn-ea"/>
                <a:cs typeface="Cavolini" panose="03000502040302020204" pitchFamily="66" charset="0"/>
              </a:rPr>
              <a:t>ar</a:t>
            </a:r>
            <a:r>
              <a:rPr lang="en-US" sz="2000" b="1" dirty="0">
                <a:latin typeface="Cavolini" panose="03000502040302020204" pitchFamily="66" charset="0"/>
                <a:ea typeface="+mn-ea"/>
                <a:cs typeface="Cavolini" panose="03000502040302020204" pitchFamily="66" charset="0"/>
              </a:rPr>
              <a:t> y </a:t>
            </a:r>
            <a:r>
              <a:rPr lang="en-US" sz="2000" b="1" dirty="0" err="1">
                <a:latin typeface="Cavolini" panose="03000502040302020204" pitchFamily="66" charset="0"/>
                <a:ea typeface="+mn-ea"/>
                <a:cs typeface="Cavolini" panose="03000502040302020204" pitchFamily="66" charset="0"/>
              </a:rPr>
              <a:t>gair</a:t>
            </a:r>
            <a:r>
              <a:rPr lang="en-US" sz="2000" b="1" dirty="0">
                <a:latin typeface="Cavolini" panose="03000502040302020204" pitchFamily="66" charset="0"/>
                <a:ea typeface="+mn-ea"/>
                <a:cs typeface="Cavolini" panose="03000502040302020204" pitchFamily="66" charset="0"/>
              </a:rPr>
              <a:t>.</a:t>
            </a:r>
          </a:p>
          <a:p>
            <a:pPr>
              <a:spcAft>
                <a:spcPts val="600"/>
              </a:spcAft>
            </a:pPr>
            <a:endParaRPr lang="en-US" sz="2000" dirty="0">
              <a:latin typeface="Cavolini" panose="03000502040302020204" pitchFamily="66" charset="0"/>
              <a:ea typeface="+mn-ea"/>
              <a:cs typeface="Cavolini" panose="03000502040302020204" pitchFamily="66" charset="0"/>
            </a:endParaRPr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2366D6FD-EC0F-4143-A0F8-73AC138E0D72}"/>
              </a:ext>
            </a:extLst>
          </p:cNvPr>
          <p:cNvPicPr/>
          <p:nvPr/>
        </p:nvPicPr>
        <p:blipFill rotWithShape="1">
          <a:blip r:embed="rId20" cstate="screen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1897" t="80747"/>
          <a:stretch/>
        </p:blipFill>
        <p:spPr bwMode="auto">
          <a:xfrm>
            <a:off x="10983851" y="95061"/>
            <a:ext cx="1037590" cy="108648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13498745"/>
      </p:ext>
    </p:extLst>
  </p:cSld>
  <p:clrMapOvr>
    <a:masterClrMapping/>
  </p:clrMapOvr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  <p:audio>
              <p:cMediaNode vol="80000">
                <p:cTn id="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audio>
              <p:cMediaNode vol="80000">
                <p:cTn id="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  <p:audio>
              <p:cMediaNode vol="80000">
                <p:cTn id="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  <p:audio>
              <p:cMediaNode vol="80000">
                <p:cTn id="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182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1695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834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1369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2" dur="1834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" dur="239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25,859 Different Paths Pictures, Photos &amp; Images">
            <a:extLst>
              <a:ext uri="{FF2B5EF4-FFF2-40B4-BE49-F238E27FC236}">
                <a16:creationId xmlns:a16="http://schemas.microsoft.com/office/drawing/2014/main" id="{372384FF-8902-4639-9D73-9C05D5EF2FB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1942" y="-5638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1F674A9C-93CC-43CD-962E-5283B7E09E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0992" y="747588"/>
            <a:ext cx="1341359" cy="812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D4BF5390-89D8-4758-83A0-FE16C592E5F9}"/>
              </a:ext>
            </a:extLst>
          </p:cNvPr>
          <p:cNvSpPr/>
          <p:nvPr/>
        </p:nvSpPr>
        <p:spPr>
          <a:xfrm>
            <a:off x="122978" y="4480487"/>
            <a:ext cx="4705165" cy="2032902"/>
          </a:xfrm>
          <a:prstGeom prst="wedgeRoundRectCallout">
            <a:avLst>
              <a:gd name="adj1" fmla="val 64266"/>
              <a:gd name="adj2" fmla="val -36348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Pa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ffordd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? </a:t>
            </a:r>
            <a:r>
              <a:rPr lang="en-GB" sz="20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Which way?</a:t>
            </a:r>
          </a:p>
          <a:p>
            <a:pPr algn="ctr"/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y trac. </a:t>
            </a:r>
            <a:r>
              <a:rPr lang="en-GB" sz="20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Listen! </a:t>
            </a:r>
          </a:p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 neu B? </a:t>
            </a:r>
            <a:b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ateb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cywir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r>
              <a:rPr lang="en-GB" sz="20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Click!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88A17EC-981D-4B23-8CA5-BC0D95FD6F7F}"/>
              </a:ext>
            </a:extLst>
          </p:cNvPr>
          <p:cNvSpPr/>
          <p:nvPr/>
        </p:nvSpPr>
        <p:spPr>
          <a:xfrm>
            <a:off x="5793673" y="702464"/>
            <a:ext cx="6046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8F17358-09E4-4A90-B827-DF8296391EBD}"/>
              </a:ext>
            </a:extLst>
          </p:cNvPr>
          <p:cNvSpPr/>
          <p:nvPr/>
        </p:nvSpPr>
        <p:spPr>
          <a:xfrm>
            <a:off x="5809703" y="1535046"/>
            <a:ext cx="5725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B</a:t>
            </a:r>
          </a:p>
        </p:txBody>
      </p:sp>
      <p:pic>
        <p:nvPicPr>
          <p:cNvPr id="8" name="Picture 7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FF09309D-BF29-9447-837D-00F31FC3E016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47041" y="662790"/>
            <a:ext cx="1060450" cy="476250"/>
          </a:xfrm>
          <a:prstGeom prst="rect">
            <a:avLst/>
          </a:prstGeom>
        </p:spPr>
      </p:pic>
      <p:sp>
        <p:nvSpPr>
          <p:cNvPr id="25" name="Text Box 3">
            <a:extLst>
              <a:ext uri="{FF2B5EF4-FFF2-40B4-BE49-F238E27FC236}">
                <a16:creationId xmlns:a16="http://schemas.microsoft.com/office/drawing/2014/main" id="{57545A50-F22E-4BAD-BFBE-65BF34234B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8978" y="575986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cs typeface="Arial" panose="020B0604020202020204" pitchFamily="34" charset="0"/>
              </a:rPr>
              <a:t>mor</a:t>
            </a:r>
            <a:endParaRPr lang="en-GB" altLang="en-US" sz="2000" b="1" dirty="0">
              <a:cs typeface="Arial" panose="020B0604020202020204" pitchFamily="34" charset="0"/>
            </a:endParaRPr>
          </a:p>
        </p:txBody>
      </p:sp>
      <p:pic>
        <p:nvPicPr>
          <p:cNvPr id="10" name="Picture 9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7CBA9D2D-052F-E045-AB1D-3F566D22632C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69397" y="848152"/>
            <a:ext cx="1005748" cy="277305"/>
          </a:xfrm>
          <a:prstGeom prst="rect">
            <a:avLst/>
          </a:prstGeom>
        </p:spPr>
      </p:pic>
      <p:sp>
        <p:nvSpPr>
          <p:cNvPr id="30" name="Text Box 3">
            <a:extLst>
              <a:ext uri="{FF2B5EF4-FFF2-40B4-BE49-F238E27FC236}">
                <a16:creationId xmlns:a16="http://schemas.microsoft.com/office/drawing/2014/main" id="{03EDDECC-0F7A-4F67-8D81-24734909B7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5190" y="689312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cs typeface="Arial" panose="020B0604020202020204" pitchFamily="34" charset="0"/>
              </a:rPr>
              <a:t>môr</a:t>
            </a:r>
            <a:endParaRPr lang="en-GB" altLang="en-US" sz="2000" b="1" dirty="0">
              <a:cs typeface="Arial" panose="020B0604020202020204" pitchFamily="34" charset="0"/>
            </a:endParaRPr>
          </a:p>
        </p:txBody>
      </p:sp>
      <p:pic>
        <p:nvPicPr>
          <p:cNvPr id="50" name="Picture 49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BB921CB9-3C5A-A54A-9567-BC7BFB85BA8B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08413" y="1414857"/>
            <a:ext cx="1060450" cy="476250"/>
          </a:xfrm>
          <a:prstGeom prst="rect">
            <a:avLst/>
          </a:prstGeom>
        </p:spPr>
      </p:pic>
      <p:sp>
        <p:nvSpPr>
          <p:cNvPr id="33" name="Text Box 3">
            <a:extLst>
              <a:ext uri="{FF2B5EF4-FFF2-40B4-BE49-F238E27FC236}">
                <a16:creationId xmlns:a16="http://schemas.microsoft.com/office/drawing/2014/main" id="{29424651-CD3B-469E-B988-FCD388C1F5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5139" y="1369629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>
                <a:cs typeface="Arial" panose="020B0604020202020204" pitchFamily="34" charset="0"/>
              </a:rPr>
              <a:t>tan</a:t>
            </a:r>
          </a:p>
        </p:txBody>
      </p:sp>
      <p:pic>
        <p:nvPicPr>
          <p:cNvPr id="51" name="Picture 50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D52CE364-B646-3443-BA5D-F791CBE2262A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10611" y="1523876"/>
            <a:ext cx="1215131" cy="335036"/>
          </a:xfrm>
          <a:prstGeom prst="rect">
            <a:avLst/>
          </a:prstGeom>
        </p:spPr>
      </p:pic>
      <p:sp>
        <p:nvSpPr>
          <p:cNvPr id="26" name="Text Box 3">
            <a:extLst>
              <a:ext uri="{FF2B5EF4-FFF2-40B4-BE49-F238E27FC236}">
                <a16:creationId xmlns:a16="http://schemas.microsoft.com/office/drawing/2014/main" id="{0A34910B-3D93-4C00-AAEF-0D44F01F5D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00156" y="1340007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cs typeface="Arial" panose="020B0604020202020204" pitchFamily="34" charset="0"/>
              </a:rPr>
              <a:t>tân</a:t>
            </a:r>
            <a:endParaRPr lang="en-GB" altLang="en-US" sz="2000" b="1" dirty="0">
              <a:cs typeface="Arial" panose="020B0604020202020204" pitchFamily="34" charset="0"/>
            </a:endParaRPr>
          </a:p>
        </p:txBody>
      </p:sp>
      <p:pic>
        <p:nvPicPr>
          <p:cNvPr id="53" name="Picture 52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D32844D1-47A9-EF4E-8E86-48501281C3C6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32201" y="2102417"/>
            <a:ext cx="1060450" cy="476250"/>
          </a:xfrm>
          <a:prstGeom prst="rect">
            <a:avLst/>
          </a:prstGeom>
        </p:spPr>
      </p:pic>
      <p:sp>
        <p:nvSpPr>
          <p:cNvPr id="32" name="Text Box 3">
            <a:extLst>
              <a:ext uri="{FF2B5EF4-FFF2-40B4-BE49-F238E27FC236}">
                <a16:creationId xmlns:a16="http://schemas.microsoft.com/office/drawing/2014/main" id="{8DAB4B19-B15E-45CC-86C4-74D7FE7834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5139" y="2086068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cs typeface="Arial" panose="020B0604020202020204" pitchFamily="34" charset="0"/>
              </a:rPr>
              <a:t>gêm</a:t>
            </a:r>
            <a:endParaRPr lang="en-GB" altLang="en-US" sz="2000" b="1" dirty="0">
              <a:cs typeface="Arial" panose="020B0604020202020204" pitchFamily="34" charset="0"/>
            </a:endParaRPr>
          </a:p>
        </p:txBody>
      </p:sp>
      <p:pic>
        <p:nvPicPr>
          <p:cNvPr id="54" name="Picture 53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B8052D02-92D3-6F48-AFED-A1998B43C5A4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64871" y="2824440"/>
            <a:ext cx="1060450" cy="476250"/>
          </a:xfrm>
          <a:prstGeom prst="rect">
            <a:avLst/>
          </a:prstGeom>
        </p:spPr>
      </p:pic>
      <p:sp>
        <p:nvSpPr>
          <p:cNvPr id="31" name="Text Box 3">
            <a:extLst>
              <a:ext uri="{FF2B5EF4-FFF2-40B4-BE49-F238E27FC236}">
                <a16:creationId xmlns:a16="http://schemas.microsoft.com/office/drawing/2014/main" id="{F24FF7FF-4F20-438C-A95E-8D7845BA7A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5139" y="2798586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cs typeface="Arial" panose="020B0604020202020204" pitchFamily="34" charset="0"/>
              </a:rPr>
              <a:t>gwên</a:t>
            </a:r>
            <a:endParaRPr lang="en-GB" altLang="en-US" sz="2000" b="1" dirty="0">
              <a:cs typeface="Arial" panose="020B0604020202020204" pitchFamily="34" charset="0"/>
            </a:endParaRPr>
          </a:p>
        </p:txBody>
      </p:sp>
      <p:pic>
        <p:nvPicPr>
          <p:cNvPr id="55" name="Picture 54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4D0D5193-4508-E34B-A519-EE8F4E6FE9FE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31072" y="3653218"/>
            <a:ext cx="1215131" cy="335036"/>
          </a:xfrm>
          <a:prstGeom prst="rect">
            <a:avLst/>
          </a:prstGeom>
        </p:spPr>
      </p:pic>
      <p:sp>
        <p:nvSpPr>
          <p:cNvPr id="34" name="Text Box 3">
            <a:extLst>
              <a:ext uri="{FF2B5EF4-FFF2-40B4-BE49-F238E27FC236}">
                <a16:creationId xmlns:a16="http://schemas.microsoft.com/office/drawing/2014/main" id="{98740828-904C-47C8-9337-CD04AA81B0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5139" y="3546246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cs typeface="Arial" panose="020B0604020202020204" pitchFamily="34" charset="0"/>
              </a:rPr>
              <a:t>ffon</a:t>
            </a:r>
            <a:endParaRPr lang="en-GB" altLang="en-US" sz="2000" b="1" dirty="0">
              <a:cs typeface="Arial" panose="020B0604020202020204" pitchFamily="34" charset="0"/>
            </a:endParaRPr>
          </a:p>
        </p:txBody>
      </p:sp>
      <p:pic>
        <p:nvPicPr>
          <p:cNvPr id="56" name="Picture 55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CA0AF65D-AC11-9349-B17B-B38D5C09C34A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10611" y="2215092"/>
            <a:ext cx="1215131" cy="335036"/>
          </a:xfrm>
          <a:prstGeom prst="rect">
            <a:avLst/>
          </a:prstGeom>
        </p:spPr>
      </p:pic>
      <p:sp>
        <p:nvSpPr>
          <p:cNvPr id="27" name="Text Box 3">
            <a:extLst>
              <a:ext uri="{FF2B5EF4-FFF2-40B4-BE49-F238E27FC236}">
                <a16:creationId xmlns:a16="http://schemas.microsoft.com/office/drawing/2014/main" id="{B927D0E5-0EAC-4171-B0D8-E67C22AA7F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8978" y="2107399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>
                <a:cs typeface="Arial" panose="020B0604020202020204" pitchFamily="34" charset="0"/>
              </a:rPr>
              <a:t>gem</a:t>
            </a:r>
          </a:p>
        </p:txBody>
      </p:sp>
      <p:pic>
        <p:nvPicPr>
          <p:cNvPr id="57" name="Picture 56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D858779F-2CF9-8A45-9E5C-44C7F6720D1A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00156" y="2872061"/>
            <a:ext cx="1215131" cy="335036"/>
          </a:xfrm>
          <a:prstGeom prst="rect">
            <a:avLst/>
          </a:prstGeom>
        </p:spPr>
      </p:pic>
      <p:sp>
        <p:nvSpPr>
          <p:cNvPr id="28" name="Text Box 3">
            <a:extLst>
              <a:ext uri="{FF2B5EF4-FFF2-40B4-BE49-F238E27FC236}">
                <a16:creationId xmlns:a16="http://schemas.microsoft.com/office/drawing/2014/main" id="{89F2D923-E631-4545-B23F-3B65A55A93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0412" y="2806827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>
                <a:cs typeface="Arial" panose="020B0604020202020204" pitchFamily="34" charset="0"/>
              </a:rPr>
              <a:t>Gwen</a:t>
            </a:r>
          </a:p>
        </p:txBody>
      </p:sp>
      <p:pic>
        <p:nvPicPr>
          <p:cNvPr id="58" name="Picture 57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2A19F186-4E48-F64A-8389-6D642B73EC85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49457" y="3501936"/>
            <a:ext cx="1060450" cy="476250"/>
          </a:xfrm>
          <a:prstGeom prst="rect">
            <a:avLst/>
          </a:prstGeom>
        </p:spPr>
      </p:pic>
      <p:sp>
        <p:nvSpPr>
          <p:cNvPr id="29" name="Text Box 3">
            <a:extLst>
              <a:ext uri="{FF2B5EF4-FFF2-40B4-BE49-F238E27FC236}">
                <a16:creationId xmlns:a16="http://schemas.microsoft.com/office/drawing/2014/main" id="{9B5C9952-1860-449E-BE77-F0524839E9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00156" y="3506255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cs typeface="Arial" panose="020B0604020202020204" pitchFamily="34" charset="0"/>
              </a:rPr>
              <a:t>ffôn</a:t>
            </a:r>
            <a:endParaRPr lang="en-GB" altLang="en-US" sz="2000" b="1" dirty="0">
              <a:cs typeface="Arial" panose="020B0604020202020204" pitchFamily="34" charset="0"/>
            </a:endParaRPr>
          </a:p>
        </p:txBody>
      </p:sp>
      <p:pic>
        <p:nvPicPr>
          <p:cNvPr id="18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1070E09A-1EFD-9545-833B-522D60B7DC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86578" y="766562"/>
            <a:ext cx="812800" cy="812800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BAD6D609-BAC3-B64E-B2DC-75FDC88E13D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flipH="1">
            <a:off x="4432943" y="3930913"/>
            <a:ext cx="2993230" cy="2946629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D17C2D9F-023D-6346-8C03-32A85F114A41}"/>
              </a:ext>
            </a:extLst>
          </p:cNvPr>
          <p:cNvPicPr/>
          <p:nvPr/>
        </p:nvPicPr>
        <p:blipFill rotWithShape="1">
          <a:blip r:embed="rId12" cstate="screen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1897" t="80747"/>
          <a:stretch/>
        </p:blipFill>
        <p:spPr bwMode="auto">
          <a:xfrm>
            <a:off x="10755824" y="301344"/>
            <a:ext cx="1135176" cy="111351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664613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105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audio>
              <p:cMediaNode vol="80000">
                <p:cTn id="6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  <p:bldLst>
      <p:bldP spid="25" grpId="0" animBg="1"/>
      <p:bldP spid="30" grpId="0" animBg="1"/>
      <p:bldP spid="33" grpId="0" animBg="1"/>
      <p:bldP spid="26" grpId="0" animBg="1"/>
      <p:bldP spid="32" grpId="0" animBg="1"/>
      <p:bldP spid="31" grpId="0" animBg="1"/>
      <p:bldP spid="34" grpId="0" animBg="1"/>
      <p:bldP spid="27" grpId="0" animBg="1"/>
      <p:bldP spid="28" grpId="0" animBg="1"/>
      <p:bldP spid="2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C6D915-D2D8-9641-BE59-22B8277016D0}"/>
              </a:ext>
            </a:extLst>
          </p:cNvPr>
          <p:cNvSpPr>
            <a:spLocks noGrp="1"/>
          </p:cNvSpPr>
          <p:nvPr>
            <p:ph type="pic" idx="18"/>
          </p:nvPr>
        </p:nvSpPr>
        <p:spPr/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E97A22E-3851-D240-98A9-C449671E5E33}"/>
              </a:ext>
            </a:extLst>
          </p:cNvPr>
          <p:cNvSpPr>
            <a:spLocks noGrp="1"/>
          </p:cNvSpPr>
          <p:nvPr>
            <p:ph type="pic" idx="19"/>
          </p:nvPr>
        </p:nvSpPr>
        <p:spPr/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CD65554C-3804-9F44-B27A-EAE73BA7E481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4114847" y="235422"/>
            <a:ext cx="3868738" cy="617537"/>
          </a:xfrm>
        </p:spPr>
        <p:txBody>
          <a:bodyPr rtlCol="0"/>
          <a:lstStyle/>
          <a:p>
            <a:pPr marL="0" indent="0">
              <a:buNone/>
              <a:defRPr/>
            </a:pPr>
            <a:r>
              <a:rPr lang="en-US" sz="6000" b="1" dirty="0" err="1">
                <a:solidFill>
                  <a:schemeClr val="accent6">
                    <a:lumMod val="75000"/>
                  </a:schemeClr>
                </a:solidFill>
                <a:latin typeface="Ink Free" panose="03080402000500000000" pitchFamily="66" charset="0"/>
              </a:rPr>
              <a:t>Ti</a:t>
            </a:r>
            <a:endParaRPr lang="en-US" sz="6000" b="1" dirty="0">
              <a:solidFill>
                <a:schemeClr val="accent6">
                  <a:lumMod val="75000"/>
                </a:schemeClr>
              </a:solidFill>
              <a:latin typeface="Ink Free" panose="03080402000500000000" pitchFamily="66" charset="0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8E4DAB7F-FD6C-0A40-8243-3FEEC2FC2CC5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54708" y="852959"/>
            <a:ext cx="3867150" cy="4307977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b="1" dirty="0">
                <a:solidFill>
                  <a:schemeClr val="tx1">
                    <a:lumMod val="85000"/>
                    <a:lumOff val="1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Un person (</a:t>
            </a:r>
            <a:r>
              <a:rPr lang="cy-GB" b="1" i="1" dirty="0">
                <a:solidFill>
                  <a:schemeClr val="tx1">
                    <a:lumMod val="85000"/>
                    <a:lumOff val="1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one person informally</a:t>
            </a:r>
            <a:r>
              <a:rPr lang="cy-GB" b="1" dirty="0">
                <a:solidFill>
                  <a:schemeClr val="tx1">
                    <a:lumMod val="85000"/>
                    <a:lumOff val="1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)</a:t>
            </a:r>
          </a:p>
          <a:p>
            <a:pPr marL="0" indent="0">
              <a:buNone/>
              <a:defRPr/>
            </a:pPr>
            <a:endParaRPr lang="cy-GB" sz="3000" b="1" dirty="0">
              <a:solidFill>
                <a:schemeClr val="tx1">
                  <a:lumMod val="85000"/>
                  <a:lumOff val="15000"/>
                </a:schemeClr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defRPr/>
            </a:pPr>
            <a:r>
              <a:rPr lang="cy-GB" b="1" dirty="0">
                <a:solidFill>
                  <a:schemeClr val="tx1">
                    <a:lumMod val="85000"/>
                    <a:lumOff val="1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Ffrind (</a:t>
            </a:r>
            <a:r>
              <a:rPr lang="cy-GB" b="1" i="1" dirty="0">
                <a:solidFill>
                  <a:schemeClr val="tx1">
                    <a:lumMod val="85000"/>
                    <a:lumOff val="1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friend)</a:t>
            </a:r>
          </a:p>
          <a:p>
            <a:pPr>
              <a:defRPr/>
            </a:pPr>
            <a:r>
              <a:rPr lang="cy-GB" b="1" dirty="0">
                <a:solidFill>
                  <a:schemeClr val="tx1">
                    <a:lumMod val="85000"/>
                    <a:lumOff val="1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Plentyn (</a:t>
            </a:r>
            <a:r>
              <a:rPr lang="cy-GB" b="1" i="1" dirty="0">
                <a:solidFill>
                  <a:schemeClr val="tx1">
                    <a:lumMod val="85000"/>
                    <a:lumOff val="1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child)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CD761D0F-0E28-AE4B-BFF9-DD26658F573B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8668574" y="692696"/>
            <a:ext cx="3533457" cy="6165304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sz="33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Mwy nag un person – grŵp (</a:t>
            </a:r>
            <a:r>
              <a:rPr lang="cy-GB" sz="3300" b="1" i="1" dirty="0">
                <a:solidFill>
                  <a:schemeClr val="tx1">
                    <a:lumMod val="85000"/>
                    <a:lumOff val="1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more than one person – group</a:t>
            </a:r>
            <a:r>
              <a:rPr lang="cy-GB" sz="33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)</a:t>
            </a:r>
          </a:p>
          <a:p>
            <a:pPr>
              <a:defRPr/>
            </a:pPr>
            <a:endParaRPr lang="cy-GB" sz="3300" b="1" dirty="0">
              <a:solidFill>
                <a:schemeClr val="tx1">
                  <a:lumMod val="85000"/>
                  <a:lumOff val="15000"/>
                </a:schemeClr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defRPr/>
            </a:pPr>
            <a:r>
              <a:rPr lang="cy-GB" sz="33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Un person dydych chi ddim yn nabod –parch (somebody you don’t know to show respect)</a:t>
            </a:r>
            <a:br>
              <a:rPr lang="cy-GB" sz="33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cy-GB" sz="33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>
              <a:buNone/>
              <a:defRPr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53253" name="Picture 19" descr="A picture containing room&#10;&#10;Description automatically generated">
            <a:extLst>
              <a:ext uri="{FF2B5EF4-FFF2-40B4-BE49-F238E27FC236}">
                <a16:creationId xmlns:a16="http://schemas.microsoft.com/office/drawing/2014/main" id="{3BC73231-84D4-0D44-92B0-CBBD0B2B2B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559446" y="1983437"/>
            <a:ext cx="2006600" cy="172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3254" name="Picture 23" descr="A picture containing clock, shirt&#10;&#10;Description automatically generated">
            <a:extLst>
              <a:ext uri="{FF2B5EF4-FFF2-40B4-BE49-F238E27FC236}">
                <a16:creationId xmlns:a16="http://schemas.microsoft.com/office/drawing/2014/main" id="{50A2FFA0-53BA-A645-9CBE-BFC0C94637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67150" y="1111588"/>
            <a:ext cx="1541006" cy="23793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3255" name="Picture 24">
            <a:extLst>
              <a:ext uri="{FF2B5EF4-FFF2-40B4-BE49-F238E27FC236}">
                <a16:creationId xmlns:a16="http://schemas.microsoft.com/office/drawing/2014/main" id="{1B810D4A-1FC1-D94F-A841-BC929CAF0E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082527" y="4966565"/>
            <a:ext cx="960437" cy="1249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40D310B0-67C1-D146-8886-5DDDB687E853}"/>
              </a:ext>
            </a:extLst>
          </p:cNvPr>
          <p:cNvSpPr txBox="1">
            <a:spLocks/>
          </p:cNvSpPr>
          <p:nvPr/>
        </p:nvSpPr>
        <p:spPr>
          <a:xfrm>
            <a:off x="6821405" y="872839"/>
            <a:ext cx="3868738" cy="617537"/>
          </a:xfrm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6000" b="1" dirty="0">
                <a:solidFill>
                  <a:schemeClr val="accent6">
                    <a:lumMod val="75000"/>
                  </a:schemeClr>
                </a:solidFill>
                <a:latin typeface="Ink Free" panose="03080402000500000000" pitchFamily="66" charset="0"/>
              </a:rPr>
              <a:t>Chi</a:t>
            </a:r>
          </a:p>
        </p:txBody>
      </p:sp>
      <p:sp>
        <p:nvSpPr>
          <p:cNvPr id="15" name="Text Placeholder 9">
            <a:extLst>
              <a:ext uri="{FF2B5EF4-FFF2-40B4-BE49-F238E27FC236}">
                <a16:creationId xmlns:a16="http://schemas.microsoft.com/office/drawing/2014/main" id="{7F3AD9C9-FF75-CB4A-85BA-4B46F15825DC}"/>
              </a:ext>
            </a:extLst>
          </p:cNvPr>
          <p:cNvSpPr txBox="1">
            <a:spLocks/>
          </p:cNvSpPr>
          <p:nvPr/>
        </p:nvSpPr>
        <p:spPr>
          <a:xfrm>
            <a:off x="6821405" y="3891754"/>
            <a:ext cx="3868738" cy="617537"/>
          </a:xfrm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6000" b="1" dirty="0">
                <a:latin typeface="Ink Free" panose="03080402000500000000" pitchFamily="66" charset="0"/>
              </a:rPr>
              <a:t>neu</a:t>
            </a:r>
          </a:p>
        </p:txBody>
      </p:sp>
    </p:spTree>
    <p:extLst>
      <p:ext uri="{BB962C8B-B14F-4D97-AF65-F5344CB8AC3E}">
        <p14:creationId xmlns:p14="http://schemas.microsoft.com/office/powerpoint/2010/main" val="2309440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196"/>
    </mc:Choice>
    <mc:Fallback xmlns="">
      <p:transition spd="slow" advTm="53196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DB6BDE2-42B6-8742-BE15-0733CDC48293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4816" y="381253"/>
            <a:ext cx="4369640" cy="2442798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D0377B65-6DC3-CF42-ABBD-FF3E9E5C8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39F0D4C1-8997-4043-ACA0-5ABE3B52805A}"/>
              </a:ext>
            </a:extLst>
          </p:cNvPr>
          <p:cNvSpPr txBox="1">
            <a:spLocks/>
          </p:cNvSpPr>
          <p:nvPr/>
        </p:nvSpPr>
        <p:spPr>
          <a:xfrm>
            <a:off x="5336757" y="203200"/>
            <a:ext cx="6550427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Hybu’r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  <a:r>
              <a:rPr lang="en-US" b="1" dirty="0" err="1">
                <a:latin typeface="Ink Free" panose="03080402000500000000" pitchFamily="66" charset="0"/>
              </a:rPr>
              <a:t>disgyblion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</a:p>
          <a:p>
            <a:pPr algn="r"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Encouraging pupils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9536CE3-4DE2-C640-B27E-945C7F477F4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29201" y="1910585"/>
            <a:ext cx="6934184" cy="4190066"/>
          </a:xfrm>
          <a:prstGeom prst="rect">
            <a:avLst/>
          </a:prstGeom>
        </p:spPr>
      </p:pic>
      <p:pic>
        <p:nvPicPr>
          <p:cNvPr id="15" name="Graphic 14" descr="Tick">
            <a:extLst>
              <a:ext uri="{FF2B5EF4-FFF2-40B4-BE49-F238E27FC236}">
                <a16:creationId xmlns:a16="http://schemas.microsoft.com/office/drawing/2014/main" id="{2F97CC6B-E87D-574D-A96E-47259722923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422357" y="3350587"/>
            <a:ext cx="914400" cy="914400"/>
          </a:xfrm>
          <a:prstGeom prst="rect">
            <a:avLst/>
          </a:prstGeom>
        </p:spPr>
      </p:pic>
      <p:pic>
        <p:nvPicPr>
          <p:cNvPr id="18" name="Graphic 17" descr="Tick">
            <a:extLst>
              <a:ext uri="{FF2B5EF4-FFF2-40B4-BE49-F238E27FC236}">
                <a16:creationId xmlns:a16="http://schemas.microsoft.com/office/drawing/2014/main" id="{018ABD89-DE00-654D-BD9D-28E459AE2B1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422357" y="4290387"/>
            <a:ext cx="914400" cy="914400"/>
          </a:xfrm>
          <a:prstGeom prst="rect">
            <a:avLst/>
          </a:prstGeom>
        </p:spPr>
      </p:pic>
      <p:pic>
        <p:nvPicPr>
          <p:cNvPr id="19" name="Graphic 18" descr="Tick">
            <a:extLst>
              <a:ext uri="{FF2B5EF4-FFF2-40B4-BE49-F238E27FC236}">
                <a16:creationId xmlns:a16="http://schemas.microsoft.com/office/drawing/2014/main" id="{2CA3742A-4FF8-4442-A2E6-CCA7E5EE233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422357" y="2302166"/>
            <a:ext cx="914400" cy="914400"/>
          </a:xfrm>
          <a:prstGeom prst="rect">
            <a:avLst/>
          </a:prstGeom>
        </p:spPr>
      </p:pic>
      <p:pic>
        <p:nvPicPr>
          <p:cNvPr id="20" name="Graphic 19" descr="Tick">
            <a:extLst>
              <a:ext uri="{FF2B5EF4-FFF2-40B4-BE49-F238E27FC236}">
                <a16:creationId xmlns:a16="http://schemas.microsoft.com/office/drawing/2014/main" id="{F270A7CF-352B-3747-A11E-D69BED77939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491993" y="5230187"/>
            <a:ext cx="914400" cy="914400"/>
          </a:xfrm>
          <a:prstGeom prst="rect">
            <a:avLst/>
          </a:prstGeom>
        </p:spPr>
      </p:pic>
      <p:sp>
        <p:nvSpPr>
          <p:cNvPr id="21" name="Speech Bubble: Rectangle with Corners Rounded 4">
            <a:extLst>
              <a:ext uri="{FF2B5EF4-FFF2-40B4-BE49-F238E27FC236}">
                <a16:creationId xmlns:a16="http://schemas.microsoft.com/office/drawing/2014/main" id="{7671ED8E-9004-D64D-8A17-0D6ACAE7D9A9}"/>
              </a:ext>
            </a:extLst>
          </p:cNvPr>
          <p:cNvSpPr/>
          <p:nvPr/>
        </p:nvSpPr>
        <p:spPr>
          <a:xfrm>
            <a:off x="304817" y="2962565"/>
            <a:ext cx="3733784" cy="3079717"/>
          </a:xfrm>
          <a:prstGeom prst="wedgeRoundRectCallout">
            <a:avLst>
              <a:gd name="adj1" fmla="val 64266"/>
              <a:gd name="adj2" fmla="val -36348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Byddwn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sgiliau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wythnos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hon er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mwyn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eich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arfogi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chi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godi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safon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eich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disgyblion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We’ll be practicing these skills this week, to enable you to raise your pupils’ standards. </a:t>
            </a:r>
          </a:p>
        </p:txBody>
      </p:sp>
    </p:spTree>
    <p:extLst>
      <p:ext uri="{BB962C8B-B14F-4D97-AF65-F5344CB8AC3E}">
        <p14:creationId xmlns:p14="http://schemas.microsoft.com/office/powerpoint/2010/main" val="751208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242"/>
    </mc:Choice>
    <mc:Fallback xmlns="">
      <p:transition spd="slow" advTm="47242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5-point Star 10">
            <a:extLst>
              <a:ext uri="{FF2B5EF4-FFF2-40B4-BE49-F238E27FC236}">
                <a16:creationId xmlns:a16="http://schemas.microsoft.com/office/drawing/2014/main" id="{FE410E9D-77D8-CE45-B1DF-F385678EFB87}"/>
              </a:ext>
            </a:extLst>
          </p:cNvPr>
          <p:cNvSpPr/>
          <p:nvPr/>
        </p:nvSpPr>
        <p:spPr>
          <a:xfrm>
            <a:off x="400559" y="1698500"/>
            <a:ext cx="3535349" cy="2982983"/>
          </a:xfrm>
          <a:prstGeom prst="star5">
            <a:avLst>
              <a:gd name="adj" fmla="val 27234"/>
              <a:gd name="hf" fmla="val 105146"/>
              <a:gd name="vf" fmla="val 110557"/>
            </a:avLst>
          </a:prstGeom>
          <a:solidFill>
            <a:srgbClr val="E2C1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83736F7D-7A6B-1845-B4F2-6482F0277E3C}"/>
              </a:ext>
            </a:extLst>
          </p:cNvPr>
          <p:cNvSpPr>
            <a:spLocks noGrp="1"/>
          </p:cNvSpPr>
          <p:nvPr>
            <p:ph type="pic" idx="14"/>
          </p:nvPr>
        </p:nvSpPr>
        <p:spPr/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5E16CA-F466-774E-8E26-794E6A626692}"/>
              </a:ext>
            </a:extLst>
          </p:cNvPr>
          <p:cNvSpPr>
            <a:spLocks noGrp="1"/>
          </p:cNvSpPr>
          <p:nvPr>
            <p:ph type="pic" idx="15"/>
          </p:nvPr>
        </p:nvSpPr>
        <p:spPr/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3BF28D0-FB82-4341-8CCC-2C00E9979E4C}"/>
              </a:ext>
            </a:extLst>
          </p:cNvPr>
          <p:cNvSpPr>
            <a:spLocks noGrp="1"/>
          </p:cNvSpPr>
          <p:nvPr>
            <p:ph type="pic" idx="16"/>
          </p:nvPr>
        </p:nvSpPr>
        <p:spPr/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6B103024-DE06-D745-8E84-2894549803C2}"/>
              </a:ext>
            </a:extLst>
          </p:cNvPr>
          <p:cNvSpPr>
            <a:spLocks noGrp="1"/>
          </p:cNvSpPr>
          <p:nvPr>
            <p:ph type="pic" idx="17"/>
          </p:nvPr>
        </p:nvSpPr>
        <p:spPr/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D041C6C-C2F8-6941-9419-E199D49187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4950101"/>
              </p:ext>
            </p:extLst>
          </p:nvPr>
        </p:nvGraphicFramePr>
        <p:xfrm>
          <a:off x="5724617" y="3555812"/>
          <a:ext cx="6174805" cy="3078907"/>
        </p:xfrm>
        <a:graphic>
          <a:graphicData uri="http://schemas.openxmlformats.org/drawingml/2006/table">
            <a:tbl>
              <a:tblPr firstRow="1" firstCol="1" bandRow="1" bandCol="1"/>
              <a:tblGrid>
                <a:gridCol w="3643355">
                  <a:extLst>
                    <a:ext uri="{9D8B030D-6E8A-4147-A177-3AD203B41FA5}">
                      <a16:colId xmlns:a16="http://schemas.microsoft.com/office/drawing/2014/main" val="2532523279"/>
                    </a:ext>
                  </a:extLst>
                </a:gridCol>
                <a:gridCol w="2531450">
                  <a:extLst>
                    <a:ext uri="{9D8B030D-6E8A-4147-A177-3AD203B41FA5}">
                      <a16:colId xmlns:a16="http://schemas.microsoft.com/office/drawing/2014/main" val="3659850225"/>
                    </a:ext>
                  </a:extLst>
                </a:gridCol>
              </a:tblGrid>
              <a:tr h="2178479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300" b="0" i="0" u="none" strike="noStrike" dirty="0">
                          <a:effectLst/>
                          <a:latin typeface="Avenir Book"/>
                          <a:ea typeface="Times New Roman" panose="02020603050405020304" pitchFamily="18" charset="0"/>
                        </a:rPr>
                        <a:t>Sut rydych chi heddiw?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y-GB" sz="2300" b="0" i="0" u="none" strike="noStrike" dirty="0">
                        <a:effectLst/>
                        <a:latin typeface="Avenir Book"/>
                        <a:ea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300" b="0" i="0" u="none" strike="noStrike" dirty="0">
                          <a:effectLst/>
                          <a:latin typeface="Avenir Book"/>
                        </a:rPr>
                        <a:t>Sut rydych chi, </a:t>
                      </a:r>
                      <a:r>
                        <a:rPr lang="cy-GB" sz="2300" b="1" i="0" u="none" strike="noStrike" dirty="0">
                          <a:effectLst/>
                          <a:latin typeface="Avenir Book"/>
                        </a:rPr>
                        <a:t>b</a:t>
                      </a:r>
                      <a:r>
                        <a:rPr lang="cy-GB" sz="2300" b="0" i="0" u="none" strike="noStrike" dirty="0">
                          <a:effectLst/>
                          <a:latin typeface="Avenir Book"/>
                        </a:rPr>
                        <a:t>lant?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300" b="0" i="0" u="none" strike="noStrike" dirty="0">
                          <a:effectLst/>
                          <a:latin typeface="Avenir Book"/>
                        </a:rPr>
                        <a:t>Sut rydych chi, </a:t>
                      </a:r>
                      <a:r>
                        <a:rPr lang="cy-GB" sz="2300" b="1" i="0" u="none" strike="noStrike" dirty="0">
                          <a:effectLst/>
                          <a:latin typeface="Avenir Book"/>
                        </a:rPr>
                        <a:t>b</a:t>
                      </a:r>
                      <a:r>
                        <a:rPr lang="cy-GB" sz="2300" b="0" i="0" u="none" strike="noStrike" dirty="0">
                          <a:effectLst/>
                          <a:latin typeface="Avenir Book"/>
                        </a:rPr>
                        <a:t>awb?</a:t>
                      </a:r>
                      <a:endParaRPr lang="cy-GB" sz="2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300" b="0" i="0" u="none" strike="noStrike" dirty="0">
                          <a:effectLst/>
                          <a:latin typeface="Avenir Book"/>
                          <a:ea typeface="Times New Roman" panose="02020603050405020304" pitchFamily="18" charset="0"/>
                        </a:rPr>
                        <a:t>Sut mae?</a:t>
                      </a:r>
                      <a:endParaRPr lang="cy-GB" sz="2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544" marR="155544" marT="21603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300" b="0" i="0" u="none" strike="noStrike" dirty="0">
                          <a:effectLst/>
                          <a:latin typeface="Avenir Book"/>
                          <a:ea typeface="Times New Roman" panose="02020603050405020304" pitchFamily="18" charset="0"/>
                        </a:rPr>
                        <a:t>Da iawn, diolch.</a:t>
                      </a:r>
                      <a:endParaRPr lang="cy-GB" sz="2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300" b="0" i="0" u="none" strike="noStrike" dirty="0">
                          <a:effectLst/>
                          <a:latin typeface="Avenir Book"/>
                          <a:ea typeface="Times New Roman" panose="02020603050405020304" pitchFamily="18" charset="0"/>
                        </a:rPr>
                        <a:t>Iawn, diolch.</a:t>
                      </a:r>
                      <a:endParaRPr lang="cy-GB" sz="2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300" b="0" i="0" u="none" strike="noStrike" dirty="0">
                          <a:effectLst/>
                          <a:latin typeface="Avenir Book"/>
                          <a:ea typeface="Times New Roman" panose="02020603050405020304" pitchFamily="18" charset="0"/>
                        </a:rPr>
                        <a:t>Eitha da, diolch.</a:t>
                      </a:r>
                      <a:endParaRPr lang="cy-GB" sz="2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300" b="0" i="0" u="none" strike="noStrike" dirty="0">
                          <a:effectLst/>
                          <a:latin typeface="Avenir Book"/>
                          <a:ea typeface="Times New Roman" panose="02020603050405020304" pitchFamily="18" charset="0"/>
                        </a:rPr>
                        <a:t>Gweddol.</a:t>
                      </a:r>
                      <a:endParaRPr lang="cy-GB" sz="2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300" b="0" i="0" u="none" strike="noStrike" dirty="0">
                          <a:effectLst/>
                          <a:latin typeface="Avenir Book"/>
                          <a:ea typeface="Times New Roman" panose="02020603050405020304" pitchFamily="18" charset="0"/>
                        </a:rPr>
                        <a:t>Wedi blino.</a:t>
                      </a:r>
                      <a:endParaRPr lang="cy-GB" sz="2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300" b="0" i="0" u="none" strike="noStrike" dirty="0">
                          <a:effectLst/>
                          <a:latin typeface="Avenir Book"/>
                          <a:ea typeface="Times New Roman" panose="02020603050405020304" pitchFamily="18" charset="0"/>
                        </a:rPr>
                        <a:t>Ofnadwy.</a:t>
                      </a:r>
                      <a:endParaRPr lang="cy-GB" sz="2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544" marR="155544" marT="21603" marB="0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57715981"/>
                  </a:ext>
                </a:extLst>
              </a:tr>
              <a:tr h="45021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300" b="0" i="0" u="none" strike="noStrike">
                          <a:effectLst/>
                          <a:latin typeface="Avenir Book"/>
                          <a:ea typeface="Times New Roman" panose="02020603050405020304" pitchFamily="18" charset="0"/>
                        </a:rPr>
                        <a:t> </a:t>
                      </a:r>
                      <a:endParaRPr lang="cy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544" marR="155544" marT="21603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300" b="0" i="0" u="none" strike="noStrike" dirty="0">
                          <a:effectLst/>
                          <a:latin typeface="Avenir Book"/>
                          <a:ea typeface="Times New Roman" panose="02020603050405020304" pitchFamily="18" charset="0"/>
                        </a:rPr>
                        <a:t> </a:t>
                      </a:r>
                      <a:endParaRPr lang="cy-GB" sz="2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544" marR="155544" marT="21603" marB="0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7531765"/>
                  </a:ext>
                </a:extLst>
              </a:tr>
              <a:tr h="45021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300" b="0" i="0" u="none" strike="noStrike" dirty="0">
                          <a:effectLst/>
                          <a:latin typeface="Avenir Book"/>
                          <a:ea typeface="Times New Roman" panose="02020603050405020304" pitchFamily="18" charset="0"/>
                        </a:rPr>
                        <a:t>A chi?</a:t>
                      </a:r>
                      <a:endParaRPr lang="cy-GB" sz="2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544" marR="155544" marT="21603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300" b="0" i="0" u="none" strike="noStrike" dirty="0">
                          <a:effectLst/>
                          <a:latin typeface="Avenir Book"/>
                          <a:ea typeface="Times New Roman" panose="02020603050405020304" pitchFamily="18" charset="0"/>
                        </a:rPr>
                        <a:t>Da iawn, diolch.</a:t>
                      </a:r>
                      <a:endParaRPr lang="cy-GB" sz="2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544" marR="155544" marT="21603" marB="0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6065202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B78B7B21-3459-5A4A-81DC-1E867A80C4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5536283"/>
              </p:ext>
            </p:extLst>
          </p:nvPr>
        </p:nvGraphicFramePr>
        <p:xfrm>
          <a:off x="9267647" y="1525590"/>
          <a:ext cx="2595309" cy="1858316"/>
        </p:xfrm>
        <a:graphic>
          <a:graphicData uri="http://schemas.openxmlformats.org/drawingml/2006/table">
            <a:tbl>
              <a:tblPr firstRow="1" firstCol="1" bandRow="1" bandCol="1"/>
              <a:tblGrid>
                <a:gridCol w="2595309">
                  <a:extLst>
                    <a:ext uri="{9D8B030D-6E8A-4147-A177-3AD203B41FA5}">
                      <a16:colId xmlns:a16="http://schemas.microsoft.com/office/drawing/2014/main" val="1154369091"/>
                    </a:ext>
                  </a:extLst>
                </a:gridCol>
              </a:tblGrid>
              <a:tr h="111935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300" b="0" i="0" u="none" strike="noStrike" dirty="0">
                          <a:effectLst/>
                          <a:latin typeface="Avenir Book"/>
                          <a:ea typeface="Times New Roman" panose="02020603050405020304" pitchFamily="18" charset="0"/>
                        </a:rPr>
                        <a:t>Helo.</a:t>
                      </a:r>
                      <a:endParaRPr lang="cy-GB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300" b="0" i="0" u="none" strike="noStrike" dirty="0">
                          <a:effectLst/>
                          <a:latin typeface="Avenir Book"/>
                          <a:ea typeface="Times New Roman" panose="02020603050405020304" pitchFamily="18" charset="0"/>
                        </a:rPr>
                        <a:t>Helo ’na.</a:t>
                      </a:r>
                      <a:endParaRPr lang="cy-GB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300" b="0" i="0" u="none" strike="noStrike" dirty="0">
                          <a:effectLst/>
                          <a:latin typeface="Avenir Book"/>
                          <a:ea typeface="Times New Roman" panose="02020603050405020304" pitchFamily="18" charset="0"/>
                        </a:rPr>
                        <a:t>Bore da.</a:t>
                      </a:r>
                      <a:endParaRPr lang="cy-GB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544" marR="155544" marT="21603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6539647"/>
                  </a:ext>
                </a:extLst>
              </a:tr>
              <a:tr h="738966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300" b="0" i="0" u="none" strike="noStrike" dirty="0">
                          <a:effectLst/>
                          <a:latin typeface="Avenir Book"/>
                          <a:ea typeface="Times New Roman" panose="02020603050405020304" pitchFamily="18" charset="0"/>
                        </a:rPr>
                        <a:t>Prynhawn da.</a:t>
                      </a:r>
                      <a:endParaRPr lang="cy-GB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544" marR="155544" marT="21603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0374277"/>
                  </a:ext>
                </a:extLst>
              </a:tr>
            </a:tbl>
          </a:graphicData>
        </a:graphic>
      </p:graphicFrame>
      <p:sp>
        <p:nvSpPr>
          <p:cNvPr id="8" name="Title 1">
            <a:extLst>
              <a:ext uri="{FF2B5EF4-FFF2-40B4-BE49-F238E27FC236}">
                <a16:creationId xmlns:a16="http://schemas.microsoft.com/office/drawing/2014/main" id="{90E1CE71-DD3A-3241-BAB9-A85FA695D70B}"/>
              </a:ext>
            </a:extLst>
          </p:cNvPr>
          <p:cNvSpPr txBox="1">
            <a:spLocks/>
          </p:cNvSpPr>
          <p:nvPr/>
        </p:nvSpPr>
        <p:spPr>
          <a:xfrm>
            <a:off x="496890" y="257677"/>
            <a:ext cx="6550427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Cyfarchion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</a:p>
          <a:p>
            <a:pPr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Greetings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0A79EE7-E607-9A4A-9697-32D526C191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1130" y="-48558"/>
            <a:ext cx="2528116" cy="2528116"/>
          </a:xfrm>
          <a:prstGeom prst="rect">
            <a:avLst/>
          </a:prstGeom>
        </p:spPr>
      </p:pic>
      <p:sp>
        <p:nvSpPr>
          <p:cNvPr id="10" name="Speech Bubble: Rectangle with Corners Rounded 4">
            <a:extLst>
              <a:ext uri="{FF2B5EF4-FFF2-40B4-BE49-F238E27FC236}">
                <a16:creationId xmlns:a16="http://schemas.microsoft.com/office/drawing/2014/main" id="{FABD9352-C0AC-5642-A146-830030699486}"/>
              </a:ext>
            </a:extLst>
          </p:cNvPr>
          <p:cNvSpPr/>
          <p:nvPr/>
        </p:nvSpPr>
        <p:spPr>
          <a:xfrm>
            <a:off x="4807670" y="340143"/>
            <a:ext cx="4240809" cy="1290694"/>
          </a:xfrm>
          <a:prstGeom prst="wedgeRoundRectCallout">
            <a:avLst>
              <a:gd name="adj1" fmla="val -67291"/>
              <a:gd name="adj2" fmla="val -11672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Nawr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eich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chi!</a:t>
            </a:r>
          </a:p>
          <a:p>
            <a:pPr algn="ctr"/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Ymarferwch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ddweud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rhain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uchel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sz="20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sz="20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Now your turn to say them out loud.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5FF83FE-7606-424A-A966-071BF373E433}"/>
              </a:ext>
            </a:extLst>
          </p:cNvPr>
          <p:cNvSpPr txBox="1"/>
          <p:nvPr/>
        </p:nvSpPr>
        <p:spPr>
          <a:xfrm>
            <a:off x="169970" y="2451879"/>
            <a:ext cx="39965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latin typeface="Cavolini" panose="03000502040302020204" pitchFamily="66" charset="0"/>
                <a:cs typeface="Cavolini" panose="03000502040302020204" pitchFamily="66" charset="0"/>
              </a:rPr>
              <a:t>Cofiwch</a:t>
            </a:r>
            <a:r>
              <a:rPr lang="en-US" b="1" dirty="0"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  <a:p>
            <a:pPr algn="ctr"/>
            <a:r>
              <a:rPr lang="en-US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Treiglad</a:t>
            </a:r>
            <a:r>
              <a:rPr lang="en-US" b="1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meddal</a:t>
            </a:r>
            <a:r>
              <a:rPr lang="en-US" b="1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  <a:p>
            <a:pPr algn="ctr"/>
            <a:r>
              <a:rPr lang="en-US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b="1" dirty="0" err="1">
                <a:latin typeface="Cavolini" panose="03000502040302020204" pitchFamily="66" charset="0"/>
                <a:cs typeface="Cavolini" panose="03000502040302020204" pitchFamily="66" charset="0"/>
              </a:rPr>
              <a:t>ôl</a:t>
            </a:r>
            <a:r>
              <a:rPr lang="en-US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b="1" dirty="0" err="1">
                <a:latin typeface="Cavolini" panose="03000502040302020204" pitchFamily="66" charset="0"/>
                <a:cs typeface="Cavolini" panose="03000502040302020204" pitchFamily="66" charset="0"/>
              </a:rPr>
              <a:t>cyfarchiad</a:t>
            </a:r>
            <a:r>
              <a:rPr lang="en-US" b="1" dirty="0"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  <a:p>
            <a:pPr algn="ctr"/>
            <a:r>
              <a:rPr lang="en-US" b="1" i="1" dirty="0">
                <a:latin typeface="Cavolini" panose="03000502040302020204" pitchFamily="66" charset="0"/>
                <a:cs typeface="Cavolini" panose="03000502040302020204" pitchFamily="66" charset="0"/>
              </a:rPr>
              <a:t>(</a:t>
            </a:r>
            <a:r>
              <a:rPr lang="en-US" b="1" i="1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soft mutation </a:t>
            </a:r>
            <a:r>
              <a:rPr lang="en-US" b="1" i="1" dirty="0">
                <a:latin typeface="Cavolini" panose="03000502040302020204" pitchFamily="66" charset="0"/>
                <a:cs typeface="Cavolini" panose="03000502040302020204" pitchFamily="66" charset="0"/>
              </a:rPr>
              <a:t>after </a:t>
            </a:r>
          </a:p>
          <a:p>
            <a:pPr algn="ctr"/>
            <a:r>
              <a:rPr lang="en-US" b="1" i="1" dirty="0">
                <a:latin typeface="Cavolini" panose="03000502040302020204" pitchFamily="66" charset="0"/>
                <a:cs typeface="Cavolini" panose="03000502040302020204" pitchFamily="66" charset="0"/>
              </a:rPr>
              <a:t>a greeting) :</a:t>
            </a:r>
          </a:p>
        </p:txBody>
      </p:sp>
      <p:sp>
        <p:nvSpPr>
          <p:cNvPr id="13" name="Speech Bubble: Rectangle with Corners Rounded 4">
            <a:extLst>
              <a:ext uri="{FF2B5EF4-FFF2-40B4-BE49-F238E27FC236}">
                <a16:creationId xmlns:a16="http://schemas.microsoft.com/office/drawing/2014/main" id="{1468D56D-E9C9-A942-8DC6-BC87330FF2E3}"/>
              </a:ext>
            </a:extLst>
          </p:cNvPr>
          <p:cNvSpPr/>
          <p:nvPr/>
        </p:nvSpPr>
        <p:spPr>
          <a:xfrm>
            <a:off x="312185" y="4795174"/>
            <a:ext cx="3411285" cy="172361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3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  <a:cs typeface="Cavolini" panose="03000502040302020204" pitchFamily="66" charset="0"/>
              </a:rPr>
              <a:t>Helo</a:t>
            </a:r>
            <a:r>
              <a:rPr lang="en-GB" sz="23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  <a:cs typeface="Cavolini" panose="03000502040302020204" pitchFamily="66" charset="0"/>
              </a:rPr>
              <a:t>, </a:t>
            </a:r>
            <a:r>
              <a:rPr lang="en-GB" sz="23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  <a:cs typeface="Cavolini" panose="03000502040302020204" pitchFamily="66" charset="0"/>
              </a:rPr>
              <a:t>b</a:t>
            </a:r>
            <a:r>
              <a:rPr lang="en-GB" sz="23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  <a:cs typeface="Cavolini" panose="03000502040302020204" pitchFamily="66" charset="0"/>
              </a:rPr>
              <a:t>lant</a:t>
            </a:r>
            <a:r>
              <a:rPr lang="en-GB" sz="23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  <a:cs typeface="Cavolini" panose="03000502040302020204" pitchFamily="66" charset="0"/>
              </a:rPr>
              <a:t>!</a:t>
            </a:r>
          </a:p>
          <a:p>
            <a:pPr algn="ctr"/>
            <a:r>
              <a:rPr lang="en-GB" sz="23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  <a:cs typeface="Cavolini" panose="03000502040302020204" pitchFamily="66" charset="0"/>
              </a:rPr>
              <a:t>Bore da, </a:t>
            </a:r>
            <a:r>
              <a:rPr lang="en-GB" sz="23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  <a:cs typeface="Cavolini" panose="03000502040302020204" pitchFamily="66" charset="0"/>
              </a:rPr>
              <a:t>f</a:t>
            </a:r>
            <a:r>
              <a:rPr lang="en-GB" sz="23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  <a:cs typeface="Cavolini" panose="03000502040302020204" pitchFamily="66" charset="0"/>
              </a:rPr>
              <a:t>echgyn</a:t>
            </a:r>
            <a:r>
              <a:rPr lang="en-GB" sz="23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  <a:cs typeface="Cavolini" panose="03000502040302020204" pitchFamily="66" charset="0"/>
              </a:rPr>
              <a:t>!</a:t>
            </a:r>
          </a:p>
          <a:p>
            <a:pPr algn="ctr"/>
            <a:r>
              <a:rPr lang="en-GB" sz="23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  <a:cs typeface="Cavolini" panose="03000502040302020204" pitchFamily="66" charset="0"/>
              </a:rPr>
              <a:t>Prynhawn</a:t>
            </a:r>
            <a:r>
              <a:rPr lang="en-GB" sz="23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  <a:cs typeface="Cavolini" panose="03000502040302020204" pitchFamily="66" charset="0"/>
              </a:rPr>
              <a:t> da </a:t>
            </a:r>
            <a:r>
              <a:rPr lang="en-GB" sz="23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  <a:cs typeface="Cavolini" panose="03000502040302020204" pitchFamily="66" charset="0"/>
              </a:rPr>
              <a:t>f</a:t>
            </a:r>
            <a:r>
              <a:rPr lang="en-GB" sz="23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  <a:cs typeface="Cavolini" panose="03000502040302020204" pitchFamily="66" charset="0"/>
              </a:rPr>
              <a:t>erched</a:t>
            </a:r>
            <a:r>
              <a:rPr lang="en-GB" sz="23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  <a:cs typeface="Cavolini" panose="03000502040302020204" pitchFamily="66" charset="0"/>
              </a:rPr>
              <a:t>!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C5EC8F98-91B4-2545-937B-77D84B4786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3042328"/>
              </p:ext>
            </p:extLst>
          </p:nvPr>
        </p:nvGraphicFramePr>
        <p:xfrm>
          <a:off x="3921240" y="4202060"/>
          <a:ext cx="1610686" cy="2438400"/>
        </p:xfrm>
        <a:graphic>
          <a:graphicData uri="http://schemas.openxmlformats.org/drawingml/2006/table">
            <a:tbl>
              <a:tblPr firstRow="1" firstCol="1" bandRow="1" bandCol="1"/>
              <a:tblGrid>
                <a:gridCol w="805343">
                  <a:extLst>
                    <a:ext uri="{9D8B030D-6E8A-4147-A177-3AD203B41FA5}">
                      <a16:colId xmlns:a16="http://schemas.microsoft.com/office/drawing/2014/main" val="3177721659"/>
                    </a:ext>
                  </a:extLst>
                </a:gridCol>
                <a:gridCol w="805343">
                  <a:extLst>
                    <a:ext uri="{9D8B030D-6E8A-4147-A177-3AD203B41FA5}">
                      <a16:colId xmlns:a16="http://schemas.microsoft.com/office/drawing/2014/main" val="376711561"/>
                    </a:ext>
                  </a:extLst>
                </a:gridCol>
              </a:tblGrid>
              <a:tr h="0">
                <a:tc gridSpan="2">
                  <a:txBody>
                    <a:bodyPr/>
                    <a:lstStyle/>
                    <a:p>
                      <a:pPr algn="ctr"/>
                      <a:r>
                        <a:rPr lang="cy-GB" sz="1600" b="1" dirty="0">
                          <a:solidFill>
                            <a:srgbClr val="FF0000"/>
                          </a:solidFill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Meddal</a:t>
                      </a:r>
                      <a:endParaRPr lang="en-GB" sz="16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20844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y-GB" sz="1600" b="1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p</a:t>
                      </a:r>
                      <a:endParaRPr lang="en-GB" sz="16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b="1">
                          <a:solidFill>
                            <a:srgbClr val="FF0000"/>
                          </a:solidFill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b</a:t>
                      </a:r>
                      <a:endParaRPr lang="en-GB" sz="16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073651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y-GB" sz="1600" b="1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t</a:t>
                      </a:r>
                      <a:endParaRPr lang="en-GB" sz="16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b="1" dirty="0">
                          <a:solidFill>
                            <a:srgbClr val="FF0000"/>
                          </a:solidFill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d</a:t>
                      </a:r>
                      <a:endParaRPr lang="en-GB" sz="16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9340811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y-GB" sz="1600" b="1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c</a:t>
                      </a:r>
                      <a:endParaRPr lang="en-GB" sz="16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b="1" dirty="0">
                          <a:solidFill>
                            <a:srgbClr val="FF0000"/>
                          </a:solidFill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g</a:t>
                      </a:r>
                      <a:endParaRPr lang="en-GB" sz="16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58082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y-GB" sz="1600" b="1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b</a:t>
                      </a:r>
                      <a:endParaRPr lang="en-GB" sz="16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b="1" dirty="0">
                          <a:solidFill>
                            <a:srgbClr val="FF0000"/>
                          </a:solidFill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f</a:t>
                      </a:r>
                      <a:endParaRPr lang="en-GB" sz="16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1320321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y-GB" sz="1600" b="1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d</a:t>
                      </a:r>
                      <a:endParaRPr lang="en-GB" sz="16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b="1" dirty="0">
                          <a:solidFill>
                            <a:srgbClr val="FF0000"/>
                          </a:solidFill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dd</a:t>
                      </a:r>
                      <a:endParaRPr lang="en-GB" sz="16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328269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y-GB" sz="1600" b="1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g</a:t>
                      </a:r>
                      <a:endParaRPr lang="en-GB" sz="16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b="1" dirty="0">
                          <a:solidFill>
                            <a:srgbClr val="FF0000"/>
                          </a:solidFill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/</a:t>
                      </a:r>
                      <a:endParaRPr lang="en-GB" sz="16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413424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y-GB" sz="1600" b="1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ll</a:t>
                      </a:r>
                      <a:endParaRPr lang="en-GB" sz="16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b="1" dirty="0">
                          <a:solidFill>
                            <a:srgbClr val="FF0000"/>
                          </a:solidFill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l</a:t>
                      </a:r>
                      <a:endParaRPr lang="en-GB" sz="16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73311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y-GB" sz="1600" b="1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</a:t>
                      </a:r>
                      <a:endParaRPr lang="en-GB" sz="16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b="1" dirty="0">
                          <a:solidFill>
                            <a:srgbClr val="FF0000"/>
                          </a:solidFill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f</a:t>
                      </a:r>
                      <a:endParaRPr lang="en-GB" sz="16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4654981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y-GB" sz="1600" b="1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rh</a:t>
                      </a:r>
                      <a:endParaRPr lang="en-GB" sz="16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b="1" dirty="0">
                          <a:solidFill>
                            <a:srgbClr val="FF0000"/>
                          </a:solidFill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r</a:t>
                      </a:r>
                      <a:endParaRPr lang="en-GB" sz="16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3941680"/>
                  </a:ext>
                </a:extLst>
              </a:tr>
            </a:tbl>
          </a:graphicData>
        </a:graphic>
      </p:graphicFrame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EC3AE3E1-A13C-8845-86D5-1AB052110A95}"/>
              </a:ext>
            </a:extLst>
          </p:cNvPr>
          <p:cNvCxnSpPr>
            <a:cxnSpLocks/>
          </p:cNvCxnSpPr>
          <p:nvPr/>
        </p:nvCxnSpPr>
        <p:spPr>
          <a:xfrm>
            <a:off x="3173327" y="3637657"/>
            <a:ext cx="853252" cy="564403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17">
            <a:extLst>
              <a:ext uri="{FF2B5EF4-FFF2-40B4-BE49-F238E27FC236}">
                <a16:creationId xmlns:a16="http://schemas.microsoft.com/office/drawing/2014/main" id="{3CCECCF0-9D61-AF41-A56A-63CCDC1A470B}"/>
              </a:ext>
            </a:extLst>
          </p:cNvPr>
          <p:cNvPicPr/>
          <p:nvPr/>
        </p:nvPicPr>
        <p:blipFill rotWithShape="1">
          <a:blip r:embed="rId3" cstate="screen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2648" t="26466" r="26878" b="54090"/>
          <a:stretch/>
        </p:blipFill>
        <p:spPr bwMode="auto">
          <a:xfrm>
            <a:off x="10210912" y="56988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9936941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4">
            <a:extLst>
              <a:ext uri="{FF2B5EF4-FFF2-40B4-BE49-F238E27FC236}">
                <a16:creationId xmlns:a16="http://schemas.microsoft.com/office/drawing/2014/main" id="{2176C5EE-ADD4-BF42-9318-CFE0C39678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3775" y="1402899"/>
            <a:ext cx="7632700" cy="699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72000" rIns="0" bIns="72000"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dirty="0" err="1">
                <a:latin typeface="Cavolini" panose="03000502040302020204" pitchFamily="66" charset="0"/>
                <a:ea typeface="Sassoon Infant Rg"/>
                <a:cs typeface="Cavolini" panose="03000502040302020204" pitchFamily="66" charset="0"/>
              </a:rPr>
              <a:t>Cliciwch</a:t>
            </a:r>
            <a:r>
              <a:rPr lang="en-GB" altLang="en-US" dirty="0">
                <a:latin typeface="Cavolini" panose="03000502040302020204" pitchFamily="66" charset="0"/>
                <a:ea typeface="Sassoon Infant Rg"/>
                <a:cs typeface="Cavolini" panose="03000502040302020204" pitchFamily="66" charset="0"/>
              </a:rPr>
              <a:t> </a:t>
            </a:r>
            <a:r>
              <a:rPr lang="en-GB" altLang="en-US" dirty="0" err="1">
                <a:latin typeface="Cavolini" panose="03000502040302020204" pitchFamily="66" charset="0"/>
                <a:ea typeface="Sassoon Infant Rg"/>
                <a:cs typeface="Cavolini" panose="03000502040302020204" pitchFamily="66" charset="0"/>
              </a:rPr>
              <a:t>ar</a:t>
            </a:r>
            <a:r>
              <a:rPr lang="en-GB" altLang="en-US" dirty="0">
                <a:latin typeface="Cavolini" panose="03000502040302020204" pitchFamily="66" charset="0"/>
                <a:ea typeface="Sassoon Infant Rg"/>
                <a:cs typeface="Cavolini" panose="03000502040302020204" pitchFamily="66" charset="0"/>
              </a:rPr>
              <a:t> y </a:t>
            </a:r>
            <a:r>
              <a:rPr lang="en-GB" altLang="en-US" dirty="0" err="1">
                <a:latin typeface="Cavolini" panose="03000502040302020204" pitchFamily="66" charset="0"/>
                <a:ea typeface="Sassoon Infant Rg"/>
                <a:cs typeface="Cavolini" panose="03000502040302020204" pitchFamily="66" charset="0"/>
              </a:rPr>
              <a:t>cardiau</a:t>
            </a:r>
            <a:r>
              <a:rPr lang="en-GB" altLang="en-US" dirty="0">
                <a:latin typeface="Cavolini" panose="03000502040302020204" pitchFamily="66" charset="0"/>
                <a:ea typeface="Sassoon Infant Rg"/>
                <a:cs typeface="Cavolini" panose="03000502040302020204" pitchFamily="66" charset="0"/>
              </a:rPr>
              <a:t> </a:t>
            </a:r>
            <a:r>
              <a:rPr lang="en-GB" altLang="en-US" dirty="0" err="1">
                <a:latin typeface="Cavolini" panose="03000502040302020204" pitchFamily="66" charset="0"/>
                <a:ea typeface="Sassoon Infant Rg"/>
                <a:cs typeface="Cavolini" panose="03000502040302020204" pitchFamily="66" charset="0"/>
              </a:rPr>
              <a:t>isod</a:t>
            </a:r>
            <a:r>
              <a:rPr lang="en-GB" altLang="en-US" dirty="0">
                <a:latin typeface="Cavolini" panose="03000502040302020204" pitchFamily="66" charset="0"/>
                <a:ea typeface="Sassoon Infant Rg"/>
                <a:cs typeface="Cavolini" panose="03000502040302020204" pitchFamily="66" charset="0"/>
              </a:rPr>
              <a:t> </a:t>
            </a:r>
            <a:r>
              <a:rPr lang="en-GB" altLang="en-US" dirty="0" err="1">
                <a:latin typeface="Cavolini" panose="03000502040302020204" pitchFamily="66" charset="0"/>
                <a:ea typeface="Sassoon Infant Rg"/>
                <a:cs typeface="Cavolini" panose="03000502040302020204" pitchFamily="66" charset="0"/>
              </a:rPr>
              <a:t>i</a:t>
            </a:r>
            <a:r>
              <a:rPr lang="en-GB" altLang="en-US" dirty="0">
                <a:latin typeface="Cavolini" panose="03000502040302020204" pitchFamily="66" charset="0"/>
                <a:ea typeface="Sassoon Infant Rg"/>
                <a:cs typeface="Cavolini" panose="03000502040302020204" pitchFamily="66" charset="0"/>
              </a:rPr>
              <a:t> </a:t>
            </a:r>
            <a:r>
              <a:rPr lang="en-GB" altLang="en-US" dirty="0" err="1">
                <a:latin typeface="Cavolini" panose="03000502040302020204" pitchFamily="66" charset="0"/>
                <a:ea typeface="Sassoon Infant Rg"/>
                <a:cs typeface="Cavolini" panose="03000502040302020204" pitchFamily="66" charset="0"/>
              </a:rPr>
              <a:t>greu</a:t>
            </a:r>
            <a:r>
              <a:rPr lang="en-GB" altLang="en-US" dirty="0">
                <a:latin typeface="Cavolini" panose="03000502040302020204" pitchFamily="66" charset="0"/>
                <a:ea typeface="Sassoon Infant Rg"/>
                <a:cs typeface="Cavolini" panose="03000502040302020204" pitchFamily="66" charset="0"/>
              </a:rPr>
              <a:t> </a:t>
            </a:r>
            <a:r>
              <a:rPr lang="en-GB" altLang="en-US" dirty="0" err="1">
                <a:latin typeface="Cavolini" panose="03000502040302020204" pitchFamily="66" charset="0"/>
                <a:ea typeface="Sassoon Infant Rg"/>
                <a:cs typeface="Cavolini" panose="03000502040302020204" pitchFamily="66" charset="0"/>
              </a:rPr>
              <a:t>pâr</a:t>
            </a:r>
            <a:r>
              <a:rPr lang="en-GB" altLang="en-US" dirty="0">
                <a:latin typeface="Cavolini" panose="03000502040302020204" pitchFamily="66" charset="0"/>
                <a:ea typeface="Sassoon Infant Rg"/>
                <a:cs typeface="Cavolini" panose="03000502040302020204" pitchFamily="66" charset="0"/>
              </a:rPr>
              <a:t>.   </a:t>
            </a:r>
          </a:p>
          <a:p>
            <a:pPr eaLnBrk="1" hangingPunct="1"/>
            <a:r>
              <a:rPr lang="en-GB" altLang="en-US" dirty="0">
                <a:latin typeface="Cavolini" panose="03000502040302020204" pitchFamily="66" charset="0"/>
                <a:ea typeface="Sassoon Infant Rg"/>
                <a:cs typeface="Cavolini" panose="03000502040302020204" pitchFamily="66" charset="0"/>
              </a:rPr>
              <a:t>Click on the cards to create a pair. </a:t>
            </a:r>
          </a:p>
        </p:txBody>
      </p:sp>
      <p:sp>
        <p:nvSpPr>
          <p:cNvPr id="3" name="card 1">
            <a:extLst>
              <a:ext uri="{FF2B5EF4-FFF2-40B4-BE49-F238E27FC236}">
                <a16:creationId xmlns:a16="http://schemas.microsoft.com/office/drawing/2014/main" id="{D13502B8-51C9-5D4F-B476-5E25B80E02FF}"/>
              </a:ext>
            </a:extLst>
          </p:cNvPr>
          <p:cNvSpPr/>
          <p:nvPr/>
        </p:nvSpPr>
        <p:spPr>
          <a:xfrm>
            <a:off x="2263775" y="2108200"/>
            <a:ext cx="1422400" cy="1727200"/>
          </a:xfrm>
          <a:prstGeom prst="rect">
            <a:avLst/>
          </a:prstGeom>
          <a:solidFill>
            <a:srgbClr val="FFECA7"/>
          </a:solidFill>
          <a:ln w="38100">
            <a:solidFill>
              <a:srgbClr val="009285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GB" altLang="en-US">
              <a:solidFill>
                <a:srgbClr val="000000"/>
              </a:solidFill>
              <a:latin typeface="Century Gothic" panose="020B0502020202020204" pitchFamily="34" charset="0"/>
            </a:endParaRPr>
          </a:p>
        </p:txBody>
      </p:sp>
      <p:pic>
        <p:nvPicPr>
          <p:cNvPr id="4" name="happy pic">
            <a:extLst>
              <a:ext uri="{FF2B5EF4-FFF2-40B4-BE49-F238E27FC236}">
                <a16:creationId xmlns:a16="http://schemas.microsoft.com/office/drawing/2014/main" id="{25D4E305-81C5-A548-B578-631F37477C6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6059"/>
          <a:stretch>
            <a:fillRect/>
          </a:stretch>
        </p:blipFill>
        <p:spPr bwMode="auto">
          <a:xfrm>
            <a:off x="2347914" y="2312988"/>
            <a:ext cx="1254125" cy="1465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op card 1">
            <a:extLst>
              <a:ext uri="{FF2B5EF4-FFF2-40B4-BE49-F238E27FC236}">
                <a16:creationId xmlns:a16="http://schemas.microsoft.com/office/drawing/2014/main" id="{80A7A9E1-00A9-1F45-9594-2A6871838D1C}"/>
              </a:ext>
            </a:extLst>
          </p:cNvPr>
          <p:cNvSpPr/>
          <p:nvPr/>
        </p:nvSpPr>
        <p:spPr>
          <a:xfrm>
            <a:off x="2279650" y="2108200"/>
            <a:ext cx="1422400" cy="1727200"/>
          </a:xfrm>
          <a:prstGeom prst="rect">
            <a:avLst/>
          </a:prstGeom>
          <a:solidFill>
            <a:srgbClr val="00928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Twinkl SemiBold" pitchFamily="2" charset="0"/>
              </a:rPr>
              <a:t>?</a:t>
            </a:r>
          </a:p>
        </p:txBody>
      </p:sp>
      <p:sp>
        <p:nvSpPr>
          <p:cNvPr id="25" name="card 2">
            <a:extLst>
              <a:ext uri="{FF2B5EF4-FFF2-40B4-BE49-F238E27FC236}">
                <a16:creationId xmlns:a16="http://schemas.microsoft.com/office/drawing/2014/main" id="{252C15D0-DE5D-AC43-B6A9-543875F06804}"/>
              </a:ext>
            </a:extLst>
          </p:cNvPr>
          <p:cNvSpPr/>
          <p:nvPr/>
        </p:nvSpPr>
        <p:spPr>
          <a:xfrm>
            <a:off x="3825875" y="2108200"/>
            <a:ext cx="1422400" cy="1727200"/>
          </a:xfrm>
          <a:prstGeom prst="rect">
            <a:avLst/>
          </a:prstGeom>
          <a:solidFill>
            <a:srgbClr val="EFBBD9"/>
          </a:solidFill>
          <a:ln w="38100">
            <a:solidFill>
              <a:srgbClr val="009285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GB" altLang="en-US">
              <a:solidFill>
                <a:srgbClr val="000000"/>
              </a:solidFill>
              <a:latin typeface="Century Gothic" panose="020B0502020202020204" pitchFamily="34" charset="0"/>
            </a:endParaRPr>
          </a:p>
        </p:txBody>
      </p:sp>
      <p:pic>
        <p:nvPicPr>
          <p:cNvPr id="6" name="sad Picture">
            <a:extLst>
              <a:ext uri="{FF2B5EF4-FFF2-40B4-BE49-F238E27FC236}">
                <a16:creationId xmlns:a16="http://schemas.microsoft.com/office/drawing/2014/main" id="{4F39D8A9-1471-8845-A6CF-B833BF20E188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443"/>
          <a:stretch>
            <a:fillRect/>
          </a:stretch>
        </p:blipFill>
        <p:spPr bwMode="auto">
          <a:xfrm>
            <a:off x="3905250" y="2289176"/>
            <a:ext cx="1271588" cy="148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" name="top card 2">
            <a:extLst>
              <a:ext uri="{FF2B5EF4-FFF2-40B4-BE49-F238E27FC236}">
                <a16:creationId xmlns:a16="http://schemas.microsoft.com/office/drawing/2014/main" id="{0E75265E-0D68-7043-8699-A2BFCA87CA9E}"/>
              </a:ext>
            </a:extLst>
          </p:cNvPr>
          <p:cNvSpPr/>
          <p:nvPr/>
        </p:nvSpPr>
        <p:spPr>
          <a:xfrm>
            <a:off x="3825875" y="2111375"/>
            <a:ext cx="1422400" cy="1727200"/>
          </a:xfrm>
          <a:prstGeom prst="rect">
            <a:avLst/>
          </a:prstGeom>
          <a:solidFill>
            <a:srgbClr val="00928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Twinkl SemiBold" pitchFamily="2" charset="0"/>
              </a:rPr>
              <a:t>?</a:t>
            </a:r>
          </a:p>
        </p:txBody>
      </p:sp>
      <p:sp>
        <p:nvSpPr>
          <p:cNvPr id="27" name="card 3">
            <a:extLst>
              <a:ext uri="{FF2B5EF4-FFF2-40B4-BE49-F238E27FC236}">
                <a16:creationId xmlns:a16="http://schemas.microsoft.com/office/drawing/2014/main" id="{789E617E-28DB-6941-9EEF-ACC94B1387D2}"/>
              </a:ext>
            </a:extLst>
          </p:cNvPr>
          <p:cNvSpPr/>
          <p:nvPr/>
        </p:nvSpPr>
        <p:spPr>
          <a:xfrm>
            <a:off x="5387975" y="2108200"/>
            <a:ext cx="1422400" cy="1727200"/>
          </a:xfrm>
          <a:prstGeom prst="rect">
            <a:avLst/>
          </a:prstGeom>
          <a:solidFill>
            <a:srgbClr val="CEDF98"/>
          </a:solidFill>
          <a:ln w="38100">
            <a:solidFill>
              <a:srgbClr val="009285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GB" altLang="en-US">
              <a:solidFill>
                <a:srgbClr val="000000"/>
              </a:solidFill>
              <a:latin typeface="Century Gothic" panose="020B0502020202020204" pitchFamily="34" charset="0"/>
            </a:endParaRPr>
          </a:p>
        </p:txBody>
      </p:sp>
      <p:pic>
        <p:nvPicPr>
          <p:cNvPr id="7" name="tired Picture">
            <a:extLst>
              <a:ext uri="{FF2B5EF4-FFF2-40B4-BE49-F238E27FC236}">
                <a16:creationId xmlns:a16="http://schemas.microsoft.com/office/drawing/2014/main" id="{498062DD-2B0C-1949-BCB2-1EA42D5D95D8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56238" y="2390776"/>
            <a:ext cx="1281112" cy="138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" name="top card 3">
            <a:extLst>
              <a:ext uri="{FF2B5EF4-FFF2-40B4-BE49-F238E27FC236}">
                <a16:creationId xmlns:a16="http://schemas.microsoft.com/office/drawing/2014/main" id="{E9BD740E-7941-B24C-B9DD-EC9DED339D1E}"/>
              </a:ext>
            </a:extLst>
          </p:cNvPr>
          <p:cNvSpPr/>
          <p:nvPr/>
        </p:nvSpPr>
        <p:spPr>
          <a:xfrm>
            <a:off x="5387975" y="2108200"/>
            <a:ext cx="1422400" cy="1727200"/>
          </a:xfrm>
          <a:prstGeom prst="rect">
            <a:avLst/>
          </a:prstGeom>
          <a:solidFill>
            <a:srgbClr val="00928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Twinkl SemiBold" pitchFamily="2" charset="0"/>
              </a:rPr>
              <a:t>?</a:t>
            </a:r>
          </a:p>
        </p:txBody>
      </p:sp>
      <p:sp>
        <p:nvSpPr>
          <p:cNvPr id="29" name="card 4">
            <a:extLst>
              <a:ext uri="{FF2B5EF4-FFF2-40B4-BE49-F238E27FC236}">
                <a16:creationId xmlns:a16="http://schemas.microsoft.com/office/drawing/2014/main" id="{831F20BA-5E43-EC41-A921-85253C05CA48}"/>
              </a:ext>
            </a:extLst>
          </p:cNvPr>
          <p:cNvSpPr/>
          <p:nvPr/>
        </p:nvSpPr>
        <p:spPr>
          <a:xfrm>
            <a:off x="6950075" y="2108200"/>
            <a:ext cx="1422400" cy="1727200"/>
          </a:xfrm>
          <a:prstGeom prst="rect">
            <a:avLst/>
          </a:prstGeom>
          <a:solidFill>
            <a:srgbClr val="CDB5D7"/>
          </a:solidFill>
          <a:ln w="38100">
            <a:solidFill>
              <a:srgbClr val="009285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GB" altLang="en-US">
              <a:solidFill>
                <a:srgbClr val="000000"/>
              </a:solidFill>
              <a:latin typeface="Century Gothic" panose="020B0502020202020204" pitchFamily="34" charset="0"/>
            </a:endParaRPr>
          </a:p>
        </p:txBody>
      </p:sp>
      <p:pic>
        <p:nvPicPr>
          <p:cNvPr id="44" name="poorly/ill Picture">
            <a:extLst>
              <a:ext uri="{FF2B5EF4-FFF2-40B4-BE49-F238E27FC236}">
                <a16:creationId xmlns:a16="http://schemas.microsoft.com/office/drawing/2014/main" id="{77AD3BEB-D630-EB40-BF40-99B22DC24BEE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997700" y="2336800"/>
            <a:ext cx="1327150" cy="144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" name="top card 4">
            <a:extLst>
              <a:ext uri="{FF2B5EF4-FFF2-40B4-BE49-F238E27FC236}">
                <a16:creationId xmlns:a16="http://schemas.microsoft.com/office/drawing/2014/main" id="{20807748-2540-794A-990C-2530560BBF3B}"/>
              </a:ext>
            </a:extLst>
          </p:cNvPr>
          <p:cNvSpPr/>
          <p:nvPr/>
        </p:nvSpPr>
        <p:spPr>
          <a:xfrm>
            <a:off x="6950075" y="2108200"/>
            <a:ext cx="1422400" cy="1727200"/>
          </a:xfrm>
          <a:prstGeom prst="rect">
            <a:avLst/>
          </a:prstGeom>
          <a:solidFill>
            <a:srgbClr val="00928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Twinkl SemiBold" pitchFamily="2" charset="0"/>
              </a:rPr>
              <a:t>?</a:t>
            </a:r>
          </a:p>
        </p:txBody>
      </p:sp>
      <p:sp>
        <p:nvSpPr>
          <p:cNvPr id="31" name="card 5">
            <a:extLst>
              <a:ext uri="{FF2B5EF4-FFF2-40B4-BE49-F238E27FC236}">
                <a16:creationId xmlns:a16="http://schemas.microsoft.com/office/drawing/2014/main" id="{F3225B4D-C8C3-5B4A-A58F-9A750ED42C6D}"/>
              </a:ext>
            </a:extLst>
          </p:cNvPr>
          <p:cNvSpPr/>
          <p:nvPr/>
        </p:nvSpPr>
        <p:spPr>
          <a:xfrm>
            <a:off x="8512175" y="2108200"/>
            <a:ext cx="1422400" cy="1727200"/>
          </a:xfrm>
          <a:prstGeom prst="rect">
            <a:avLst/>
          </a:prstGeom>
          <a:solidFill>
            <a:srgbClr val="AFDEF7"/>
          </a:solidFill>
          <a:ln w="38100">
            <a:solidFill>
              <a:srgbClr val="009285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GB" altLang="en-US">
              <a:solidFill>
                <a:srgbClr val="000000"/>
              </a:solidFill>
              <a:latin typeface="Century Gothic" panose="020B0502020202020204" pitchFamily="34" charset="0"/>
            </a:endParaRPr>
          </a:p>
        </p:txBody>
      </p:sp>
      <p:pic>
        <p:nvPicPr>
          <p:cNvPr id="45" name="excited Picture">
            <a:extLst>
              <a:ext uri="{FF2B5EF4-FFF2-40B4-BE49-F238E27FC236}">
                <a16:creationId xmlns:a16="http://schemas.microsoft.com/office/drawing/2014/main" id="{52F49CC3-3050-C246-A060-2518D2AEC14C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555039" y="2159000"/>
            <a:ext cx="1311275" cy="162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top card 5">
            <a:extLst>
              <a:ext uri="{FF2B5EF4-FFF2-40B4-BE49-F238E27FC236}">
                <a16:creationId xmlns:a16="http://schemas.microsoft.com/office/drawing/2014/main" id="{11E80AA9-9051-F54C-9D84-24E63DA66A45}"/>
              </a:ext>
            </a:extLst>
          </p:cNvPr>
          <p:cNvSpPr/>
          <p:nvPr/>
        </p:nvSpPr>
        <p:spPr>
          <a:xfrm>
            <a:off x="8499475" y="2108200"/>
            <a:ext cx="1422400" cy="1727200"/>
          </a:xfrm>
          <a:prstGeom prst="rect">
            <a:avLst/>
          </a:prstGeom>
          <a:solidFill>
            <a:srgbClr val="00928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Twinkl SemiBold" pitchFamily="2" charset="0"/>
              </a:rPr>
              <a:t>?</a:t>
            </a:r>
          </a:p>
        </p:txBody>
      </p:sp>
      <p:sp>
        <p:nvSpPr>
          <p:cNvPr id="33" name="card 6">
            <a:extLst>
              <a:ext uri="{FF2B5EF4-FFF2-40B4-BE49-F238E27FC236}">
                <a16:creationId xmlns:a16="http://schemas.microsoft.com/office/drawing/2014/main" id="{A71641E5-7DBC-5A49-98B0-39ABB3A52E15}"/>
              </a:ext>
            </a:extLst>
          </p:cNvPr>
          <p:cNvSpPr/>
          <p:nvPr/>
        </p:nvSpPr>
        <p:spPr>
          <a:xfrm>
            <a:off x="2263775" y="4165600"/>
            <a:ext cx="1422400" cy="1727200"/>
          </a:xfrm>
          <a:prstGeom prst="rect">
            <a:avLst/>
          </a:prstGeom>
          <a:solidFill>
            <a:srgbClr val="CDB5D7"/>
          </a:solidFill>
          <a:ln w="38100">
            <a:solidFill>
              <a:srgbClr val="009285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GB" altLang="en-US" dirty="0" err="1"/>
              <a:t>Rydw</a:t>
            </a:r>
            <a:r>
              <a:rPr lang="en-GB" altLang="en-US" dirty="0"/>
              <a:t> </a:t>
            </a:r>
            <a:r>
              <a:rPr lang="en-GB" altLang="en-US" dirty="0" err="1"/>
              <a:t>i’n</a:t>
            </a:r>
            <a:r>
              <a:rPr lang="en-GB" altLang="en-US" dirty="0"/>
              <a:t> </a:t>
            </a:r>
            <a:r>
              <a:rPr lang="en-GB" altLang="en-US" dirty="0" err="1"/>
              <a:t>teimlo’n</a:t>
            </a:r>
            <a:r>
              <a:rPr lang="en-GB" altLang="en-US" dirty="0"/>
              <a:t> </a:t>
            </a:r>
            <a:r>
              <a:rPr lang="en-GB" altLang="en-US" dirty="0" err="1"/>
              <a:t>sâl</a:t>
            </a:r>
            <a:r>
              <a:rPr lang="en-GB" altLang="en-US" dirty="0"/>
              <a:t>. </a:t>
            </a:r>
          </a:p>
        </p:txBody>
      </p:sp>
      <p:sp>
        <p:nvSpPr>
          <p:cNvPr id="34" name="top card 6">
            <a:extLst>
              <a:ext uri="{FF2B5EF4-FFF2-40B4-BE49-F238E27FC236}">
                <a16:creationId xmlns:a16="http://schemas.microsoft.com/office/drawing/2014/main" id="{6CF258ED-3925-9C49-A60E-E78C84BE98FD}"/>
              </a:ext>
            </a:extLst>
          </p:cNvPr>
          <p:cNvSpPr/>
          <p:nvPr/>
        </p:nvSpPr>
        <p:spPr>
          <a:xfrm>
            <a:off x="2249488" y="4187825"/>
            <a:ext cx="1422400" cy="1727200"/>
          </a:xfrm>
          <a:prstGeom prst="rect">
            <a:avLst/>
          </a:prstGeom>
          <a:solidFill>
            <a:srgbClr val="00928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Twinkl SemiBold" pitchFamily="2" charset="0"/>
              </a:rPr>
              <a:t>?</a:t>
            </a:r>
          </a:p>
        </p:txBody>
      </p:sp>
      <p:sp>
        <p:nvSpPr>
          <p:cNvPr id="35" name="card 7">
            <a:extLst>
              <a:ext uri="{FF2B5EF4-FFF2-40B4-BE49-F238E27FC236}">
                <a16:creationId xmlns:a16="http://schemas.microsoft.com/office/drawing/2014/main" id="{BCF573AC-EA1D-244D-B9A9-61C821CAF5D9}"/>
              </a:ext>
            </a:extLst>
          </p:cNvPr>
          <p:cNvSpPr/>
          <p:nvPr/>
        </p:nvSpPr>
        <p:spPr>
          <a:xfrm>
            <a:off x="3825875" y="4165600"/>
            <a:ext cx="1422400" cy="1727200"/>
          </a:xfrm>
          <a:prstGeom prst="rect">
            <a:avLst/>
          </a:prstGeom>
          <a:solidFill>
            <a:srgbClr val="AFDEF7"/>
          </a:solidFill>
          <a:ln w="38100">
            <a:solidFill>
              <a:srgbClr val="009285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dirty="0" err="1">
                <a:solidFill>
                  <a:srgbClr val="000000"/>
                </a:solidFill>
                <a:latin typeface="Century Gothic" charset="0"/>
              </a:rPr>
              <a:t>Rydw</a:t>
            </a:r>
            <a:r>
              <a:rPr lang="en-GB" altLang="en-US" dirty="0">
                <a:solidFill>
                  <a:srgbClr val="000000"/>
                </a:solidFill>
                <a:latin typeface="Century Gothic" charset="0"/>
              </a:rPr>
              <a:t> </a:t>
            </a:r>
            <a:r>
              <a:rPr lang="en-GB" altLang="en-US" dirty="0" err="1">
                <a:solidFill>
                  <a:srgbClr val="000000"/>
                </a:solidFill>
                <a:latin typeface="Century Gothic" charset="0"/>
              </a:rPr>
              <a:t>i’n</a:t>
            </a:r>
            <a:r>
              <a:rPr lang="en-GB" altLang="en-US" dirty="0">
                <a:solidFill>
                  <a:srgbClr val="000000"/>
                </a:solidFill>
                <a:latin typeface="Century Gothic" charset="0"/>
              </a:rPr>
              <a:t> </a:t>
            </a:r>
            <a:r>
              <a:rPr lang="en-GB" altLang="en-US" dirty="0" err="1">
                <a:solidFill>
                  <a:srgbClr val="000000"/>
                </a:solidFill>
                <a:latin typeface="Century Gothic" charset="0"/>
              </a:rPr>
              <a:t>fendigedig</a:t>
            </a:r>
            <a:r>
              <a:rPr lang="en-GB" altLang="en-US" dirty="0">
                <a:solidFill>
                  <a:srgbClr val="000000"/>
                </a:solidFill>
                <a:latin typeface="Century Gothic" charset="0"/>
              </a:rPr>
              <a:t>.</a:t>
            </a:r>
          </a:p>
        </p:txBody>
      </p:sp>
      <p:sp>
        <p:nvSpPr>
          <p:cNvPr id="36" name="top card 7">
            <a:extLst>
              <a:ext uri="{FF2B5EF4-FFF2-40B4-BE49-F238E27FC236}">
                <a16:creationId xmlns:a16="http://schemas.microsoft.com/office/drawing/2014/main" id="{CD062E03-1FB5-C442-BDF8-139A38C2E092}"/>
              </a:ext>
            </a:extLst>
          </p:cNvPr>
          <p:cNvSpPr/>
          <p:nvPr/>
        </p:nvSpPr>
        <p:spPr>
          <a:xfrm>
            <a:off x="3838575" y="4187825"/>
            <a:ext cx="1422400" cy="1727200"/>
          </a:xfrm>
          <a:prstGeom prst="rect">
            <a:avLst/>
          </a:prstGeom>
          <a:solidFill>
            <a:srgbClr val="00928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Twinkl SemiBold" pitchFamily="2" charset="0"/>
              </a:rPr>
              <a:t>?</a:t>
            </a:r>
          </a:p>
        </p:txBody>
      </p:sp>
      <p:sp>
        <p:nvSpPr>
          <p:cNvPr id="37" name="card 8">
            <a:extLst>
              <a:ext uri="{FF2B5EF4-FFF2-40B4-BE49-F238E27FC236}">
                <a16:creationId xmlns:a16="http://schemas.microsoft.com/office/drawing/2014/main" id="{8CFDE82D-075F-1545-99C7-5FECE7DF8803}"/>
              </a:ext>
            </a:extLst>
          </p:cNvPr>
          <p:cNvSpPr/>
          <p:nvPr/>
        </p:nvSpPr>
        <p:spPr>
          <a:xfrm>
            <a:off x="5387975" y="4165600"/>
            <a:ext cx="1422400" cy="1727200"/>
          </a:xfrm>
          <a:prstGeom prst="rect">
            <a:avLst/>
          </a:prstGeom>
          <a:solidFill>
            <a:srgbClr val="EFBBD9"/>
          </a:solidFill>
          <a:ln w="38100">
            <a:solidFill>
              <a:srgbClr val="009285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dirty="0" err="1">
                <a:solidFill>
                  <a:srgbClr val="000000"/>
                </a:solidFill>
                <a:latin typeface="Century Gothic" charset="0"/>
              </a:rPr>
              <a:t>Rydw</a:t>
            </a:r>
            <a:r>
              <a:rPr lang="en-GB" altLang="en-US" dirty="0">
                <a:solidFill>
                  <a:srgbClr val="000000"/>
                </a:solidFill>
                <a:latin typeface="Century Gothic" charset="0"/>
              </a:rPr>
              <a:t> </a:t>
            </a:r>
            <a:r>
              <a:rPr lang="en-GB" altLang="en-US" dirty="0" err="1">
                <a:solidFill>
                  <a:srgbClr val="000000"/>
                </a:solidFill>
                <a:latin typeface="Century Gothic" charset="0"/>
              </a:rPr>
              <a:t>i’n</a:t>
            </a:r>
            <a:r>
              <a:rPr lang="en-GB" altLang="en-US" dirty="0">
                <a:solidFill>
                  <a:srgbClr val="000000"/>
                </a:solidFill>
                <a:latin typeface="Century Gothic" charset="0"/>
              </a:rPr>
              <a:t> </a:t>
            </a:r>
            <a:r>
              <a:rPr lang="en-GB" altLang="en-US" dirty="0" err="1">
                <a:solidFill>
                  <a:srgbClr val="000000"/>
                </a:solidFill>
                <a:latin typeface="Century Gothic" charset="0"/>
              </a:rPr>
              <a:t>drist</a:t>
            </a:r>
            <a:r>
              <a:rPr lang="en-GB" altLang="en-US" dirty="0">
                <a:solidFill>
                  <a:srgbClr val="000000"/>
                </a:solidFill>
                <a:latin typeface="Century Gothic" charset="0"/>
              </a:rPr>
              <a:t>. </a:t>
            </a:r>
          </a:p>
        </p:txBody>
      </p:sp>
      <p:sp>
        <p:nvSpPr>
          <p:cNvPr id="38" name="top card 8">
            <a:extLst>
              <a:ext uri="{FF2B5EF4-FFF2-40B4-BE49-F238E27FC236}">
                <a16:creationId xmlns:a16="http://schemas.microsoft.com/office/drawing/2014/main" id="{76BF55C4-6715-0E43-A17D-D10E9233B017}"/>
              </a:ext>
            </a:extLst>
          </p:cNvPr>
          <p:cNvSpPr/>
          <p:nvPr/>
        </p:nvSpPr>
        <p:spPr>
          <a:xfrm>
            <a:off x="5402263" y="4194175"/>
            <a:ext cx="1422400" cy="1727200"/>
          </a:xfrm>
          <a:prstGeom prst="rect">
            <a:avLst/>
          </a:prstGeom>
          <a:solidFill>
            <a:srgbClr val="00928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Twinkl SemiBold" pitchFamily="2" charset="0"/>
              </a:rPr>
              <a:t>?</a:t>
            </a:r>
          </a:p>
        </p:txBody>
      </p:sp>
      <p:sp>
        <p:nvSpPr>
          <p:cNvPr id="39" name="card 9">
            <a:extLst>
              <a:ext uri="{FF2B5EF4-FFF2-40B4-BE49-F238E27FC236}">
                <a16:creationId xmlns:a16="http://schemas.microsoft.com/office/drawing/2014/main" id="{6C93A77A-8DD5-CE4E-A6DC-B0EC9F86B879}"/>
              </a:ext>
            </a:extLst>
          </p:cNvPr>
          <p:cNvSpPr/>
          <p:nvPr/>
        </p:nvSpPr>
        <p:spPr>
          <a:xfrm>
            <a:off x="6950075" y="4165600"/>
            <a:ext cx="1422400" cy="1727200"/>
          </a:xfrm>
          <a:prstGeom prst="rect">
            <a:avLst/>
          </a:prstGeom>
          <a:solidFill>
            <a:srgbClr val="FFECA7"/>
          </a:solidFill>
          <a:ln w="38100">
            <a:solidFill>
              <a:srgbClr val="009285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dirty="0" err="1">
                <a:solidFill>
                  <a:srgbClr val="000000"/>
                </a:solidFill>
                <a:latin typeface="Century Gothic" charset="0"/>
              </a:rPr>
              <a:t>Rydw</a:t>
            </a:r>
            <a:r>
              <a:rPr lang="en-GB" altLang="en-US" dirty="0">
                <a:solidFill>
                  <a:srgbClr val="000000"/>
                </a:solidFill>
                <a:latin typeface="Century Gothic" charset="0"/>
              </a:rPr>
              <a:t> </a:t>
            </a:r>
            <a:r>
              <a:rPr lang="en-GB" altLang="en-US" dirty="0" err="1">
                <a:solidFill>
                  <a:srgbClr val="000000"/>
                </a:solidFill>
                <a:latin typeface="Century Gothic" charset="0"/>
              </a:rPr>
              <a:t>i’n</a:t>
            </a:r>
            <a:r>
              <a:rPr lang="en-GB" altLang="en-US" dirty="0">
                <a:solidFill>
                  <a:srgbClr val="000000"/>
                </a:solidFill>
                <a:latin typeface="Century Gothic" charset="0"/>
              </a:rPr>
              <a:t> </a:t>
            </a:r>
            <a:r>
              <a:rPr lang="en-GB" altLang="en-US" dirty="0" err="1">
                <a:solidFill>
                  <a:srgbClr val="000000"/>
                </a:solidFill>
                <a:latin typeface="Century Gothic" charset="0"/>
              </a:rPr>
              <a:t>hapus</a:t>
            </a:r>
            <a:r>
              <a:rPr lang="en-GB" altLang="en-US" dirty="0">
                <a:solidFill>
                  <a:srgbClr val="000000"/>
                </a:solidFill>
                <a:latin typeface="Century Gothic" charset="0"/>
              </a:rPr>
              <a:t>. </a:t>
            </a:r>
          </a:p>
        </p:txBody>
      </p:sp>
      <p:sp>
        <p:nvSpPr>
          <p:cNvPr id="40" name="top card 9">
            <a:extLst>
              <a:ext uri="{FF2B5EF4-FFF2-40B4-BE49-F238E27FC236}">
                <a16:creationId xmlns:a16="http://schemas.microsoft.com/office/drawing/2014/main" id="{59B9BB1D-A1BA-C946-BBB3-B549B23209C3}"/>
              </a:ext>
            </a:extLst>
          </p:cNvPr>
          <p:cNvSpPr/>
          <p:nvPr/>
        </p:nvSpPr>
        <p:spPr>
          <a:xfrm>
            <a:off x="6983413" y="4194175"/>
            <a:ext cx="1422400" cy="1727200"/>
          </a:xfrm>
          <a:prstGeom prst="rect">
            <a:avLst/>
          </a:prstGeom>
          <a:solidFill>
            <a:srgbClr val="00928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Twinkl SemiBold" pitchFamily="2" charset="0"/>
              </a:rPr>
              <a:t>?</a:t>
            </a:r>
          </a:p>
        </p:txBody>
      </p:sp>
      <p:sp>
        <p:nvSpPr>
          <p:cNvPr id="41" name="card 10">
            <a:extLst>
              <a:ext uri="{FF2B5EF4-FFF2-40B4-BE49-F238E27FC236}">
                <a16:creationId xmlns:a16="http://schemas.microsoft.com/office/drawing/2014/main" id="{73E5A89F-1D5C-FB41-9F40-6526B7F80158}"/>
              </a:ext>
            </a:extLst>
          </p:cNvPr>
          <p:cNvSpPr/>
          <p:nvPr/>
        </p:nvSpPr>
        <p:spPr>
          <a:xfrm>
            <a:off x="8512175" y="4165600"/>
            <a:ext cx="1422400" cy="1727200"/>
          </a:xfrm>
          <a:prstGeom prst="rect">
            <a:avLst/>
          </a:prstGeom>
          <a:solidFill>
            <a:srgbClr val="CEDF98"/>
          </a:solidFill>
          <a:ln w="38100">
            <a:solidFill>
              <a:srgbClr val="009285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dirty="0" err="1">
                <a:solidFill>
                  <a:srgbClr val="000000"/>
                </a:solidFill>
                <a:latin typeface="Century Gothic" charset="0"/>
              </a:rPr>
              <a:t>Rydw</a:t>
            </a:r>
            <a:r>
              <a:rPr lang="en-GB" altLang="en-US" dirty="0">
                <a:solidFill>
                  <a:srgbClr val="000000"/>
                </a:solidFill>
                <a:latin typeface="Century Gothic" charset="0"/>
              </a:rPr>
              <a:t> </a:t>
            </a:r>
            <a:r>
              <a:rPr lang="en-GB" altLang="en-US" dirty="0" err="1">
                <a:solidFill>
                  <a:srgbClr val="000000"/>
                </a:solidFill>
                <a:latin typeface="Century Gothic" charset="0"/>
              </a:rPr>
              <a:t>i</a:t>
            </a:r>
            <a:r>
              <a:rPr lang="en-GB" altLang="en-US" dirty="0">
                <a:solidFill>
                  <a:srgbClr val="000000"/>
                </a:solidFill>
                <a:latin typeface="Century Gothic" charset="0"/>
              </a:rPr>
              <a:t> </a:t>
            </a:r>
            <a:r>
              <a:rPr lang="en-GB" altLang="en-US" dirty="0" err="1">
                <a:solidFill>
                  <a:srgbClr val="000000"/>
                </a:solidFill>
                <a:latin typeface="Century Gothic" charset="0"/>
              </a:rPr>
              <a:t>wedi</a:t>
            </a:r>
            <a:r>
              <a:rPr lang="en-GB" altLang="en-US" dirty="0">
                <a:solidFill>
                  <a:srgbClr val="000000"/>
                </a:solidFill>
                <a:latin typeface="Century Gothic" charset="0"/>
              </a:rPr>
              <a:t> </a:t>
            </a:r>
            <a:r>
              <a:rPr lang="en-GB" altLang="en-US" dirty="0" err="1">
                <a:solidFill>
                  <a:srgbClr val="000000"/>
                </a:solidFill>
                <a:latin typeface="Century Gothic" charset="0"/>
              </a:rPr>
              <a:t>blino</a:t>
            </a:r>
            <a:r>
              <a:rPr lang="en-GB" altLang="en-US" dirty="0">
                <a:solidFill>
                  <a:srgbClr val="000000"/>
                </a:solidFill>
                <a:latin typeface="Century Gothic" charset="0"/>
              </a:rPr>
              <a:t>.</a:t>
            </a:r>
          </a:p>
        </p:txBody>
      </p:sp>
      <p:sp>
        <p:nvSpPr>
          <p:cNvPr id="42" name="top card 10">
            <a:extLst>
              <a:ext uri="{FF2B5EF4-FFF2-40B4-BE49-F238E27FC236}">
                <a16:creationId xmlns:a16="http://schemas.microsoft.com/office/drawing/2014/main" id="{C5641FAA-5ACD-114C-AD35-1C4DB09B0CD4}"/>
              </a:ext>
            </a:extLst>
          </p:cNvPr>
          <p:cNvSpPr/>
          <p:nvPr/>
        </p:nvSpPr>
        <p:spPr>
          <a:xfrm>
            <a:off x="8524875" y="4175125"/>
            <a:ext cx="1422400" cy="1727200"/>
          </a:xfrm>
          <a:prstGeom prst="rect">
            <a:avLst/>
          </a:prstGeom>
          <a:solidFill>
            <a:srgbClr val="00928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Twinkl SemiBold" pitchFamily="2" charset="0"/>
              </a:rPr>
              <a:t>?</a:t>
            </a:r>
          </a:p>
        </p:txBody>
      </p:sp>
      <p:sp>
        <p:nvSpPr>
          <p:cNvPr id="54300" name="TextBox 1">
            <a:extLst>
              <a:ext uri="{FF2B5EF4-FFF2-40B4-BE49-F238E27FC236}">
                <a16:creationId xmlns:a16="http://schemas.microsoft.com/office/drawing/2014/main" id="{5489D525-2AD7-094B-A0CE-FAF891C18C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29388" y="1219200"/>
            <a:ext cx="1841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43" name="Title 1">
            <a:extLst>
              <a:ext uri="{FF2B5EF4-FFF2-40B4-BE49-F238E27FC236}">
                <a16:creationId xmlns:a16="http://schemas.microsoft.com/office/drawing/2014/main" id="{6BD569A9-A915-9D4F-825A-92384DD479BF}"/>
              </a:ext>
            </a:extLst>
          </p:cNvPr>
          <p:cNvSpPr txBox="1">
            <a:spLocks/>
          </p:cNvSpPr>
          <p:nvPr/>
        </p:nvSpPr>
        <p:spPr>
          <a:xfrm>
            <a:off x="2127943" y="471805"/>
            <a:ext cx="3554614" cy="942339"/>
          </a:xfrm>
          <a:solidFill>
            <a:srgbClr val="FFC000"/>
          </a:solidFill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Sut </a:t>
            </a:r>
            <a:r>
              <a:rPr lang="en-US" b="1" dirty="0" err="1">
                <a:latin typeface="Ink Free" panose="03080402000500000000" pitchFamily="66" charset="0"/>
              </a:rPr>
              <a:t>rydych</a:t>
            </a:r>
            <a:r>
              <a:rPr lang="en-US" b="1" dirty="0">
                <a:latin typeface="Ink Free" panose="03080402000500000000" pitchFamily="66" charset="0"/>
              </a:rPr>
              <a:t> chi? </a:t>
            </a:r>
          </a:p>
        </p:txBody>
      </p:sp>
    </p:spTree>
    <p:extLst>
      <p:ext uri="{BB962C8B-B14F-4D97-AF65-F5344CB8AC3E}">
        <p14:creationId xmlns:p14="http://schemas.microsoft.com/office/powerpoint/2010/main" val="570480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018"/>
    </mc:Choice>
    <mc:Fallback xmlns="">
      <p:transition spd="slow" advTm="32018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 nodeType="clickPar">
                      <p:stCondLst>
                        <p:cond delay="0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 nodeType="clickPar">
                      <p:stCondLst>
                        <p:cond delay="0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 nodeType="clickPar">
                      <p:stCondLst>
                        <p:cond delay="0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 nodeType="clickPar">
                      <p:stCondLst>
                        <p:cond delay="0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 nodeType="clickPar">
                      <p:stCondLst>
                        <p:cond delay="0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 nodeType="clickPar">
                      <p:stCondLst>
                        <p:cond delay="0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 nodeType="clickPar">
                      <p:stCondLst>
                        <p:cond delay="0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 nodeType="clickPar">
                      <p:stCondLst>
                        <p:cond delay="0"/>
                      </p:stCondLst>
                      <p:childTnLst>
                        <p:par>
                          <p:cTn id="1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  <p:bldP spid="13" grpId="2" animBg="1"/>
      <p:bldP spid="26" grpId="0" animBg="1"/>
      <p:bldP spid="26" grpId="1" animBg="1"/>
      <p:bldP spid="26" grpId="2" animBg="1"/>
      <p:bldP spid="28" grpId="0" animBg="1"/>
      <p:bldP spid="28" grpId="1" animBg="1"/>
      <p:bldP spid="28" grpId="2" animBg="1"/>
      <p:bldP spid="30" grpId="0" animBg="1"/>
      <p:bldP spid="30" grpId="1" animBg="1"/>
      <p:bldP spid="30" grpId="2" animBg="1"/>
      <p:bldP spid="32" grpId="0" animBg="1"/>
      <p:bldP spid="32" grpId="1" animBg="1"/>
      <p:bldP spid="32" grpId="2" animBg="1"/>
      <p:bldP spid="34" grpId="0" animBg="1"/>
      <p:bldP spid="34" grpId="1" animBg="1"/>
      <p:bldP spid="36" grpId="0" animBg="1"/>
      <p:bldP spid="36" grpId="1" animBg="1"/>
      <p:bldP spid="38" grpId="0" animBg="1"/>
      <p:bldP spid="38" grpId="1" animBg="1"/>
      <p:bldP spid="40" grpId="0" animBg="1"/>
      <p:bldP spid="40" grpId="1" animBg="1"/>
      <p:bldP spid="42" grpId="0" animBg="1"/>
      <p:bldP spid="42" grpId="1" animBg="1"/>
    </p:bldLst>
  </p:timing>
  <p:extLst>
    <p:ext uri="{E180D4A7-C9FB-4DFB-919C-405C955672EB}">
      <p14:showEvtLst xmlns:p14="http://schemas.microsoft.com/office/powerpoint/2010/main">
        <p14:triggerEvt type="onClick" time="8709" objId="13"/>
        <p14:triggerEvt type="onClick" time="11767" objId="42"/>
      </p14:showEvtLst>
    </p:ext>
  </p:extLs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DBCB8B0E-EC0A-6947-82FB-0742CC795B62}"/>
              </a:ext>
            </a:extLst>
          </p:cNvPr>
          <p:cNvSpPr/>
          <p:nvPr/>
        </p:nvSpPr>
        <p:spPr>
          <a:xfrm>
            <a:off x="9031131" y="4797572"/>
            <a:ext cx="1858618" cy="597124"/>
          </a:xfrm>
          <a:prstGeom prst="roundRect">
            <a:avLst/>
          </a:prstGeom>
          <a:solidFill>
            <a:srgbClr val="00B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br>
              <a:rPr lang="en-US" dirty="0">
                <a:latin typeface="Jokerman" pitchFamily="82" charset="77"/>
              </a:rPr>
            </a:br>
            <a:r>
              <a:rPr lang="en-US" dirty="0" err="1">
                <a:latin typeface="Jokerman" pitchFamily="82" charset="77"/>
              </a:rPr>
              <a:t>Cliciwch</a:t>
            </a:r>
            <a:r>
              <a:rPr lang="en-US" dirty="0">
                <a:latin typeface="Jokerman" pitchFamily="82" charset="77"/>
              </a:rPr>
              <a:t> am </a:t>
            </a:r>
            <a:r>
              <a:rPr lang="en-US" dirty="0" err="1">
                <a:latin typeface="Jokerman" pitchFamily="82" charset="77"/>
              </a:rPr>
              <a:t>yr</a:t>
            </a:r>
            <a:r>
              <a:rPr lang="en-US" dirty="0">
                <a:latin typeface="Jokerman" pitchFamily="82" charset="77"/>
              </a:rPr>
              <a:t> ateb!</a:t>
            </a:r>
          </a:p>
          <a:p>
            <a:pPr algn="ctr">
              <a:defRPr/>
            </a:pPr>
            <a:endParaRPr lang="en-US" dirty="0"/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CB30E669-7F71-BE47-ADDC-A30EF3F6DEA6}"/>
              </a:ext>
            </a:extLst>
          </p:cNvPr>
          <p:cNvSpPr/>
          <p:nvPr/>
        </p:nvSpPr>
        <p:spPr>
          <a:xfrm>
            <a:off x="8998293" y="2779563"/>
            <a:ext cx="1858618" cy="597124"/>
          </a:xfrm>
          <a:prstGeom prst="roundRect">
            <a:avLst/>
          </a:prstGeom>
          <a:solidFill>
            <a:srgbClr val="7030A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br>
              <a:rPr lang="en-US" dirty="0">
                <a:latin typeface="Jokerman" pitchFamily="82" charset="77"/>
              </a:rPr>
            </a:br>
            <a:r>
              <a:rPr lang="en-US" dirty="0" err="1">
                <a:latin typeface="Jokerman" pitchFamily="82" charset="77"/>
              </a:rPr>
              <a:t>Cliciwch</a:t>
            </a:r>
            <a:r>
              <a:rPr lang="en-US" dirty="0">
                <a:latin typeface="Jokerman" pitchFamily="82" charset="77"/>
              </a:rPr>
              <a:t> am </a:t>
            </a:r>
            <a:r>
              <a:rPr lang="en-US" dirty="0" err="1">
                <a:latin typeface="Jokerman" pitchFamily="82" charset="77"/>
              </a:rPr>
              <a:t>yr</a:t>
            </a:r>
            <a:r>
              <a:rPr lang="en-US" dirty="0">
                <a:latin typeface="Jokerman" pitchFamily="82" charset="77"/>
              </a:rPr>
              <a:t> ateb!</a:t>
            </a:r>
          </a:p>
          <a:p>
            <a:pPr algn="ctr">
              <a:defRPr/>
            </a:pPr>
            <a:endParaRPr lang="en-US" dirty="0"/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BEFE51BA-A6AD-8247-9330-1894057B0456}"/>
              </a:ext>
            </a:extLst>
          </p:cNvPr>
          <p:cNvSpPr/>
          <p:nvPr/>
        </p:nvSpPr>
        <p:spPr>
          <a:xfrm>
            <a:off x="8998293" y="1190701"/>
            <a:ext cx="1858618" cy="597124"/>
          </a:xfrm>
          <a:prstGeom prst="roundRect">
            <a:avLst/>
          </a:prstGeom>
          <a:solidFill>
            <a:srgbClr val="FF0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br>
              <a:rPr lang="en-US" dirty="0">
                <a:latin typeface="Jokerman" pitchFamily="82" charset="77"/>
              </a:rPr>
            </a:br>
            <a:r>
              <a:rPr lang="en-US" dirty="0" err="1">
                <a:latin typeface="Jokerman" pitchFamily="82" charset="77"/>
              </a:rPr>
              <a:t>Cliciwch</a:t>
            </a:r>
            <a:r>
              <a:rPr lang="en-US" dirty="0">
                <a:latin typeface="Jokerman" pitchFamily="82" charset="77"/>
              </a:rPr>
              <a:t> am </a:t>
            </a:r>
            <a:r>
              <a:rPr lang="en-US" dirty="0" err="1">
                <a:latin typeface="Jokerman" pitchFamily="82" charset="77"/>
              </a:rPr>
              <a:t>yr</a:t>
            </a:r>
            <a:r>
              <a:rPr lang="en-US" dirty="0">
                <a:latin typeface="Jokerman" pitchFamily="82" charset="77"/>
              </a:rPr>
              <a:t> ateb!</a:t>
            </a:r>
          </a:p>
          <a:p>
            <a:pPr algn="ctr">
              <a:defRPr/>
            </a:pP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F1A0F7F-7377-B14E-BEF4-8C614BE22F6D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707071478"/>
              </p:ext>
            </p:extLst>
          </p:nvPr>
        </p:nvGraphicFramePr>
        <p:xfrm>
          <a:off x="3878892" y="991632"/>
          <a:ext cx="3798888" cy="1280226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69269">
                  <a:extLst>
                    <a:ext uri="{9D8B030D-6E8A-4147-A177-3AD203B41FA5}">
                      <a16:colId xmlns:a16="http://schemas.microsoft.com/office/drawing/2014/main" val="2611062476"/>
                    </a:ext>
                  </a:extLst>
                </a:gridCol>
                <a:gridCol w="2729619">
                  <a:extLst>
                    <a:ext uri="{9D8B030D-6E8A-4147-A177-3AD203B41FA5}">
                      <a16:colId xmlns:a16="http://schemas.microsoft.com/office/drawing/2014/main" val="1493449817"/>
                    </a:ext>
                  </a:extLst>
                </a:gridCol>
              </a:tblGrid>
              <a:tr h="512091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 dirty="0">
                          <a:effectLst/>
                        </a:rPr>
                        <a:t>Athro:    </a:t>
                      </a:r>
                      <a:endParaRPr lang="en-GB" sz="2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7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Bore da, ________. (children)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7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977690"/>
                  </a:ext>
                </a:extLst>
              </a:tr>
              <a:tr h="25604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>
                          <a:effectLst/>
                        </a:rPr>
                        <a:t>Plant:  </a:t>
                      </a:r>
                      <a:endParaRPr lang="en-GB" sz="24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7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Bore da, Syr.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7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6038279"/>
                  </a:ext>
                </a:extLst>
              </a:tr>
              <a:tr h="25604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>
                          <a:effectLst/>
                        </a:rPr>
                        <a:t>Athro:    </a:t>
                      </a:r>
                      <a:endParaRPr lang="en-GB" sz="24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7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Sut _______ chi heddiw?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7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5832921"/>
                  </a:ext>
                </a:extLst>
              </a:tr>
              <a:tr h="25604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 dirty="0">
                          <a:effectLst/>
                        </a:rPr>
                        <a:t>Plant:</a:t>
                      </a:r>
                      <a:endParaRPr lang="en-GB" sz="2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FD7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Da _______, diolch.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FD7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009860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D55DC2C-4779-9646-8BF9-76145061B1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7492406"/>
              </p:ext>
            </p:extLst>
          </p:nvPr>
        </p:nvGraphicFramePr>
        <p:xfrm>
          <a:off x="3878892" y="2703699"/>
          <a:ext cx="3798888" cy="148180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79882">
                  <a:extLst>
                    <a:ext uri="{9D8B030D-6E8A-4147-A177-3AD203B41FA5}">
                      <a16:colId xmlns:a16="http://schemas.microsoft.com/office/drawing/2014/main" val="1427521374"/>
                    </a:ext>
                  </a:extLst>
                </a:gridCol>
                <a:gridCol w="2719006">
                  <a:extLst>
                    <a:ext uri="{9D8B030D-6E8A-4147-A177-3AD203B41FA5}">
                      <a16:colId xmlns:a16="http://schemas.microsoft.com/office/drawing/2014/main" val="3363042363"/>
                    </a:ext>
                  </a:extLst>
                </a:gridCol>
              </a:tblGrid>
              <a:tr h="493934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 dirty="0">
                          <a:effectLst/>
                        </a:rPr>
                        <a:t>Athrawes:    </a:t>
                      </a:r>
                      <a:endParaRPr lang="en-GB" sz="2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7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Bore da, __________. (boys)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7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323000"/>
                  </a:ext>
                </a:extLst>
              </a:tr>
              <a:tr h="246967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>
                          <a:effectLst/>
                        </a:rPr>
                        <a:t>Plant:  </a:t>
                      </a:r>
                      <a:endParaRPr lang="en-GB" sz="24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7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Bore da, Miss.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7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5132526"/>
                  </a:ext>
                </a:extLst>
              </a:tr>
              <a:tr h="49393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>
                          <a:effectLst/>
                        </a:rPr>
                        <a:t>Athrawes:    </a:t>
                      </a:r>
                      <a:endParaRPr lang="en-GB" sz="24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7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Sut rydych chi ______? (today)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7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4670940"/>
                  </a:ext>
                </a:extLst>
              </a:tr>
              <a:tr h="24696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 dirty="0">
                          <a:effectLst/>
                        </a:rPr>
                        <a:t>Plant:</a:t>
                      </a:r>
                      <a:endParaRPr lang="en-GB" sz="2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7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Bendigedig, diolch.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7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3782114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0404A613-5725-1D44-9FE2-58E5B47402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6228462"/>
              </p:ext>
            </p:extLst>
          </p:nvPr>
        </p:nvGraphicFramePr>
        <p:xfrm>
          <a:off x="3885242" y="4576319"/>
          <a:ext cx="3792538" cy="1456836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67483">
                  <a:extLst>
                    <a:ext uri="{9D8B030D-6E8A-4147-A177-3AD203B41FA5}">
                      <a16:colId xmlns:a16="http://schemas.microsoft.com/office/drawing/2014/main" val="1821504494"/>
                    </a:ext>
                  </a:extLst>
                </a:gridCol>
                <a:gridCol w="2725055">
                  <a:extLst>
                    <a:ext uri="{9D8B030D-6E8A-4147-A177-3AD203B41FA5}">
                      <a16:colId xmlns:a16="http://schemas.microsoft.com/office/drawing/2014/main" val="2806449015"/>
                    </a:ext>
                  </a:extLst>
                </a:gridCol>
              </a:tblGrid>
              <a:tr h="48561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 dirty="0">
                          <a:effectLst/>
                        </a:rPr>
                        <a:t>Athrawes:    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7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____________ da, ferched.</a:t>
                      </a:r>
                      <a:endParaRPr lang="en-GB" sz="15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7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7202118"/>
                  </a:ext>
                </a:extLst>
              </a:tr>
              <a:tr h="242806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>
                          <a:effectLst/>
                        </a:rPr>
                        <a:t>Plant:  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7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Prynhawn da, Miss.</a:t>
                      </a:r>
                      <a:endParaRPr lang="en-GB" sz="15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7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9626883"/>
                  </a:ext>
                </a:extLst>
              </a:tr>
              <a:tr h="4856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>
                          <a:effectLst/>
                        </a:rPr>
                        <a:t>Athrawes:    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7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Sut rydych chi heddiw?</a:t>
                      </a:r>
                      <a:endParaRPr lang="en-GB" sz="15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7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4153965"/>
                  </a:ext>
                </a:extLst>
              </a:tr>
              <a:tr h="2428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 dirty="0">
                          <a:effectLst/>
                        </a:rPr>
                        <a:t>Plant: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7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Gwych, _________.</a:t>
                      </a:r>
                      <a:endParaRPr lang="en-GB" sz="15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7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5591095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E525020F-823F-9C4B-9D3E-6317236184C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9907085"/>
              </p:ext>
            </p:extLst>
          </p:nvPr>
        </p:nvGraphicFramePr>
        <p:xfrm>
          <a:off x="8250995" y="2703699"/>
          <a:ext cx="3790950" cy="12573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77627">
                  <a:extLst>
                    <a:ext uri="{9D8B030D-6E8A-4147-A177-3AD203B41FA5}">
                      <a16:colId xmlns:a16="http://schemas.microsoft.com/office/drawing/2014/main" val="1427521374"/>
                    </a:ext>
                  </a:extLst>
                </a:gridCol>
                <a:gridCol w="2713323">
                  <a:extLst>
                    <a:ext uri="{9D8B030D-6E8A-4147-A177-3AD203B41FA5}">
                      <a16:colId xmlns:a16="http://schemas.microsoft.com/office/drawing/2014/main" val="3363042363"/>
                    </a:ext>
                  </a:extLst>
                </a:gridCol>
              </a:tblGrid>
              <a:tr h="34237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 dirty="0">
                          <a:effectLst/>
                        </a:rPr>
                        <a:t>Athrawes:    </a:t>
                      </a:r>
                      <a:endParaRPr lang="en-GB" sz="2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Bore da, </a:t>
                      </a:r>
                      <a:r>
                        <a:rPr lang="cy-GB" sz="1500" u="sng" dirty="0">
                          <a:effectLst/>
                        </a:rPr>
                        <a:t>fechgyn</a:t>
                      </a:r>
                      <a:r>
                        <a:rPr lang="cy-GB" sz="1500" dirty="0">
                          <a:effectLst/>
                        </a:rPr>
                        <a:t>.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323000"/>
                  </a:ext>
                </a:extLst>
              </a:tr>
              <a:tr h="22873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>
                          <a:effectLst/>
                        </a:rPr>
                        <a:t>Plant:  </a:t>
                      </a:r>
                      <a:endParaRPr lang="en-GB" sz="24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Bore da, Miss.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5132526"/>
                  </a:ext>
                </a:extLst>
              </a:tr>
              <a:tr h="45746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>
                          <a:effectLst/>
                        </a:rPr>
                        <a:t>Athrawes:    </a:t>
                      </a:r>
                      <a:endParaRPr lang="en-GB" sz="24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Sut rydych chi </a:t>
                      </a:r>
                      <a:r>
                        <a:rPr lang="cy-GB" sz="1500" u="sng" dirty="0">
                          <a:effectLst/>
                        </a:rPr>
                        <a:t>heddiw</a:t>
                      </a:r>
                      <a:r>
                        <a:rPr lang="cy-GB" sz="1500" dirty="0">
                          <a:effectLst/>
                        </a:rPr>
                        <a:t>?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4670940"/>
                  </a:ext>
                </a:extLst>
              </a:tr>
              <a:tr h="22873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 dirty="0">
                          <a:effectLst/>
                        </a:rPr>
                        <a:t>Plant:</a:t>
                      </a:r>
                      <a:endParaRPr lang="en-GB" sz="2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Bendigedig, diolch.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3782114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4A22EA67-312B-3847-A2C9-7962BBBD8B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4960700"/>
              </p:ext>
            </p:extLst>
          </p:nvPr>
        </p:nvGraphicFramePr>
        <p:xfrm>
          <a:off x="8250995" y="4559927"/>
          <a:ext cx="3790950" cy="13716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67036">
                  <a:extLst>
                    <a:ext uri="{9D8B030D-6E8A-4147-A177-3AD203B41FA5}">
                      <a16:colId xmlns:a16="http://schemas.microsoft.com/office/drawing/2014/main" val="1821504494"/>
                    </a:ext>
                  </a:extLst>
                </a:gridCol>
                <a:gridCol w="2723914">
                  <a:extLst>
                    <a:ext uri="{9D8B030D-6E8A-4147-A177-3AD203B41FA5}">
                      <a16:colId xmlns:a16="http://schemas.microsoft.com/office/drawing/2014/main" val="2806449015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 dirty="0">
                          <a:effectLst/>
                        </a:rPr>
                        <a:t>Athrawes:    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u="sng" dirty="0">
                          <a:effectLst/>
                        </a:rPr>
                        <a:t>Prynhawn</a:t>
                      </a:r>
                      <a:r>
                        <a:rPr lang="cy-GB" sz="1500" dirty="0">
                          <a:effectLst/>
                        </a:rPr>
                        <a:t> da, ferched.</a:t>
                      </a:r>
                      <a:endParaRPr lang="en-GB" sz="15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7202118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 dirty="0">
                          <a:effectLst/>
                        </a:rPr>
                        <a:t>Plant:  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Prynhawn da, Miss.</a:t>
                      </a:r>
                      <a:endParaRPr lang="en-GB" sz="15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962688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>
                          <a:effectLst/>
                        </a:rPr>
                        <a:t>Athrawes:    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Sut rydych chi heddiw?</a:t>
                      </a:r>
                      <a:endParaRPr lang="en-GB" sz="15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4153965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 dirty="0">
                          <a:effectLst/>
                        </a:rPr>
                        <a:t>Plant: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Gwych, </a:t>
                      </a:r>
                      <a:r>
                        <a:rPr lang="cy-GB" sz="1500" u="sng" dirty="0">
                          <a:effectLst/>
                        </a:rPr>
                        <a:t>diolch</a:t>
                      </a:r>
                      <a:r>
                        <a:rPr lang="cy-GB" sz="1500" dirty="0">
                          <a:effectLst/>
                        </a:rPr>
                        <a:t>.</a:t>
                      </a:r>
                      <a:endParaRPr lang="en-GB" sz="15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5591095"/>
                  </a:ext>
                </a:extLst>
              </a:tr>
            </a:tbl>
          </a:graphicData>
        </a:graphic>
      </p:graphicFrame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F52BBE3B-4EB9-F24B-88E0-B94EAB2197A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79307877"/>
              </p:ext>
            </p:extLst>
          </p:nvPr>
        </p:nvGraphicFramePr>
        <p:xfrm>
          <a:off x="8250995" y="1058272"/>
          <a:ext cx="3790950" cy="9144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67035">
                  <a:extLst>
                    <a:ext uri="{9D8B030D-6E8A-4147-A177-3AD203B41FA5}">
                      <a16:colId xmlns:a16="http://schemas.microsoft.com/office/drawing/2014/main" val="2611062476"/>
                    </a:ext>
                  </a:extLst>
                </a:gridCol>
                <a:gridCol w="2723915">
                  <a:extLst>
                    <a:ext uri="{9D8B030D-6E8A-4147-A177-3AD203B41FA5}">
                      <a16:colId xmlns:a16="http://schemas.microsoft.com/office/drawing/2014/main" val="1493449817"/>
                    </a:ext>
                  </a:extLst>
                </a:gridCol>
              </a:tblGrid>
              <a:tr h="22860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 dirty="0">
                          <a:effectLst/>
                        </a:rPr>
                        <a:t>Athro:    </a:t>
                      </a:r>
                      <a:endParaRPr lang="en-GB" sz="2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Bore da,</a:t>
                      </a:r>
                      <a:r>
                        <a:rPr lang="cy-GB" sz="1500" u="sng" dirty="0">
                          <a:effectLst/>
                        </a:rPr>
                        <a:t> blant</a:t>
                      </a:r>
                      <a:r>
                        <a:rPr lang="cy-GB" sz="1500" dirty="0">
                          <a:effectLst/>
                        </a:rPr>
                        <a:t>.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977690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>
                          <a:effectLst/>
                        </a:rPr>
                        <a:t>Plant:  </a:t>
                      </a:r>
                      <a:endParaRPr lang="en-GB" sz="24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Bore da, Syr.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6038279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 dirty="0">
                          <a:effectLst/>
                        </a:rPr>
                        <a:t>Athro:    </a:t>
                      </a:r>
                      <a:endParaRPr lang="en-GB" sz="2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Sut </a:t>
                      </a:r>
                      <a:r>
                        <a:rPr lang="cy-GB" sz="1500" u="sng" dirty="0">
                          <a:effectLst/>
                        </a:rPr>
                        <a:t>rydych</a:t>
                      </a:r>
                      <a:r>
                        <a:rPr lang="cy-GB" sz="1500" dirty="0">
                          <a:effectLst/>
                        </a:rPr>
                        <a:t> chi heddiw?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5832921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 dirty="0">
                          <a:effectLst/>
                        </a:rPr>
                        <a:t>Plant:</a:t>
                      </a:r>
                      <a:endParaRPr lang="en-GB" sz="2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Da </a:t>
                      </a:r>
                      <a:r>
                        <a:rPr lang="cy-GB" sz="1500" u="sng" dirty="0">
                          <a:effectLst/>
                        </a:rPr>
                        <a:t>iawn</a:t>
                      </a:r>
                      <a:r>
                        <a:rPr lang="cy-GB" sz="1500" dirty="0">
                          <a:effectLst/>
                        </a:rPr>
                        <a:t>, diolch.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0098601"/>
                  </a:ext>
                </a:extLst>
              </a:tr>
            </a:tbl>
          </a:graphicData>
        </a:graphic>
      </p:graphicFrame>
      <p:sp>
        <p:nvSpPr>
          <p:cNvPr id="17" name="Title 1">
            <a:extLst>
              <a:ext uri="{FF2B5EF4-FFF2-40B4-BE49-F238E27FC236}">
                <a16:creationId xmlns:a16="http://schemas.microsoft.com/office/drawing/2014/main" id="{E7EDFCAA-B669-6147-8214-C54CEF2F1AE7}"/>
              </a:ext>
            </a:extLst>
          </p:cNvPr>
          <p:cNvSpPr txBox="1">
            <a:spLocks/>
          </p:cNvSpPr>
          <p:nvPr/>
        </p:nvSpPr>
        <p:spPr>
          <a:xfrm>
            <a:off x="0" y="9601"/>
            <a:ext cx="12192000" cy="951282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   </a:t>
            </a:r>
            <a:r>
              <a:rPr lang="en-US" b="1" dirty="0" err="1">
                <a:latin typeface="Ink Free" panose="03080402000500000000" pitchFamily="66" charset="0"/>
              </a:rPr>
              <a:t>Sgyrsiau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  <a:r>
              <a:rPr lang="en-US" b="1" dirty="0" err="1">
                <a:latin typeface="Ink Free" panose="03080402000500000000" pitchFamily="66" charset="0"/>
              </a:rPr>
              <a:t>syml</a:t>
            </a:r>
            <a:r>
              <a:rPr lang="en-US" b="1" dirty="0">
                <a:latin typeface="Ink Free" panose="03080402000500000000" pitchFamily="66" charset="0"/>
              </a:rPr>
              <a:t>                    Simple conversations</a:t>
            </a:r>
          </a:p>
        </p:txBody>
      </p:sp>
      <p:sp>
        <p:nvSpPr>
          <p:cNvPr id="18" name="Speech Bubble: Rectangle with Corners Rounded 4">
            <a:extLst>
              <a:ext uri="{FF2B5EF4-FFF2-40B4-BE49-F238E27FC236}">
                <a16:creationId xmlns:a16="http://schemas.microsoft.com/office/drawing/2014/main" id="{76869DC7-894E-754C-B764-4922609848C8}"/>
              </a:ext>
            </a:extLst>
          </p:cNvPr>
          <p:cNvSpPr/>
          <p:nvPr/>
        </p:nvSpPr>
        <p:spPr>
          <a:xfrm>
            <a:off x="88900" y="1238628"/>
            <a:ext cx="3490931" cy="4156068"/>
          </a:xfrm>
          <a:prstGeom prst="wedgeRoundRectCallout">
            <a:avLst>
              <a:gd name="adj1" fmla="val 18137"/>
              <a:gd name="adj2" fmla="val -14078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Pa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eiriau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sydd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goll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?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Llenwch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bylchau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cyn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clicio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atebion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Oeddech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chi’n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gywir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algn="ctr"/>
            <a:endParaRPr lang="en-GB" sz="2000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sz="20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Which words are missing? Fill in the gaps before clicking to see the answers. Were you correct?.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CEB25759-C2FF-EE4C-9CCA-1F5F702182B0}"/>
              </a:ext>
            </a:extLst>
          </p:cNvPr>
          <p:cNvPicPr/>
          <p:nvPr/>
        </p:nvPicPr>
        <p:blipFill rotWithShape="1">
          <a:blip r:embed="rId3" cstate="screen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0035" t="28086" b="55171"/>
          <a:stretch/>
        </p:blipFill>
        <p:spPr bwMode="auto">
          <a:xfrm>
            <a:off x="2296390" y="619201"/>
            <a:ext cx="1432972" cy="114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0" name="Speech Bubble: Rectangle with Corners Rounded 4">
            <a:extLst>
              <a:ext uri="{FF2B5EF4-FFF2-40B4-BE49-F238E27FC236}">
                <a16:creationId xmlns:a16="http://schemas.microsoft.com/office/drawing/2014/main" id="{5A79555C-B5B4-DC46-9317-0323F0072B37}"/>
              </a:ext>
            </a:extLst>
          </p:cNvPr>
          <p:cNvSpPr/>
          <p:nvPr/>
        </p:nvSpPr>
        <p:spPr>
          <a:xfrm>
            <a:off x="3995224" y="6125723"/>
            <a:ext cx="8141621" cy="559850"/>
          </a:xfrm>
          <a:prstGeom prst="wedgeRoundRectCallout">
            <a:avLst>
              <a:gd name="adj1" fmla="val 18137"/>
              <a:gd name="adj2" fmla="val -14078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Nawr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eich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chi –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ysgrifennwch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sgwrs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syml</a:t>
            </a:r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sz="2000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r>
              <a:rPr lang="en-GB" sz="20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Now your turn – write a simple conversation. 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B07466ED-9E12-A347-9129-9CFD94667623}"/>
              </a:ext>
            </a:extLst>
          </p:cNvPr>
          <p:cNvPicPr/>
          <p:nvPr/>
        </p:nvPicPr>
        <p:blipFill rotWithShape="1">
          <a:blip r:embed="rId3" cstate="screen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0035" t="28086" b="55171"/>
          <a:stretch/>
        </p:blipFill>
        <p:spPr bwMode="auto">
          <a:xfrm>
            <a:off x="10608973" y="5705399"/>
            <a:ext cx="1432972" cy="114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68360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2493"/>
    </mc:Choice>
    <mc:Fallback xmlns="">
      <p:transition spd="slow" advTm="1624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7736044-3F42-D54C-A1B7-ED2A875D1A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9297115"/>
              </p:ext>
            </p:extLst>
          </p:nvPr>
        </p:nvGraphicFramePr>
        <p:xfrm>
          <a:off x="502337" y="1427634"/>
          <a:ext cx="5931481" cy="1616040"/>
        </p:xfrm>
        <a:graphic>
          <a:graphicData uri="http://schemas.openxmlformats.org/drawingml/2006/table">
            <a:tbl>
              <a:tblPr firstRow="1" firstCol="1" bandRow="1"/>
              <a:tblGrid>
                <a:gridCol w="1332933">
                  <a:extLst>
                    <a:ext uri="{9D8B030D-6E8A-4147-A177-3AD203B41FA5}">
                      <a16:colId xmlns:a16="http://schemas.microsoft.com/office/drawing/2014/main" val="2613187432"/>
                    </a:ext>
                  </a:extLst>
                </a:gridCol>
                <a:gridCol w="4598548">
                  <a:extLst>
                    <a:ext uri="{9D8B030D-6E8A-4147-A177-3AD203B41FA5}">
                      <a16:colId xmlns:a16="http://schemas.microsoft.com/office/drawing/2014/main" val="785442390"/>
                    </a:ext>
                  </a:extLst>
                </a:gridCol>
              </a:tblGrid>
              <a:tr h="404010">
                <a:tc>
                  <a:txBody>
                    <a:bodyPr/>
                    <a:lstStyle/>
                    <a:p>
                      <a:pPr algn="just">
                        <a:tabLst>
                          <a:tab pos="5029200" algn="l"/>
                        </a:tabLst>
                      </a:pPr>
                      <a:r>
                        <a:rPr lang="cy-GB" sz="25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Athro:    </a:t>
                      </a:r>
                      <a:endParaRPr lang="en-GB" sz="25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da, </a:t>
                      </a:r>
                      <a:r>
                        <a:rPr lang="cy-GB" sz="2500" b="1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</a:t>
                      </a:r>
                      <a:r>
                        <a:rPr lang="cy-GB" sz="25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lant.</a:t>
                      </a:r>
                      <a:endParaRPr lang="en-GB" sz="25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9130473"/>
                  </a:ext>
                </a:extLst>
              </a:tr>
              <a:tr h="404010">
                <a:tc>
                  <a:txBody>
                    <a:bodyPr/>
                    <a:lstStyle/>
                    <a:p>
                      <a:pPr algn="just">
                        <a:tabLst>
                          <a:tab pos="5029200" algn="l"/>
                        </a:tabLst>
                      </a:pPr>
                      <a:r>
                        <a:rPr lang="cy-GB" sz="25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Plant:  </a:t>
                      </a:r>
                      <a:endParaRPr lang="en-GB" sz="25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da, Syr.</a:t>
                      </a:r>
                      <a:endParaRPr lang="en-GB" sz="25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3223458"/>
                  </a:ext>
                </a:extLst>
              </a:tr>
              <a:tr h="404010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Athro:    </a:t>
                      </a:r>
                      <a:endParaRPr lang="en-GB" sz="25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Sut rydych chi heddiw?</a:t>
                      </a:r>
                      <a:endParaRPr lang="en-GB" sz="25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5845886"/>
                  </a:ext>
                </a:extLst>
              </a:tr>
              <a:tr h="404010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Plant:</a:t>
                      </a:r>
                      <a:endParaRPr lang="en-GB" sz="25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 iawn, diolch.</a:t>
                      </a:r>
                      <a:endParaRPr lang="en-GB" sz="25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5234793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EFFF848-DFC7-8B43-99C5-99C7FF2451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2892109"/>
              </p:ext>
            </p:extLst>
          </p:nvPr>
        </p:nvGraphicFramePr>
        <p:xfrm>
          <a:off x="3468077" y="3138313"/>
          <a:ext cx="6311310" cy="1689826"/>
        </p:xfrm>
        <a:graphic>
          <a:graphicData uri="http://schemas.openxmlformats.org/drawingml/2006/table">
            <a:tbl>
              <a:tblPr firstRow="1" firstCol="1" bandRow="1"/>
              <a:tblGrid>
                <a:gridCol w="1978460">
                  <a:extLst>
                    <a:ext uri="{9D8B030D-6E8A-4147-A177-3AD203B41FA5}">
                      <a16:colId xmlns:a16="http://schemas.microsoft.com/office/drawing/2014/main" val="4238373054"/>
                    </a:ext>
                  </a:extLst>
                </a:gridCol>
                <a:gridCol w="4332850">
                  <a:extLst>
                    <a:ext uri="{9D8B030D-6E8A-4147-A177-3AD203B41FA5}">
                      <a16:colId xmlns:a16="http://schemas.microsoft.com/office/drawing/2014/main" val="4243344889"/>
                    </a:ext>
                  </a:extLst>
                </a:gridCol>
              </a:tblGrid>
              <a:tr h="463913">
                <a:tc>
                  <a:txBody>
                    <a:bodyPr/>
                    <a:lstStyle/>
                    <a:p>
                      <a:pPr algn="just">
                        <a:tabLst>
                          <a:tab pos="5029200" algn="l"/>
                        </a:tabLst>
                      </a:pPr>
                      <a:r>
                        <a:rPr lang="cy-GB" sz="25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Athrawes:    </a:t>
                      </a:r>
                      <a:endParaRPr lang="en-GB" sz="25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da, </a:t>
                      </a:r>
                      <a:r>
                        <a:rPr lang="cy-GB" sz="2500" b="1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f</a:t>
                      </a:r>
                      <a:r>
                        <a:rPr lang="cy-GB" sz="25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echgyn.</a:t>
                      </a:r>
                      <a:endParaRPr lang="en-GB" sz="25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7374420"/>
                  </a:ext>
                </a:extLst>
              </a:tr>
              <a:tr h="231956">
                <a:tc>
                  <a:txBody>
                    <a:bodyPr/>
                    <a:lstStyle/>
                    <a:p>
                      <a:pPr algn="just">
                        <a:tabLst>
                          <a:tab pos="5029200" algn="l"/>
                        </a:tabLst>
                      </a:pPr>
                      <a:r>
                        <a:rPr lang="cy-GB" sz="25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Plant:  </a:t>
                      </a:r>
                      <a:endParaRPr lang="en-GB" sz="25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da, Miss.</a:t>
                      </a:r>
                      <a:endParaRPr lang="en-GB" sz="25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647531"/>
                  </a:ext>
                </a:extLst>
              </a:tr>
              <a:tr h="463913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Athrawes:    </a:t>
                      </a:r>
                      <a:endParaRPr lang="en-GB" sz="25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Sut rydych chi heddiw?</a:t>
                      </a:r>
                      <a:endParaRPr lang="en-GB" sz="25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3429253"/>
                  </a:ext>
                </a:extLst>
              </a:tr>
              <a:tr h="231956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Plant:</a:t>
                      </a:r>
                      <a:endParaRPr lang="en-GB" sz="25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Bendigedig, diolch.</a:t>
                      </a:r>
                      <a:endParaRPr lang="en-GB" sz="25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9534463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F69AD235-D0EF-2E49-A624-B32C8D418B5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4199842"/>
              </p:ext>
            </p:extLst>
          </p:nvPr>
        </p:nvGraphicFramePr>
        <p:xfrm>
          <a:off x="5740011" y="4922779"/>
          <a:ext cx="6311310" cy="1793754"/>
        </p:xfrm>
        <a:graphic>
          <a:graphicData uri="http://schemas.openxmlformats.org/drawingml/2006/table">
            <a:tbl>
              <a:tblPr firstRow="1" firstCol="1" bandRow="1"/>
              <a:tblGrid>
                <a:gridCol w="1922189">
                  <a:extLst>
                    <a:ext uri="{9D8B030D-6E8A-4147-A177-3AD203B41FA5}">
                      <a16:colId xmlns:a16="http://schemas.microsoft.com/office/drawing/2014/main" val="1411976688"/>
                    </a:ext>
                  </a:extLst>
                </a:gridCol>
                <a:gridCol w="4389121">
                  <a:extLst>
                    <a:ext uri="{9D8B030D-6E8A-4147-A177-3AD203B41FA5}">
                      <a16:colId xmlns:a16="http://schemas.microsoft.com/office/drawing/2014/main" val="4177593656"/>
                    </a:ext>
                  </a:extLst>
                </a:gridCol>
              </a:tblGrid>
              <a:tr h="515877">
                <a:tc>
                  <a:txBody>
                    <a:bodyPr/>
                    <a:lstStyle/>
                    <a:p>
                      <a:pPr algn="just">
                        <a:tabLst>
                          <a:tab pos="5029200" algn="l"/>
                        </a:tabLst>
                      </a:pPr>
                      <a:r>
                        <a:rPr lang="cy-GB" sz="25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Athrawes:    </a:t>
                      </a:r>
                      <a:endParaRPr lang="en-GB" sz="25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Prynhawn da, </a:t>
                      </a:r>
                      <a:r>
                        <a:rPr lang="cy-GB" sz="2500" b="1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f</a:t>
                      </a:r>
                      <a:r>
                        <a:rPr lang="cy-GB" sz="25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erched.</a:t>
                      </a:r>
                      <a:endParaRPr lang="en-GB" sz="25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7742124"/>
                  </a:ext>
                </a:extLst>
              </a:tr>
              <a:tr h="257939">
                <a:tc>
                  <a:txBody>
                    <a:bodyPr/>
                    <a:lstStyle/>
                    <a:p>
                      <a:pPr algn="just">
                        <a:tabLst>
                          <a:tab pos="5029200" algn="l"/>
                        </a:tabLst>
                      </a:pPr>
                      <a:r>
                        <a:rPr lang="cy-GB" sz="25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Plant:  </a:t>
                      </a:r>
                      <a:endParaRPr lang="en-GB" sz="25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Prynhawn da, Miss.</a:t>
                      </a:r>
                      <a:endParaRPr lang="en-GB" sz="25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5980531"/>
                  </a:ext>
                </a:extLst>
              </a:tr>
              <a:tr h="515877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Athrawes:    </a:t>
                      </a:r>
                      <a:endParaRPr lang="en-GB" sz="25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Sut rydych chi heddiw?</a:t>
                      </a:r>
                      <a:endParaRPr lang="en-GB" sz="25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7185568"/>
                  </a:ext>
                </a:extLst>
              </a:tr>
              <a:tr h="25793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Plant:</a:t>
                      </a:r>
                      <a:endParaRPr lang="en-GB" sz="25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Gwych, diolch.</a:t>
                      </a:r>
                      <a:endParaRPr lang="en-GB" sz="25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7917426"/>
                  </a:ext>
                </a:extLst>
              </a:tr>
            </a:tbl>
          </a:graphicData>
        </a:graphic>
      </p:graphicFrame>
      <p:sp>
        <p:nvSpPr>
          <p:cNvPr id="9" name="Title 1">
            <a:extLst>
              <a:ext uri="{FF2B5EF4-FFF2-40B4-BE49-F238E27FC236}">
                <a16:creationId xmlns:a16="http://schemas.microsoft.com/office/drawing/2014/main" id="{E0A1E92A-D9DE-1B43-B479-BE8B99E4E42C}"/>
              </a:ext>
            </a:extLst>
          </p:cNvPr>
          <p:cNvSpPr txBox="1">
            <a:spLocks/>
          </p:cNvSpPr>
          <p:nvPr/>
        </p:nvSpPr>
        <p:spPr>
          <a:xfrm>
            <a:off x="103361" y="28135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Sgyrsiau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syml</a:t>
            </a:r>
            <a:r>
              <a:rPr lang="en-US" sz="4000" b="1" dirty="0">
                <a:latin typeface="Ink Free" panose="03080402000500000000" pitchFamily="66" charset="0"/>
              </a:rPr>
              <a:t> – </a:t>
            </a:r>
            <a:r>
              <a:rPr lang="en-US" sz="4000" b="1" dirty="0" err="1">
                <a:latin typeface="Ink Free" panose="03080402000500000000" pitchFamily="66" charset="0"/>
              </a:rPr>
              <a:t>ymarferwch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gyda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phartner</a:t>
            </a:r>
            <a:r>
              <a:rPr lang="en-US" sz="4000" b="1" dirty="0">
                <a:latin typeface="Ink Free" panose="03080402000500000000" pitchFamily="66" charset="0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Simple conversations – practice with a partner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5C4BB8D-9373-E944-8C4B-7F17D5ACB7C9}"/>
              </a:ext>
            </a:extLst>
          </p:cNvPr>
          <p:cNvPicPr/>
          <p:nvPr/>
        </p:nvPicPr>
        <p:blipFill rotWithShape="1">
          <a:blip r:embed="rId2" cstate="screen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2648" t="26466" r="26878" b="54090"/>
          <a:stretch/>
        </p:blipFill>
        <p:spPr bwMode="auto">
          <a:xfrm>
            <a:off x="10311618" y="141466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873148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Subtitle 2">
            <a:extLst>
              <a:ext uri="{FF2B5EF4-FFF2-40B4-BE49-F238E27FC236}">
                <a16:creationId xmlns:a16="http://schemas.microsoft.com/office/drawing/2014/main" id="{2620A5AF-A8B8-014A-97D4-17067CD6300A}"/>
              </a:ext>
            </a:extLst>
          </p:cNvPr>
          <p:cNvSpPr txBox="1">
            <a:spLocks/>
          </p:cNvSpPr>
          <p:nvPr/>
        </p:nvSpPr>
        <p:spPr bwMode="auto">
          <a:xfrm>
            <a:off x="3870180" y="2077949"/>
            <a:ext cx="2939935" cy="57327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chemeClr val="tx1"/>
                </a:solidFill>
                <a:latin typeface="Avenir Book" panose="02000503020000020003" pitchFamily="2" charset="0"/>
                <a:ea typeface="Calibri" panose="020F0502020204030204" pitchFamily="34" charset="0"/>
                <a:cs typeface="Cavolini" panose="03000502040302020204" pitchFamily="66" charset="0"/>
              </a:rPr>
              <a:t>Rydw</a:t>
            </a:r>
            <a:r>
              <a:rPr lang="en-GB" altLang="en-US" sz="2800" b="1" dirty="0">
                <a:solidFill>
                  <a:schemeClr val="tx1"/>
                </a:solidFill>
                <a:latin typeface="Avenir Book" panose="02000503020000020003" pitchFamily="2" charset="0"/>
                <a:ea typeface="Calibri" panose="020F0502020204030204" pitchFamily="34" charset="0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chemeClr val="tx1"/>
                </a:solidFill>
                <a:latin typeface="Avenir Book" panose="02000503020000020003" pitchFamily="2" charset="0"/>
                <a:ea typeface="Calibri" panose="020F0502020204030204" pitchFamily="34" charset="0"/>
                <a:cs typeface="Cavolini" panose="03000502040302020204" pitchFamily="66" charset="0"/>
              </a:rPr>
              <a:t>i’n</a:t>
            </a:r>
            <a:r>
              <a:rPr lang="en-GB" altLang="en-US" sz="2800" b="1" dirty="0">
                <a:solidFill>
                  <a:schemeClr val="tx1"/>
                </a:solidFill>
                <a:latin typeface="Avenir Book" panose="02000503020000020003" pitchFamily="2" charset="0"/>
                <a:ea typeface="Calibri" panose="020F0502020204030204" pitchFamily="34" charset="0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chemeClr val="tx1"/>
                </a:solidFill>
                <a:latin typeface="Avenir Book" panose="02000503020000020003" pitchFamily="2" charset="0"/>
                <a:ea typeface="Calibri" panose="020F0502020204030204" pitchFamily="34" charset="0"/>
                <a:cs typeface="Cavolini" panose="03000502040302020204" pitchFamily="66" charset="0"/>
              </a:rPr>
              <a:t>byw</a:t>
            </a:r>
            <a:r>
              <a:rPr lang="en-GB" altLang="en-US" sz="2800" b="1" dirty="0">
                <a:solidFill>
                  <a:schemeClr val="tx1"/>
                </a:solidFill>
                <a:latin typeface="Avenir Book" panose="02000503020000020003" pitchFamily="2" charset="0"/>
                <a:ea typeface="Calibri" panose="020F0502020204030204" pitchFamily="34" charset="0"/>
                <a:cs typeface="Cavolini" panose="03000502040302020204" pitchFamily="66" charset="0"/>
              </a:rPr>
              <a:t>…</a:t>
            </a:r>
            <a:endParaRPr lang="en-GB" altLang="en-US" sz="2800" i="1" dirty="0">
              <a:solidFill>
                <a:srgbClr val="451964"/>
              </a:solidFill>
              <a:latin typeface="Avenir Book" panose="02000503020000020003" pitchFamily="2" charset="0"/>
              <a:cs typeface="Cavolini" panose="03000502040302020204" pitchFamily="66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8A53B7-7078-FD4E-B1C6-38A7B06F8E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061" y="2877531"/>
            <a:ext cx="3381373" cy="26776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742950" indent="-28575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Pontardawe</a:t>
            </a:r>
            <a:r>
              <a:rPr lang="en-US" altLang="en-US" sz="28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&gt;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8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Tonypandy</a:t>
            </a:r>
            <a:r>
              <a:rPr lang="en-US" altLang="en-US" sz="28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   &gt;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8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Caerdydd</a:t>
            </a:r>
            <a:r>
              <a:rPr lang="en-US" altLang="en-US" sz="28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     &gt;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8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Blaendulais</a:t>
            </a:r>
            <a:r>
              <a:rPr lang="en-US" altLang="en-US" sz="28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 &gt;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8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Dinbych</a:t>
            </a:r>
            <a:r>
              <a:rPr lang="en-US" altLang="en-US" sz="28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       &gt;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8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Glanaman</a:t>
            </a:r>
            <a:r>
              <a:rPr lang="en-US" altLang="en-US" sz="28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    &gt;</a:t>
            </a:r>
          </a:p>
        </p:txBody>
      </p:sp>
      <p:pic>
        <p:nvPicPr>
          <p:cNvPr id="62497" name="Picture 3">
            <a:extLst>
              <a:ext uri="{FF2B5EF4-FFF2-40B4-BE49-F238E27FC236}">
                <a16:creationId xmlns:a16="http://schemas.microsoft.com/office/drawing/2014/main" id="{97235CD0-7DAD-8B4F-8BF1-6F8BC0BE2B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30049" y="1525499"/>
            <a:ext cx="1828800" cy="110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4C9CD36-75FF-9747-B05F-62156FA204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87052" y="2898313"/>
            <a:ext cx="3803797" cy="26776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742950" indent="-28575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ym</a:t>
            </a:r>
            <a:r>
              <a:rPr lang="en-US" altLang="en-US" sz="2800" dirty="0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 </a:t>
            </a:r>
            <a:r>
              <a:rPr lang="en-US" altLang="en-US" sz="2800" b="1" dirty="0" err="1">
                <a:solidFill>
                  <a:srgbClr val="00B050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Mh</a:t>
            </a:r>
            <a:r>
              <a:rPr lang="en-US" altLang="en-US" sz="2800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ontardawe</a:t>
            </a:r>
            <a:endParaRPr lang="en-US" altLang="en-US" sz="2800" dirty="0">
              <a:solidFill>
                <a:schemeClr val="tx1"/>
              </a:solidFill>
              <a:latin typeface="Avenir Book" panose="02000503020000020003" pitchFamily="2" charset="0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800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yn</a:t>
            </a:r>
            <a:r>
              <a:rPr lang="en-US" altLang="en-US" sz="2800" dirty="0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 </a:t>
            </a:r>
            <a:r>
              <a:rPr lang="en-US" altLang="en-US" sz="2800" b="1" dirty="0" err="1">
                <a:solidFill>
                  <a:srgbClr val="00B050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Nh</a:t>
            </a:r>
            <a:r>
              <a:rPr lang="en-US" altLang="en-US" sz="2800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onypandy</a:t>
            </a:r>
            <a:endParaRPr lang="en-US" altLang="en-US" sz="2800" dirty="0">
              <a:solidFill>
                <a:schemeClr val="tx1"/>
              </a:solidFill>
              <a:latin typeface="Avenir Book" panose="02000503020000020003" pitchFamily="2" charset="0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800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yng</a:t>
            </a:r>
            <a:r>
              <a:rPr lang="en-US" altLang="en-US" sz="2800" dirty="0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 </a:t>
            </a:r>
            <a:r>
              <a:rPr lang="en-US" altLang="en-US" sz="2800" b="1" dirty="0" err="1">
                <a:solidFill>
                  <a:srgbClr val="00B050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Ngh</a:t>
            </a:r>
            <a:r>
              <a:rPr lang="en-US" altLang="en-US" sz="2800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aerdydd</a:t>
            </a:r>
            <a:endParaRPr lang="en-US" altLang="en-US" sz="2800" dirty="0">
              <a:solidFill>
                <a:schemeClr val="tx1"/>
              </a:solidFill>
              <a:latin typeface="Avenir Book" panose="02000503020000020003" pitchFamily="2" charset="0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800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ym</a:t>
            </a:r>
            <a:r>
              <a:rPr lang="en-US" altLang="en-US" sz="2800" dirty="0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 </a:t>
            </a:r>
            <a:r>
              <a:rPr lang="en-US" altLang="en-US" sz="2800" b="1" dirty="0" err="1">
                <a:solidFill>
                  <a:srgbClr val="00B050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M</a:t>
            </a:r>
            <a:r>
              <a:rPr lang="en-US" altLang="en-US" sz="2800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laendulais</a:t>
            </a:r>
            <a:endParaRPr lang="en-US" altLang="en-US" sz="2800" dirty="0">
              <a:solidFill>
                <a:schemeClr val="tx1"/>
              </a:solidFill>
              <a:latin typeface="Avenir Book" panose="02000503020000020003" pitchFamily="2" charset="0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800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yn</a:t>
            </a:r>
            <a:r>
              <a:rPr lang="en-US" altLang="en-US" sz="2800" dirty="0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 </a:t>
            </a:r>
            <a:r>
              <a:rPr lang="en-US" altLang="en-US" sz="2800" b="1" dirty="0" err="1">
                <a:solidFill>
                  <a:srgbClr val="00B050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N</a:t>
            </a:r>
            <a:r>
              <a:rPr lang="en-US" altLang="en-US" sz="2800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inbych</a:t>
            </a:r>
            <a:endParaRPr lang="en-US" altLang="en-US" sz="2800" dirty="0">
              <a:solidFill>
                <a:schemeClr val="tx1"/>
              </a:solidFill>
              <a:latin typeface="Avenir Book" panose="02000503020000020003" pitchFamily="2" charset="0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800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yng</a:t>
            </a:r>
            <a:r>
              <a:rPr lang="en-US" altLang="en-US" sz="2800" dirty="0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 </a:t>
            </a:r>
            <a:r>
              <a:rPr lang="en-US" altLang="en-US" sz="2800" b="1" dirty="0" err="1">
                <a:solidFill>
                  <a:srgbClr val="00B050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Ng</a:t>
            </a:r>
            <a:r>
              <a:rPr lang="en-US" altLang="en-US" sz="2800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lanaman</a:t>
            </a:r>
            <a:endParaRPr lang="en-US" altLang="en-US" dirty="0">
              <a:solidFill>
                <a:schemeClr val="tx1"/>
              </a:solidFill>
              <a:latin typeface="Avenir Book" panose="02000503020000020003" pitchFamily="2" charset="0"/>
              <a:cs typeface="Cavolini" panose="03000502040302020204" pitchFamily="66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94FCA22-BFFC-5444-B301-F88A1DAF43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0093266"/>
              </p:ext>
            </p:extLst>
          </p:nvPr>
        </p:nvGraphicFramePr>
        <p:xfrm>
          <a:off x="9209341" y="4431432"/>
          <a:ext cx="2786380" cy="2133600"/>
        </p:xfrm>
        <a:graphic>
          <a:graphicData uri="http://schemas.openxmlformats.org/drawingml/2006/table">
            <a:tbl>
              <a:tblPr firstRow="1" firstCol="1" bandRow="1" bandCol="1"/>
              <a:tblGrid>
                <a:gridCol w="1393190">
                  <a:extLst>
                    <a:ext uri="{9D8B030D-6E8A-4147-A177-3AD203B41FA5}">
                      <a16:colId xmlns:a16="http://schemas.microsoft.com/office/drawing/2014/main" val="1887218649"/>
                    </a:ext>
                  </a:extLst>
                </a:gridCol>
                <a:gridCol w="1393190">
                  <a:extLst>
                    <a:ext uri="{9D8B030D-6E8A-4147-A177-3AD203B41FA5}">
                      <a16:colId xmlns:a16="http://schemas.microsoft.com/office/drawing/2014/main" val="4136551961"/>
                    </a:ext>
                  </a:extLst>
                </a:gridCol>
              </a:tblGrid>
              <a:tr h="0">
                <a:tc gridSpan="2">
                  <a:txBody>
                    <a:bodyPr/>
                    <a:lstStyle/>
                    <a:p>
                      <a:pPr algn="ctr"/>
                      <a:r>
                        <a:rPr lang="cy-GB" sz="2000" b="1" dirty="0">
                          <a:solidFill>
                            <a:srgbClr val="008000"/>
                          </a:solidFill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Trwynol</a:t>
                      </a:r>
                      <a:endParaRPr lang="en-GB" sz="12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FFC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824473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y-GB" sz="2000" b="1" dirty="0"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p</a:t>
                      </a:r>
                      <a:endParaRPr lang="en-GB" sz="12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b="1">
                          <a:solidFill>
                            <a:srgbClr val="008000"/>
                          </a:solidFill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mh</a:t>
                      </a:r>
                      <a:endParaRPr lang="en-GB" sz="12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153076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y-GB" sz="2000" b="1"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t</a:t>
                      </a:r>
                      <a:endParaRPr lang="en-GB" sz="12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b="1">
                          <a:solidFill>
                            <a:srgbClr val="008000"/>
                          </a:solidFill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nh</a:t>
                      </a:r>
                      <a:endParaRPr lang="en-GB" sz="12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551298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y-GB" sz="2000" b="1"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c</a:t>
                      </a:r>
                      <a:endParaRPr lang="en-GB" sz="12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b="1" dirty="0">
                          <a:solidFill>
                            <a:srgbClr val="008000"/>
                          </a:solidFill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ngh</a:t>
                      </a:r>
                      <a:endParaRPr lang="en-GB" sz="12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385615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y-GB" sz="2000" b="1"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b</a:t>
                      </a:r>
                      <a:endParaRPr lang="en-GB" sz="12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b="1" dirty="0">
                          <a:solidFill>
                            <a:srgbClr val="008000"/>
                          </a:solidFill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</a:t>
                      </a:r>
                      <a:endParaRPr lang="en-GB" sz="12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716151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y-GB" sz="2000" b="1"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d</a:t>
                      </a:r>
                      <a:endParaRPr lang="en-GB" sz="12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b="1">
                          <a:solidFill>
                            <a:srgbClr val="008000"/>
                          </a:solidFill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n</a:t>
                      </a:r>
                      <a:endParaRPr lang="en-GB" sz="12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04333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y-GB" sz="2000" b="1"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g</a:t>
                      </a:r>
                      <a:endParaRPr lang="en-GB" sz="12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b="1" dirty="0">
                          <a:solidFill>
                            <a:srgbClr val="008000"/>
                          </a:solidFill>
                          <a:effectLst/>
                          <a:latin typeface="Verdana" panose="020B0604030504040204" pitchFamily="34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ng</a:t>
                      </a:r>
                      <a:endParaRPr lang="en-GB" sz="12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46049569"/>
                  </a:ext>
                </a:extLst>
              </a:tr>
            </a:tbl>
          </a:graphicData>
        </a:graphic>
      </p:graphicFrame>
      <p:sp>
        <p:nvSpPr>
          <p:cNvPr id="18" name="5-point Star 17">
            <a:extLst>
              <a:ext uri="{FF2B5EF4-FFF2-40B4-BE49-F238E27FC236}">
                <a16:creationId xmlns:a16="http://schemas.microsoft.com/office/drawing/2014/main" id="{33CCEA5A-AF6A-1049-8ABC-FC9A28EB3ECE}"/>
              </a:ext>
            </a:extLst>
          </p:cNvPr>
          <p:cNvSpPr/>
          <p:nvPr/>
        </p:nvSpPr>
        <p:spPr>
          <a:xfrm>
            <a:off x="7154690" y="886830"/>
            <a:ext cx="4109302" cy="3074137"/>
          </a:xfrm>
          <a:prstGeom prst="star5">
            <a:avLst>
              <a:gd name="adj" fmla="val 27234"/>
              <a:gd name="hf" fmla="val 105146"/>
              <a:gd name="vf" fmla="val 110557"/>
            </a:avLst>
          </a:prstGeom>
          <a:solidFill>
            <a:srgbClr val="E2C1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5E6A658-0323-904C-A96B-75BB81FC2EE1}"/>
              </a:ext>
            </a:extLst>
          </p:cNvPr>
          <p:cNvSpPr txBox="1"/>
          <p:nvPr/>
        </p:nvSpPr>
        <p:spPr>
          <a:xfrm>
            <a:off x="7154690" y="1703976"/>
            <a:ext cx="410930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latin typeface="Cavolini" panose="03000502040302020204" pitchFamily="66" charset="0"/>
                <a:cs typeface="Cavolini" panose="03000502040302020204" pitchFamily="66" charset="0"/>
              </a:rPr>
              <a:t>Cofiwch</a:t>
            </a:r>
            <a:r>
              <a:rPr lang="en-US" b="1" dirty="0"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  <a:p>
            <a:pPr algn="ctr"/>
            <a:endParaRPr lang="en-US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b="1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Treiglad</a:t>
            </a:r>
            <a:r>
              <a:rPr lang="en-US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b="1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trwynol</a:t>
            </a:r>
            <a:r>
              <a:rPr lang="en-US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  <a:p>
            <a:pPr algn="ctr"/>
            <a:r>
              <a:rPr lang="en-US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b="1" dirty="0" err="1">
                <a:latin typeface="Cavolini" panose="03000502040302020204" pitchFamily="66" charset="0"/>
                <a:cs typeface="Cavolini" panose="03000502040302020204" pitchFamily="66" charset="0"/>
              </a:rPr>
              <a:t>ôl</a:t>
            </a:r>
            <a:r>
              <a:rPr lang="en-US" b="1" dirty="0">
                <a:latin typeface="Cavolini" panose="03000502040302020204" pitchFamily="66" charset="0"/>
                <a:cs typeface="Cavolini" panose="03000502040302020204" pitchFamily="66" charset="0"/>
              </a:rPr>
              <a:t> ‘</a:t>
            </a:r>
            <a:r>
              <a:rPr lang="en-US" b="1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b="1" dirty="0">
                <a:latin typeface="Cavolini" panose="03000502040302020204" pitchFamily="66" charset="0"/>
                <a:cs typeface="Cavolini" panose="03000502040302020204" pitchFamily="66" charset="0"/>
              </a:rPr>
              <a:t>’!</a:t>
            </a:r>
          </a:p>
          <a:p>
            <a:pPr algn="ctr"/>
            <a:r>
              <a:rPr lang="en-US" b="1" i="1" dirty="0">
                <a:latin typeface="Cavolini" panose="03000502040302020204" pitchFamily="66" charset="0"/>
                <a:cs typeface="Cavolini" panose="03000502040302020204" pitchFamily="66" charset="0"/>
              </a:rPr>
              <a:t>(</a:t>
            </a:r>
            <a:r>
              <a:rPr lang="en-US" b="1" i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nasal mutation</a:t>
            </a:r>
            <a:r>
              <a:rPr lang="en-US" b="1" i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  <a:p>
            <a:pPr algn="ctr"/>
            <a:r>
              <a:rPr lang="en-US" b="1" i="1" dirty="0">
                <a:latin typeface="Cavolini" panose="03000502040302020204" pitchFamily="66" charset="0"/>
                <a:cs typeface="Cavolini" panose="03000502040302020204" pitchFamily="66" charset="0"/>
              </a:rPr>
              <a:t>after ‘</a:t>
            </a:r>
            <a:r>
              <a:rPr lang="en-US" b="1" i="1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b="1" i="1" dirty="0">
                <a:latin typeface="Cavolini" panose="03000502040302020204" pitchFamily="66" charset="0"/>
                <a:cs typeface="Cavolini" panose="03000502040302020204" pitchFamily="66" charset="0"/>
              </a:rPr>
              <a:t>’ = ‘in’) :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32CCA590-56D5-7844-84FF-5E8407239E7E}"/>
              </a:ext>
            </a:extLst>
          </p:cNvPr>
          <p:cNvCxnSpPr>
            <a:cxnSpLocks/>
          </p:cNvCxnSpPr>
          <p:nvPr/>
        </p:nvCxnSpPr>
        <p:spPr>
          <a:xfrm>
            <a:off x="9209341" y="3568015"/>
            <a:ext cx="516550" cy="863417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Subtitle 2">
            <a:extLst>
              <a:ext uri="{FF2B5EF4-FFF2-40B4-BE49-F238E27FC236}">
                <a16:creationId xmlns:a16="http://schemas.microsoft.com/office/drawing/2014/main" id="{5DBFB624-6785-A647-86DC-FC0F9C60B6CC}"/>
              </a:ext>
            </a:extLst>
          </p:cNvPr>
          <p:cNvSpPr txBox="1">
            <a:spLocks/>
          </p:cNvSpPr>
          <p:nvPr/>
        </p:nvSpPr>
        <p:spPr bwMode="auto">
          <a:xfrm>
            <a:off x="3845217" y="549204"/>
            <a:ext cx="4108317" cy="11049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chemeClr val="tx1"/>
                </a:solidFill>
                <a:latin typeface="Avenir Book" panose="02000503020000020003" pitchFamily="2" charset="0"/>
                <a:ea typeface="Calibri" panose="020F0502020204030204" pitchFamily="34" charset="0"/>
                <a:cs typeface="Cavolini" panose="03000502040302020204" pitchFamily="66" charset="0"/>
              </a:rPr>
              <a:t>Ble</a:t>
            </a:r>
            <a:r>
              <a:rPr lang="en-GB" altLang="en-US" sz="2800" b="1" dirty="0">
                <a:solidFill>
                  <a:schemeClr val="tx1"/>
                </a:solidFill>
                <a:latin typeface="Avenir Book" panose="02000503020000020003" pitchFamily="2" charset="0"/>
                <a:ea typeface="Calibri" panose="020F0502020204030204" pitchFamily="34" charset="0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chemeClr val="tx1"/>
                </a:solidFill>
                <a:latin typeface="Avenir Book" panose="02000503020000020003" pitchFamily="2" charset="0"/>
                <a:ea typeface="Calibri" panose="020F0502020204030204" pitchFamily="34" charset="0"/>
                <a:cs typeface="Cavolini" panose="03000502040302020204" pitchFamily="66" charset="0"/>
              </a:rPr>
              <a:t>rwyt</a:t>
            </a:r>
            <a:r>
              <a:rPr lang="en-GB" altLang="en-US" sz="2800" b="1" dirty="0">
                <a:solidFill>
                  <a:schemeClr val="tx1"/>
                </a:solidFill>
                <a:latin typeface="Avenir Book" panose="02000503020000020003" pitchFamily="2" charset="0"/>
                <a:ea typeface="Calibri" panose="020F0502020204030204" pitchFamily="34" charset="0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chemeClr val="tx1"/>
                </a:solidFill>
                <a:latin typeface="Avenir Book" panose="02000503020000020003" pitchFamily="2" charset="0"/>
                <a:ea typeface="Calibri" panose="020F0502020204030204" pitchFamily="34" charset="0"/>
                <a:cs typeface="Cavolini" panose="03000502040302020204" pitchFamily="66" charset="0"/>
              </a:rPr>
              <a:t>ti’n</a:t>
            </a:r>
            <a:r>
              <a:rPr lang="en-GB" altLang="en-US" sz="2800" b="1" dirty="0">
                <a:solidFill>
                  <a:schemeClr val="tx1"/>
                </a:solidFill>
                <a:latin typeface="Avenir Book" panose="02000503020000020003" pitchFamily="2" charset="0"/>
                <a:ea typeface="Calibri" panose="020F0502020204030204" pitchFamily="34" charset="0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chemeClr val="tx1"/>
                </a:solidFill>
                <a:latin typeface="Avenir Book" panose="02000503020000020003" pitchFamily="2" charset="0"/>
                <a:ea typeface="Calibri" panose="020F0502020204030204" pitchFamily="34" charset="0"/>
                <a:cs typeface="Cavolini" panose="03000502040302020204" pitchFamily="66" charset="0"/>
              </a:rPr>
              <a:t>byw</a:t>
            </a:r>
            <a:r>
              <a:rPr lang="en-GB" altLang="en-US" sz="2800" b="1" dirty="0">
                <a:solidFill>
                  <a:schemeClr val="tx1"/>
                </a:solidFill>
                <a:latin typeface="Avenir Book" panose="02000503020000020003" pitchFamily="2" charset="0"/>
                <a:ea typeface="Calibri" panose="020F0502020204030204" pitchFamily="34" charset="0"/>
                <a:cs typeface="Cavolini" panose="03000502040302020204" pitchFamily="66" charset="0"/>
              </a:rPr>
              <a:t>?</a:t>
            </a:r>
          </a:p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Ble</a:t>
            </a:r>
            <a:r>
              <a:rPr lang="en-GB" altLang="en-US" sz="2800" b="1" dirty="0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rydych</a:t>
            </a:r>
            <a:r>
              <a:rPr lang="en-GB" altLang="en-US" sz="2800" b="1" dirty="0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chi’n</a:t>
            </a:r>
            <a:r>
              <a:rPr lang="en-GB" altLang="en-US" sz="2800" b="1" dirty="0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byw</a:t>
            </a:r>
            <a:r>
              <a:rPr lang="en-GB" altLang="en-US" sz="2800" b="1" dirty="0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?</a:t>
            </a:r>
            <a:endParaRPr lang="en-GB" altLang="en-US" sz="2800" b="1" dirty="0">
              <a:solidFill>
                <a:srgbClr val="451964"/>
              </a:solidFill>
              <a:latin typeface="Avenir Book" panose="02000503020000020003" pitchFamily="2" charset="0"/>
              <a:cs typeface="Cavolini" panose="03000502040302020204" pitchFamily="66" charset="0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9ADF8219-C3D5-A046-9475-07BD4F5D5AE9}"/>
              </a:ext>
            </a:extLst>
          </p:cNvPr>
          <p:cNvPicPr/>
          <p:nvPr/>
        </p:nvPicPr>
        <p:blipFill rotWithShape="1">
          <a:blip r:embed="rId4" cstate="screen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2648" t="26466" r="26878" b="54090"/>
          <a:stretch/>
        </p:blipFill>
        <p:spPr bwMode="auto">
          <a:xfrm>
            <a:off x="10404996" y="75942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5" name="Title 1">
            <a:extLst>
              <a:ext uri="{FF2B5EF4-FFF2-40B4-BE49-F238E27FC236}">
                <a16:creationId xmlns:a16="http://schemas.microsoft.com/office/drawing/2014/main" id="{B60AEB74-E34A-1041-A4B8-DBFB4AD127A2}"/>
              </a:ext>
            </a:extLst>
          </p:cNvPr>
          <p:cNvSpPr txBox="1">
            <a:spLocks/>
          </p:cNvSpPr>
          <p:nvPr/>
        </p:nvSpPr>
        <p:spPr>
          <a:xfrm>
            <a:off x="277531" y="196487"/>
            <a:ext cx="6550427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Cartref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</a:p>
          <a:p>
            <a:pPr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Home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97406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3363"/>
    </mc:Choice>
    <mc:Fallback xmlns="">
      <p:transition spd="slow" advTm="3333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3CBA416-4796-C84C-9ADA-7A4FC82F8B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1494734"/>
              </p:ext>
            </p:extLst>
          </p:nvPr>
        </p:nvGraphicFramePr>
        <p:xfrm>
          <a:off x="333280" y="1972425"/>
          <a:ext cx="5372144" cy="701040"/>
        </p:xfrm>
        <a:graphic>
          <a:graphicData uri="http://schemas.openxmlformats.org/drawingml/2006/table">
            <a:tbl>
              <a:tblPr firstRow="1" firstCol="1" bandRow="1" bandCol="1"/>
              <a:tblGrid>
                <a:gridCol w="2926020">
                  <a:extLst>
                    <a:ext uri="{9D8B030D-6E8A-4147-A177-3AD203B41FA5}">
                      <a16:colId xmlns:a16="http://schemas.microsoft.com/office/drawing/2014/main" val="4290118609"/>
                    </a:ext>
                  </a:extLst>
                </a:gridCol>
                <a:gridCol w="2446124">
                  <a:extLst>
                    <a:ext uri="{9D8B030D-6E8A-4147-A177-3AD203B41FA5}">
                      <a16:colId xmlns:a16="http://schemas.microsoft.com/office/drawing/2014/main" val="188776399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 dy enw di?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Siân ydw i.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9498490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Pwy wyt ti?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Jay ydw i.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7660118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728FEA5-D2DB-014A-96DB-C4CC125026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3261796"/>
              </p:ext>
            </p:extLst>
          </p:nvPr>
        </p:nvGraphicFramePr>
        <p:xfrm>
          <a:off x="333280" y="2915804"/>
          <a:ext cx="9397925" cy="3505200"/>
        </p:xfrm>
        <a:graphic>
          <a:graphicData uri="http://schemas.openxmlformats.org/drawingml/2006/table">
            <a:tbl>
              <a:tblPr firstRow="1" firstCol="1" bandRow="1" bandCol="1"/>
              <a:tblGrid>
                <a:gridCol w="3532585">
                  <a:extLst>
                    <a:ext uri="{9D8B030D-6E8A-4147-A177-3AD203B41FA5}">
                      <a16:colId xmlns:a16="http://schemas.microsoft.com/office/drawing/2014/main" val="1567673632"/>
                    </a:ext>
                  </a:extLst>
                </a:gridCol>
                <a:gridCol w="2108251">
                  <a:extLst>
                    <a:ext uri="{9D8B030D-6E8A-4147-A177-3AD203B41FA5}">
                      <a16:colId xmlns:a16="http://schemas.microsoft.com/office/drawing/2014/main" val="2270645584"/>
                    </a:ext>
                  </a:extLst>
                </a:gridCol>
                <a:gridCol w="847464">
                  <a:extLst>
                    <a:ext uri="{9D8B030D-6E8A-4147-A177-3AD203B41FA5}">
                      <a16:colId xmlns:a16="http://schemas.microsoft.com/office/drawing/2014/main" val="3592287018"/>
                    </a:ext>
                  </a:extLst>
                </a:gridCol>
                <a:gridCol w="2909625">
                  <a:extLst>
                    <a:ext uri="{9D8B030D-6E8A-4147-A177-3AD203B41FA5}">
                      <a16:colId xmlns:a16="http://schemas.microsoft.com/office/drawing/2014/main" val="1250390232"/>
                    </a:ext>
                  </a:extLst>
                </a:gridCol>
              </a:tblGrid>
              <a:tr h="1193800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Ble rwyt ti’n byw?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Ble rydych chi’n byw?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Rydw i’n byw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yn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yn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Abertawe.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Llanelli.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Abergwaun.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Nh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alybont.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N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inbych-y-pysgod.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1755081"/>
                  </a:ext>
                </a:extLst>
              </a:tr>
              <a:tr h="451485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ym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Mh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en-y-bont.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angor.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4352155"/>
                  </a:ext>
                </a:extLst>
              </a:tr>
              <a:tr h="405765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yng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Ngh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aerdydd.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Ng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wynedd.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5410481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2BAD0EA-58B8-E64E-80FD-A75F5CC2127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274859"/>
              </p:ext>
            </p:extLst>
          </p:nvPr>
        </p:nvGraphicFramePr>
        <p:xfrm>
          <a:off x="6096000" y="1972425"/>
          <a:ext cx="5995597" cy="701040"/>
        </p:xfrm>
        <a:graphic>
          <a:graphicData uri="http://schemas.openxmlformats.org/drawingml/2006/table">
            <a:tbl>
              <a:tblPr firstRow="1" firstCol="1" bandRow="1" bandCol="1"/>
              <a:tblGrid>
                <a:gridCol w="3053167">
                  <a:extLst>
                    <a:ext uri="{9D8B030D-6E8A-4147-A177-3AD203B41FA5}">
                      <a16:colId xmlns:a16="http://schemas.microsoft.com/office/drawing/2014/main" val="4290118609"/>
                    </a:ext>
                  </a:extLst>
                </a:gridCol>
                <a:gridCol w="2942430">
                  <a:extLst>
                    <a:ext uri="{9D8B030D-6E8A-4147-A177-3AD203B41FA5}">
                      <a16:colId xmlns:a16="http://schemas.microsoft.com/office/drawing/2014/main" val="188776399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ydy’ch enw chi?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Mr Davies ydw i.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9498490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Pwy ydych chi?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Dosbarth 3C ydyn ni.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7660118"/>
                  </a:ext>
                </a:extLst>
              </a:tr>
            </a:tbl>
          </a:graphicData>
        </a:graphic>
      </p:graphicFrame>
      <p:sp>
        <p:nvSpPr>
          <p:cNvPr id="7" name="Title 1">
            <a:extLst>
              <a:ext uri="{FF2B5EF4-FFF2-40B4-BE49-F238E27FC236}">
                <a16:creationId xmlns:a16="http://schemas.microsoft.com/office/drawing/2014/main" id="{FA748A60-7C81-C747-930B-37E66D7F43DE}"/>
              </a:ext>
            </a:extLst>
          </p:cNvPr>
          <p:cNvSpPr txBox="1">
            <a:spLocks/>
          </p:cNvSpPr>
          <p:nvPr/>
        </p:nvSpPr>
        <p:spPr>
          <a:xfrm>
            <a:off x="277531" y="196487"/>
            <a:ext cx="6550427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Cwestiynau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  <a:r>
              <a:rPr lang="en-US" b="1" dirty="0" err="1">
                <a:latin typeface="Ink Free" panose="03080402000500000000" pitchFamily="66" charset="0"/>
              </a:rPr>
              <a:t>syml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</a:p>
          <a:p>
            <a:pPr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Simple questions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31B94FE-B64F-DB49-BFB2-AFD5355F5EFF}"/>
              </a:ext>
            </a:extLst>
          </p:cNvPr>
          <p:cNvPicPr/>
          <p:nvPr/>
        </p:nvPicPr>
        <p:blipFill rotWithShape="1">
          <a:blip r:embed="rId2" cstate="screen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2648" t="26466" r="26878" b="54090"/>
          <a:stretch/>
        </p:blipFill>
        <p:spPr bwMode="auto">
          <a:xfrm>
            <a:off x="10481196" y="75942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4622897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3D534361-909E-3048-99D7-A59FB6B41BE6}"/>
              </a:ext>
            </a:extLst>
          </p:cNvPr>
          <p:cNvSpPr/>
          <p:nvPr/>
        </p:nvSpPr>
        <p:spPr>
          <a:xfrm>
            <a:off x="128804" y="269080"/>
            <a:ext cx="4701272" cy="4401205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Gwaith </a:t>
            </a:r>
            <a:r>
              <a:rPr lang="en-GB" sz="3600" b="1" dirty="0" err="1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pâr</a:t>
            </a:r>
            <a:r>
              <a:rPr lang="en-GB" sz="3600" b="1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:   </a:t>
            </a:r>
          </a:p>
          <a:p>
            <a:endParaRPr lang="en-GB" dirty="0">
              <a:solidFill>
                <a:schemeClr val="tx1"/>
              </a:solidFill>
              <a:latin typeface="Cavolini" panose="03000502040302020204" pitchFamily="66" charset="0"/>
              <a:ea typeface="Times New Roman" panose="02020603050405020304" pitchFamily="18" charset="0"/>
              <a:cs typeface="Cavolini" panose="03000502040302020204" pitchFamily="66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Partner A:	</a:t>
            </a:r>
          </a:p>
          <a:p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Dwedwch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enw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lle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, 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e.e.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 “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Caerfyrddin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”.</a:t>
            </a:r>
          </a:p>
          <a:p>
            <a:endParaRPr lang="en-GB" dirty="0">
              <a:solidFill>
                <a:schemeClr val="tx1"/>
              </a:solidFill>
              <a:latin typeface="Cavolini" panose="03000502040302020204" pitchFamily="66" charset="0"/>
              <a:ea typeface="Times New Roman" panose="02020603050405020304" pitchFamily="18" charset="0"/>
              <a:cs typeface="Cavolini" panose="03000502040302020204" pitchFamily="66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Partner B:	</a:t>
            </a:r>
          </a:p>
          <a:p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Dwedwch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, “</a:t>
            </a:r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Rydw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i’n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byw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 /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ym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 /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yng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 …”	,</a:t>
            </a:r>
          </a:p>
          <a:p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e.e.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 “</a:t>
            </a:r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Rydw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i’n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byw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yng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Nghaerfyddin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.”</a:t>
            </a:r>
          </a:p>
          <a:p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 </a:t>
            </a:r>
          </a:p>
          <a:p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Yna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,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newidiwch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rôl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1285776-E45C-874C-A3DB-6ED9DBA58496}"/>
              </a:ext>
            </a:extLst>
          </p:cNvPr>
          <p:cNvPicPr/>
          <p:nvPr/>
        </p:nvPicPr>
        <p:blipFill rotWithShape="1">
          <a:blip r:embed="rId2" cstate="screen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2648" t="26466" r="26878" b="54090"/>
          <a:stretch/>
        </p:blipFill>
        <p:spPr bwMode="auto">
          <a:xfrm>
            <a:off x="10481196" y="75942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C4583F6-97D2-CC41-B322-AF93C71EC0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55473" y="1553524"/>
            <a:ext cx="2485384" cy="440120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742950" indent="-28575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Caerfyrddin</a:t>
            </a:r>
            <a:endParaRPr lang="en-US" altLang="en-US" sz="2800" dirty="0">
              <a:solidFill>
                <a:schemeClr val="tx1"/>
              </a:solidFill>
              <a:latin typeface="Avenir Book" panose="02000503020000020003" pitchFamily="2" charset="0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Aberystwyth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Tyddewi</a:t>
            </a:r>
            <a:endParaRPr lang="en-US" altLang="en-US" sz="2800" dirty="0">
              <a:solidFill>
                <a:schemeClr val="tx1"/>
              </a:solidFill>
              <a:latin typeface="Avenir Book" panose="02000503020000020003" pitchFamily="2" charset="0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Dinbych</a:t>
            </a:r>
            <a:endParaRPr lang="en-US" altLang="en-US" sz="2800" dirty="0">
              <a:solidFill>
                <a:schemeClr val="tx1"/>
              </a:solidFill>
              <a:latin typeface="Avenir Book" panose="02000503020000020003" pitchFamily="2" charset="0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Powys</a:t>
            </a:r>
            <a:endParaRPr lang="en-US" altLang="en-US" sz="2800" dirty="0">
              <a:solidFill>
                <a:schemeClr val="tx1"/>
              </a:solidFill>
              <a:latin typeface="Avenir Book" panose="02000503020000020003" pitchFamily="2" charset="0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Bangor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Glanaman</a:t>
            </a:r>
            <a:endParaRPr lang="en-US" altLang="en-US" sz="2800" dirty="0">
              <a:solidFill>
                <a:schemeClr val="tx1"/>
              </a:solidFill>
              <a:latin typeface="Avenir Book" panose="02000503020000020003" pitchFamily="2" charset="0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Llanelli</a:t>
            </a:r>
            <a:endParaRPr lang="en-US" altLang="en-US" sz="2800" dirty="0">
              <a:solidFill>
                <a:schemeClr val="tx1"/>
              </a:solidFill>
              <a:latin typeface="Avenir Book" panose="02000503020000020003" pitchFamily="2" charset="0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Pontypridd</a:t>
            </a:r>
            <a:endParaRPr lang="en-US" altLang="en-US" sz="2800" dirty="0">
              <a:solidFill>
                <a:schemeClr val="tx1"/>
              </a:solidFill>
              <a:latin typeface="Avenir Book" panose="02000503020000020003" pitchFamily="2" charset="0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Caerdydd</a:t>
            </a:r>
            <a:endParaRPr lang="en-US" altLang="en-US" dirty="0">
              <a:solidFill>
                <a:schemeClr val="tx1"/>
              </a:solidFill>
              <a:latin typeface="Avenir Book" panose="02000503020000020003" pitchFamily="2" charset="0"/>
              <a:cs typeface="Cavolini" panose="03000502040302020204" pitchFamily="66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7BF700D-EE22-1E44-B4F0-BF347E346817}"/>
              </a:ext>
            </a:extLst>
          </p:cNvPr>
          <p:cNvSpPr/>
          <p:nvPr/>
        </p:nvSpPr>
        <p:spPr>
          <a:xfrm>
            <a:off x="5058676" y="335821"/>
            <a:ext cx="2673926" cy="93740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tx1"/>
                </a:solidFill>
              </a:rPr>
              <a:t>Partner</a:t>
            </a: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tx1"/>
                </a:solidFill>
              </a:rPr>
              <a:t> A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37B768D-B3CB-6449-88D8-983048EC6C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58676" y="1553525"/>
            <a:ext cx="2673926" cy="440120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742950" indent="-28575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Rhydaman</a:t>
            </a:r>
            <a:endParaRPr lang="en-US" altLang="en-US" sz="2800" dirty="0">
              <a:solidFill>
                <a:schemeClr val="tx1"/>
              </a:solidFill>
              <a:latin typeface="Avenir Book" panose="02000503020000020003" pitchFamily="2" charset="0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Gorseinon</a:t>
            </a:r>
            <a:endParaRPr lang="en-US" altLang="en-US" sz="2800" dirty="0">
              <a:solidFill>
                <a:schemeClr val="tx1"/>
              </a:solidFill>
              <a:latin typeface="Avenir Book" panose="02000503020000020003" pitchFamily="2" charset="0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Crymych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Port Talbot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Bedwas</a:t>
            </a:r>
            <a:endParaRPr lang="en-US" altLang="en-US" sz="2800" dirty="0">
              <a:solidFill>
                <a:schemeClr val="tx1"/>
              </a:solidFill>
              <a:latin typeface="Avenir Book" panose="02000503020000020003" pitchFamily="2" charset="0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Cydweli</a:t>
            </a:r>
            <a:endParaRPr lang="en-US" altLang="en-US" sz="2800" dirty="0">
              <a:solidFill>
                <a:schemeClr val="tx1"/>
              </a:solidFill>
              <a:latin typeface="Avenir Book" panose="02000503020000020003" pitchFamily="2" charset="0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Merthyr</a:t>
            </a:r>
            <a:r>
              <a:rPr lang="en-US" altLang="en-US" sz="2800" dirty="0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 </a:t>
            </a:r>
            <a:r>
              <a:rPr lang="en-US" altLang="en-US" sz="2800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Tudful</a:t>
            </a:r>
            <a:endParaRPr lang="en-US" altLang="en-US" sz="2800" dirty="0">
              <a:solidFill>
                <a:schemeClr val="tx1"/>
              </a:solidFill>
              <a:latin typeface="Avenir Book" panose="02000503020000020003" pitchFamily="2" charset="0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Pontardawe</a:t>
            </a:r>
            <a:endParaRPr lang="en-US" altLang="en-US" sz="2800" dirty="0">
              <a:solidFill>
                <a:schemeClr val="tx1"/>
              </a:solidFill>
              <a:latin typeface="Avenir Book" panose="02000503020000020003" pitchFamily="2" charset="0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Tregaron</a:t>
            </a:r>
            <a:endParaRPr lang="en-US" altLang="en-US" sz="2800" dirty="0">
              <a:solidFill>
                <a:schemeClr val="tx1"/>
              </a:solidFill>
              <a:latin typeface="Avenir Book" panose="02000503020000020003" pitchFamily="2" charset="0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chemeClr val="tx1"/>
                </a:solidFill>
                <a:latin typeface="Avenir Book" panose="02000503020000020003" pitchFamily="2" charset="0"/>
                <a:cs typeface="Cavolini" panose="03000502040302020204" pitchFamily="66" charset="0"/>
              </a:rPr>
              <a:t>Caerffili</a:t>
            </a:r>
            <a:endParaRPr lang="en-US" altLang="en-US" sz="2800" dirty="0">
              <a:solidFill>
                <a:schemeClr val="tx1"/>
              </a:solidFill>
              <a:latin typeface="Avenir Book" panose="02000503020000020003" pitchFamily="2" charset="0"/>
              <a:cs typeface="Cavolini" panose="03000502040302020204" pitchFamily="66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74DA878-247B-6F45-855D-8C4FF9A1F040}"/>
              </a:ext>
            </a:extLst>
          </p:cNvPr>
          <p:cNvSpPr/>
          <p:nvPr/>
        </p:nvSpPr>
        <p:spPr>
          <a:xfrm>
            <a:off x="7961202" y="351638"/>
            <a:ext cx="2673926" cy="93740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tx1"/>
                </a:solidFill>
              </a:rPr>
              <a:t>Partner</a:t>
            </a:r>
            <a:r>
              <a:rPr lang="en-US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tx1"/>
                </a:solidFill>
              </a:rPr>
              <a:t> B</a:t>
            </a:r>
          </a:p>
        </p:txBody>
      </p:sp>
    </p:spTree>
    <p:extLst>
      <p:ext uri="{BB962C8B-B14F-4D97-AF65-F5344CB8AC3E}">
        <p14:creationId xmlns:p14="http://schemas.microsoft.com/office/powerpoint/2010/main" val="1140299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7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500"/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2" dur="500"/>
                                        <p:tgtEl>
                                          <p:spTgt spid="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8.6|48.5|27.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1.1|15.4|12.3|9.3|31.6|10.4|18.8|9.4|20.5|4.7|9.4|5.2"/>
</p:tagLst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3E4129E1942A84CA5D85470FB25F56B" ma:contentTypeVersion="4" ma:contentTypeDescription="Create a new document." ma:contentTypeScope="" ma:versionID="27a9905e4b6528ca8d0844120f09af53">
  <xsd:schema xmlns:xsd="http://www.w3.org/2001/XMLSchema" xmlns:xs="http://www.w3.org/2001/XMLSchema" xmlns:p="http://schemas.microsoft.com/office/2006/metadata/properties" xmlns:ns2="d0c16ae7-32b4-4740-b0a7-dfd26a9ffd57" targetNamespace="http://schemas.microsoft.com/office/2006/metadata/properties" ma:root="true" ma:fieldsID="0775bea60b7b898ec0c34674b7639abc" ns2:_="">
    <xsd:import namespace="d0c16ae7-32b4-4740-b0a7-dfd26a9ffd5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c16ae7-32b4-4740-b0a7-dfd26a9ffd5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01876B7-3251-4CBF-B64F-B946CC2DE82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607B96A-6374-4A44-90A9-FDB1030182BE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03FA4107-C1EE-4A17-AFE0-FDD5578338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0c16ae7-32b4-4740-b0a7-dfd26a9ffd5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1010</TotalTime>
  <Words>1415</Words>
  <Application>Microsoft Macintosh PowerPoint</Application>
  <PresentationFormat>Widescreen</PresentationFormat>
  <Paragraphs>425</Paragraphs>
  <Slides>18</Slides>
  <Notes>4</Notes>
  <HiddenSlides>0</HiddenSlides>
  <MMClips>8</MMClips>
  <ScaleCrop>false</ScaleCrop>
  <HeadingPairs>
    <vt:vector size="6" baseType="variant">
      <vt:variant>
        <vt:lpstr>Fonts Used</vt:lpstr>
      </vt:variant>
      <vt:variant>
        <vt:i4>20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18</vt:i4>
      </vt:variant>
    </vt:vector>
  </HeadingPairs>
  <TitlesOfParts>
    <vt:vector size="41" baseType="lpstr">
      <vt:lpstr>Arial Unicode MS</vt:lpstr>
      <vt:lpstr>Arial</vt:lpstr>
      <vt:lpstr>Avenir Book</vt:lpstr>
      <vt:lpstr>Avenir Roman</vt:lpstr>
      <vt:lpstr>Calibri</vt:lpstr>
      <vt:lpstr>Calibri Light</vt:lpstr>
      <vt:lpstr>Cambria</vt:lpstr>
      <vt:lpstr>Cavolini</vt:lpstr>
      <vt:lpstr>Century Gothic</vt:lpstr>
      <vt:lpstr>Garamond</vt:lpstr>
      <vt:lpstr>Ink Free</vt:lpstr>
      <vt:lpstr>Jokerman</vt:lpstr>
      <vt:lpstr>Modern Love</vt:lpstr>
      <vt:lpstr>Sassoon Infant Rg</vt:lpstr>
      <vt:lpstr>Segoe Print</vt:lpstr>
      <vt:lpstr>Times New Roman</vt:lpstr>
      <vt:lpstr>Tw Cen MT</vt:lpstr>
      <vt:lpstr>Twinkl SemiBold</vt:lpstr>
      <vt:lpstr>Verdana</vt:lpstr>
      <vt:lpstr>Wingdings 2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Llafariaid  Vowels</vt:lpstr>
      <vt:lpstr>Deuseiniaid – two vowels together</vt:lpstr>
      <vt:lpstr>PowerPoint Presentation</vt:lpstr>
      <vt:lpstr>^  To bach!  ^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 E-Thomas</cp:lastModifiedBy>
  <cp:revision>17</cp:revision>
  <dcterms:created xsi:type="dcterms:W3CDTF">2020-10-15T18:57:45Z</dcterms:created>
  <dcterms:modified xsi:type="dcterms:W3CDTF">2021-11-15T19:48:49Z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0x010100F3E4129E1942A84CA5D85470FB25F56B</vt:lpwstr>
  </property>
</Properties>
</file>