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9"/>
  </p:notesMasterIdLst>
  <p:sldIdLst>
    <p:sldId id="256" r:id="rId2"/>
    <p:sldId id="264" r:id="rId3"/>
    <p:sldId id="257" r:id="rId4"/>
    <p:sldId id="258" r:id="rId5"/>
    <p:sldId id="263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sa Marie Phillips (1907938)" initials="LMP(" lastIdx="1" clrIdx="0">
    <p:extLst>
      <p:ext uri="{19B8F6BF-5375-455C-9EA6-DF929625EA0E}">
        <p15:presenceInfo xmlns:p15="http://schemas.microsoft.com/office/powerpoint/2012/main" userId="Lisa Marie Phillips (190793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951292-46F1-2EBA-8785-9A882AC40F92}" v="930" dt="2020-01-07T21:16:09.782"/>
    <p1510:client id="{5928F060-7A11-9BDB-32C7-EDCB2E6671A3}" v="57" dt="2020-01-07T17:09:46.722"/>
    <p1510:client id="{AAC9734A-A091-3A22-99E4-F585BEB9EA11}" v="183" dt="2020-01-06T16:14:22.933"/>
    <p1510:client id="{D09D1402-E350-8460-556E-EEA42A00245F}" v="850" dt="2020-01-07T15:10:49.252"/>
    <p1510:client id="{E643BC51-F654-B06A-EE04-4E46B707CFAD}" v="892" dt="2020-01-07T16:13:03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75128-A2D0-4EA0-8030-B66AE7AD4F3C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7DE0D-6830-4C4F-8828-2180658D5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696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7DE0D-6830-4C4F-8828-2180658D5A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6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The vast majority of carers were not </a:t>
            </a:r>
          </a:p>
          <a:p>
            <a:r>
              <a:rPr lang="en-GB" dirty="0"/>
              <a:t>getting their needs assessed or getting the support </a:t>
            </a:r>
          </a:p>
          <a:p>
            <a:r>
              <a:rPr lang="en-GB" dirty="0"/>
              <a:t>needed. Whilst there was some positive feedback </a:t>
            </a:r>
          </a:p>
          <a:p>
            <a:r>
              <a:rPr lang="en-GB" dirty="0"/>
              <a:t>from carers on experiences of health and social care </a:t>
            </a:r>
          </a:p>
          <a:p>
            <a:r>
              <a:rPr lang="en-GB" dirty="0"/>
              <a:t>services across Wales, the comments we received </a:t>
            </a:r>
          </a:p>
          <a:p>
            <a:r>
              <a:rPr lang="en-GB" dirty="0"/>
              <a:t>were overwhelmingly negative. We believe that the </a:t>
            </a:r>
          </a:p>
          <a:p>
            <a:r>
              <a:rPr lang="en-GB" dirty="0"/>
              <a:t>failure to properly implement the well-intentioned </a:t>
            </a:r>
          </a:p>
          <a:p>
            <a:r>
              <a:rPr lang="en-GB" dirty="0"/>
              <a:t>legislation is continuing to breach carers’ rights.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7DE0D-6830-4C4F-8828-2180658D5A2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945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7DE0D-6830-4C4F-8828-2180658D5A2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550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7DE0D-6830-4C4F-8828-2180658D5A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791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045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060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992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6/11/2021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685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6/11/2021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3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6/11/2021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72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121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114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519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28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22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590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9" r:id="rId5"/>
    <p:sldLayoutId id="2147483723" r:id="rId6"/>
    <p:sldLayoutId id="2147483724" r:id="rId7"/>
    <p:sldLayoutId id="2147483725" r:id="rId8"/>
    <p:sldLayoutId id="2147483728" r:id="rId9"/>
    <p:sldLayoutId id="2147483726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0/15/content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clusive-solutions.com/person-centred-planning/#whatisit" TargetMode="External"/><Relationship Id="rId5" Type="http://schemas.openxmlformats.org/officeDocument/2006/relationships/hyperlink" Target="https://qualityadvocacy.org.uk/wp-content/uploads/2018/05/Code-of-Practice-1.pdf" TargetMode="External"/><Relationship Id="rId4" Type="http://schemas.openxmlformats.org/officeDocument/2006/relationships/hyperlink" Target="https://www.legislation.gov.uk/anaw/2014/4/part/3/crossheading/assessing-carer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/>
          </a:bodyPr>
          <a:lstStyle/>
          <a:p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</a:t>
            </a:r>
            <a:r>
              <a:rPr lang="en-GB" sz="3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Person Centred Practice’ should be ‘applied’ equally to all accessing Health and Social Care provision. 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Critically discuss this statement. </a:t>
            </a:r>
            <a:endParaRPr lang="en-GB" sz="3200" dirty="0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B012B00-4981-45E9-A8B3-DCDA75EA4F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61" r="15171" b="7"/>
          <a:stretch/>
        </p:blipFill>
        <p:spPr>
          <a:xfrm>
            <a:off x="4308049" y="10"/>
            <a:ext cx="78839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B8D0CA79-3244-4191-9EEC-208400CCDA99}"/>
              </a:ext>
            </a:extLst>
          </p:cNvPr>
          <p:cNvSpPr/>
          <p:nvPr/>
        </p:nvSpPr>
        <p:spPr>
          <a:xfrm>
            <a:off x="3814375" y="3553251"/>
            <a:ext cx="3390900" cy="252412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u="sng" dirty="0"/>
          </a:p>
          <a:p>
            <a:pPr algn="ctr"/>
            <a:r>
              <a:rPr lang="en-GB" sz="2400" u="sng" dirty="0"/>
              <a:t>Voice</a:t>
            </a:r>
            <a:r>
              <a:rPr lang="en-GB" sz="2400" dirty="0"/>
              <a:t> </a:t>
            </a:r>
          </a:p>
          <a:p>
            <a:pPr algn="ctr"/>
            <a:endParaRPr lang="en-GB" sz="2400" dirty="0"/>
          </a:p>
          <a:p>
            <a:pPr algn="ctr"/>
            <a:r>
              <a:rPr lang="en-GB" sz="1600" dirty="0"/>
              <a:t>Listening to </a:t>
            </a:r>
            <a:r>
              <a:rPr lang="en-GB" sz="1600" dirty="0" err="1"/>
              <a:t>anothers</a:t>
            </a:r>
            <a:r>
              <a:rPr lang="en-GB" sz="1600" dirty="0"/>
              <a:t> voice, so we can help them with their choice.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61D9572E-9CB7-499F-B2FB-369B05E2A2F8}"/>
              </a:ext>
            </a:extLst>
          </p:cNvPr>
          <p:cNvSpPr/>
          <p:nvPr/>
        </p:nvSpPr>
        <p:spPr>
          <a:xfrm>
            <a:off x="423475" y="680606"/>
            <a:ext cx="3390900" cy="252412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Choice</a:t>
            </a:r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r>
              <a:rPr lang="en-GB" u="sng" dirty="0"/>
              <a:t>Choice</a:t>
            </a:r>
          </a:p>
          <a:p>
            <a:pPr algn="ctr"/>
            <a:r>
              <a:rPr lang="en-GB" u="sng" dirty="0"/>
              <a:t>“</a:t>
            </a:r>
            <a:r>
              <a:rPr lang="en-GB" sz="1200" u="sng" dirty="0"/>
              <a:t>Person centred planning is a way of organising around one person to define and create a better future”</a:t>
            </a:r>
          </a:p>
          <a:p>
            <a:pPr algn="ctr"/>
            <a:endParaRPr lang="en-GB" sz="1200" u="sng" dirty="0"/>
          </a:p>
          <a:p>
            <a:pPr algn="ctr"/>
            <a:r>
              <a:rPr lang="en-GB" sz="1200" u="sng" dirty="0"/>
              <a:t>(PETE RICHIE, 2002)</a:t>
            </a:r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endParaRPr lang="en-GB" u="sng" dirty="0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0520483B-4593-4292-86DE-C915C3141968}"/>
              </a:ext>
            </a:extLst>
          </p:cNvPr>
          <p:cNvSpPr/>
          <p:nvPr/>
        </p:nvSpPr>
        <p:spPr>
          <a:xfrm>
            <a:off x="7753864" y="904875"/>
            <a:ext cx="3390900" cy="252412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Control</a:t>
            </a:r>
          </a:p>
          <a:p>
            <a:pPr algn="ctr"/>
            <a:endParaRPr lang="en-GB" u="sng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r>
              <a:rPr lang="en-GB" sz="1600" u="sng" dirty="0"/>
              <a:t>Control</a:t>
            </a:r>
          </a:p>
          <a:p>
            <a:pPr algn="ctr"/>
            <a:r>
              <a:rPr lang="en-GB" sz="1200" dirty="0"/>
              <a:t>Person Centred Approach </a:t>
            </a:r>
          </a:p>
          <a:p>
            <a:pPr algn="ctr"/>
            <a:r>
              <a:rPr lang="en-GB" sz="1200" dirty="0"/>
              <a:t>The advocacy provider will ensure that the wishes and interests of the people it advocates on behalf of direct its work. Advocates should be non-judgmental and respectful of people’s needs, views, culture and experiences.</a:t>
            </a:r>
          </a:p>
          <a:p>
            <a:pPr algn="ctr"/>
            <a:endParaRPr lang="en-GB" sz="1200" u="sng" dirty="0"/>
          </a:p>
          <a:p>
            <a:pPr algn="ctr"/>
            <a:r>
              <a:rPr lang="en-GB" sz="1200" u="sng" dirty="0"/>
              <a:t>(</a:t>
            </a:r>
            <a:r>
              <a:rPr lang="en-GB" sz="1200" dirty="0"/>
              <a:t>Quality Advocacy, 2018</a:t>
            </a:r>
            <a:r>
              <a:rPr lang="en-GB" sz="1200" u="sng" dirty="0"/>
              <a:t>)</a:t>
            </a:r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endParaRPr lang="en-GB" u="sng" dirty="0"/>
          </a:p>
          <a:p>
            <a:pPr algn="ctr"/>
            <a:endParaRPr lang="en-GB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46151E-D00E-4733-A7E4-96CAB0B89B8E}"/>
              </a:ext>
            </a:extLst>
          </p:cNvPr>
          <p:cNvSpPr txBox="1"/>
          <p:nvPr/>
        </p:nvSpPr>
        <p:spPr>
          <a:xfrm>
            <a:off x="3533775" y="219847"/>
            <a:ext cx="47625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/>
              <a:t>Person-Centred Practice </a:t>
            </a:r>
          </a:p>
        </p:txBody>
      </p:sp>
    </p:spTree>
    <p:extLst>
      <p:ext uri="{BB962C8B-B14F-4D97-AF65-F5344CB8AC3E}">
        <p14:creationId xmlns:p14="http://schemas.microsoft.com/office/powerpoint/2010/main" val="206287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8D7B4-EBCE-41C2-9E36-DF1602469F2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DE8C19-E17B-4A6E-9988-BCF05B9035A6}"/>
              </a:ext>
            </a:extLst>
          </p:cNvPr>
          <p:cNvSpPr txBox="1"/>
          <p:nvPr/>
        </p:nvSpPr>
        <p:spPr>
          <a:xfrm>
            <a:off x="72597" y="106443"/>
            <a:ext cx="120468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/>
              <a:t>Key Legislation</a:t>
            </a:r>
            <a:endParaRPr lang="en-US" sz="3600" dirty="0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B1E4787-365C-4EB2-BC4B-0733873145D9}"/>
              </a:ext>
            </a:extLst>
          </p:cNvPr>
          <p:cNvSpPr/>
          <p:nvPr/>
        </p:nvSpPr>
        <p:spPr>
          <a:xfrm>
            <a:off x="271590" y="933707"/>
            <a:ext cx="5527848" cy="404733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Services and Well-Being (Wales) Act (2014)</a:t>
            </a:r>
          </a:p>
          <a:p>
            <a:pPr algn="ctr"/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Equal To</a:t>
            </a:r>
          </a:p>
          <a:p>
            <a:pPr algn="ctr"/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Willing</a:t>
            </a:r>
            <a:endParaRPr lang="en-GB" dirty="0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B14736-5B2B-4491-975D-67F27D21CBB8}"/>
              </a:ext>
            </a:extLst>
          </p:cNvPr>
          <p:cNvSpPr/>
          <p:nvPr/>
        </p:nvSpPr>
        <p:spPr>
          <a:xfrm>
            <a:off x="6251231" y="933707"/>
            <a:ext cx="5527848" cy="404733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Equality Act 2010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Associations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3444066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F51048ED-717A-4F71-AC57-DFE3C2244BC7}"/>
              </a:ext>
            </a:extLst>
          </p:cNvPr>
          <p:cNvSpPr/>
          <p:nvPr/>
        </p:nvSpPr>
        <p:spPr>
          <a:xfrm>
            <a:off x="834339" y="954024"/>
            <a:ext cx="4057650" cy="23622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Lack of support.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FC147FE2-B10B-4974-8E73-0A49444CCA2D}"/>
              </a:ext>
            </a:extLst>
          </p:cNvPr>
          <p:cNvSpPr/>
          <p:nvPr/>
        </p:nvSpPr>
        <p:spPr>
          <a:xfrm>
            <a:off x="7300012" y="635106"/>
            <a:ext cx="4391025" cy="24669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333333"/>
                </a:solidFill>
                <a:latin typeface="Georgia"/>
              </a:rPr>
              <a:t>Invisibility</a:t>
            </a:r>
          </a:p>
          <a:p>
            <a:pPr algn="ctr"/>
            <a:endParaRPr lang="en-GB" dirty="0">
              <a:solidFill>
                <a:srgbClr val="333333"/>
              </a:solidFill>
              <a:latin typeface="Georgia"/>
            </a:endParaRPr>
          </a:p>
          <a:p>
            <a:pPr algn="ctr"/>
            <a:r>
              <a:rPr lang="en-GB" dirty="0">
                <a:solidFill>
                  <a:srgbClr val="333333"/>
                </a:solidFill>
                <a:latin typeface="Georgia"/>
              </a:rPr>
              <a:t>Emergencies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3ABA63A5-7E80-4586-A048-41375C82993D}"/>
              </a:ext>
            </a:extLst>
          </p:cNvPr>
          <p:cNvSpPr/>
          <p:nvPr/>
        </p:nvSpPr>
        <p:spPr>
          <a:xfrm>
            <a:off x="3650392" y="3616410"/>
            <a:ext cx="4143375" cy="218047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Georgia"/>
              </a:rPr>
              <a:t>Transitions</a:t>
            </a:r>
          </a:p>
          <a:p>
            <a:pPr algn="ctr"/>
            <a:endParaRPr lang="en-GB" sz="1600" dirty="0">
              <a:solidFill>
                <a:schemeClr val="tx1"/>
              </a:solidFill>
              <a:latin typeface="Georgia"/>
            </a:endParaRPr>
          </a:p>
          <a:p>
            <a:pPr algn="ctr"/>
            <a:endParaRPr lang="en-GB" sz="1600" dirty="0">
              <a:solidFill>
                <a:schemeClr val="tx1"/>
              </a:solidFill>
              <a:latin typeface="Georgia"/>
            </a:endParaRP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Georgia"/>
              </a:rPr>
              <a:t>Independent Living</a:t>
            </a:r>
          </a:p>
        </p:txBody>
      </p:sp>
    </p:spTree>
    <p:extLst>
      <p:ext uri="{BB962C8B-B14F-4D97-AF65-F5344CB8AC3E}">
        <p14:creationId xmlns:p14="http://schemas.microsoft.com/office/powerpoint/2010/main" val="710746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EA7531-6229-4F02-8FD9-684A6F122E05}"/>
              </a:ext>
            </a:extLst>
          </p:cNvPr>
          <p:cNvSpPr txBox="1"/>
          <p:nvPr/>
        </p:nvSpPr>
        <p:spPr>
          <a:xfrm>
            <a:off x="3533775" y="219848"/>
            <a:ext cx="47625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/>
              <a:t>Future 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F51048ED-717A-4F71-AC57-DFE3C2244BC7}"/>
              </a:ext>
            </a:extLst>
          </p:cNvPr>
          <p:cNvSpPr/>
          <p:nvPr/>
        </p:nvSpPr>
        <p:spPr>
          <a:xfrm>
            <a:off x="314325" y="1112901"/>
            <a:ext cx="4057650" cy="23622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Bright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EAC13355-F5A6-4443-B0F3-DF0B5C59C6D6}"/>
              </a:ext>
            </a:extLst>
          </p:cNvPr>
          <p:cNvSpPr/>
          <p:nvPr/>
        </p:nvSpPr>
        <p:spPr>
          <a:xfrm>
            <a:off x="7307219" y="3598926"/>
            <a:ext cx="4143375" cy="23622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333333"/>
                </a:solidFill>
                <a:latin typeface="Georgia"/>
              </a:rPr>
              <a:t>Person-Centred ‘Active’ Support</a:t>
            </a:r>
          </a:p>
          <a:p>
            <a:pPr algn="ctr"/>
            <a:r>
              <a:rPr lang="en-GB" dirty="0">
                <a:solidFill>
                  <a:srgbClr val="333333"/>
                </a:solidFill>
                <a:latin typeface="Georgia"/>
              </a:rPr>
              <a:t>Missing Link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FC147FE2-B10B-4974-8E73-0A49444CCA2D}"/>
              </a:ext>
            </a:extLst>
          </p:cNvPr>
          <p:cNvSpPr/>
          <p:nvPr/>
        </p:nvSpPr>
        <p:spPr>
          <a:xfrm>
            <a:off x="4886325" y="1065276"/>
            <a:ext cx="4391025" cy="24669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333333"/>
              </a:solidFill>
              <a:latin typeface="Georgia"/>
            </a:endParaRPr>
          </a:p>
          <a:p>
            <a:pPr algn="ctr"/>
            <a:r>
              <a:rPr lang="en-GB" dirty="0">
                <a:solidFill>
                  <a:srgbClr val="333333"/>
                </a:solidFill>
                <a:latin typeface="Georgia"/>
              </a:rPr>
              <a:t>Beliefs about carers and those they care for?</a:t>
            </a:r>
            <a:r>
              <a:rPr lang="en-GB" dirty="0">
                <a:solidFill>
                  <a:schemeClr val="tx1"/>
                </a:solidFill>
                <a:latin typeface="Georgia"/>
              </a:rPr>
              <a:t> 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Georgia"/>
              </a:rPr>
              <a:t>Social Reproduction</a:t>
            </a:r>
          </a:p>
          <a:p>
            <a:pPr algn="ctr"/>
            <a:endParaRPr lang="en-GB" dirty="0">
              <a:solidFill>
                <a:srgbClr val="333333"/>
              </a:solidFill>
              <a:latin typeface="Georgia"/>
            </a:endParaRP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3ABA63A5-7E80-4586-A048-41375C82993D}"/>
              </a:ext>
            </a:extLst>
          </p:cNvPr>
          <p:cNvSpPr/>
          <p:nvPr/>
        </p:nvSpPr>
        <p:spPr>
          <a:xfrm>
            <a:off x="1952625" y="3598926"/>
            <a:ext cx="4143375" cy="21907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Georgia"/>
              </a:rPr>
              <a:t>Advocacy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80DBF809-6704-4DA5-B0D9-758428C3CDC5}"/>
              </a:ext>
            </a:extLst>
          </p:cNvPr>
          <p:cNvSpPr/>
          <p:nvPr/>
        </p:nvSpPr>
        <p:spPr>
          <a:xfrm>
            <a:off x="304800" y="1065276"/>
            <a:ext cx="4057650" cy="23622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Bright</a:t>
            </a:r>
          </a:p>
        </p:txBody>
      </p:sp>
    </p:spTree>
    <p:extLst>
      <p:ext uri="{BB962C8B-B14F-4D97-AF65-F5344CB8AC3E}">
        <p14:creationId xmlns:p14="http://schemas.microsoft.com/office/powerpoint/2010/main" val="1772941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C756CE-3DCF-4B02-ACF7-CFF48062D4C6}"/>
              </a:ext>
            </a:extLst>
          </p:cNvPr>
          <p:cNvSpPr txBox="1"/>
          <p:nvPr/>
        </p:nvSpPr>
        <p:spPr>
          <a:xfrm>
            <a:off x="4495800" y="114300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u="sng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6ADBC-D047-4E34-97FC-BDA465BA0845}"/>
              </a:ext>
            </a:extLst>
          </p:cNvPr>
          <p:cNvSpPr txBox="1"/>
          <p:nvPr/>
        </p:nvSpPr>
        <p:spPr>
          <a:xfrm>
            <a:off x="389238" y="940401"/>
            <a:ext cx="11623780" cy="335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US" i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Equality Act 2010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https://www.legislation.gov.uk/ukpga/2010/15/contents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04 June 2021).</a:t>
            </a:r>
            <a:endParaRPr lang="en-GB" sz="1800" i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Services and Well-being (Wales) Act 2014. Assessing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Carers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.Available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at: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https://www.legislation.gov.uk/anaw/2014/4/part/3/crossheading/assessing-carers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08 June 2021).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‘Advocacy Code of Practice’ available at: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https://qualityadvocacy.org.uk/wp-content/uploads/2018/05/Code-of-Practice-1.pdf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June 2021).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Richie P. (2002) Person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Planning, What is it? Available at: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https://inclusive-solutions.com/person-centred-planning/#whatisit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10 June 2021).</a:t>
            </a:r>
          </a:p>
        </p:txBody>
      </p:sp>
    </p:spTree>
    <p:extLst>
      <p:ext uri="{BB962C8B-B14F-4D97-AF65-F5344CB8AC3E}">
        <p14:creationId xmlns:p14="http://schemas.microsoft.com/office/powerpoint/2010/main" val="3009302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3D2A5-1D62-4934-90EB-C4AC43363339}"/>
              </a:ext>
            </a:extLst>
          </p:cNvPr>
          <p:cNvSpPr txBox="1"/>
          <p:nvPr/>
        </p:nvSpPr>
        <p:spPr>
          <a:xfrm>
            <a:off x="2667000" y="419100"/>
            <a:ext cx="665797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/>
              <a:t>The End</a:t>
            </a:r>
          </a:p>
          <a:p>
            <a:pPr algn="ctr"/>
            <a:endParaRPr lang="en-GB" sz="6000"/>
          </a:p>
          <a:p>
            <a:pPr algn="ctr"/>
            <a:r>
              <a:rPr lang="en-GB" sz="6000"/>
              <a:t>Any Questions?</a:t>
            </a:r>
            <a:endParaRPr lang="en-GB" sz="5400"/>
          </a:p>
        </p:txBody>
      </p:sp>
    </p:spTree>
    <p:extLst>
      <p:ext uri="{BB962C8B-B14F-4D97-AF65-F5344CB8AC3E}">
        <p14:creationId xmlns:p14="http://schemas.microsoft.com/office/powerpoint/2010/main" val="176838191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302441"/>
      </a:dk2>
      <a:lt2>
        <a:srgbClr val="E6E8E2"/>
      </a:lt2>
      <a:accent1>
        <a:srgbClr val="7D4DC3"/>
      </a:accent1>
      <a:accent2>
        <a:srgbClr val="4849B7"/>
      </a:accent2>
      <a:accent3>
        <a:srgbClr val="4D7FC3"/>
      </a:accent3>
      <a:accent4>
        <a:srgbClr val="3B9FB1"/>
      </a:accent4>
      <a:accent5>
        <a:srgbClr val="47B498"/>
      </a:accent5>
      <a:accent6>
        <a:srgbClr val="3BB161"/>
      </a:accent6>
      <a:hlink>
        <a:srgbClr val="309289"/>
      </a:hlink>
      <a:folHlink>
        <a:srgbClr val="7F7F7F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265</TotalTime>
  <Words>381</Words>
  <Application>Microsoft Office PowerPoint</Application>
  <PresentationFormat>Widescreen</PresentationFormat>
  <Paragraphs>81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Nova Light</vt:lpstr>
      <vt:lpstr>Bembo</vt:lpstr>
      <vt:lpstr>Calibri</vt:lpstr>
      <vt:lpstr>Georgia</vt:lpstr>
      <vt:lpstr>Times New Roman</vt:lpstr>
      <vt:lpstr>RetrospectVTI</vt:lpstr>
      <vt:lpstr>‘Person Centred Practice’ should be ‘applied’ equally to all accessing Health and Social Care provision.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Lisa Marie Phillips (1907938)</cp:lastModifiedBy>
  <cp:revision>310</cp:revision>
  <dcterms:created xsi:type="dcterms:W3CDTF">2020-01-06T16:07:16Z</dcterms:created>
  <dcterms:modified xsi:type="dcterms:W3CDTF">2021-06-11T02:14:36Z</dcterms:modified>
</cp:coreProperties>
</file>