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0" r:id="rId11"/>
    <p:sldId id="268" r:id="rId12"/>
    <p:sldId id="269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9530"/>
    <p:restoredTop sz="94689"/>
  </p:normalViewPr>
  <p:slideViewPr>
    <p:cSldViewPr snapToGrid="0" showGuides="1">
      <p:cViewPr varScale="1">
        <p:scale>
          <a:sx n="75" d="100"/>
          <a:sy n="75" d="100"/>
        </p:scale>
        <p:origin x="-148" y="-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pPr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ndspacefoundation.co.uk/attachment-based-psychotherapy/?utm_source=copilot.com" TargetMode="External"/><Relationship Id="rId3" Type="http://schemas.openxmlformats.org/officeDocument/2006/relationships/hyperlink" Target="https://pmc.ncbi.nlm.nih.gov/articles/PMC11246728/?utm_source=copilot.com" TargetMode="External"/><Relationship Id="rId7" Type="http://schemas.openxmlformats.org/officeDocument/2006/relationships/hyperlink" Target="https://www.nhs.uk/social-care-and-support/care-services-equipment-and-care-homes/care-homes/?utm_source=copilot.com" TargetMode="External"/><Relationship Id="rId2" Type="http://schemas.openxmlformats.org/officeDocument/2006/relationships/hyperlink" Target="https://www.bps.org.uk/public/what-is-psychology?utm_source=copilo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nspcc.org.uk/child-health-development/attachment-early-years?utm_source=copilot.com" TargetMode="External"/><Relationship Id="rId5" Type="http://schemas.openxmlformats.org/officeDocument/2006/relationships/hyperlink" Target="https://www.simplypsychology.org/signs-of-secure-attachment-in-infants.html" TargetMode="External"/><Relationship Id="rId4" Type="http://schemas.openxmlformats.org/officeDocument/2006/relationships/hyperlink" Target="https://www.simplypsychology.org/bowlb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371241"/>
            <a:ext cx="8539079" cy="967524"/>
          </a:xfrm>
        </p:spPr>
        <p:txBody>
          <a:bodyPr>
            <a:normAutofit fontScale="90000"/>
          </a:bodyPr>
          <a:lstStyle/>
          <a:p>
            <a:pPr algn="l"/>
            <a:r>
              <a:rPr lang="en-GB" sz="667" b="1" dirty="0">
                <a:ea typeface="Aptos" panose="020B0004020202020204" pitchFamily="34" charset="0"/>
              </a:rPr>
              <a:t/>
            </a:r>
            <a:br>
              <a:rPr lang="en-GB" sz="667" b="1" dirty="0">
                <a:ea typeface="Aptos" panose="020B0004020202020204" pitchFamily="34" charset="0"/>
              </a:rPr>
            </a:br>
            <a:r>
              <a:rPr lang="en-GB" sz="1800" dirty="0"/>
              <a:t/>
            </a: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name: Krasimira B Yordanova-Krumova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number: 2510713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name: Lou Wells</a:t>
            </a:r>
            <a:r>
              <a:rPr lang="en-GB" sz="1125" dirty="0"/>
              <a:t/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6"/>
            <a:ext cx="11313763" cy="3098539"/>
          </a:xfrm>
        </p:spPr>
        <p:txBody>
          <a:bodyPr>
            <a:noAutofit/>
          </a:bodyPr>
          <a:lstStyle/>
          <a:p>
            <a:pPr algn="l"/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confirm that I have used AI tools to source images and/or for proofreading this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work to check my own text for grammatical and syntactical mistakes, including rephrasing of my own work within specific standards.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xmlns="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Isaac - age 4: Understanding development through </a:t>
            </a:r>
            <a:r>
              <a:rPr lang="en-GB" sz="3600" b="1" u="sng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Bowlby’s</a:t>
            </a:r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bg-BG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Attachment Theory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0733"/>
            <a:ext cx="10303933" cy="2912534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Role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Trainee Early Years Support Worker, Children’s Centre, London</a:t>
            </a:r>
          </a:p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Context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 Multi‑agency early help plan for Isaac (4 years old)</a:t>
            </a:r>
          </a:p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Aim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Use one lifespan development theory to analyse Isaac’s development and propose a support plan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xmlns="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Brief Case Overview: Isaac’s Background and Needs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0466" y="1803400"/>
            <a:ext cx="5249333" cy="436509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2400" b="1" dirty="0" smtClean="0"/>
              <a:t>   </a:t>
            </a: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Family</a:t>
            </a:r>
            <a:endParaRPr lang="en-GB" sz="240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Lives with his mother (single parent)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Mother experiences post‑natal depression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Low confidence and limited social support</a:t>
            </a:r>
          </a:p>
          <a:p>
            <a:pPr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Recent changes</a:t>
            </a:r>
            <a:endParaRPr lang="en-GB" sz="240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Recent move to London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Disrupted childcare arrangements over the past 2 years</a:t>
            </a:r>
          </a:p>
          <a:p>
            <a:pPr>
              <a:buNone/>
            </a:pPr>
            <a:r>
              <a:rPr lang="da-DK" sz="2400" dirty="0" smtClean="0"/>
              <a:t>  </a:t>
            </a:r>
            <a:r>
              <a:rPr lang="da-DK" sz="1700" dirty="0" smtClean="0"/>
              <a:t>(NSPCC, 2021; McLeod, 2025; Darling et al., 2024)</a:t>
            </a:r>
            <a:endParaRPr lang="en-GB" sz="17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265334" y="1972732"/>
            <a:ext cx="4995333" cy="43434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Observed at the centre</a:t>
            </a:r>
            <a:endParaRPr lang="en-GB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Quiet and withdrawn during free play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Distressed during separation from mother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Difficulty joining group activities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Delays in language development</a:t>
            </a:r>
          </a:p>
          <a:p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At home (mother’s report)</a:t>
            </a:r>
            <a:endParaRPr lang="en-GB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Poor sleep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Clingy behaviour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Rarely plays independently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070C0"/>
                </a:solidFill>
              </a:rPr>
              <a:t>  </a:t>
            </a:r>
            <a:r>
              <a:rPr lang="en-GB" sz="3600" b="1" u="sng" dirty="0" err="1" smtClean="0">
                <a:solidFill>
                  <a:srgbClr val="0070C0"/>
                </a:solidFill>
              </a:rPr>
              <a:t>Bowlby’s</a:t>
            </a:r>
            <a:r>
              <a:rPr lang="en-GB" sz="3600" b="1" u="sng" dirty="0" smtClean="0">
                <a:solidFill>
                  <a:srgbClr val="0070C0"/>
                </a:solidFill>
              </a:rPr>
              <a:t> Attachment Theory</a:t>
            </a:r>
            <a:endParaRPr lang="en-GB" sz="3600" b="1" u="sng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Focus on early relationships between child and primary caregiver 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Secure attachment supports emotional, social and cognitive development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Strong separation distress in Isaac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Clinginess and limited independent play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Maternal mental health difficulties affecting sensitivity and responsiveness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Widely used in early years practice to understand behaviour, relationships and emotional wellbeing</a:t>
            </a:r>
          </a:p>
          <a:p>
            <a:pPr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da-DK" sz="1700" dirty="0" smtClean="0">
                <a:latin typeface="Arial" pitchFamily="34" charset="0"/>
                <a:cs typeface="Arial" pitchFamily="34" charset="0"/>
              </a:rPr>
              <a:t>(NSPCC, 2021; McLeod, 2025; Darling et al., 2024)</a:t>
            </a: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Key Concepts of </a:t>
            </a:r>
            <a:r>
              <a:rPr lang="en-GB" sz="3600" b="1" u="sng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Bowlby’s</a:t>
            </a:r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Attachment Theory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1800"/>
            <a:ext cx="10541001" cy="38946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Attachment develops through early caregiver child interactions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Secure attachment forms when caregivers are consistent, sensitive and responsive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Internal Working Models guide how children understand relationships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Secure attachment supports independence exploration and emotional regulation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Insecure attachment may lead to clinginess avoidance or difficulty managing emotions </a:t>
            </a:r>
          </a:p>
          <a:p>
            <a:pPr>
              <a:buNone/>
            </a:pPr>
            <a:r>
              <a:rPr lang="da-DK" dirty="0" smtClean="0"/>
              <a:t>   </a:t>
            </a:r>
            <a:r>
              <a:rPr lang="da-DK" sz="1900" dirty="0" smtClean="0">
                <a:latin typeface="Arial" pitchFamily="34" charset="0"/>
                <a:cs typeface="Arial" pitchFamily="34" charset="0"/>
              </a:rPr>
              <a:t>(McLeod, 2025; NSPCC, 2021; Darling et al., 2024)</a:t>
            </a: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What Secure Attachment Looks Like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666" y="1938867"/>
            <a:ext cx="10303933" cy="38100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Child uses caregiver as a secure base for exploration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Shows confidence to explore when caregiver is present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Returns for comfort or reassurance when unsure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Distress reduces quickly when caregiver responds sensitively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Communicates needs through gestures, sounds or expressions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Displays balanced emotions and cooperative behaviour</a:t>
            </a:r>
          </a:p>
          <a:p>
            <a:pPr>
              <a:buNone/>
            </a:pPr>
            <a:r>
              <a:rPr lang="da-DK" dirty="0" smtClean="0"/>
              <a:t>  </a:t>
            </a:r>
            <a:r>
              <a:rPr lang="da-DK" sz="1600" dirty="0" smtClean="0">
                <a:latin typeface="Arial" pitchFamily="34" charset="0"/>
                <a:cs typeface="Arial" pitchFamily="34" charset="0"/>
              </a:rPr>
              <a:t>(McLeod, 2025; NSPCC, 2021; Darling et al., 2024)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134" y="365125"/>
            <a:ext cx="10879666" cy="1325563"/>
          </a:xfrm>
        </p:spPr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How Isaac Shows Insecure Attachment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800" y="2311399"/>
            <a:ext cx="10066867" cy="2556933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Distress during separation from his mother</a:t>
            </a:r>
          </a:p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Clinginess and limited independent play</a:t>
            </a:r>
          </a:p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Withdrawn behaviour in group activities</a:t>
            </a:r>
          </a:p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Slow to calm without maternal reassurance</a:t>
            </a:r>
          </a:p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Language delays affecting communication of needs</a:t>
            </a:r>
          </a:p>
          <a:p>
            <a:r>
              <a:rPr lang="en-GB" sz="11200" dirty="0" smtClean="0">
                <a:latin typeface="Arial" pitchFamily="34" charset="0"/>
                <a:cs typeface="Arial" pitchFamily="34" charset="0"/>
              </a:rPr>
              <a:t>Difficulty exploring new environments confidently</a:t>
            </a:r>
          </a:p>
          <a:p>
            <a:pPr>
              <a:buNone/>
            </a:pPr>
            <a:r>
              <a:rPr lang="da-DK" sz="23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da-DK" sz="6400" dirty="0" smtClean="0">
                <a:latin typeface="Arial" pitchFamily="34" charset="0"/>
                <a:cs typeface="Arial" pitchFamily="34" charset="0"/>
              </a:rPr>
              <a:t>(McLeod, 2025; NSPCC, 2021; Darling et al., 2024)</a:t>
            </a:r>
            <a:endParaRPr lang="en-GB" sz="64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Nature and Nurture Influences on Isaac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93333"/>
            <a:ext cx="10227733" cy="40640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86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en-GB" sz="86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9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9600" b="1" u="sng" dirty="0" smtClean="0">
                <a:latin typeface="Arial" pitchFamily="34" charset="0"/>
                <a:cs typeface="Arial" pitchFamily="34" charset="0"/>
              </a:rPr>
              <a:t>Nature (biological factors)</a:t>
            </a: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Early brain development affected by stress and inconsistent </a:t>
            </a:r>
            <a:r>
              <a:rPr lang="en-GB" sz="9600" dirty="0" err="1" smtClean="0">
                <a:latin typeface="Arial" pitchFamily="34" charset="0"/>
                <a:cs typeface="Arial" pitchFamily="34" charset="0"/>
              </a:rPr>
              <a:t>caregiving</a:t>
            </a:r>
            <a:endParaRPr lang="en-GB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Temperament may contribute to sensitivity and clinginess</a:t>
            </a:r>
          </a:p>
          <a:p>
            <a:pPr>
              <a:buNone/>
            </a:pPr>
            <a:endParaRPr lang="en-GB" sz="9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9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9600" b="1" u="sng" dirty="0" smtClean="0">
                <a:latin typeface="Arial" pitchFamily="34" charset="0"/>
                <a:cs typeface="Arial" pitchFamily="34" charset="0"/>
              </a:rPr>
              <a:t>Nurture (environmental factors)</a:t>
            </a: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Maternal post‑natal depression impacting emotional </a:t>
            </a:r>
            <a:r>
              <a:rPr lang="en-GB" sz="9600" dirty="0" err="1" smtClean="0">
                <a:latin typeface="Arial" pitchFamily="34" charset="0"/>
                <a:cs typeface="Arial" pitchFamily="34" charset="0"/>
              </a:rPr>
              <a:t>attunement</a:t>
            </a:r>
            <a:endParaRPr lang="en-GB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Limited social interaction reducing language and social skills</a:t>
            </a: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Disrupted childcare affecting stability and routine</a:t>
            </a:r>
          </a:p>
          <a:p>
            <a:r>
              <a:rPr lang="en-GB" sz="9600" dirty="0" smtClean="0">
                <a:latin typeface="Arial" pitchFamily="34" charset="0"/>
                <a:cs typeface="Arial" pitchFamily="34" charset="0"/>
              </a:rPr>
              <a:t>Environmental transitions influencing confidence and emotional regulation</a:t>
            </a:r>
          </a:p>
          <a:p>
            <a:pPr>
              <a:buNone/>
            </a:pPr>
            <a:r>
              <a:rPr lang="da-DK" sz="8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da-DK" sz="6400" dirty="0" smtClean="0">
                <a:latin typeface="Arial" pitchFamily="34" charset="0"/>
                <a:cs typeface="Arial" pitchFamily="34" charset="0"/>
              </a:rPr>
              <a:t>(NSPCC, 2021; McLeod, 2025; Darling et al., 2024)</a:t>
            </a:r>
            <a:endParaRPr lang="en-GB" sz="6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8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da-DK" sz="1700" dirty="0" smtClean="0">
                <a:latin typeface="Arial" pitchFamily="34" charset="0"/>
                <a:cs typeface="Arial" pitchFamily="34" charset="0"/>
              </a:rPr>
              <a:t>)</a:t>
            </a: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Theory Informed Support Strategies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405533" cy="4185708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Build consistent routines to increase predictability and security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Use key person approach to strengthen stable relationships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Provide sensitive, responsive interactions to support emotional regulation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Encourage child led play to promote confidence and independence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Create language rich environments with modelling and repetition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Support mother through parenting guidance and multi-agency collaboration</a:t>
            </a:r>
          </a:p>
          <a:p>
            <a:pPr>
              <a:buNone/>
            </a:pPr>
            <a:r>
              <a:rPr lang="da-DK" dirty="0" smtClean="0"/>
              <a:t>   </a:t>
            </a:r>
            <a:r>
              <a:rPr lang="da-DK" sz="1700" dirty="0" smtClean="0">
                <a:latin typeface="Arial" pitchFamily="34" charset="0"/>
                <a:cs typeface="Arial" pitchFamily="34" charset="0"/>
              </a:rPr>
              <a:t>(McLeod, 2025; NSPCC, 2021; Darling et al., 2024)</a:t>
            </a: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Caregiver Behaviours Supporting Secure Attachment 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189134" y="1651000"/>
          <a:ext cx="4881140" cy="1710266"/>
        </p:xfrm>
        <a:graphic>
          <a:graphicData uri="http://schemas.openxmlformats.org/drawingml/2006/table">
            <a:tbl>
              <a:tblPr/>
              <a:tblGrid>
                <a:gridCol w="2446867"/>
                <a:gridCol w="2434273"/>
              </a:tblGrid>
              <a:tr h="732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 smtClean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CAREGIVER BIHAVIOR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 smtClean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Responds </a:t>
                      </a: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to emotions with sensitivity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 smtClean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WHAT IT BUILDS IN THE CHILD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 smtClean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Trust </a:t>
                      </a: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in others, emotional resilience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Supports exploration without control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Independence, curiosity, problem-solving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</a:tr>
              <a:tr h="326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Engages in emotional “conversations”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Communication skills, social bonding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6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Repairs disconnection when it happens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800"/>
                        </a:spcAft>
                      </a:pPr>
                      <a:r>
                        <a:rPr lang="en-GB" sz="900" kern="0" dirty="0">
                          <a:solidFill>
                            <a:srgbClr val="000000"/>
                          </a:solidFill>
                          <a:latin typeface="Georgia"/>
                          <a:ea typeface="Times New Roman"/>
                          <a:cs typeface="Times New Roman"/>
                        </a:rPr>
                        <a:t>Resilience and trust in relationships</a:t>
                      </a:r>
                      <a:endParaRPr lang="en-GB" sz="1200" kern="100" dirty="0">
                        <a:latin typeface="Aptos"/>
                        <a:ea typeface="Aptos"/>
                        <a:cs typeface="Times New Roman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6FC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470284" y="1210733"/>
            <a:ext cx="43652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How to raise a securely attached child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>
          <a:xfrm>
            <a:off x="6985000" y="3479800"/>
            <a:ext cx="407246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Adapted from McLeod (2025)</a:t>
            </a:r>
            <a:endParaRPr lang="en-GB" sz="1400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914400" y="1710266"/>
            <a:ext cx="47498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Sensitive </a:t>
            </a:r>
            <a:r>
              <a:rPr lang="en-GB" sz="1600" b="1" dirty="0" err="1" smtClean="0">
                <a:latin typeface="Arial" pitchFamily="34" charset="0"/>
                <a:cs typeface="Arial" pitchFamily="34" charset="0"/>
              </a:rPr>
              <a:t>caregiving</a:t>
            </a:r>
            <a:r>
              <a:rPr lang="en-GB" sz="1600" b="1" dirty="0" smtClean="0">
                <a:latin typeface="Arial" pitchFamily="34" charset="0"/>
                <a:cs typeface="Arial" pitchFamily="34" charset="0"/>
              </a:rPr>
              <a:t> supports secure attachment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Consistent, attuned responses help Isaac feel safe, especially when he becomes distressed or clingy during separation.</a:t>
            </a:r>
          </a:p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Emotional safety encourages exploration and confidence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When Isaac feels emotionally secure with a trusted adult, he is more willing to explore the environment rather than withdraw or stay overly close.</a:t>
            </a:r>
          </a:p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Responsive interactions build trust and resilience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Responding promptly to Isaac’s gestures, sounds and emotional cues strengthens trust and helps him cope better with stress and transitions.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a-DK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da-DK" sz="1400" dirty="0" smtClean="0">
                <a:latin typeface="Arial" pitchFamily="34" charset="0"/>
                <a:cs typeface="Arial" pitchFamily="34" charset="0"/>
              </a:rPr>
              <a:t>(McLeod, 2025; NSPCC, 2021; Darling et al., 2024)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045199" y="3793067"/>
            <a:ext cx="6146801" cy="3064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Supportive exploration promotes independence and curiosity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With a familiar adult nearby, Isaac can gradually engage in independent play and develop confidence in new activities.</a:t>
            </a:r>
          </a:p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Emotional connection strengthens communication and bonding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Warm, connected interactions support Isaac’s communication, especially important given his language delays and need for non‑verbal reassurance.</a:t>
            </a:r>
          </a:p>
          <a:p>
            <a:r>
              <a:rPr lang="en-GB" sz="1600" b="1" dirty="0" smtClean="0">
                <a:latin typeface="Arial" pitchFamily="34" charset="0"/>
                <a:cs typeface="Arial" pitchFamily="34" charset="0"/>
              </a:rPr>
              <a:t>Repairing disconnection builds relationship resilience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When Isaac becomes upset or pulls away, gentle reconnection helps him learn that relationships remain stable even after moments of distress.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Strengths of </a:t>
            </a:r>
            <a:r>
              <a:rPr lang="en-GB" sz="3600" b="1" i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Bowlby’s</a:t>
            </a:r>
            <a:r>
              <a:rPr lang="en-GB" sz="36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Attachment Theory</a:t>
            </a:r>
            <a:endParaRPr lang="en-GB" sz="3600" b="1" i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466" y="2091267"/>
            <a:ext cx="10380133" cy="3632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Overemphasises the mother as the primary attachment figure, which may not reflect diverse family structures in London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Underestimates the role of fathers, extended family and early years practitioners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Criticised for being culturally biased and based mainly on Western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caregiving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norms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Attachment patterns can change over time early insecurity does not determine fixed outcomes</a:t>
            </a:r>
          </a:p>
          <a:p>
            <a:pPr>
              <a:buNone/>
            </a:pPr>
            <a:r>
              <a:rPr lang="da-DK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da-DK" sz="1600" dirty="0" smtClean="0">
                <a:latin typeface="Arial" pitchFamily="34" charset="0"/>
                <a:cs typeface="Arial" pitchFamily="34" charset="0"/>
              </a:rPr>
              <a:t>(McLeod, 2025; Darling et al., 2024)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Limitations and Cultural Considerations</a:t>
            </a:r>
            <a:endParaRPr lang="en-GB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1" y="1532467"/>
            <a:ext cx="10566400" cy="4644496"/>
          </a:xfrm>
        </p:spPr>
        <p:txBody>
          <a:bodyPr>
            <a:normAutofit fontScale="62500" lnSpcReduction="20000"/>
          </a:bodyPr>
          <a:lstStyle/>
          <a:p>
            <a:r>
              <a:rPr lang="en-GB" sz="3400" b="1" u="sng" dirty="0" smtClean="0">
                <a:latin typeface="Arial" pitchFamily="34" charset="0"/>
                <a:cs typeface="Arial" pitchFamily="34" charset="0"/>
              </a:rPr>
              <a:t>Limitations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Overemphasises the mother as the primary attachment figure, which may not reflect diverse family structures in London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Underestimates the role of fathers, extended family and early years practitioners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Criticised for being culturally biased and based mainly on Western </a:t>
            </a:r>
            <a:r>
              <a:rPr lang="en-GB" sz="3400" dirty="0" err="1" smtClean="0">
                <a:latin typeface="Arial" pitchFamily="34" charset="0"/>
                <a:cs typeface="Arial" pitchFamily="34" charset="0"/>
              </a:rPr>
              <a:t>caregiving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 norms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Attachment patterns can change over time, early insecurity does not determine fixed outcomes</a:t>
            </a:r>
          </a:p>
          <a:p>
            <a:r>
              <a:rPr lang="en-GB" sz="3400" b="1" u="sng" dirty="0" smtClean="0">
                <a:latin typeface="Arial" pitchFamily="34" charset="0"/>
                <a:cs typeface="Arial" pitchFamily="34" charset="0"/>
              </a:rPr>
              <a:t>Cultural and Practical Considerations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Must be applied flexibly in London’s diverse communities, recognising different </a:t>
            </a:r>
            <a:r>
              <a:rPr lang="en-GB" sz="3400" dirty="0" err="1" smtClean="0">
                <a:latin typeface="Arial" pitchFamily="34" charset="0"/>
                <a:cs typeface="Arial" pitchFamily="34" charset="0"/>
              </a:rPr>
              <a:t>caregiving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 styles and cultural expectations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Practitioners should avoid labelling families and instead use strengths based, culturally sensitive approaches</a:t>
            </a:r>
          </a:p>
          <a:p>
            <a:r>
              <a:rPr lang="en-GB" sz="3400" dirty="0" smtClean="0">
                <a:latin typeface="Arial" pitchFamily="34" charset="0"/>
                <a:cs typeface="Arial" pitchFamily="34" charset="0"/>
              </a:rPr>
              <a:t>Multi‑agency teams should consider environmental stressors such as migration, transitions and social 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isolation</a:t>
            </a:r>
          </a:p>
          <a:p>
            <a:pPr>
              <a:buNone/>
            </a:pPr>
            <a:r>
              <a:rPr lang="da-DK" sz="1900" dirty="0" smtClean="0">
                <a:latin typeface="Arial" pitchFamily="34" charset="0"/>
                <a:cs typeface="Arial" pitchFamily="34" charset="0"/>
              </a:rPr>
              <a:t>      (</a:t>
            </a:r>
            <a:r>
              <a:rPr lang="da-DK" sz="1900" dirty="0" smtClean="0">
                <a:latin typeface="Arial" pitchFamily="34" charset="0"/>
                <a:cs typeface="Arial" pitchFamily="34" charset="0"/>
              </a:rPr>
              <a:t>Darling et al., 2024; McLeod, 2025; NSPCC, 2021)</a:t>
            </a: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British Psychological Society (2019) </a:t>
            </a:r>
            <a:r>
              <a:rPr lang="en-GB" sz="1600" i="1" dirty="0" smtClean="0"/>
              <a:t>What is psychology?</a:t>
            </a:r>
            <a:r>
              <a:rPr lang="en-GB" sz="1600" dirty="0" smtClean="0"/>
              <a:t> Available at: </a:t>
            </a:r>
            <a:r>
              <a:rPr lang="en-GB" sz="1600" dirty="0" smtClean="0">
                <a:hlinkClick r:id="rId2" tooltip="www.bps.org.uk"/>
              </a:rPr>
              <a:t>https://www.bps.org.uk/public/what-is-psychology</a:t>
            </a:r>
            <a:r>
              <a:rPr lang="en-GB" sz="1600" dirty="0" smtClean="0"/>
              <a:t> (Accessed: 13 February 2024)</a:t>
            </a:r>
          </a:p>
          <a:p>
            <a:pPr marL="0" indent="0">
              <a:buNone/>
            </a:pPr>
            <a:r>
              <a:rPr lang="en-GB" sz="1600" dirty="0" smtClean="0"/>
              <a:t>Darling, P.J., et al. (2024) ‘The critical role of attachment theory in child and adolescent mental health care’, </a:t>
            </a:r>
            <a:r>
              <a:rPr lang="en-GB" sz="1600" i="1" dirty="0" smtClean="0"/>
              <a:t>Scandinavian Journal of Child and Adolescent Psychiatry and Psychology</a:t>
            </a:r>
            <a:r>
              <a:rPr lang="en-GB" sz="1600" dirty="0" smtClean="0"/>
              <a:t>, 12(1), pp. 47–49. Available at: </a:t>
            </a:r>
            <a:r>
              <a:rPr lang="en-GB" sz="1600" dirty="0" smtClean="0">
                <a:hlinkClick r:id="rId3" tooltip="pmc.ncbi.nlm.nih.gov"/>
              </a:rPr>
              <a:t>https://pmc.ncbi.nlm.nih.gov/articles/PMC11246728/</a:t>
            </a:r>
            <a:r>
              <a:rPr lang="en-GB" sz="1600" dirty="0" smtClean="0"/>
              <a:t> (Accessed: 8 July 2026)</a:t>
            </a:r>
          </a:p>
          <a:p>
            <a:pPr marL="0" indent="0">
              <a:buNone/>
            </a:pPr>
            <a:r>
              <a:rPr lang="en-GB" sz="1600" dirty="0" smtClean="0"/>
              <a:t>McLeod, S. (2025) </a:t>
            </a:r>
            <a:r>
              <a:rPr lang="en-GB" sz="1600" i="1" dirty="0" smtClean="0"/>
              <a:t>John </a:t>
            </a:r>
            <a:r>
              <a:rPr lang="en-GB" sz="1600" i="1" dirty="0" err="1" smtClean="0"/>
              <a:t>Bowlby’s</a:t>
            </a:r>
            <a:r>
              <a:rPr lang="en-GB" sz="1600" i="1" dirty="0" smtClean="0"/>
              <a:t> Attachment Theory</a:t>
            </a:r>
            <a:r>
              <a:rPr lang="en-GB" sz="1600" dirty="0" smtClean="0"/>
              <a:t>. Simply Psychology. Available at: </a:t>
            </a:r>
            <a:r>
              <a:rPr lang="en-GB" sz="1600" dirty="0" smtClean="0">
                <a:hlinkClick r:id="rId4" tooltip="www.simplypsychology.org"/>
              </a:rPr>
              <a:t>https://www.simplypsychology.org/bowlby.html</a:t>
            </a:r>
            <a:r>
              <a:rPr lang="en-GB" sz="1600" dirty="0" smtClean="0"/>
              <a:t> (Accessed: 8 July 2026)</a:t>
            </a:r>
          </a:p>
          <a:p>
            <a:pPr marL="0" indent="0">
              <a:buNone/>
            </a:pPr>
            <a:r>
              <a:rPr lang="en-GB" sz="1600" dirty="0" smtClean="0"/>
              <a:t>McLeod, S. (2025) </a:t>
            </a:r>
            <a:r>
              <a:rPr lang="en-GB" sz="1600" i="1" dirty="0" smtClean="0"/>
              <a:t>Signs of secure attachment in infants</a:t>
            </a:r>
            <a:r>
              <a:rPr lang="en-GB" sz="1600" dirty="0" smtClean="0"/>
              <a:t>. Simply Psychology. Available at: </a:t>
            </a:r>
            <a:r>
              <a:rPr lang="en-GB" sz="1600" dirty="0" smtClean="0">
                <a:hlinkClick r:id="rId5" tooltip="www.simplypsychology.org"/>
              </a:rPr>
              <a:t>https://www.simplypsychology.org/signs-of-secure-attachment-in-infants.html</a:t>
            </a:r>
            <a:r>
              <a:rPr lang="en-GB" sz="1600" dirty="0" smtClean="0"/>
              <a:t> (Accessed: 8 July 2026)</a:t>
            </a:r>
          </a:p>
          <a:p>
            <a:pPr marL="0" indent="0">
              <a:buNone/>
            </a:pPr>
            <a:r>
              <a:rPr lang="en-GB" sz="1600" dirty="0" smtClean="0"/>
              <a:t>National Society for the Prevention of Cruelty to Children (2021) </a:t>
            </a:r>
            <a:r>
              <a:rPr lang="en-GB" sz="1600" i="1" dirty="0" smtClean="0"/>
              <a:t>Attachment and child development</a:t>
            </a:r>
            <a:r>
              <a:rPr lang="en-GB" sz="1600" dirty="0" smtClean="0"/>
              <a:t>. NSPCC Learning. Available at: </a:t>
            </a:r>
            <a:r>
              <a:rPr lang="en-GB" sz="1600" dirty="0" smtClean="0">
                <a:hlinkClick r:id="rId6" tooltip="learning.nspcc.org.uk"/>
              </a:rPr>
              <a:t>https://learning.nspcc.org.uk/child-health-development/attachment-early-years</a:t>
            </a:r>
            <a:r>
              <a:rPr lang="en-GB" sz="1600" dirty="0" smtClean="0"/>
              <a:t> (Accessed: 8 July 2026)</a:t>
            </a:r>
          </a:p>
          <a:p>
            <a:pPr marL="0" indent="0">
              <a:buNone/>
            </a:pPr>
            <a:r>
              <a:rPr lang="en-GB" sz="1600" dirty="0" smtClean="0"/>
              <a:t>NHS (2023) </a:t>
            </a:r>
            <a:r>
              <a:rPr lang="en-GB" sz="1600" i="1" dirty="0" smtClean="0"/>
              <a:t>Care homes – social care and support guide</a:t>
            </a:r>
            <a:r>
              <a:rPr lang="en-GB" sz="1600" dirty="0" smtClean="0"/>
              <a:t>. Available at: </a:t>
            </a:r>
            <a:r>
              <a:rPr lang="en-GB" sz="1600" dirty="0" smtClean="0">
                <a:hlinkClick r:id="rId7" tooltip="www.nhs.uk"/>
              </a:rPr>
              <a:t>https://www.nhs.uk/social-care-and-support/care-services-equipment-and-care-homes/care-homes/</a:t>
            </a:r>
            <a:r>
              <a:rPr lang="en-GB" sz="1600" dirty="0" smtClean="0"/>
              <a:t> (Accessed: 8 July 2026)</a:t>
            </a:r>
            <a:endParaRPr lang="en-GB" sz="1600" b="1" dirty="0" smtClean="0"/>
          </a:p>
          <a:p>
            <a:pPr marL="0" indent="0">
              <a:buNone/>
            </a:pPr>
            <a:r>
              <a:rPr lang="en-GB" sz="1600" dirty="0" err="1" smtClean="0"/>
              <a:t>tpullar</a:t>
            </a:r>
            <a:r>
              <a:rPr lang="en-GB" sz="1600" dirty="0" smtClean="0"/>
              <a:t> (2025) </a:t>
            </a:r>
            <a:r>
              <a:rPr lang="en-GB" sz="1600" i="1" dirty="0" smtClean="0"/>
              <a:t>Attachment-based psychotherapy: theory, practice, and training</a:t>
            </a:r>
            <a:r>
              <a:rPr lang="en-GB" sz="1600" dirty="0" smtClean="0"/>
              <a:t>. </a:t>
            </a:r>
            <a:r>
              <a:rPr lang="en-GB" sz="1600" dirty="0" err="1" smtClean="0"/>
              <a:t>Mindspace</a:t>
            </a:r>
            <a:r>
              <a:rPr lang="en-GB" sz="1600" dirty="0" smtClean="0"/>
              <a:t> Foundation. Available at: </a:t>
            </a:r>
            <a:r>
              <a:rPr lang="en-GB" sz="1600" dirty="0" smtClean="0">
                <a:hlinkClick r:id="rId8" tooltip="www.mindspacefoundation.co.uk"/>
              </a:rPr>
              <a:t>https://www.mindspacefoundation.co.uk/attachment-based-psychotherapy/</a:t>
            </a:r>
            <a:r>
              <a:rPr lang="en-GB" sz="1600" dirty="0" smtClean="0"/>
              <a:t> (Accessed: 8 July 2026)</a:t>
            </a:r>
          </a:p>
        </p:txBody>
      </p:sp>
    </p:spTree>
    <p:extLst>
      <p:ext uri="{BB962C8B-B14F-4D97-AF65-F5344CB8AC3E}">
        <p14:creationId xmlns:p14="http://schemas.microsoft.com/office/powerpoint/2010/main" xmlns="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1278</Words>
  <Application>Microsoft Office PowerPoint</Application>
  <PresentationFormat>Custom</PresentationFormat>
  <Paragraphs>143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 Student name: Krasimira B Yordanova-Krumova Student number: 2510713 Lecturer’s name: Lou Wells </vt:lpstr>
      <vt:lpstr>Isaac - age 4: Understanding development through Bowlby’s  Attachment Theory</vt:lpstr>
      <vt:lpstr>Brief Case Overview: Isaac’s Background and Needs</vt:lpstr>
      <vt:lpstr>  Bowlby’s Attachment Theory</vt:lpstr>
      <vt:lpstr>Key Concepts of Bowlby’s Attachment Theory </vt:lpstr>
      <vt:lpstr>What Secure Attachment Looks Like</vt:lpstr>
      <vt:lpstr>How Isaac Shows Insecure Attachment</vt:lpstr>
      <vt:lpstr>Nature and Nurture Influences on Isaac</vt:lpstr>
      <vt:lpstr>Theory Informed Support Strategies</vt:lpstr>
      <vt:lpstr>Caregiver Behaviours Supporting Secure Attachment </vt:lpstr>
      <vt:lpstr>Strengths of Bowlby’s Attachment Theory</vt:lpstr>
      <vt:lpstr>Limitations and Cultural Considerations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  Student number Lecturer’s name  </dc:title>
  <dc:creator>Farah Wiita</dc:creator>
  <cp:lastModifiedBy>Krasimira Yordanova-Krumova</cp:lastModifiedBy>
  <cp:revision>91</cp:revision>
  <dcterms:created xsi:type="dcterms:W3CDTF">2025-10-14T20:52:47Z</dcterms:created>
  <dcterms:modified xsi:type="dcterms:W3CDTF">2026-07-09T11:47:18Z</dcterms:modified>
</cp:coreProperties>
</file>