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0" r:id="rId4"/>
  </p:sldMasterIdLst>
  <p:notesMasterIdLst>
    <p:notesMasterId r:id="rId16"/>
  </p:notesMasterIdLst>
  <p:sldIdLst>
    <p:sldId id="383" r:id="rId5"/>
    <p:sldId id="403" r:id="rId6"/>
    <p:sldId id="387" r:id="rId7"/>
    <p:sldId id="394" r:id="rId8"/>
    <p:sldId id="395" r:id="rId9"/>
    <p:sldId id="404" r:id="rId10"/>
    <p:sldId id="396" r:id="rId11"/>
    <p:sldId id="402" r:id="rId12"/>
    <p:sldId id="398" r:id="rId13"/>
    <p:sldId id="399" r:id="rId14"/>
    <p:sldId id="4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133D51-A51A-4717-B83F-2A45848C89DC}" v="74" dt="2026-03-15T11:31:24.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8" d="100"/>
          <a:sy n="78" d="100"/>
        </p:scale>
        <p:origin x="106"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8CFDE1-429B-43BD-ADBE-32561CE14E3E}"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E47950C0-CAFA-462D-A201-E13A96A6BFD3}">
      <dgm:prSet custT="1"/>
      <dgm:spPr/>
      <dgm:t>
        <a:bodyPr/>
        <a:lstStyle/>
        <a:p>
          <a:r>
            <a:rPr lang="en-US" sz="1600" b="1" dirty="0">
              <a:solidFill>
                <a:schemeClr val="tx1">
                  <a:lumMod val="95000"/>
                  <a:lumOff val="5000"/>
                </a:schemeClr>
              </a:solidFill>
            </a:rPr>
            <a:t>Based guidelines more confidently</a:t>
          </a:r>
          <a:r>
            <a:rPr lang="en-US" sz="1600" dirty="0">
              <a:solidFill>
                <a:schemeClr val="tx1">
                  <a:lumMod val="95000"/>
                  <a:lumOff val="5000"/>
                </a:schemeClr>
              </a:solidFill>
            </a:rPr>
            <a:t>.</a:t>
          </a:r>
          <a:r>
            <a:rPr lang="en-US" sz="1600" b="1" dirty="0">
              <a:solidFill>
                <a:schemeClr val="tx1">
                  <a:lumMod val="95000"/>
                  <a:lumOff val="5000"/>
                </a:schemeClr>
              </a:solidFill>
            </a:rPr>
            <a:t> Employability:</a:t>
          </a:r>
          <a:endParaRPr lang="en-US" sz="1600" dirty="0">
            <a:solidFill>
              <a:schemeClr val="tx1">
                <a:lumMod val="95000"/>
                <a:lumOff val="5000"/>
              </a:schemeClr>
            </a:solidFill>
          </a:endParaRPr>
        </a:p>
      </dgm:t>
    </dgm:pt>
    <dgm:pt modelId="{97507598-4B76-4F64-8306-6393A40F9D81}" type="parTrans" cxnId="{C8E55020-2838-46F0-BDDD-78C3640DB072}">
      <dgm:prSet/>
      <dgm:spPr/>
      <dgm:t>
        <a:bodyPr/>
        <a:lstStyle/>
        <a:p>
          <a:endParaRPr lang="en-US"/>
        </a:p>
      </dgm:t>
    </dgm:pt>
    <dgm:pt modelId="{4FA58329-92E1-4A6C-B2EF-47A5EE8FFC92}" type="sibTrans" cxnId="{C8E55020-2838-46F0-BDDD-78C3640DB072}">
      <dgm:prSet/>
      <dgm:spPr/>
      <dgm:t>
        <a:bodyPr/>
        <a:lstStyle/>
        <a:p>
          <a:endParaRPr lang="en-US"/>
        </a:p>
      </dgm:t>
    </dgm:pt>
    <dgm:pt modelId="{DC33C068-6346-471D-8209-34A4704D8056}">
      <dgm:prSet custT="1"/>
      <dgm:spPr/>
      <dgm:t>
        <a:bodyPr/>
        <a:lstStyle/>
        <a:p>
          <a:pPr algn="l"/>
          <a:r>
            <a:rPr lang="en-US" sz="1200" b="1" dirty="0">
              <a:solidFill>
                <a:schemeClr val="tx1">
                  <a:lumMod val="95000"/>
                  <a:lumOff val="5000"/>
                </a:schemeClr>
              </a:solidFill>
            </a:rPr>
            <a:t>• </a:t>
          </a:r>
          <a:r>
            <a:rPr lang="en-US" sz="1400" b="1" dirty="0">
              <a:solidFill>
                <a:schemeClr val="tx1">
                  <a:lumMod val="95000"/>
                  <a:lumOff val="5000"/>
                </a:schemeClr>
              </a:solidFill>
            </a:rPr>
            <a:t>Employers value staff who can make safe, informed decisions.</a:t>
          </a:r>
        </a:p>
      </dgm:t>
    </dgm:pt>
    <dgm:pt modelId="{383D7E0A-F46A-4620-B4EE-30765CB47A66}" type="parTrans" cxnId="{744A3B32-D836-4C48-8087-E0891E627A50}">
      <dgm:prSet/>
      <dgm:spPr/>
      <dgm:t>
        <a:bodyPr/>
        <a:lstStyle/>
        <a:p>
          <a:endParaRPr lang="en-US"/>
        </a:p>
      </dgm:t>
    </dgm:pt>
    <dgm:pt modelId="{14703AAA-749B-4C8D-A8CB-A7EF124DD25F}" type="sibTrans" cxnId="{744A3B32-D836-4C48-8087-E0891E627A50}">
      <dgm:prSet/>
      <dgm:spPr/>
      <dgm:t>
        <a:bodyPr/>
        <a:lstStyle/>
        <a:p>
          <a:endParaRPr lang="en-US"/>
        </a:p>
      </dgm:t>
    </dgm:pt>
    <dgm:pt modelId="{8270EFA5-EADF-4405-9607-354E807EEA8F}">
      <dgm:prSet custT="1"/>
      <dgm:spPr/>
      <dgm:t>
        <a:bodyPr/>
        <a:lstStyle/>
        <a:p>
          <a:pPr algn="l">
            <a:lnSpc>
              <a:spcPct val="100000"/>
            </a:lnSpc>
          </a:pPr>
          <a:r>
            <a:rPr lang="en-US" sz="1400" dirty="0">
              <a:solidFill>
                <a:schemeClr val="tx1">
                  <a:lumMod val="95000"/>
                  <a:lumOff val="5000"/>
                </a:schemeClr>
              </a:solidFill>
            </a:rPr>
            <a:t>• </a:t>
          </a:r>
          <a:r>
            <a:rPr lang="en-US" sz="1200" b="1" dirty="0">
              <a:solidFill>
                <a:schemeClr val="tx1">
                  <a:lumMod val="95000"/>
                  <a:lumOff val="5000"/>
                </a:schemeClr>
              </a:solidFill>
            </a:rPr>
            <a:t>Critical thinking shows professionalism, reliability, and problem‑solving ability.</a:t>
          </a:r>
        </a:p>
      </dgm:t>
    </dgm:pt>
    <dgm:pt modelId="{0F9523A9-A137-438D-8294-EFDEB2C891AB}" type="parTrans" cxnId="{420F5281-DA05-44CF-B710-A0B8EE74CDB1}">
      <dgm:prSet/>
      <dgm:spPr/>
      <dgm:t>
        <a:bodyPr/>
        <a:lstStyle/>
        <a:p>
          <a:endParaRPr lang="en-US"/>
        </a:p>
      </dgm:t>
    </dgm:pt>
    <dgm:pt modelId="{3EFBDA31-081D-4C1C-AE2A-B74169984BF4}" type="sibTrans" cxnId="{420F5281-DA05-44CF-B710-A0B8EE74CDB1}">
      <dgm:prSet/>
      <dgm:spPr/>
      <dgm:t>
        <a:bodyPr/>
        <a:lstStyle/>
        <a:p>
          <a:endParaRPr lang="en-US"/>
        </a:p>
      </dgm:t>
    </dgm:pt>
    <dgm:pt modelId="{8F8E3BED-52DE-4DB9-AAFD-FAF06678D837}">
      <dgm:prSet custT="1"/>
      <dgm:spPr/>
      <dgm:t>
        <a:bodyPr/>
        <a:lstStyle/>
        <a:p>
          <a:pPr algn="l"/>
          <a:r>
            <a:rPr lang="en-US" sz="1400" b="1" dirty="0">
              <a:solidFill>
                <a:schemeClr val="tx1">
                  <a:lumMod val="95000"/>
                  <a:lumOff val="5000"/>
                </a:schemeClr>
              </a:solidFill>
            </a:rPr>
            <a:t>• It improves confidence during interviews and workplace assessments</a:t>
          </a:r>
          <a:r>
            <a:rPr lang="en-US" sz="1200" b="1" dirty="0"/>
            <a:t>.</a:t>
          </a:r>
        </a:p>
      </dgm:t>
    </dgm:pt>
    <dgm:pt modelId="{98DFACC0-7B56-4989-8DC9-E17B28DE389C}" type="parTrans" cxnId="{63CCB0B2-4111-46DC-A0FE-6083AAEDCCC8}">
      <dgm:prSet/>
      <dgm:spPr/>
      <dgm:t>
        <a:bodyPr/>
        <a:lstStyle/>
        <a:p>
          <a:endParaRPr lang="en-US"/>
        </a:p>
      </dgm:t>
    </dgm:pt>
    <dgm:pt modelId="{27CA3B13-D72E-4C91-A72C-88922706F608}" type="sibTrans" cxnId="{63CCB0B2-4111-46DC-A0FE-6083AAEDCCC8}">
      <dgm:prSet/>
      <dgm:spPr/>
      <dgm:t>
        <a:bodyPr/>
        <a:lstStyle/>
        <a:p>
          <a:endParaRPr lang="en-US"/>
        </a:p>
      </dgm:t>
    </dgm:pt>
    <dgm:pt modelId="{EC0DA41D-01D9-44E6-8F27-A28D1094B1CB}">
      <dgm:prSet custT="1"/>
      <dgm:spPr/>
      <dgm:t>
        <a:bodyPr/>
        <a:lstStyle/>
        <a:p>
          <a:r>
            <a:rPr lang="en-US" sz="1800" dirty="0">
              <a:solidFill>
                <a:schemeClr val="tx1">
                  <a:lumMod val="95000"/>
                  <a:lumOff val="5000"/>
                </a:schemeClr>
              </a:solidFill>
            </a:rPr>
            <a:t>Future Role in Health and Social Care</a:t>
          </a:r>
        </a:p>
      </dgm:t>
    </dgm:pt>
    <dgm:pt modelId="{DE16D7EB-2C5C-4EC4-BCBC-9C62F0308E28}" type="parTrans" cxnId="{36BBF31D-0CC7-4B8D-840D-06A9DA8725E6}">
      <dgm:prSet/>
      <dgm:spPr/>
      <dgm:t>
        <a:bodyPr/>
        <a:lstStyle/>
        <a:p>
          <a:endParaRPr lang="en-US"/>
        </a:p>
      </dgm:t>
    </dgm:pt>
    <dgm:pt modelId="{D5EED910-AD31-472F-96CD-2344AFD14ADA}" type="sibTrans" cxnId="{36BBF31D-0CC7-4B8D-840D-06A9DA8725E6}">
      <dgm:prSet/>
      <dgm:spPr/>
      <dgm:t>
        <a:bodyPr/>
        <a:lstStyle/>
        <a:p>
          <a:endParaRPr lang="en-US"/>
        </a:p>
      </dgm:t>
    </dgm:pt>
    <dgm:pt modelId="{265DBF8A-46E5-4A44-BF92-153FD39B21E5}">
      <dgm:prSet/>
      <dgm:spPr/>
      <dgm:t>
        <a:bodyPr/>
        <a:lstStyle/>
        <a:p>
          <a:pPr algn="r"/>
          <a:r>
            <a:rPr lang="en-US" b="1" dirty="0">
              <a:solidFill>
                <a:schemeClr val="tx1">
                  <a:lumMod val="95000"/>
                  <a:lumOff val="5000"/>
                </a:schemeClr>
              </a:solidFill>
            </a:rPr>
            <a:t>• Essential for roles such as support worker, nurse, social worker, care coordinator, or healthcare assistant</a:t>
          </a:r>
          <a:r>
            <a:rPr lang="en-US" b="1" dirty="0"/>
            <a:t>.</a:t>
          </a:r>
        </a:p>
      </dgm:t>
    </dgm:pt>
    <dgm:pt modelId="{1372C5F4-AB87-47CF-8313-2953C57C0980}" type="parTrans" cxnId="{736DE4AF-E33D-45F2-8AF0-25CA5A15128C}">
      <dgm:prSet/>
      <dgm:spPr/>
      <dgm:t>
        <a:bodyPr/>
        <a:lstStyle/>
        <a:p>
          <a:endParaRPr lang="en-US"/>
        </a:p>
      </dgm:t>
    </dgm:pt>
    <dgm:pt modelId="{C66E5E4C-94C0-43B9-AF43-1A2D95243346}" type="sibTrans" cxnId="{736DE4AF-E33D-45F2-8AF0-25CA5A15128C}">
      <dgm:prSet/>
      <dgm:spPr/>
      <dgm:t>
        <a:bodyPr/>
        <a:lstStyle/>
        <a:p>
          <a:endParaRPr lang="en-US"/>
        </a:p>
      </dgm:t>
    </dgm:pt>
    <dgm:pt modelId="{6ADFB600-531A-4CDC-8185-ECD160010825}">
      <dgm:prSet/>
      <dgm:spPr/>
      <dgm:t>
        <a:bodyPr/>
        <a:lstStyle/>
        <a:p>
          <a:pPr algn="l"/>
          <a:r>
            <a:rPr lang="en-US" b="1" dirty="0">
              <a:solidFill>
                <a:schemeClr val="tx1">
                  <a:lumMod val="95000"/>
                  <a:lumOff val="5000"/>
                </a:schemeClr>
              </a:solidFill>
            </a:rPr>
            <a:t>• Helps manage complex cases, respond to emergencies, and deliver person center care</a:t>
          </a:r>
          <a:r>
            <a:rPr lang="en-US" b="1" dirty="0"/>
            <a:t>.</a:t>
          </a:r>
        </a:p>
      </dgm:t>
    </dgm:pt>
    <dgm:pt modelId="{A6078EAF-BFBF-475C-9894-54BC5E080DF1}" type="parTrans" cxnId="{8DAD888E-2191-4584-91EA-D6B04F0B9E6C}">
      <dgm:prSet/>
      <dgm:spPr/>
      <dgm:t>
        <a:bodyPr/>
        <a:lstStyle/>
        <a:p>
          <a:endParaRPr lang="en-US"/>
        </a:p>
      </dgm:t>
    </dgm:pt>
    <dgm:pt modelId="{814D373B-61FC-457D-8E55-1C617C534265}" type="sibTrans" cxnId="{8DAD888E-2191-4584-91EA-D6B04F0B9E6C}">
      <dgm:prSet/>
      <dgm:spPr/>
      <dgm:t>
        <a:bodyPr/>
        <a:lstStyle/>
        <a:p>
          <a:endParaRPr lang="en-US"/>
        </a:p>
      </dgm:t>
    </dgm:pt>
    <dgm:pt modelId="{1A8443A9-F600-410B-AB26-90339C6EA73A}">
      <dgm:prSet custT="1"/>
      <dgm:spPr/>
      <dgm:t>
        <a:bodyPr/>
        <a:lstStyle/>
        <a:p>
          <a:pPr algn="l"/>
          <a:r>
            <a:rPr lang="en-US" sz="1200" dirty="0">
              <a:solidFill>
                <a:schemeClr val="tx1">
                  <a:lumMod val="95000"/>
                  <a:lumOff val="5000"/>
                </a:schemeClr>
              </a:solidFill>
            </a:rPr>
            <a:t>• </a:t>
          </a:r>
          <a:r>
            <a:rPr lang="en-US" sz="1400" dirty="0">
              <a:solidFill>
                <a:schemeClr val="tx1">
                  <a:lumMod val="95000"/>
                  <a:lumOff val="5000"/>
                </a:schemeClr>
              </a:solidFill>
            </a:rPr>
            <a:t>Supports leadership, teamwork, and reflective practice</a:t>
          </a:r>
          <a:r>
            <a:rPr lang="en-US" sz="1400" dirty="0"/>
            <a:t>.</a:t>
          </a:r>
        </a:p>
      </dgm:t>
    </dgm:pt>
    <dgm:pt modelId="{E9AE04D2-85DD-45C4-B217-B41D81B06DA3}" type="parTrans" cxnId="{E19112BB-BA34-4FFB-9D06-88B3F8D0C6AC}">
      <dgm:prSet/>
      <dgm:spPr/>
      <dgm:t>
        <a:bodyPr/>
        <a:lstStyle/>
        <a:p>
          <a:endParaRPr lang="en-US"/>
        </a:p>
      </dgm:t>
    </dgm:pt>
    <dgm:pt modelId="{801D3475-BC9C-47EB-93A9-30003CE6E785}" type="sibTrans" cxnId="{E19112BB-BA34-4FFB-9D06-88B3F8D0C6AC}">
      <dgm:prSet/>
      <dgm:spPr/>
      <dgm:t>
        <a:bodyPr/>
        <a:lstStyle/>
        <a:p>
          <a:endParaRPr lang="en-US"/>
        </a:p>
      </dgm:t>
    </dgm:pt>
    <dgm:pt modelId="{B6749369-A5A7-41A3-AA2C-D0C5FCE8E822}">
      <dgm:prSet custT="1"/>
      <dgm:spPr/>
      <dgm:t>
        <a:bodyPr/>
        <a:lstStyle/>
        <a:p>
          <a:r>
            <a:rPr lang="en-US" sz="1800" b="1" dirty="0">
              <a:solidFill>
                <a:schemeClr val="tx1">
                  <a:lumMod val="95000"/>
                  <a:lumOff val="5000"/>
                </a:schemeClr>
              </a:solidFill>
            </a:rPr>
            <a:t>Personal Reflection</a:t>
          </a:r>
          <a:r>
            <a:rPr lang="en-US" sz="1200" b="1" dirty="0">
              <a:solidFill>
                <a:schemeClr val="tx1">
                  <a:lumMod val="95000"/>
                  <a:lumOff val="5000"/>
                </a:schemeClr>
              </a:solidFill>
            </a:rPr>
            <a:t>:</a:t>
          </a:r>
          <a:endParaRPr lang="en-US" sz="1200" dirty="0">
            <a:solidFill>
              <a:schemeClr val="tx1">
                <a:lumMod val="95000"/>
                <a:lumOff val="5000"/>
              </a:schemeClr>
            </a:solidFill>
          </a:endParaRPr>
        </a:p>
      </dgm:t>
    </dgm:pt>
    <dgm:pt modelId="{CDAC6953-437E-46E0-8525-667BC260129A}" type="parTrans" cxnId="{7069B2B5-A1BD-4966-A601-2C641725DCCE}">
      <dgm:prSet/>
      <dgm:spPr/>
      <dgm:t>
        <a:bodyPr/>
        <a:lstStyle/>
        <a:p>
          <a:endParaRPr lang="en-US"/>
        </a:p>
      </dgm:t>
    </dgm:pt>
    <dgm:pt modelId="{F0C14A2D-E66B-45A0-8AC3-21803B15D6C4}" type="sibTrans" cxnId="{7069B2B5-A1BD-4966-A601-2C641725DCCE}">
      <dgm:prSet/>
      <dgm:spPr/>
      <dgm:t>
        <a:bodyPr/>
        <a:lstStyle/>
        <a:p>
          <a:endParaRPr lang="en-US"/>
        </a:p>
      </dgm:t>
    </dgm:pt>
    <dgm:pt modelId="{99969DC2-9906-478D-9381-7596147F803B}">
      <dgm:prSet custT="1"/>
      <dgm:spPr/>
      <dgm:t>
        <a:bodyPr/>
        <a:lstStyle/>
        <a:p>
          <a:r>
            <a:rPr lang="en-US" sz="1200" dirty="0">
              <a:solidFill>
                <a:schemeClr val="tx1">
                  <a:lumMod val="95000"/>
                  <a:lumOff val="5000"/>
                </a:schemeClr>
              </a:solidFill>
            </a:rPr>
            <a:t>• </a:t>
          </a:r>
          <a:r>
            <a:rPr lang="en-US" sz="1600" dirty="0">
              <a:solidFill>
                <a:schemeClr val="tx1">
                  <a:lumMod val="95000"/>
                  <a:lumOff val="5000"/>
                </a:schemeClr>
              </a:solidFill>
            </a:rPr>
            <a:t>Is this a strength for me</a:t>
          </a:r>
          <a:r>
            <a:rPr lang="en-US" sz="1600" dirty="0"/>
            <a:t>?</a:t>
          </a:r>
        </a:p>
      </dgm:t>
    </dgm:pt>
    <dgm:pt modelId="{B16B059E-64CB-4DD2-80FE-1707EE105AF5}" type="parTrans" cxnId="{910DC2C0-7CC6-4D84-992C-AFC9E4502A7E}">
      <dgm:prSet/>
      <dgm:spPr/>
      <dgm:t>
        <a:bodyPr/>
        <a:lstStyle/>
        <a:p>
          <a:endParaRPr lang="en-US"/>
        </a:p>
      </dgm:t>
    </dgm:pt>
    <dgm:pt modelId="{2E650DB5-0046-44FB-9FD5-A94AC9E0158C}" type="sibTrans" cxnId="{910DC2C0-7CC6-4D84-992C-AFC9E4502A7E}">
      <dgm:prSet/>
      <dgm:spPr/>
      <dgm:t>
        <a:bodyPr/>
        <a:lstStyle/>
        <a:p>
          <a:endParaRPr lang="en-US"/>
        </a:p>
      </dgm:t>
    </dgm:pt>
    <dgm:pt modelId="{87842939-C035-4528-9079-40F0DEDEE133}">
      <dgm:prSet/>
      <dgm:spPr/>
      <dgm:t>
        <a:bodyPr/>
        <a:lstStyle/>
        <a:p>
          <a:r>
            <a:rPr lang="en-US" dirty="0">
              <a:solidFill>
                <a:schemeClr val="tx1">
                  <a:lumMod val="95000"/>
                  <a:lumOff val="5000"/>
                </a:schemeClr>
              </a:solidFill>
            </a:rPr>
            <a:t>I believe I already show strengths in observing situations carefully, asking questions, and reflecting on my actions</a:t>
          </a:r>
          <a:r>
            <a:rPr lang="en-US" dirty="0"/>
            <a:t>.</a:t>
          </a:r>
        </a:p>
      </dgm:t>
    </dgm:pt>
    <dgm:pt modelId="{A5AE42F8-81F8-4376-912B-3E3A09F8D6B9}" type="parTrans" cxnId="{E2E2F2C5-50D1-4B33-B299-68C8DC35BA99}">
      <dgm:prSet/>
      <dgm:spPr/>
      <dgm:t>
        <a:bodyPr/>
        <a:lstStyle/>
        <a:p>
          <a:endParaRPr lang="en-US"/>
        </a:p>
      </dgm:t>
    </dgm:pt>
    <dgm:pt modelId="{876589AB-3E17-47FC-B248-87F646BAFD5E}" type="sibTrans" cxnId="{E2E2F2C5-50D1-4B33-B299-68C8DC35BA99}">
      <dgm:prSet/>
      <dgm:spPr/>
      <dgm:t>
        <a:bodyPr/>
        <a:lstStyle/>
        <a:p>
          <a:endParaRPr lang="en-US"/>
        </a:p>
      </dgm:t>
    </dgm:pt>
    <dgm:pt modelId="{2B4372FE-DF6C-4A72-ACE2-392DF3DB7661}">
      <dgm:prSet custT="1"/>
      <dgm:spPr/>
      <dgm:t>
        <a:bodyPr/>
        <a:lstStyle/>
        <a:p>
          <a:r>
            <a:rPr lang="en-US" sz="1200" dirty="0">
              <a:solidFill>
                <a:schemeClr val="tx1">
                  <a:lumMod val="95000"/>
                  <a:lumOff val="5000"/>
                </a:schemeClr>
              </a:solidFill>
            </a:rPr>
            <a:t>• </a:t>
          </a:r>
          <a:r>
            <a:rPr lang="en-US" sz="1600" dirty="0">
              <a:solidFill>
                <a:schemeClr val="tx1">
                  <a:lumMod val="95000"/>
                  <a:lumOff val="5000"/>
                </a:schemeClr>
              </a:solidFill>
            </a:rPr>
            <a:t>Do I want to develop it further</a:t>
          </a:r>
          <a:r>
            <a:rPr lang="en-US" sz="1200" dirty="0">
              <a:solidFill>
                <a:schemeClr val="tx1">
                  <a:lumMod val="95000"/>
                  <a:lumOff val="5000"/>
                </a:schemeClr>
              </a:solidFill>
            </a:rPr>
            <a:t>?</a:t>
          </a:r>
        </a:p>
      </dgm:t>
    </dgm:pt>
    <dgm:pt modelId="{9D5E0E73-83C3-4C64-AAEA-BFFF5FB05057}" type="parTrans" cxnId="{A8615924-A8DE-4324-B532-2A929D1E211B}">
      <dgm:prSet/>
      <dgm:spPr/>
      <dgm:t>
        <a:bodyPr/>
        <a:lstStyle/>
        <a:p>
          <a:endParaRPr lang="en-US"/>
        </a:p>
      </dgm:t>
    </dgm:pt>
    <dgm:pt modelId="{495781FB-7DB2-48DD-81CE-5C5611CC53AC}" type="sibTrans" cxnId="{A8615924-A8DE-4324-B532-2A929D1E211B}">
      <dgm:prSet/>
      <dgm:spPr/>
      <dgm:t>
        <a:bodyPr/>
        <a:lstStyle/>
        <a:p>
          <a:endParaRPr lang="en-US"/>
        </a:p>
      </dgm:t>
    </dgm:pt>
    <dgm:pt modelId="{7098AF6C-5D34-42AC-AC00-B74D011F889C}">
      <dgm:prSet/>
      <dgm:spPr/>
      <dgm:t>
        <a:bodyPr/>
        <a:lstStyle/>
        <a:p>
          <a:pPr algn="l"/>
          <a:r>
            <a:rPr lang="en-US" b="1" dirty="0">
              <a:solidFill>
                <a:schemeClr val="tx1">
                  <a:lumMod val="95000"/>
                  <a:lumOff val="5000"/>
                </a:schemeClr>
              </a:solidFill>
              <a:highlight>
                <a:srgbClr val="FFFF00"/>
              </a:highlight>
            </a:rPr>
            <a:t>Improve by practicing structured reflection (using Gibbs), seeking feedback, and applying evidence‑</a:t>
          </a:r>
        </a:p>
      </dgm:t>
    </dgm:pt>
    <dgm:pt modelId="{510C4154-EAE7-4E50-80D9-F989FE76A54F}" type="parTrans" cxnId="{C9114EB2-CF86-4DFA-8A87-15CC4985C25B}">
      <dgm:prSet/>
      <dgm:spPr/>
      <dgm:t>
        <a:bodyPr/>
        <a:lstStyle/>
        <a:p>
          <a:endParaRPr lang="en-US"/>
        </a:p>
      </dgm:t>
    </dgm:pt>
    <dgm:pt modelId="{AEAC5294-F1E5-4AB2-9BD9-54E8A4DDDEEF}" type="sibTrans" cxnId="{C9114EB2-CF86-4DFA-8A87-15CC4985C25B}">
      <dgm:prSet/>
      <dgm:spPr/>
      <dgm:t>
        <a:bodyPr/>
        <a:lstStyle/>
        <a:p>
          <a:endParaRPr lang="en-US"/>
        </a:p>
      </dgm:t>
    </dgm:pt>
    <dgm:pt modelId="{AA34E3C0-71E6-4531-B4BB-D26F34CBE1D6}" type="pres">
      <dgm:prSet presAssocID="{6A8CFDE1-429B-43BD-ADBE-32561CE14E3E}" presName="Name0" presStyleCnt="0">
        <dgm:presLayoutVars>
          <dgm:dir/>
          <dgm:resizeHandles val="exact"/>
        </dgm:presLayoutVars>
      </dgm:prSet>
      <dgm:spPr/>
    </dgm:pt>
    <dgm:pt modelId="{50C0686E-C4AD-4D95-BBD8-E6129F002DFB}" type="pres">
      <dgm:prSet presAssocID="{E47950C0-CAFA-462D-A201-E13A96A6BFD3}" presName="node" presStyleLbl="node1" presStyleIdx="0" presStyleCnt="13" custLinFactNeighborX="-547" custLinFactNeighborY="-53250">
        <dgm:presLayoutVars>
          <dgm:bulletEnabled val="1"/>
        </dgm:presLayoutVars>
      </dgm:prSet>
      <dgm:spPr/>
    </dgm:pt>
    <dgm:pt modelId="{D88B13AF-5F07-482C-9FF7-E84E8E921D94}" type="pres">
      <dgm:prSet presAssocID="{4FA58329-92E1-4A6C-B2EF-47A5EE8FFC92}" presName="sibTrans" presStyleLbl="sibTrans1D1" presStyleIdx="0" presStyleCnt="12"/>
      <dgm:spPr/>
    </dgm:pt>
    <dgm:pt modelId="{96166FD9-9970-4FAA-AB1C-D8B0CCAEE3DA}" type="pres">
      <dgm:prSet presAssocID="{4FA58329-92E1-4A6C-B2EF-47A5EE8FFC92}" presName="connectorText" presStyleLbl="sibTrans1D1" presStyleIdx="0" presStyleCnt="12"/>
      <dgm:spPr/>
    </dgm:pt>
    <dgm:pt modelId="{52AD2AC2-CC78-4266-AC55-B97CE8845289}" type="pres">
      <dgm:prSet presAssocID="{DC33C068-6346-471D-8209-34A4704D8056}" presName="node" presStyleLbl="node1" presStyleIdx="1" presStyleCnt="13" custLinFactNeighborX="-5501" custLinFactNeighborY="-6171">
        <dgm:presLayoutVars>
          <dgm:bulletEnabled val="1"/>
        </dgm:presLayoutVars>
      </dgm:prSet>
      <dgm:spPr/>
    </dgm:pt>
    <dgm:pt modelId="{D521D7E8-B515-4B58-8D9D-353B9D70F929}" type="pres">
      <dgm:prSet presAssocID="{14703AAA-749B-4C8D-A8CB-A7EF124DD25F}" presName="sibTrans" presStyleLbl="sibTrans1D1" presStyleIdx="1" presStyleCnt="12"/>
      <dgm:spPr/>
    </dgm:pt>
    <dgm:pt modelId="{19C71335-C5B2-47E3-B367-CB9687D9F8E7}" type="pres">
      <dgm:prSet presAssocID="{14703AAA-749B-4C8D-A8CB-A7EF124DD25F}" presName="connectorText" presStyleLbl="sibTrans1D1" presStyleIdx="1" presStyleCnt="12"/>
      <dgm:spPr/>
    </dgm:pt>
    <dgm:pt modelId="{AC987E45-07F0-4666-AD91-F96BF1580664}" type="pres">
      <dgm:prSet presAssocID="{8270EFA5-EADF-4405-9607-354E807EEA8F}" presName="node" presStyleLbl="node1" presStyleIdx="2" presStyleCnt="13" custLinFactNeighborX="8946" custLinFactNeighborY="-39246">
        <dgm:presLayoutVars>
          <dgm:bulletEnabled val="1"/>
        </dgm:presLayoutVars>
      </dgm:prSet>
      <dgm:spPr/>
    </dgm:pt>
    <dgm:pt modelId="{F1024649-1495-4799-9994-FDD46C03E673}" type="pres">
      <dgm:prSet presAssocID="{3EFBDA31-081D-4C1C-AE2A-B74169984BF4}" presName="sibTrans" presStyleLbl="sibTrans1D1" presStyleIdx="2" presStyleCnt="12"/>
      <dgm:spPr/>
    </dgm:pt>
    <dgm:pt modelId="{703F5332-DED6-455A-8B8F-0893211D4262}" type="pres">
      <dgm:prSet presAssocID="{3EFBDA31-081D-4C1C-AE2A-B74169984BF4}" presName="connectorText" presStyleLbl="sibTrans1D1" presStyleIdx="2" presStyleCnt="12"/>
      <dgm:spPr/>
    </dgm:pt>
    <dgm:pt modelId="{1B639FC1-51D4-4A40-B69D-9436FFE4AB0B}" type="pres">
      <dgm:prSet presAssocID="{8F8E3BED-52DE-4DB9-AAFD-FAF06678D837}" presName="node" presStyleLbl="node1" presStyleIdx="3" presStyleCnt="13">
        <dgm:presLayoutVars>
          <dgm:bulletEnabled val="1"/>
        </dgm:presLayoutVars>
      </dgm:prSet>
      <dgm:spPr/>
    </dgm:pt>
    <dgm:pt modelId="{1E451F6E-930B-4B1E-B676-E02C29D2AD44}" type="pres">
      <dgm:prSet presAssocID="{27CA3B13-D72E-4C91-A72C-88922706F608}" presName="sibTrans" presStyleLbl="sibTrans1D1" presStyleIdx="3" presStyleCnt="12"/>
      <dgm:spPr/>
    </dgm:pt>
    <dgm:pt modelId="{4017FC63-669D-47AD-B5FD-41D33F544B84}" type="pres">
      <dgm:prSet presAssocID="{27CA3B13-D72E-4C91-A72C-88922706F608}" presName="connectorText" presStyleLbl="sibTrans1D1" presStyleIdx="3" presStyleCnt="12"/>
      <dgm:spPr/>
    </dgm:pt>
    <dgm:pt modelId="{2EBE77AA-D4D3-4C77-A64B-310FA684F22C}" type="pres">
      <dgm:prSet presAssocID="{EC0DA41D-01D9-44E6-8F27-A28D1094B1CB}" presName="node" presStyleLbl="node1" presStyleIdx="4" presStyleCnt="13" custLinFactNeighborX="-5167" custLinFactNeighborY="-53250">
        <dgm:presLayoutVars>
          <dgm:bulletEnabled val="1"/>
        </dgm:presLayoutVars>
      </dgm:prSet>
      <dgm:spPr/>
    </dgm:pt>
    <dgm:pt modelId="{C948FF3C-C78E-4086-B5C6-3112EB61732C}" type="pres">
      <dgm:prSet presAssocID="{D5EED910-AD31-472F-96CD-2344AFD14ADA}" presName="sibTrans" presStyleLbl="sibTrans1D1" presStyleIdx="4" presStyleCnt="12"/>
      <dgm:spPr/>
    </dgm:pt>
    <dgm:pt modelId="{5C2DCD7D-2908-4C5C-B66E-1BA4CD563CC8}" type="pres">
      <dgm:prSet presAssocID="{D5EED910-AD31-472F-96CD-2344AFD14ADA}" presName="connectorText" presStyleLbl="sibTrans1D1" presStyleIdx="4" presStyleCnt="12"/>
      <dgm:spPr/>
    </dgm:pt>
    <dgm:pt modelId="{F00A63E6-769E-4B70-9870-8B81C39CB10E}" type="pres">
      <dgm:prSet presAssocID="{265DBF8A-46E5-4A44-BF92-153FD39B21E5}" presName="node" presStyleLbl="node1" presStyleIdx="5" presStyleCnt="13">
        <dgm:presLayoutVars>
          <dgm:bulletEnabled val="1"/>
        </dgm:presLayoutVars>
      </dgm:prSet>
      <dgm:spPr/>
    </dgm:pt>
    <dgm:pt modelId="{6D49E749-61B2-4984-B2C2-DFF0388E0597}" type="pres">
      <dgm:prSet presAssocID="{C66E5E4C-94C0-43B9-AF43-1A2D95243346}" presName="sibTrans" presStyleLbl="sibTrans1D1" presStyleIdx="5" presStyleCnt="12"/>
      <dgm:spPr/>
    </dgm:pt>
    <dgm:pt modelId="{223EF688-B98A-43ED-BB56-F6D577052F8C}" type="pres">
      <dgm:prSet presAssocID="{C66E5E4C-94C0-43B9-AF43-1A2D95243346}" presName="connectorText" presStyleLbl="sibTrans1D1" presStyleIdx="5" presStyleCnt="12"/>
      <dgm:spPr/>
    </dgm:pt>
    <dgm:pt modelId="{668DD234-DF26-45E0-A34E-C13C65B18D25}" type="pres">
      <dgm:prSet presAssocID="{6ADFB600-531A-4CDC-8185-ECD160010825}" presName="node" presStyleLbl="node1" presStyleIdx="6" presStyleCnt="13">
        <dgm:presLayoutVars>
          <dgm:bulletEnabled val="1"/>
        </dgm:presLayoutVars>
      </dgm:prSet>
      <dgm:spPr/>
    </dgm:pt>
    <dgm:pt modelId="{FA4AFAD6-8846-4B38-9526-E1D4F7E9FE27}" type="pres">
      <dgm:prSet presAssocID="{814D373B-61FC-457D-8E55-1C617C534265}" presName="sibTrans" presStyleLbl="sibTrans1D1" presStyleIdx="6" presStyleCnt="12"/>
      <dgm:spPr/>
    </dgm:pt>
    <dgm:pt modelId="{AD3D00E2-64F3-40EB-A4F9-C6D896AAD9CE}" type="pres">
      <dgm:prSet presAssocID="{814D373B-61FC-457D-8E55-1C617C534265}" presName="connectorText" presStyleLbl="sibTrans1D1" presStyleIdx="6" presStyleCnt="12"/>
      <dgm:spPr/>
    </dgm:pt>
    <dgm:pt modelId="{F162FA58-CB3F-4C42-9CE9-2E86829C5E80}" type="pres">
      <dgm:prSet presAssocID="{1A8443A9-F600-410B-AB26-90339C6EA73A}" presName="node" presStyleLbl="node1" presStyleIdx="7" presStyleCnt="13">
        <dgm:presLayoutVars>
          <dgm:bulletEnabled val="1"/>
        </dgm:presLayoutVars>
      </dgm:prSet>
      <dgm:spPr/>
    </dgm:pt>
    <dgm:pt modelId="{D1DF25B0-C2C6-4B6E-B08F-A06AFF461E1D}" type="pres">
      <dgm:prSet presAssocID="{801D3475-BC9C-47EB-93A9-30003CE6E785}" presName="sibTrans" presStyleLbl="sibTrans1D1" presStyleIdx="7" presStyleCnt="12"/>
      <dgm:spPr/>
    </dgm:pt>
    <dgm:pt modelId="{E3EE6FB6-CD35-4980-9BD0-A4AD0581BBB9}" type="pres">
      <dgm:prSet presAssocID="{801D3475-BC9C-47EB-93A9-30003CE6E785}" presName="connectorText" presStyleLbl="sibTrans1D1" presStyleIdx="7" presStyleCnt="12"/>
      <dgm:spPr/>
    </dgm:pt>
    <dgm:pt modelId="{81306F6F-72C9-403D-8517-06130D5D6E9E}" type="pres">
      <dgm:prSet presAssocID="{B6749369-A5A7-41A3-AA2C-D0C5FCE8E822}" presName="node" presStyleLbl="node1" presStyleIdx="8" presStyleCnt="13">
        <dgm:presLayoutVars>
          <dgm:bulletEnabled val="1"/>
        </dgm:presLayoutVars>
      </dgm:prSet>
      <dgm:spPr/>
    </dgm:pt>
    <dgm:pt modelId="{34E167F9-3C81-40F1-9734-02D864B97AC8}" type="pres">
      <dgm:prSet presAssocID="{F0C14A2D-E66B-45A0-8AC3-21803B15D6C4}" presName="sibTrans" presStyleLbl="sibTrans1D1" presStyleIdx="8" presStyleCnt="12"/>
      <dgm:spPr/>
    </dgm:pt>
    <dgm:pt modelId="{5B17C003-1991-40CF-90B2-1BA6BD135DF3}" type="pres">
      <dgm:prSet presAssocID="{F0C14A2D-E66B-45A0-8AC3-21803B15D6C4}" presName="connectorText" presStyleLbl="sibTrans1D1" presStyleIdx="8" presStyleCnt="12"/>
      <dgm:spPr/>
    </dgm:pt>
    <dgm:pt modelId="{B7D7A215-845F-48AD-A61C-7AD13DB06281}" type="pres">
      <dgm:prSet presAssocID="{99969DC2-9906-478D-9381-7596147F803B}" presName="node" presStyleLbl="node1" presStyleIdx="9" presStyleCnt="13">
        <dgm:presLayoutVars>
          <dgm:bulletEnabled val="1"/>
        </dgm:presLayoutVars>
      </dgm:prSet>
      <dgm:spPr/>
    </dgm:pt>
    <dgm:pt modelId="{5B1FA3FD-53A8-44A7-89BA-DAB835658990}" type="pres">
      <dgm:prSet presAssocID="{2E650DB5-0046-44FB-9FD5-A94AC9E0158C}" presName="sibTrans" presStyleLbl="sibTrans1D1" presStyleIdx="9" presStyleCnt="12"/>
      <dgm:spPr/>
    </dgm:pt>
    <dgm:pt modelId="{F58EC39E-DFCF-4B53-A1F8-DE16C4A9166A}" type="pres">
      <dgm:prSet presAssocID="{2E650DB5-0046-44FB-9FD5-A94AC9E0158C}" presName="connectorText" presStyleLbl="sibTrans1D1" presStyleIdx="9" presStyleCnt="12"/>
      <dgm:spPr/>
    </dgm:pt>
    <dgm:pt modelId="{EE474093-DF53-4BC1-BD8B-FDE354DBA4A3}" type="pres">
      <dgm:prSet presAssocID="{87842939-C035-4528-9079-40F0DEDEE133}" presName="node" presStyleLbl="node1" presStyleIdx="10" presStyleCnt="13" custLinFactNeighborX="-382" custLinFactNeighborY="43855">
        <dgm:presLayoutVars>
          <dgm:bulletEnabled val="1"/>
        </dgm:presLayoutVars>
      </dgm:prSet>
      <dgm:spPr/>
    </dgm:pt>
    <dgm:pt modelId="{804B8AA7-6869-4E96-A3CD-026EF3CD195F}" type="pres">
      <dgm:prSet presAssocID="{876589AB-3E17-47FC-B248-87F646BAFD5E}" presName="sibTrans" presStyleLbl="sibTrans1D1" presStyleIdx="10" presStyleCnt="12"/>
      <dgm:spPr/>
    </dgm:pt>
    <dgm:pt modelId="{B9D32D39-9ACE-4C3C-ADC6-BC4991189BF6}" type="pres">
      <dgm:prSet presAssocID="{876589AB-3E17-47FC-B248-87F646BAFD5E}" presName="connectorText" presStyleLbl="sibTrans1D1" presStyleIdx="10" presStyleCnt="12"/>
      <dgm:spPr/>
    </dgm:pt>
    <dgm:pt modelId="{576D74BB-EF67-4CF4-B621-1A6CF2C58F5A}" type="pres">
      <dgm:prSet presAssocID="{2B4372FE-DF6C-4A72-ACE2-392DF3DB7661}" presName="node" presStyleLbl="node1" presStyleIdx="11" presStyleCnt="13" custLinFactNeighborX="15129" custLinFactNeighborY="43855">
        <dgm:presLayoutVars>
          <dgm:bulletEnabled val="1"/>
        </dgm:presLayoutVars>
      </dgm:prSet>
      <dgm:spPr/>
    </dgm:pt>
    <dgm:pt modelId="{575379BF-608E-4B06-804C-AB44660DE14E}" type="pres">
      <dgm:prSet presAssocID="{495781FB-7DB2-48DD-81CE-5C5611CC53AC}" presName="sibTrans" presStyleLbl="sibTrans1D1" presStyleIdx="11" presStyleCnt="12"/>
      <dgm:spPr/>
    </dgm:pt>
    <dgm:pt modelId="{39436CD8-539F-44FA-A218-D7E53036C502}" type="pres">
      <dgm:prSet presAssocID="{495781FB-7DB2-48DD-81CE-5C5611CC53AC}" presName="connectorText" presStyleLbl="sibTrans1D1" presStyleIdx="11" presStyleCnt="12"/>
      <dgm:spPr/>
    </dgm:pt>
    <dgm:pt modelId="{7D8914A5-2F77-4119-8E68-74B9C13B490E}" type="pres">
      <dgm:prSet presAssocID="{7098AF6C-5D34-42AC-AC00-B74D011F889C}" presName="node" presStyleLbl="node1" presStyleIdx="12" presStyleCnt="13" custLinFactNeighborX="66703" custLinFactNeighborY="56175">
        <dgm:presLayoutVars>
          <dgm:bulletEnabled val="1"/>
        </dgm:presLayoutVars>
      </dgm:prSet>
      <dgm:spPr/>
    </dgm:pt>
  </dgm:ptLst>
  <dgm:cxnLst>
    <dgm:cxn modelId="{FB594E07-DCD8-4B4C-A0F7-99F92F3AC156}" type="presOf" srcId="{4FA58329-92E1-4A6C-B2EF-47A5EE8FFC92}" destId="{D88B13AF-5F07-482C-9FF7-E84E8E921D94}" srcOrd="0" destOrd="0" presId="urn:microsoft.com/office/officeart/2016/7/layout/RepeatingBendingProcessNew"/>
    <dgm:cxn modelId="{1D567A08-F2B0-465A-B114-883A1AC23EF9}" type="presOf" srcId="{87842939-C035-4528-9079-40F0DEDEE133}" destId="{EE474093-DF53-4BC1-BD8B-FDE354DBA4A3}" srcOrd="0" destOrd="0" presId="urn:microsoft.com/office/officeart/2016/7/layout/RepeatingBendingProcessNew"/>
    <dgm:cxn modelId="{36BBF31D-0CC7-4B8D-840D-06A9DA8725E6}" srcId="{6A8CFDE1-429B-43BD-ADBE-32561CE14E3E}" destId="{EC0DA41D-01D9-44E6-8F27-A28D1094B1CB}" srcOrd="4" destOrd="0" parTransId="{DE16D7EB-2C5C-4EC4-BCBC-9C62F0308E28}" sibTransId="{D5EED910-AD31-472F-96CD-2344AFD14ADA}"/>
    <dgm:cxn modelId="{C8E55020-2838-46F0-BDDD-78C3640DB072}" srcId="{6A8CFDE1-429B-43BD-ADBE-32561CE14E3E}" destId="{E47950C0-CAFA-462D-A201-E13A96A6BFD3}" srcOrd="0" destOrd="0" parTransId="{97507598-4B76-4F64-8306-6393A40F9D81}" sibTransId="{4FA58329-92E1-4A6C-B2EF-47A5EE8FFC92}"/>
    <dgm:cxn modelId="{893E7621-8D2F-4308-8F3D-686B7FE07F38}" type="presOf" srcId="{814D373B-61FC-457D-8E55-1C617C534265}" destId="{AD3D00E2-64F3-40EB-A4F9-C6D896AAD9CE}" srcOrd="1" destOrd="0" presId="urn:microsoft.com/office/officeart/2016/7/layout/RepeatingBendingProcessNew"/>
    <dgm:cxn modelId="{A6E39023-7250-4158-9DC4-DA914C69BC30}" type="presOf" srcId="{814D373B-61FC-457D-8E55-1C617C534265}" destId="{FA4AFAD6-8846-4B38-9526-E1D4F7E9FE27}" srcOrd="0" destOrd="0" presId="urn:microsoft.com/office/officeart/2016/7/layout/RepeatingBendingProcessNew"/>
    <dgm:cxn modelId="{A8615924-A8DE-4324-B532-2A929D1E211B}" srcId="{6A8CFDE1-429B-43BD-ADBE-32561CE14E3E}" destId="{2B4372FE-DF6C-4A72-ACE2-392DF3DB7661}" srcOrd="11" destOrd="0" parTransId="{9D5E0E73-83C3-4C64-AAEA-BFFF5FB05057}" sibTransId="{495781FB-7DB2-48DD-81CE-5C5611CC53AC}"/>
    <dgm:cxn modelId="{1D40E02C-78C0-442B-A259-7707F01C804D}" type="presOf" srcId="{27CA3B13-D72E-4C91-A72C-88922706F608}" destId="{1E451F6E-930B-4B1E-B676-E02C29D2AD44}" srcOrd="0" destOrd="0" presId="urn:microsoft.com/office/officeart/2016/7/layout/RepeatingBendingProcessNew"/>
    <dgm:cxn modelId="{7E82C62E-F02E-47F5-99FE-97AA08D68A4B}" type="presOf" srcId="{B6749369-A5A7-41A3-AA2C-D0C5FCE8E822}" destId="{81306F6F-72C9-403D-8517-06130D5D6E9E}" srcOrd="0" destOrd="0" presId="urn:microsoft.com/office/officeart/2016/7/layout/RepeatingBendingProcessNew"/>
    <dgm:cxn modelId="{8816CE2E-C7EA-43D9-9AFE-AC102D0AF63B}" type="presOf" srcId="{99969DC2-9906-478D-9381-7596147F803B}" destId="{B7D7A215-845F-48AD-A61C-7AD13DB06281}" srcOrd="0" destOrd="0" presId="urn:microsoft.com/office/officeart/2016/7/layout/RepeatingBendingProcessNew"/>
    <dgm:cxn modelId="{C15D822F-1D36-41E6-8A84-2EEECEC41F8C}" type="presOf" srcId="{2B4372FE-DF6C-4A72-ACE2-392DF3DB7661}" destId="{576D74BB-EF67-4CF4-B621-1A6CF2C58F5A}" srcOrd="0" destOrd="0" presId="urn:microsoft.com/office/officeart/2016/7/layout/RepeatingBendingProcessNew"/>
    <dgm:cxn modelId="{744A3B32-D836-4C48-8087-E0891E627A50}" srcId="{6A8CFDE1-429B-43BD-ADBE-32561CE14E3E}" destId="{DC33C068-6346-471D-8209-34A4704D8056}" srcOrd="1" destOrd="0" parTransId="{383D7E0A-F46A-4620-B4EE-30765CB47A66}" sibTransId="{14703AAA-749B-4C8D-A8CB-A7EF124DD25F}"/>
    <dgm:cxn modelId="{84002E35-AF29-47D6-93AC-9078D994789F}" type="presOf" srcId="{E47950C0-CAFA-462D-A201-E13A96A6BFD3}" destId="{50C0686E-C4AD-4D95-BBD8-E6129F002DFB}" srcOrd="0" destOrd="0" presId="urn:microsoft.com/office/officeart/2016/7/layout/RepeatingBendingProcessNew"/>
    <dgm:cxn modelId="{9D9C923A-14B8-43E8-BBEC-8D06F7E51D1C}" type="presOf" srcId="{C66E5E4C-94C0-43B9-AF43-1A2D95243346}" destId="{6D49E749-61B2-4984-B2C2-DFF0388E0597}" srcOrd="0" destOrd="0" presId="urn:microsoft.com/office/officeart/2016/7/layout/RepeatingBendingProcessNew"/>
    <dgm:cxn modelId="{9A46213C-C536-4B44-B99C-A888A88690AA}" type="presOf" srcId="{D5EED910-AD31-472F-96CD-2344AFD14ADA}" destId="{5C2DCD7D-2908-4C5C-B66E-1BA4CD563CC8}" srcOrd="1" destOrd="0" presId="urn:microsoft.com/office/officeart/2016/7/layout/RepeatingBendingProcessNew"/>
    <dgm:cxn modelId="{CBD68569-E9BE-44E5-BDA7-84F12536B763}" type="presOf" srcId="{1A8443A9-F600-410B-AB26-90339C6EA73A}" destId="{F162FA58-CB3F-4C42-9CE9-2E86829C5E80}" srcOrd="0" destOrd="0" presId="urn:microsoft.com/office/officeart/2016/7/layout/RepeatingBendingProcessNew"/>
    <dgm:cxn modelId="{1CF62A4A-93BF-484D-8F1C-3A8A3D4A71C3}" type="presOf" srcId="{8F8E3BED-52DE-4DB9-AAFD-FAF06678D837}" destId="{1B639FC1-51D4-4A40-B69D-9436FFE4AB0B}" srcOrd="0" destOrd="0" presId="urn:microsoft.com/office/officeart/2016/7/layout/RepeatingBendingProcessNew"/>
    <dgm:cxn modelId="{68B7034B-506B-467D-93EB-67B6354A5977}" type="presOf" srcId="{4FA58329-92E1-4A6C-B2EF-47A5EE8FFC92}" destId="{96166FD9-9970-4FAA-AB1C-D8B0CCAEE3DA}" srcOrd="1" destOrd="0" presId="urn:microsoft.com/office/officeart/2016/7/layout/RepeatingBendingProcessNew"/>
    <dgm:cxn modelId="{9AFC954F-C358-4641-8E62-F0869F46093C}" type="presOf" srcId="{6A8CFDE1-429B-43BD-ADBE-32561CE14E3E}" destId="{AA34E3C0-71E6-4531-B4BB-D26F34CBE1D6}" srcOrd="0" destOrd="0" presId="urn:microsoft.com/office/officeart/2016/7/layout/RepeatingBendingProcessNew"/>
    <dgm:cxn modelId="{72AB9E53-6E43-4EDD-B9DF-AAF05E2573A3}" type="presOf" srcId="{265DBF8A-46E5-4A44-BF92-153FD39B21E5}" destId="{F00A63E6-769E-4B70-9870-8B81C39CB10E}" srcOrd="0" destOrd="0" presId="urn:microsoft.com/office/officeart/2016/7/layout/RepeatingBendingProcessNew"/>
    <dgm:cxn modelId="{79AD3957-7020-4DF1-91AD-C68E6505D6CD}" type="presOf" srcId="{14703AAA-749B-4C8D-A8CB-A7EF124DD25F}" destId="{D521D7E8-B515-4B58-8D9D-353B9D70F929}" srcOrd="0" destOrd="0" presId="urn:microsoft.com/office/officeart/2016/7/layout/RepeatingBendingProcessNew"/>
    <dgm:cxn modelId="{C18DF65A-AFA3-4509-B228-64848471A6CC}" type="presOf" srcId="{F0C14A2D-E66B-45A0-8AC3-21803B15D6C4}" destId="{5B17C003-1991-40CF-90B2-1BA6BD135DF3}" srcOrd="1" destOrd="0" presId="urn:microsoft.com/office/officeart/2016/7/layout/RepeatingBendingProcessNew"/>
    <dgm:cxn modelId="{26E39380-8D66-400A-B5E3-85C321903DDC}" type="presOf" srcId="{6ADFB600-531A-4CDC-8185-ECD160010825}" destId="{668DD234-DF26-45E0-A34E-C13C65B18D25}" srcOrd="0" destOrd="0" presId="urn:microsoft.com/office/officeart/2016/7/layout/RepeatingBendingProcessNew"/>
    <dgm:cxn modelId="{420F5281-DA05-44CF-B710-A0B8EE74CDB1}" srcId="{6A8CFDE1-429B-43BD-ADBE-32561CE14E3E}" destId="{8270EFA5-EADF-4405-9607-354E807EEA8F}" srcOrd="2" destOrd="0" parTransId="{0F9523A9-A137-438D-8294-EFDEB2C891AB}" sibTransId="{3EFBDA31-081D-4C1C-AE2A-B74169984BF4}"/>
    <dgm:cxn modelId="{9BEC798B-ED58-4B1F-BB8B-70136C473FAB}" type="presOf" srcId="{3EFBDA31-081D-4C1C-AE2A-B74169984BF4}" destId="{F1024649-1495-4799-9994-FDD46C03E673}" srcOrd="0" destOrd="0" presId="urn:microsoft.com/office/officeart/2016/7/layout/RepeatingBendingProcessNew"/>
    <dgm:cxn modelId="{8DAD888E-2191-4584-91EA-D6B04F0B9E6C}" srcId="{6A8CFDE1-429B-43BD-ADBE-32561CE14E3E}" destId="{6ADFB600-531A-4CDC-8185-ECD160010825}" srcOrd="6" destOrd="0" parTransId="{A6078EAF-BFBF-475C-9894-54BC5E080DF1}" sibTransId="{814D373B-61FC-457D-8E55-1C617C534265}"/>
    <dgm:cxn modelId="{CFD577AA-99A2-4973-9351-7F0F6DCC3386}" type="presOf" srcId="{495781FB-7DB2-48DD-81CE-5C5611CC53AC}" destId="{39436CD8-539F-44FA-A218-D7E53036C502}" srcOrd="1" destOrd="0" presId="urn:microsoft.com/office/officeart/2016/7/layout/RepeatingBendingProcessNew"/>
    <dgm:cxn modelId="{736DE4AF-E33D-45F2-8AF0-25CA5A15128C}" srcId="{6A8CFDE1-429B-43BD-ADBE-32561CE14E3E}" destId="{265DBF8A-46E5-4A44-BF92-153FD39B21E5}" srcOrd="5" destOrd="0" parTransId="{1372C5F4-AB87-47CF-8313-2953C57C0980}" sibTransId="{C66E5E4C-94C0-43B9-AF43-1A2D95243346}"/>
    <dgm:cxn modelId="{C9114EB2-CF86-4DFA-8A87-15CC4985C25B}" srcId="{6A8CFDE1-429B-43BD-ADBE-32561CE14E3E}" destId="{7098AF6C-5D34-42AC-AC00-B74D011F889C}" srcOrd="12" destOrd="0" parTransId="{510C4154-EAE7-4E50-80D9-F989FE76A54F}" sibTransId="{AEAC5294-F1E5-4AB2-9BD9-54E8A4DDDEEF}"/>
    <dgm:cxn modelId="{63CCB0B2-4111-46DC-A0FE-6083AAEDCCC8}" srcId="{6A8CFDE1-429B-43BD-ADBE-32561CE14E3E}" destId="{8F8E3BED-52DE-4DB9-AAFD-FAF06678D837}" srcOrd="3" destOrd="0" parTransId="{98DFACC0-7B56-4989-8DC9-E17B28DE389C}" sibTransId="{27CA3B13-D72E-4C91-A72C-88922706F608}"/>
    <dgm:cxn modelId="{7069B2B5-A1BD-4966-A601-2C641725DCCE}" srcId="{6A8CFDE1-429B-43BD-ADBE-32561CE14E3E}" destId="{B6749369-A5A7-41A3-AA2C-D0C5FCE8E822}" srcOrd="8" destOrd="0" parTransId="{CDAC6953-437E-46E0-8525-667BC260129A}" sibTransId="{F0C14A2D-E66B-45A0-8AC3-21803B15D6C4}"/>
    <dgm:cxn modelId="{E19112BB-BA34-4FFB-9D06-88B3F8D0C6AC}" srcId="{6A8CFDE1-429B-43BD-ADBE-32561CE14E3E}" destId="{1A8443A9-F600-410B-AB26-90339C6EA73A}" srcOrd="7" destOrd="0" parTransId="{E9AE04D2-85DD-45C4-B217-B41D81B06DA3}" sibTransId="{801D3475-BC9C-47EB-93A9-30003CE6E785}"/>
    <dgm:cxn modelId="{D0169EBD-5F3C-4936-8F6B-BB7716C8B470}" type="presOf" srcId="{EC0DA41D-01D9-44E6-8F27-A28D1094B1CB}" destId="{2EBE77AA-D4D3-4C77-A64B-310FA684F22C}" srcOrd="0" destOrd="0" presId="urn:microsoft.com/office/officeart/2016/7/layout/RepeatingBendingProcessNew"/>
    <dgm:cxn modelId="{90D04EBE-FC57-40BF-A99A-01354FEF8786}" type="presOf" srcId="{2E650DB5-0046-44FB-9FD5-A94AC9E0158C}" destId="{F58EC39E-DFCF-4B53-A1F8-DE16C4A9166A}" srcOrd="1" destOrd="0" presId="urn:microsoft.com/office/officeart/2016/7/layout/RepeatingBendingProcessNew"/>
    <dgm:cxn modelId="{910DC2C0-7CC6-4D84-992C-AFC9E4502A7E}" srcId="{6A8CFDE1-429B-43BD-ADBE-32561CE14E3E}" destId="{99969DC2-9906-478D-9381-7596147F803B}" srcOrd="9" destOrd="0" parTransId="{B16B059E-64CB-4DD2-80FE-1707EE105AF5}" sibTransId="{2E650DB5-0046-44FB-9FD5-A94AC9E0158C}"/>
    <dgm:cxn modelId="{847A44C2-4921-44DF-B200-1F95DA80D2E0}" type="presOf" srcId="{2E650DB5-0046-44FB-9FD5-A94AC9E0158C}" destId="{5B1FA3FD-53A8-44A7-89BA-DAB835658990}" srcOrd="0" destOrd="0" presId="urn:microsoft.com/office/officeart/2016/7/layout/RepeatingBendingProcessNew"/>
    <dgm:cxn modelId="{E2E2F2C5-50D1-4B33-B299-68C8DC35BA99}" srcId="{6A8CFDE1-429B-43BD-ADBE-32561CE14E3E}" destId="{87842939-C035-4528-9079-40F0DEDEE133}" srcOrd="10" destOrd="0" parTransId="{A5AE42F8-81F8-4376-912B-3E3A09F8D6B9}" sibTransId="{876589AB-3E17-47FC-B248-87F646BAFD5E}"/>
    <dgm:cxn modelId="{E2E83BC6-2224-410A-923A-667082D16D2D}" type="presOf" srcId="{3EFBDA31-081D-4C1C-AE2A-B74169984BF4}" destId="{703F5332-DED6-455A-8B8F-0893211D4262}" srcOrd="1" destOrd="0" presId="urn:microsoft.com/office/officeart/2016/7/layout/RepeatingBendingProcessNew"/>
    <dgm:cxn modelId="{89A9DAC7-9B8F-4265-B7C6-D1A26AB92032}" type="presOf" srcId="{8270EFA5-EADF-4405-9607-354E807EEA8F}" destId="{AC987E45-07F0-4666-AD91-F96BF1580664}" srcOrd="0" destOrd="0" presId="urn:microsoft.com/office/officeart/2016/7/layout/RepeatingBendingProcessNew"/>
    <dgm:cxn modelId="{2DF5E7CA-061D-46E5-8823-63ACB5C97565}" type="presOf" srcId="{C66E5E4C-94C0-43B9-AF43-1A2D95243346}" destId="{223EF688-B98A-43ED-BB56-F6D577052F8C}" srcOrd="1" destOrd="0" presId="urn:microsoft.com/office/officeart/2016/7/layout/RepeatingBendingProcessNew"/>
    <dgm:cxn modelId="{D8F4E3CC-7A95-4DB6-941D-F29B973CA2C6}" type="presOf" srcId="{876589AB-3E17-47FC-B248-87F646BAFD5E}" destId="{B9D32D39-9ACE-4C3C-ADC6-BC4991189BF6}" srcOrd="1" destOrd="0" presId="urn:microsoft.com/office/officeart/2016/7/layout/RepeatingBendingProcessNew"/>
    <dgm:cxn modelId="{3387E2D4-70D2-4DFD-99A3-07F1CAC7D00C}" type="presOf" srcId="{F0C14A2D-E66B-45A0-8AC3-21803B15D6C4}" destId="{34E167F9-3C81-40F1-9734-02D864B97AC8}" srcOrd="0" destOrd="0" presId="urn:microsoft.com/office/officeart/2016/7/layout/RepeatingBendingProcessNew"/>
    <dgm:cxn modelId="{AF111AD8-8ECC-4FAA-9B84-D0102D1CF942}" type="presOf" srcId="{D5EED910-AD31-472F-96CD-2344AFD14ADA}" destId="{C948FF3C-C78E-4086-B5C6-3112EB61732C}" srcOrd="0" destOrd="0" presId="urn:microsoft.com/office/officeart/2016/7/layout/RepeatingBendingProcessNew"/>
    <dgm:cxn modelId="{430A1DDB-B438-4A5A-AD87-8FE841CA21C8}" type="presOf" srcId="{876589AB-3E17-47FC-B248-87F646BAFD5E}" destId="{804B8AA7-6869-4E96-A3CD-026EF3CD195F}" srcOrd="0" destOrd="0" presId="urn:microsoft.com/office/officeart/2016/7/layout/RepeatingBendingProcessNew"/>
    <dgm:cxn modelId="{FD3AE5DC-D0D8-4599-9B48-3DCD70FAC210}" type="presOf" srcId="{801D3475-BC9C-47EB-93A9-30003CE6E785}" destId="{D1DF25B0-C2C6-4B6E-B08F-A06AFF461E1D}" srcOrd="0" destOrd="0" presId="urn:microsoft.com/office/officeart/2016/7/layout/RepeatingBendingProcessNew"/>
    <dgm:cxn modelId="{B201C9DD-4B71-4A26-9A4E-35F44ABEF995}" type="presOf" srcId="{14703AAA-749B-4C8D-A8CB-A7EF124DD25F}" destId="{19C71335-C5B2-47E3-B367-CB9687D9F8E7}" srcOrd="1" destOrd="0" presId="urn:microsoft.com/office/officeart/2016/7/layout/RepeatingBendingProcessNew"/>
    <dgm:cxn modelId="{222373E0-DF01-494A-AAA9-E80044F5CC09}" type="presOf" srcId="{495781FB-7DB2-48DD-81CE-5C5611CC53AC}" destId="{575379BF-608E-4B06-804C-AB44660DE14E}" srcOrd="0" destOrd="0" presId="urn:microsoft.com/office/officeart/2016/7/layout/RepeatingBendingProcessNew"/>
    <dgm:cxn modelId="{758011F1-8410-4BDE-8B68-1099FF970221}" type="presOf" srcId="{27CA3B13-D72E-4C91-A72C-88922706F608}" destId="{4017FC63-669D-47AD-B5FD-41D33F544B84}" srcOrd="1" destOrd="0" presId="urn:microsoft.com/office/officeart/2016/7/layout/RepeatingBendingProcessNew"/>
    <dgm:cxn modelId="{F6A7EDF4-2F50-4508-AAA2-B515316B989E}" type="presOf" srcId="{7098AF6C-5D34-42AC-AC00-B74D011F889C}" destId="{7D8914A5-2F77-4119-8E68-74B9C13B490E}" srcOrd="0" destOrd="0" presId="urn:microsoft.com/office/officeart/2016/7/layout/RepeatingBendingProcessNew"/>
    <dgm:cxn modelId="{D78F24FB-5EEE-4FF3-B909-12FFD3BE06C7}" type="presOf" srcId="{DC33C068-6346-471D-8209-34A4704D8056}" destId="{52AD2AC2-CC78-4266-AC55-B97CE8845289}" srcOrd="0" destOrd="0" presId="urn:microsoft.com/office/officeart/2016/7/layout/RepeatingBendingProcessNew"/>
    <dgm:cxn modelId="{91BF59FD-ABF6-4093-9544-3488AB6EC7FB}" type="presOf" srcId="{801D3475-BC9C-47EB-93A9-30003CE6E785}" destId="{E3EE6FB6-CD35-4980-9BD0-A4AD0581BBB9}" srcOrd="1" destOrd="0" presId="urn:microsoft.com/office/officeart/2016/7/layout/RepeatingBendingProcessNew"/>
    <dgm:cxn modelId="{997FE3E3-946B-4E7D-98B5-710AAC8B890B}" type="presParOf" srcId="{AA34E3C0-71E6-4531-B4BB-D26F34CBE1D6}" destId="{50C0686E-C4AD-4D95-BBD8-E6129F002DFB}" srcOrd="0" destOrd="0" presId="urn:microsoft.com/office/officeart/2016/7/layout/RepeatingBendingProcessNew"/>
    <dgm:cxn modelId="{19796FB2-8A13-49E7-BDF6-161C6C50125D}" type="presParOf" srcId="{AA34E3C0-71E6-4531-B4BB-D26F34CBE1D6}" destId="{D88B13AF-5F07-482C-9FF7-E84E8E921D94}" srcOrd="1" destOrd="0" presId="urn:microsoft.com/office/officeart/2016/7/layout/RepeatingBendingProcessNew"/>
    <dgm:cxn modelId="{C8F213F6-22A4-4E5B-B70B-C27B23235F1D}" type="presParOf" srcId="{D88B13AF-5F07-482C-9FF7-E84E8E921D94}" destId="{96166FD9-9970-4FAA-AB1C-D8B0CCAEE3DA}" srcOrd="0" destOrd="0" presId="urn:microsoft.com/office/officeart/2016/7/layout/RepeatingBendingProcessNew"/>
    <dgm:cxn modelId="{93A54DF3-85A9-400D-A420-6C31F0538361}" type="presParOf" srcId="{AA34E3C0-71E6-4531-B4BB-D26F34CBE1D6}" destId="{52AD2AC2-CC78-4266-AC55-B97CE8845289}" srcOrd="2" destOrd="0" presId="urn:microsoft.com/office/officeart/2016/7/layout/RepeatingBendingProcessNew"/>
    <dgm:cxn modelId="{FF700D50-6D83-44E4-B0EC-DCC88C52A7D9}" type="presParOf" srcId="{AA34E3C0-71E6-4531-B4BB-D26F34CBE1D6}" destId="{D521D7E8-B515-4B58-8D9D-353B9D70F929}" srcOrd="3" destOrd="0" presId="urn:microsoft.com/office/officeart/2016/7/layout/RepeatingBendingProcessNew"/>
    <dgm:cxn modelId="{0F12EDB0-96D3-4251-A5C7-36745FE08D56}" type="presParOf" srcId="{D521D7E8-B515-4B58-8D9D-353B9D70F929}" destId="{19C71335-C5B2-47E3-B367-CB9687D9F8E7}" srcOrd="0" destOrd="0" presId="urn:microsoft.com/office/officeart/2016/7/layout/RepeatingBendingProcessNew"/>
    <dgm:cxn modelId="{4FA17556-A9FD-43D5-A5BE-16B445449134}" type="presParOf" srcId="{AA34E3C0-71E6-4531-B4BB-D26F34CBE1D6}" destId="{AC987E45-07F0-4666-AD91-F96BF1580664}" srcOrd="4" destOrd="0" presId="urn:microsoft.com/office/officeart/2016/7/layout/RepeatingBendingProcessNew"/>
    <dgm:cxn modelId="{8932C8E4-91F6-4391-B522-774C5437AEBA}" type="presParOf" srcId="{AA34E3C0-71E6-4531-B4BB-D26F34CBE1D6}" destId="{F1024649-1495-4799-9994-FDD46C03E673}" srcOrd="5" destOrd="0" presId="urn:microsoft.com/office/officeart/2016/7/layout/RepeatingBendingProcessNew"/>
    <dgm:cxn modelId="{99AF17D3-558C-4DF3-B61A-C73EA516D4A4}" type="presParOf" srcId="{F1024649-1495-4799-9994-FDD46C03E673}" destId="{703F5332-DED6-455A-8B8F-0893211D4262}" srcOrd="0" destOrd="0" presId="urn:microsoft.com/office/officeart/2016/7/layout/RepeatingBendingProcessNew"/>
    <dgm:cxn modelId="{F5EC538E-2485-4EDA-81AD-B1C5CA472169}" type="presParOf" srcId="{AA34E3C0-71E6-4531-B4BB-D26F34CBE1D6}" destId="{1B639FC1-51D4-4A40-B69D-9436FFE4AB0B}" srcOrd="6" destOrd="0" presId="urn:microsoft.com/office/officeart/2016/7/layout/RepeatingBendingProcessNew"/>
    <dgm:cxn modelId="{1ACEDFFD-91CD-4EFA-9E41-75A4F026EE92}" type="presParOf" srcId="{AA34E3C0-71E6-4531-B4BB-D26F34CBE1D6}" destId="{1E451F6E-930B-4B1E-B676-E02C29D2AD44}" srcOrd="7" destOrd="0" presId="urn:microsoft.com/office/officeart/2016/7/layout/RepeatingBendingProcessNew"/>
    <dgm:cxn modelId="{A28958B5-50DE-4598-98EE-8F1894F40785}" type="presParOf" srcId="{1E451F6E-930B-4B1E-B676-E02C29D2AD44}" destId="{4017FC63-669D-47AD-B5FD-41D33F544B84}" srcOrd="0" destOrd="0" presId="urn:microsoft.com/office/officeart/2016/7/layout/RepeatingBendingProcessNew"/>
    <dgm:cxn modelId="{02E2F9C4-64AE-4A22-983D-1DAF7162BEFB}" type="presParOf" srcId="{AA34E3C0-71E6-4531-B4BB-D26F34CBE1D6}" destId="{2EBE77AA-D4D3-4C77-A64B-310FA684F22C}" srcOrd="8" destOrd="0" presId="urn:microsoft.com/office/officeart/2016/7/layout/RepeatingBendingProcessNew"/>
    <dgm:cxn modelId="{035D993D-59B6-43CC-BFDF-94DF56923D05}" type="presParOf" srcId="{AA34E3C0-71E6-4531-B4BB-D26F34CBE1D6}" destId="{C948FF3C-C78E-4086-B5C6-3112EB61732C}" srcOrd="9" destOrd="0" presId="urn:microsoft.com/office/officeart/2016/7/layout/RepeatingBendingProcessNew"/>
    <dgm:cxn modelId="{E30C7268-648F-4B61-A2A7-B7C95E5E4D71}" type="presParOf" srcId="{C948FF3C-C78E-4086-B5C6-3112EB61732C}" destId="{5C2DCD7D-2908-4C5C-B66E-1BA4CD563CC8}" srcOrd="0" destOrd="0" presId="urn:microsoft.com/office/officeart/2016/7/layout/RepeatingBendingProcessNew"/>
    <dgm:cxn modelId="{F8EF70AE-58F4-46E5-9FD7-71C98A7647C3}" type="presParOf" srcId="{AA34E3C0-71E6-4531-B4BB-D26F34CBE1D6}" destId="{F00A63E6-769E-4B70-9870-8B81C39CB10E}" srcOrd="10" destOrd="0" presId="urn:microsoft.com/office/officeart/2016/7/layout/RepeatingBendingProcessNew"/>
    <dgm:cxn modelId="{E126AABE-0A8B-49D7-ADC4-97353A75525B}" type="presParOf" srcId="{AA34E3C0-71E6-4531-B4BB-D26F34CBE1D6}" destId="{6D49E749-61B2-4984-B2C2-DFF0388E0597}" srcOrd="11" destOrd="0" presId="urn:microsoft.com/office/officeart/2016/7/layout/RepeatingBendingProcessNew"/>
    <dgm:cxn modelId="{6CA97685-FA66-4733-8755-407C0CB4325D}" type="presParOf" srcId="{6D49E749-61B2-4984-B2C2-DFF0388E0597}" destId="{223EF688-B98A-43ED-BB56-F6D577052F8C}" srcOrd="0" destOrd="0" presId="urn:microsoft.com/office/officeart/2016/7/layout/RepeatingBendingProcessNew"/>
    <dgm:cxn modelId="{095D1217-2084-4926-876E-773A97BF9684}" type="presParOf" srcId="{AA34E3C0-71E6-4531-B4BB-D26F34CBE1D6}" destId="{668DD234-DF26-45E0-A34E-C13C65B18D25}" srcOrd="12" destOrd="0" presId="urn:microsoft.com/office/officeart/2016/7/layout/RepeatingBendingProcessNew"/>
    <dgm:cxn modelId="{0BF70A0B-664C-4B6B-B9BD-A07CCFC36839}" type="presParOf" srcId="{AA34E3C0-71E6-4531-B4BB-D26F34CBE1D6}" destId="{FA4AFAD6-8846-4B38-9526-E1D4F7E9FE27}" srcOrd="13" destOrd="0" presId="urn:microsoft.com/office/officeart/2016/7/layout/RepeatingBendingProcessNew"/>
    <dgm:cxn modelId="{91725BB3-A420-46FA-9A30-BD7F46711EEF}" type="presParOf" srcId="{FA4AFAD6-8846-4B38-9526-E1D4F7E9FE27}" destId="{AD3D00E2-64F3-40EB-A4F9-C6D896AAD9CE}" srcOrd="0" destOrd="0" presId="urn:microsoft.com/office/officeart/2016/7/layout/RepeatingBendingProcessNew"/>
    <dgm:cxn modelId="{F8F1506B-AC1D-4E6B-906C-B6D2E5856724}" type="presParOf" srcId="{AA34E3C0-71E6-4531-B4BB-D26F34CBE1D6}" destId="{F162FA58-CB3F-4C42-9CE9-2E86829C5E80}" srcOrd="14" destOrd="0" presId="urn:microsoft.com/office/officeart/2016/7/layout/RepeatingBendingProcessNew"/>
    <dgm:cxn modelId="{070413F4-EF87-4D55-8A70-3D1668AE6DF0}" type="presParOf" srcId="{AA34E3C0-71E6-4531-B4BB-D26F34CBE1D6}" destId="{D1DF25B0-C2C6-4B6E-B08F-A06AFF461E1D}" srcOrd="15" destOrd="0" presId="urn:microsoft.com/office/officeart/2016/7/layout/RepeatingBendingProcessNew"/>
    <dgm:cxn modelId="{C66022B5-2729-4934-A5E4-F4CA23989E4F}" type="presParOf" srcId="{D1DF25B0-C2C6-4B6E-B08F-A06AFF461E1D}" destId="{E3EE6FB6-CD35-4980-9BD0-A4AD0581BBB9}" srcOrd="0" destOrd="0" presId="urn:microsoft.com/office/officeart/2016/7/layout/RepeatingBendingProcessNew"/>
    <dgm:cxn modelId="{1A739337-763A-49BF-8905-D20AED14B49A}" type="presParOf" srcId="{AA34E3C0-71E6-4531-B4BB-D26F34CBE1D6}" destId="{81306F6F-72C9-403D-8517-06130D5D6E9E}" srcOrd="16" destOrd="0" presId="urn:microsoft.com/office/officeart/2016/7/layout/RepeatingBendingProcessNew"/>
    <dgm:cxn modelId="{DC98399E-976D-455C-8ED7-4DCC60D5E5D5}" type="presParOf" srcId="{AA34E3C0-71E6-4531-B4BB-D26F34CBE1D6}" destId="{34E167F9-3C81-40F1-9734-02D864B97AC8}" srcOrd="17" destOrd="0" presId="urn:microsoft.com/office/officeart/2016/7/layout/RepeatingBendingProcessNew"/>
    <dgm:cxn modelId="{8C9690E7-496E-469E-8407-323BEE44642A}" type="presParOf" srcId="{34E167F9-3C81-40F1-9734-02D864B97AC8}" destId="{5B17C003-1991-40CF-90B2-1BA6BD135DF3}" srcOrd="0" destOrd="0" presId="urn:microsoft.com/office/officeart/2016/7/layout/RepeatingBendingProcessNew"/>
    <dgm:cxn modelId="{637AFB3A-A52A-4193-807A-17ACE80FA91C}" type="presParOf" srcId="{AA34E3C0-71E6-4531-B4BB-D26F34CBE1D6}" destId="{B7D7A215-845F-48AD-A61C-7AD13DB06281}" srcOrd="18" destOrd="0" presId="urn:microsoft.com/office/officeart/2016/7/layout/RepeatingBendingProcessNew"/>
    <dgm:cxn modelId="{CED7162F-B160-4F78-82AD-AC32200A5928}" type="presParOf" srcId="{AA34E3C0-71E6-4531-B4BB-D26F34CBE1D6}" destId="{5B1FA3FD-53A8-44A7-89BA-DAB835658990}" srcOrd="19" destOrd="0" presId="urn:microsoft.com/office/officeart/2016/7/layout/RepeatingBendingProcessNew"/>
    <dgm:cxn modelId="{3E025434-096F-4A78-A2B4-EC3E42E8526E}" type="presParOf" srcId="{5B1FA3FD-53A8-44A7-89BA-DAB835658990}" destId="{F58EC39E-DFCF-4B53-A1F8-DE16C4A9166A}" srcOrd="0" destOrd="0" presId="urn:microsoft.com/office/officeart/2016/7/layout/RepeatingBendingProcessNew"/>
    <dgm:cxn modelId="{C55B6E7A-3D19-44AB-89AA-FDA51A43F6AA}" type="presParOf" srcId="{AA34E3C0-71E6-4531-B4BB-D26F34CBE1D6}" destId="{EE474093-DF53-4BC1-BD8B-FDE354DBA4A3}" srcOrd="20" destOrd="0" presId="urn:microsoft.com/office/officeart/2016/7/layout/RepeatingBendingProcessNew"/>
    <dgm:cxn modelId="{F7E63A05-2F84-47E3-AD36-69A3232409C5}" type="presParOf" srcId="{AA34E3C0-71E6-4531-B4BB-D26F34CBE1D6}" destId="{804B8AA7-6869-4E96-A3CD-026EF3CD195F}" srcOrd="21" destOrd="0" presId="urn:microsoft.com/office/officeart/2016/7/layout/RepeatingBendingProcessNew"/>
    <dgm:cxn modelId="{62E47125-C0E7-4E43-A6A4-85D2A9A659DC}" type="presParOf" srcId="{804B8AA7-6869-4E96-A3CD-026EF3CD195F}" destId="{B9D32D39-9ACE-4C3C-ADC6-BC4991189BF6}" srcOrd="0" destOrd="0" presId="urn:microsoft.com/office/officeart/2016/7/layout/RepeatingBendingProcessNew"/>
    <dgm:cxn modelId="{5EAA026D-7A18-4949-BFFA-4F423E81DD56}" type="presParOf" srcId="{AA34E3C0-71E6-4531-B4BB-D26F34CBE1D6}" destId="{576D74BB-EF67-4CF4-B621-1A6CF2C58F5A}" srcOrd="22" destOrd="0" presId="urn:microsoft.com/office/officeart/2016/7/layout/RepeatingBendingProcessNew"/>
    <dgm:cxn modelId="{A54691BB-56EB-4565-AF03-9E7CBA16288D}" type="presParOf" srcId="{AA34E3C0-71E6-4531-B4BB-D26F34CBE1D6}" destId="{575379BF-608E-4B06-804C-AB44660DE14E}" srcOrd="23" destOrd="0" presId="urn:microsoft.com/office/officeart/2016/7/layout/RepeatingBendingProcessNew"/>
    <dgm:cxn modelId="{1871D860-6393-4134-B597-3B8EBE5537E0}" type="presParOf" srcId="{575379BF-608E-4B06-804C-AB44660DE14E}" destId="{39436CD8-539F-44FA-A218-D7E53036C502}" srcOrd="0" destOrd="0" presId="urn:microsoft.com/office/officeart/2016/7/layout/RepeatingBendingProcessNew"/>
    <dgm:cxn modelId="{4F18DF28-D9ED-40C1-B9EC-14AE1CCD71AC}" type="presParOf" srcId="{AA34E3C0-71E6-4531-B4BB-D26F34CBE1D6}" destId="{7D8914A5-2F77-4119-8E68-74B9C13B490E}" srcOrd="2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F2D8B-2E0E-4BDC-85C5-E6BC11F9CD7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76E216F-866F-4431-9B51-E3EAC44F3D81}">
      <dgm:prSet/>
      <dgm:spPr>
        <a:solidFill>
          <a:srgbClr val="4BACC6"/>
        </a:solidFill>
      </dgm:spPr>
      <dgm:t>
        <a:bodyPr/>
        <a:lstStyle/>
        <a:p>
          <a:r>
            <a:rPr lang="en-US" dirty="0">
              <a:solidFill>
                <a:schemeClr val="tx1">
                  <a:lumMod val="95000"/>
                  <a:lumOff val="5000"/>
                </a:schemeClr>
              </a:solidFill>
            </a:rPr>
            <a:t>Cottrell, S. (2017) Critical Thinking Skills: Effective Analysis, Argument and Reflection. 3rd </a:t>
          </a:r>
          <a:r>
            <a:rPr lang="en-US" dirty="0" err="1">
              <a:solidFill>
                <a:schemeClr val="tx1">
                  <a:lumMod val="95000"/>
                  <a:lumOff val="5000"/>
                </a:schemeClr>
              </a:solidFill>
            </a:rPr>
            <a:t>edn</a:t>
          </a:r>
          <a:r>
            <a:rPr lang="en-US" dirty="0">
              <a:solidFill>
                <a:schemeClr val="tx1">
                  <a:lumMod val="95000"/>
                  <a:lumOff val="5000"/>
                </a:schemeClr>
              </a:solidFill>
            </a:rPr>
            <a:t>. London: Palgrave.</a:t>
          </a:r>
        </a:p>
      </dgm:t>
    </dgm:pt>
    <dgm:pt modelId="{99E900BC-229D-43A1-A084-9CA1E3669B9F}" type="parTrans" cxnId="{50461FDB-C0D2-46CC-9443-33439F78F314}">
      <dgm:prSet/>
      <dgm:spPr/>
      <dgm:t>
        <a:bodyPr/>
        <a:lstStyle/>
        <a:p>
          <a:endParaRPr lang="en-US"/>
        </a:p>
      </dgm:t>
    </dgm:pt>
    <dgm:pt modelId="{64F22F0E-5394-466D-A13F-F2C36EFF836D}" type="sibTrans" cxnId="{50461FDB-C0D2-46CC-9443-33439F78F314}">
      <dgm:prSet/>
      <dgm:spPr/>
      <dgm:t>
        <a:bodyPr/>
        <a:lstStyle/>
        <a:p>
          <a:endParaRPr lang="en-US"/>
        </a:p>
      </dgm:t>
    </dgm:pt>
    <dgm:pt modelId="{AF191820-3B1A-49F7-A5C5-922930FBF83E}">
      <dgm:prSet/>
      <dgm:spPr>
        <a:solidFill>
          <a:srgbClr val="4BACC6"/>
        </a:solidFill>
      </dgm:spPr>
      <dgm:t>
        <a:bodyPr/>
        <a:lstStyle/>
        <a:p>
          <a:r>
            <a:rPr lang="en-US" dirty="0">
              <a:solidFill>
                <a:schemeClr val="tx1">
                  <a:lumMod val="95000"/>
                  <a:lumOff val="5000"/>
                </a:schemeClr>
              </a:solidFill>
            </a:rPr>
            <a:t>CQC (2022) Regulation 12: Safe Care and Treatment. Available at: https://www.cqc.org.uk.</a:t>
          </a:r>
        </a:p>
      </dgm:t>
    </dgm:pt>
    <dgm:pt modelId="{FEA76D5C-F44D-4CEC-88E3-2D2902FC1B5A}" type="parTrans" cxnId="{1BFCA8B7-59C7-404B-8A81-9C44DF528052}">
      <dgm:prSet/>
      <dgm:spPr/>
      <dgm:t>
        <a:bodyPr/>
        <a:lstStyle/>
        <a:p>
          <a:endParaRPr lang="en-US"/>
        </a:p>
      </dgm:t>
    </dgm:pt>
    <dgm:pt modelId="{67928A55-4163-4899-BC1B-0BB994CB9751}" type="sibTrans" cxnId="{1BFCA8B7-59C7-404B-8A81-9C44DF528052}">
      <dgm:prSet/>
      <dgm:spPr/>
      <dgm:t>
        <a:bodyPr/>
        <a:lstStyle/>
        <a:p>
          <a:endParaRPr lang="en-US"/>
        </a:p>
      </dgm:t>
    </dgm:pt>
    <dgm:pt modelId="{1E258E88-7BC9-4B78-88BD-FFB93D725DC8}">
      <dgm:prSet/>
      <dgm:spPr>
        <a:solidFill>
          <a:srgbClr val="4BACC6"/>
        </a:solidFill>
      </dgm:spPr>
      <dgm:t>
        <a:bodyPr/>
        <a:lstStyle/>
        <a:p>
          <a:r>
            <a:rPr lang="en-US" dirty="0">
              <a:solidFill>
                <a:schemeClr val="tx1">
                  <a:lumMod val="95000"/>
                  <a:lumOff val="5000"/>
                </a:schemeClr>
              </a:solidFill>
            </a:rPr>
            <a:t>Gibbs, G. (1988) Learning by Doing: A Guide to Teaching and Learning Methods. Oxford: Oxford Polytechnic.</a:t>
          </a:r>
        </a:p>
      </dgm:t>
    </dgm:pt>
    <dgm:pt modelId="{A4B6BB6A-9740-4568-A565-1F1198975517}" type="parTrans" cxnId="{C5F4149B-8095-49DC-BBD4-796E264113EF}">
      <dgm:prSet/>
      <dgm:spPr/>
      <dgm:t>
        <a:bodyPr/>
        <a:lstStyle/>
        <a:p>
          <a:endParaRPr lang="en-US"/>
        </a:p>
      </dgm:t>
    </dgm:pt>
    <dgm:pt modelId="{4C50645A-DDA0-464E-B353-BA57DBA0A6E0}" type="sibTrans" cxnId="{C5F4149B-8095-49DC-BBD4-796E264113EF}">
      <dgm:prSet/>
      <dgm:spPr/>
      <dgm:t>
        <a:bodyPr/>
        <a:lstStyle/>
        <a:p>
          <a:endParaRPr lang="en-US"/>
        </a:p>
      </dgm:t>
    </dgm:pt>
    <dgm:pt modelId="{E60A6097-0C17-4027-B5DC-5B11DA696C3E}">
      <dgm:prSet/>
      <dgm:spPr>
        <a:solidFill>
          <a:srgbClr val="4BACC6"/>
        </a:solidFill>
      </dgm:spPr>
      <dgm:t>
        <a:bodyPr/>
        <a:lstStyle/>
        <a:p>
          <a:r>
            <a:rPr lang="en-US" dirty="0">
              <a:solidFill>
                <a:schemeClr val="tx1">
                  <a:lumMod val="95000"/>
                  <a:lumOff val="5000"/>
                </a:schemeClr>
              </a:solidFill>
            </a:rPr>
            <a:t>NHS England (2023) Patient Safety Incident Response Framework (PSIRF). Available at: https://www.england.nhs.uk.</a:t>
          </a:r>
        </a:p>
      </dgm:t>
    </dgm:pt>
    <dgm:pt modelId="{3DE35B2D-A2F7-4279-B2E1-D2F4F84810A9}" type="parTrans" cxnId="{C10CE982-D7F8-4016-83C3-EB17EEE3240B}">
      <dgm:prSet/>
      <dgm:spPr/>
      <dgm:t>
        <a:bodyPr/>
        <a:lstStyle/>
        <a:p>
          <a:endParaRPr lang="en-US"/>
        </a:p>
      </dgm:t>
    </dgm:pt>
    <dgm:pt modelId="{566EB751-5C27-4CF6-A1A5-3841BFCE684F}" type="sibTrans" cxnId="{C10CE982-D7F8-4016-83C3-EB17EEE3240B}">
      <dgm:prSet/>
      <dgm:spPr/>
      <dgm:t>
        <a:bodyPr/>
        <a:lstStyle/>
        <a:p>
          <a:endParaRPr lang="en-US"/>
        </a:p>
      </dgm:t>
    </dgm:pt>
    <dgm:pt modelId="{3CB74628-41F4-44D5-9AD9-CC6244EF1C80}">
      <dgm:prSet/>
      <dgm:spPr>
        <a:solidFill>
          <a:srgbClr val="4BACC6"/>
        </a:solidFill>
      </dgm:spPr>
      <dgm:t>
        <a:bodyPr/>
        <a:lstStyle/>
        <a:p>
          <a:r>
            <a:rPr lang="en-US" dirty="0">
              <a:solidFill>
                <a:schemeClr val="tx1">
                  <a:lumMod val="95000"/>
                  <a:lumOff val="5000"/>
                </a:schemeClr>
              </a:solidFill>
            </a:rPr>
            <a:t>NICE (2021) Clinical Judgement and Decision-Making Guidance. Available at: https://www.nice.org.uk.</a:t>
          </a:r>
        </a:p>
      </dgm:t>
    </dgm:pt>
    <dgm:pt modelId="{C66097B1-CB99-4F2A-89CA-1C8A6ABED60B}" type="parTrans" cxnId="{83CE4711-E184-4134-A9FB-734377B32A65}">
      <dgm:prSet/>
      <dgm:spPr/>
      <dgm:t>
        <a:bodyPr/>
        <a:lstStyle/>
        <a:p>
          <a:endParaRPr lang="en-US"/>
        </a:p>
      </dgm:t>
    </dgm:pt>
    <dgm:pt modelId="{42DB2983-61CE-4812-A7DD-3591AB2B0A53}" type="sibTrans" cxnId="{83CE4711-E184-4134-A9FB-734377B32A65}">
      <dgm:prSet/>
      <dgm:spPr/>
      <dgm:t>
        <a:bodyPr/>
        <a:lstStyle/>
        <a:p>
          <a:endParaRPr lang="en-US"/>
        </a:p>
      </dgm:t>
    </dgm:pt>
    <dgm:pt modelId="{CE78A024-E3F9-4DBE-9109-DA58C8A8BABC}" type="pres">
      <dgm:prSet presAssocID="{5EDF2D8B-2E0E-4BDC-85C5-E6BC11F9CD7D}" presName="linear" presStyleCnt="0">
        <dgm:presLayoutVars>
          <dgm:animLvl val="lvl"/>
          <dgm:resizeHandles val="exact"/>
        </dgm:presLayoutVars>
      </dgm:prSet>
      <dgm:spPr/>
    </dgm:pt>
    <dgm:pt modelId="{6F1E9FA1-5906-425E-B59A-2A603E4C562A}" type="pres">
      <dgm:prSet presAssocID="{176E216F-866F-4431-9B51-E3EAC44F3D81}" presName="parentText" presStyleLbl="node1" presStyleIdx="0" presStyleCnt="5" custLinFactY="-86988" custLinFactNeighborY="-100000">
        <dgm:presLayoutVars>
          <dgm:chMax val="0"/>
          <dgm:bulletEnabled val="1"/>
        </dgm:presLayoutVars>
      </dgm:prSet>
      <dgm:spPr/>
    </dgm:pt>
    <dgm:pt modelId="{9AC98239-71AF-4E2F-A355-4A4A4DB04610}" type="pres">
      <dgm:prSet presAssocID="{64F22F0E-5394-466D-A13F-F2C36EFF836D}" presName="spacer" presStyleCnt="0"/>
      <dgm:spPr/>
    </dgm:pt>
    <dgm:pt modelId="{527708A7-1404-442E-B07C-7B1BE6022E66}" type="pres">
      <dgm:prSet presAssocID="{AF191820-3B1A-49F7-A5C5-922930FBF83E}" presName="parentText" presStyleLbl="node1" presStyleIdx="1" presStyleCnt="5" custLinFactY="-33665" custLinFactNeighborY="-100000">
        <dgm:presLayoutVars>
          <dgm:chMax val="0"/>
          <dgm:bulletEnabled val="1"/>
        </dgm:presLayoutVars>
      </dgm:prSet>
      <dgm:spPr/>
    </dgm:pt>
    <dgm:pt modelId="{48BDC77A-78FF-49BD-BFC2-84AF4DDECE0E}" type="pres">
      <dgm:prSet presAssocID="{67928A55-4163-4899-BC1B-0BB994CB9751}" presName="spacer" presStyleCnt="0"/>
      <dgm:spPr/>
    </dgm:pt>
    <dgm:pt modelId="{1C81D2F7-EF1C-4DFD-ADE4-771C7B9CF749}" type="pres">
      <dgm:prSet presAssocID="{1E258E88-7BC9-4B78-88BD-FFB93D725DC8}" presName="parentText" presStyleLbl="node1" presStyleIdx="2" presStyleCnt="5" custLinFactY="-6953" custLinFactNeighborY="-100000">
        <dgm:presLayoutVars>
          <dgm:chMax val="0"/>
          <dgm:bulletEnabled val="1"/>
        </dgm:presLayoutVars>
      </dgm:prSet>
      <dgm:spPr/>
    </dgm:pt>
    <dgm:pt modelId="{A9890433-4DCC-4972-B4DB-AE72B610CE07}" type="pres">
      <dgm:prSet presAssocID="{4C50645A-DDA0-464E-B353-BA57DBA0A6E0}" presName="spacer" presStyleCnt="0"/>
      <dgm:spPr/>
    </dgm:pt>
    <dgm:pt modelId="{28B10A63-20BD-4188-BEDC-60D529A8F350}" type="pres">
      <dgm:prSet presAssocID="{E60A6097-0C17-4027-B5DC-5B11DA696C3E}" presName="parentText" presStyleLbl="node1" presStyleIdx="3" presStyleCnt="5" custLinFactY="36299" custLinFactNeighborY="100000">
        <dgm:presLayoutVars>
          <dgm:chMax val="0"/>
          <dgm:bulletEnabled val="1"/>
        </dgm:presLayoutVars>
      </dgm:prSet>
      <dgm:spPr/>
    </dgm:pt>
    <dgm:pt modelId="{0857A86B-E9F2-45A7-8401-80CBFADF04D2}" type="pres">
      <dgm:prSet presAssocID="{566EB751-5C27-4CF6-A1A5-3841BFCE684F}" presName="spacer" presStyleCnt="0"/>
      <dgm:spPr/>
    </dgm:pt>
    <dgm:pt modelId="{E7531A97-240D-4AC5-8D0C-E7F571BC8524}" type="pres">
      <dgm:prSet presAssocID="{3CB74628-41F4-44D5-9AD9-CC6244EF1C80}" presName="parentText" presStyleLbl="node1" presStyleIdx="4" presStyleCnt="5" custLinFactY="100000" custLinFactNeighborY="102789">
        <dgm:presLayoutVars>
          <dgm:chMax val="0"/>
          <dgm:bulletEnabled val="1"/>
        </dgm:presLayoutVars>
      </dgm:prSet>
      <dgm:spPr/>
    </dgm:pt>
  </dgm:ptLst>
  <dgm:cxnLst>
    <dgm:cxn modelId="{83CE4711-E184-4134-A9FB-734377B32A65}" srcId="{5EDF2D8B-2E0E-4BDC-85C5-E6BC11F9CD7D}" destId="{3CB74628-41F4-44D5-9AD9-CC6244EF1C80}" srcOrd="4" destOrd="0" parTransId="{C66097B1-CB99-4F2A-89CA-1C8A6ABED60B}" sibTransId="{42DB2983-61CE-4812-A7DD-3591AB2B0A53}"/>
    <dgm:cxn modelId="{395D3637-9D41-4844-867E-975B2F88D05E}" type="presOf" srcId="{1E258E88-7BC9-4B78-88BD-FFB93D725DC8}" destId="{1C81D2F7-EF1C-4DFD-ADE4-771C7B9CF749}" srcOrd="0" destOrd="0" presId="urn:microsoft.com/office/officeart/2005/8/layout/vList2"/>
    <dgm:cxn modelId="{C10CE982-D7F8-4016-83C3-EB17EEE3240B}" srcId="{5EDF2D8B-2E0E-4BDC-85C5-E6BC11F9CD7D}" destId="{E60A6097-0C17-4027-B5DC-5B11DA696C3E}" srcOrd="3" destOrd="0" parTransId="{3DE35B2D-A2F7-4279-B2E1-D2F4F84810A9}" sibTransId="{566EB751-5C27-4CF6-A1A5-3841BFCE684F}"/>
    <dgm:cxn modelId="{F0A08D90-A317-4E75-AEB7-295AD0FE4D4D}" type="presOf" srcId="{176E216F-866F-4431-9B51-E3EAC44F3D81}" destId="{6F1E9FA1-5906-425E-B59A-2A603E4C562A}" srcOrd="0" destOrd="0" presId="urn:microsoft.com/office/officeart/2005/8/layout/vList2"/>
    <dgm:cxn modelId="{C5F4149B-8095-49DC-BBD4-796E264113EF}" srcId="{5EDF2D8B-2E0E-4BDC-85C5-E6BC11F9CD7D}" destId="{1E258E88-7BC9-4B78-88BD-FFB93D725DC8}" srcOrd="2" destOrd="0" parTransId="{A4B6BB6A-9740-4568-A565-1F1198975517}" sibTransId="{4C50645A-DDA0-464E-B353-BA57DBA0A6E0}"/>
    <dgm:cxn modelId="{6115749C-D022-4BAA-AA39-65ECD71A9E2D}" type="presOf" srcId="{AF191820-3B1A-49F7-A5C5-922930FBF83E}" destId="{527708A7-1404-442E-B07C-7B1BE6022E66}" srcOrd="0" destOrd="0" presId="urn:microsoft.com/office/officeart/2005/8/layout/vList2"/>
    <dgm:cxn modelId="{1CDB58B4-9844-4D08-B96F-0D2D4EA07930}" type="presOf" srcId="{E60A6097-0C17-4027-B5DC-5B11DA696C3E}" destId="{28B10A63-20BD-4188-BEDC-60D529A8F350}" srcOrd="0" destOrd="0" presId="urn:microsoft.com/office/officeart/2005/8/layout/vList2"/>
    <dgm:cxn modelId="{1BFCA8B7-59C7-404B-8A81-9C44DF528052}" srcId="{5EDF2D8B-2E0E-4BDC-85C5-E6BC11F9CD7D}" destId="{AF191820-3B1A-49F7-A5C5-922930FBF83E}" srcOrd="1" destOrd="0" parTransId="{FEA76D5C-F44D-4CEC-88E3-2D2902FC1B5A}" sibTransId="{67928A55-4163-4899-BC1B-0BB994CB9751}"/>
    <dgm:cxn modelId="{5B2D56C2-5204-4C1A-B469-2E63EEA6F5B3}" type="presOf" srcId="{5EDF2D8B-2E0E-4BDC-85C5-E6BC11F9CD7D}" destId="{CE78A024-E3F9-4DBE-9109-DA58C8A8BABC}" srcOrd="0" destOrd="0" presId="urn:microsoft.com/office/officeart/2005/8/layout/vList2"/>
    <dgm:cxn modelId="{50461FDB-C0D2-46CC-9443-33439F78F314}" srcId="{5EDF2D8B-2E0E-4BDC-85C5-E6BC11F9CD7D}" destId="{176E216F-866F-4431-9B51-E3EAC44F3D81}" srcOrd="0" destOrd="0" parTransId="{99E900BC-229D-43A1-A084-9CA1E3669B9F}" sibTransId="{64F22F0E-5394-466D-A13F-F2C36EFF836D}"/>
    <dgm:cxn modelId="{077A2BEC-04CE-42DD-9E13-CD12DBD61B55}" type="presOf" srcId="{3CB74628-41F4-44D5-9AD9-CC6244EF1C80}" destId="{E7531A97-240D-4AC5-8D0C-E7F571BC8524}" srcOrd="0" destOrd="0" presId="urn:microsoft.com/office/officeart/2005/8/layout/vList2"/>
    <dgm:cxn modelId="{E9EE7A18-4760-4F41-8C63-9C647363BAB6}" type="presParOf" srcId="{CE78A024-E3F9-4DBE-9109-DA58C8A8BABC}" destId="{6F1E9FA1-5906-425E-B59A-2A603E4C562A}" srcOrd="0" destOrd="0" presId="urn:microsoft.com/office/officeart/2005/8/layout/vList2"/>
    <dgm:cxn modelId="{78F64BC2-A005-4DEA-9AB7-AB3010E51B28}" type="presParOf" srcId="{CE78A024-E3F9-4DBE-9109-DA58C8A8BABC}" destId="{9AC98239-71AF-4E2F-A355-4A4A4DB04610}" srcOrd="1" destOrd="0" presId="urn:microsoft.com/office/officeart/2005/8/layout/vList2"/>
    <dgm:cxn modelId="{FCBEBF4B-B916-4465-A668-B5DADC273E2D}" type="presParOf" srcId="{CE78A024-E3F9-4DBE-9109-DA58C8A8BABC}" destId="{527708A7-1404-442E-B07C-7B1BE6022E66}" srcOrd="2" destOrd="0" presId="urn:microsoft.com/office/officeart/2005/8/layout/vList2"/>
    <dgm:cxn modelId="{F18FF1BB-F935-4C37-BFEE-241ECB735DA3}" type="presParOf" srcId="{CE78A024-E3F9-4DBE-9109-DA58C8A8BABC}" destId="{48BDC77A-78FF-49BD-BFC2-84AF4DDECE0E}" srcOrd="3" destOrd="0" presId="urn:microsoft.com/office/officeart/2005/8/layout/vList2"/>
    <dgm:cxn modelId="{2882915A-8723-44E0-B08F-0AD03B489766}" type="presParOf" srcId="{CE78A024-E3F9-4DBE-9109-DA58C8A8BABC}" destId="{1C81D2F7-EF1C-4DFD-ADE4-771C7B9CF749}" srcOrd="4" destOrd="0" presId="urn:microsoft.com/office/officeart/2005/8/layout/vList2"/>
    <dgm:cxn modelId="{AF1E7032-B974-40E9-AA21-A43B3E47E5C0}" type="presParOf" srcId="{CE78A024-E3F9-4DBE-9109-DA58C8A8BABC}" destId="{A9890433-4DCC-4972-B4DB-AE72B610CE07}" srcOrd="5" destOrd="0" presId="urn:microsoft.com/office/officeart/2005/8/layout/vList2"/>
    <dgm:cxn modelId="{5ACC3213-5FA2-43BA-8D6A-C085185AEDFB}" type="presParOf" srcId="{CE78A024-E3F9-4DBE-9109-DA58C8A8BABC}" destId="{28B10A63-20BD-4188-BEDC-60D529A8F350}" srcOrd="6" destOrd="0" presId="urn:microsoft.com/office/officeart/2005/8/layout/vList2"/>
    <dgm:cxn modelId="{603A03AE-473A-486D-8979-7B3198ECF769}" type="presParOf" srcId="{CE78A024-E3F9-4DBE-9109-DA58C8A8BABC}" destId="{0857A86B-E9F2-45A7-8401-80CBFADF04D2}" srcOrd="7" destOrd="0" presId="urn:microsoft.com/office/officeart/2005/8/layout/vList2"/>
    <dgm:cxn modelId="{C92902BF-7CFB-475C-91D9-E74129A89EF6}" type="presParOf" srcId="{CE78A024-E3F9-4DBE-9109-DA58C8A8BABC}" destId="{E7531A97-240D-4AC5-8D0C-E7F571BC852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B13AF-5F07-482C-9FF7-E84E8E921D94}">
      <dsp:nvSpPr>
        <dsp:cNvPr id="0" name=""/>
        <dsp:cNvSpPr/>
      </dsp:nvSpPr>
      <dsp:spPr>
        <a:xfrm>
          <a:off x="1845537" y="588540"/>
          <a:ext cx="302355" cy="521174"/>
        </a:xfrm>
        <a:custGeom>
          <a:avLst/>
          <a:gdLst/>
          <a:ahLst/>
          <a:cxnLst/>
          <a:rect l="0" t="0" r="0" b="0"/>
          <a:pathLst>
            <a:path>
              <a:moveTo>
                <a:pt x="0" y="0"/>
              </a:moveTo>
              <a:lnTo>
                <a:pt x="168277" y="0"/>
              </a:lnTo>
              <a:lnTo>
                <a:pt x="168277" y="521174"/>
              </a:lnTo>
              <a:lnTo>
                <a:pt x="302355" y="521174"/>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1254" y="847003"/>
        <a:ext cx="30922" cy="4247"/>
      </dsp:txXfrm>
    </dsp:sp>
    <dsp:sp modelId="{50C0686E-C4AD-4D95-BBD8-E6129F002DFB}">
      <dsp:nvSpPr>
        <dsp:cNvPr id="0" name=""/>
        <dsp:cNvSpPr/>
      </dsp:nvSpPr>
      <dsp:spPr>
        <a:xfrm>
          <a:off x="2302" y="35029"/>
          <a:ext cx="1845035" cy="110702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lumMod val="95000"/>
                  <a:lumOff val="5000"/>
                </a:schemeClr>
              </a:solidFill>
            </a:rPr>
            <a:t>Based guidelines more confidently</a:t>
          </a:r>
          <a:r>
            <a:rPr lang="en-US" sz="1600" kern="1200" dirty="0">
              <a:solidFill>
                <a:schemeClr val="tx1">
                  <a:lumMod val="95000"/>
                  <a:lumOff val="5000"/>
                </a:schemeClr>
              </a:solidFill>
            </a:rPr>
            <a:t>.</a:t>
          </a:r>
          <a:r>
            <a:rPr lang="en-US" sz="1600" b="1" kern="1200" dirty="0">
              <a:solidFill>
                <a:schemeClr val="tx1">
                  <a:lumMod val="95000"/>
                  <a:lumOff val="5000"/>
                </a:schemeClr>
              </a:solidFill>
            </a:rPr>
            <a:t> Employability:</a:t>
          </a:r>
          <a:endParaRPr lang="en-US" sz="1600" kern="1200" dirty="0">
            <a:solidFill>
              <a:schemeClr val="tx1">
                <a:lumMod val="95000"/>
                <a:lumOff val="5000"/>
              </a:schemeClr>
            </a:solidFill>
          </a:endParaRPr>
        </a:p>
      </dsp:txBody>
      <dsp:txXfrm>
        <a:off x="2302" y="35029"/>
        <a:ext cx="1845035" cy="1107021"/>
      </dsp:txXfrm>
    </dsp:sp>
    <dsp:sp modelId="{D521D7E8-B515-4B58-8D9D-353B9D70F929}">
      <dsp:nvSpPr>
        <dsp:cNvPr id="0" name=""/>
        <dsp:cNvSpPr/>
      </dsp:nvSpPr>
      <dsp:spPr>
        <a:xfrm>
          <a:off x="4023528" y="743567"/>
          <a:ext cx="660310" cy="366147"/>
        </a:xfrm>
        <a:custGeom>
          <a:avLst/>
          <a:gdLst/>
          <a:ahLst/>
          <a:cxnLst/>
          <a:rect l="0" t="0" r="0" b="0"/>
          <a:pathLst>
            <a:path>
              <a:moveTo>
                <a:pt x="0" y="366147"/>
              </a:moveTo>
              <a:lnTo>
                <a:pt x="347255" y="366147"/>
              </a:lnTo>
              <a:lnTo>
                <a:pt x="347255" y="0"/>
              </a:lnTo>
              <a:lnTo>
                <a:pt x="660310" y="0"/>
              </a:lnTo>
            </a:path>
          </a:pathLst>
        </a:custGeom>
        <a:noFill/>
        <a:ln w="12700" cap="flat" cmpd="sng" algn="ctr">
          <a:solidFill>
            <a:schemeClr val="accent2">
              <a:hueOff val="585783"/>
              <a:satOff val="-1681"/>
              <a:lumOff val="-2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34135" y="924517"/>
        <a:ext cx="39096" cy="4247"/>
      </dsp:txXfrm>
    </dsp:sp>
    <dsp:sp modelId="{52AD2AC2-CC78-4266-AC55-B97CE8845289}">
      <dsp:nvSpPr>
        <dsp:cNvPr id="0" name=""/>
        <dsp:cNvSpPr/>
      </dsp:nvSpPr>
      <dsp:spPr>
        <a:xfrm>
          <a:off x="2180292" y="556204"/>
          <a:ext cx="1845035" cy="1107021"/>
        </a:xfrm>
        <a:prstGeom prst="rect">
          <a:avLst/>
        </a:prstGeom>
        <a:solidFill>
          <a:schemeClr val="accent2">
            <a:hueOff val="536968"/>
            <a:satOff val="-1541"/>
            <a:lumOff val="-24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rPr>
            <a:t>• </a:t>
          </a:r>
          <a:r>
            <a:rPr lang="en-US" sz="1400" b="1" kern="1200" dirty="0">
              <a:solidFill>
                <a:schemeClr val="tx1">
                  <a:lumMod val="95000"/>
                  <a:lumOff val="5000"/>
                </a:schemeClr>
              </a:solidFill>
            </a:rPr>
            <a:t>Employers value staff who can make safe, informed decisions.</a:t>
          </a:r>
        </a:p>
      </dsp:txBody>
      <dsp:txXfrm>
        <a:off x="2180292" y="556204"/>
        <a:ext cx="1845035" cy="1107021"/>
      </dsp:txXfrm>
    </dsp:sp>
    <dsp:sp modelId="{F1024649-1495-4799-9994-FDD46C03E673}">
      <dsp:nvSpPr>
        <dsp:cNvPr id="0" name=""/>
        <dsp:cNvSpPr/>
      </dsp:nvSpPr>
      <dsp:spPr>
        <a:xfrm>
          <a:off x="6559474" y="743567"/>
          <a:ext cx="228701" cy="434461"/>
        </a:xfrm>
        <a:custGeom>
          <a:avLst/>
          <a:gdLst/>
          <a:ahLst/>
          <a:cxnLst/>
          <a:rect l="0" t="0" r="0" b="0"/>
          <a:pathLst>
            <a:path>
              <a:moveTo>
                <a:pt x="0" y="0"/>
              </a:moveTo>
              <a:lnTo>
                <a:pt x="131450" y="0"/>
              </a:lnTo>
              <a:lnTo>
                <a:pt x="131450" y="434461"/>
              </a:lnTo>
              <a:lnTo>
                <a:pt x="228701" y="434461"/>
              </a:lnTo>
            </a:path>
          </a:pathLst>
        </a:custGeom>
        <a:noFill/>
        <a:ln w="12700" cap="flat" cmpd="sng" algn="ctr">
          <a:solidFill>
            <a:schemeClr val="accent2">
              <a:hueOff val="1171566"/>
              <a:satOff val="-3362"/>
              <a:lumOff val="-53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61176" y="958674"/>
        <a:ext cx="25297" cy="4247"/>
      </dsp:txXfrm>
    </dsp:sp>
    <dsp:sp modelId="{AC987E45-07F0-4666-AD91-F96BF1580664}">
      <dsp:nvSpPr>
        <dsp:cNvPr id="0" name=""/>
        <dsp:cNvSpPr/>
      </dsp:nvSpPr>
      <dsp:spPr>
        <a:xfrm>
          <a:off x="4716239" y="190057"/>
          <a:ext cx="1845035" cy="1107021"/>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lumMod val="95000"/>
                  <a:lumOff val="5000"/>
                </a:schemeClr>
              </a:solidFill>
            </a:rPr>
            <a:t>• </a:t>
          </a:r>
          <a:r>
            <a:rPr lang="en-US" sz="1200" b="1" kern="1200" dirty="0">
              <a:solidFill>
                <a:schemeClr val="tx1">
                  <a:lumMod val="95000"/>
                  <a:lumOff val="5000"/>
                </a:schemeClr>
              </a:solidFill>
            </a:rPr>
            <a:t>Critical thinking shows professionalism, reliability, and problem‑solving ability.</a:t>
          </a:r>
        </a:p>
      </dsp:txBody>
      <dsp:txXfrm>
        <a:off x="4716239" y="190057"/>
        <a:ext cx="1845035" cy="1107021"/>
      </dsp:txXfrm>
    </dsp:sp>
    <dsp:sp modelId="{1E451F6E-930B-4B1E-B676-E02C29D2AD44}">
      <dsp:nvSpPr>
        <dsp:cNvPr id="0" name=""/>
        <dsp:cNvSpPr/>
      </dsp:nvSpPr>
      <dsp:spPr>
        <a:xfrm>
          <a:off x="8663811" y="588540"/>
          <a:ext cx="298425" cy="589488"/>
        </a:xfrm>
        <a:custGeom>
          <a:avLst/>
          <a:gdLst/>
          <a:ahLst/>
          <a:cxnLst/>
          <a:rect l="0" t="0" r="0" b="0"/>
          <a:pathLst>
            <a:path>
              <a:moveTo>
                <a:pt x="0" y="589488"/>
              </a:moveTo>
              <a:lnTo>
                <a:pt x="166312" y="589488"/>
              </a:lnTo>
              <a:lnTo>
                <a:pt x="166312" y="0"/>
              </a:lnTo>
              <a:lnTo>
                <a:pt x="298425" y="0"/>
              </a:lnTo>
            </a:path>
          </a:pathLst>
        </a:custGeom>
        <a:noFill/>
        <a:ln w="12700" cap="flat" cmpd="sng" algn="ctr">
          <a:solidFill>
            <a:schemeClr val="accent2">
              <a:hueOff val="1757349"/>
              <a:satOff val="-5044"/>
              <a:lumOff val="-80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796146" y="881161"/>
        <a:ext cx="33754" cy="4247"/>
      </dsp:txXfrm>
    </dsp:sp>
    <dsp:sp modelId="{1B639FC1-51D4-4A40-B69D-9436FFE4AB0B}">
      <dsp:nvSpPr>
        <dsp:cNvPr id="0" name=""/>
        <dsp:cNvSpPr/>
      </dsp:nvSpPr>
      <dsp:spPr>
        <a:xfrm>
          <a:off x="6820576" y="624518"/>
          <a:ext cx="1845035" cy="1107021"/>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lumMod val="95000"/>
                  <a:lumOff val="5000"/>
                </a:schemeClr>
              </a:solidFill>
            </a:rPr>
            <a:t>• It improves confidence during interviews and workplace assessments</a:t>
          </a:r>
          <a:r>
            <a:rPr lang="en-US" sz="1200" b="1" kern="1200" dirty="0"/>
            <a:t>.</a:t>
          </a:r>
        </a:p>
      </dsp:txBody>
      <dsp:txXfrm>
        <a:off x="6820576" y="624518"/>
        <a:ext cx="1845035" cy="1107021"/>
      </dsp:txXfrm>
    </dsp:sp>
    <dsp:sp modelId="{C948FF3C-C78E-4086-B5C6-3112EB61732C}">
      <dsp:nvSpPr>
        <dsp:cNvPr id="0" name=""/>
        <dsp:cNvSpPr/>
      </dsp:nvSpPr>
      <dsp:spPr>
        <a:xfrm>
          <a:off x="934912" y="1140251"/>
          <a:ext cx="8982242" cy="983247"/>
        </a:xfrm>
        <a:custGeom>
          <a:avLst/>
          <a:gdLst/>
          <a:ahLst/>
          <a:cxnLst/>
          <a:rect l="0" t="0" r="0" b="0"/>
          <a:pathLst>
            <a:path>
              <a:moveTo>
                <a:pt x="8982242" y="0"/>
              </a:moveTo>
              <a:lnTo>
                <a:pt x="8982242" y="508723"/>
              </a:lnTo>
              <a:lnTo>
                <a:pt x="0" y="508723"/>
              </a:lnTo>
              <a:lnTo>
                <a:pt x="0" y="983247"/>
              </a:lnTo>
            </a:path>
          </a:pathLst>
        </a:custGeom>
        <a:noFill/>
        <a:ln w="12700" cap="flat" cmpd="sng" algn="ctr">
          <a:solidFill>
            <a:schemeClr val="accent2">
              <a:hueOff val="2343132"/>
              <a:satOff val="-6725"/>
              <a:lumOff val="-107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00051" y="1629750"/>
        <a:ext cx="451963" cy="4247"/>
      </dsp:txXfrm>
    </dsp:sp>
    <dsp:sp modelId="{2EBE77AA-D4D3-4C77-A64B-310FA684F22C}">
      <dsp:nvSpPr>
        <dsp:cNvPr id="0" name=""/>
        <dsp:cNvSpPr/>
      </dsp:nvSpPr>
      <dsp:spPr>
        <a:xfrm>
          <a:off x="8994636" y="35029"/>
          <a:ext cx="1845035" cy="1107021"/>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lumMod val="95000"/>
                  <a:lumOff val="5000"/>
                </a:schemeClr>
              </a:solidFill>
            </a:rPr>
            <a:t>Future Role in Health and Social Care</a:t>
          </a:r>
        </a:p>
      </dsp:txBody>
      <dsp:txXfrm>
        <a:off x="8994636" y="35029"/>
        <a:ext cx="1845035" cy="1107021"/>
      </dsp:txXfrm>
    </dsp:sp>
    <dsp:sp modelId="{6D49E749-61B2-4984-B2C2-DFF0388E0597}">
      <dsp:nvSpPr>
        <dsp:cNvPr id="0" name=""/>
        <dsp:cNvSpPr/>
      </dsp:nvSpPr>
      <dsp:spPr>
        <a:xfrm>
          <a:off x="1855630"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2928915"/>
              <a:satOff val="-8406"/>
              <a:lumOff val="-134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1900" y="2707285"/>
        <a:ext cx="21217" cy="4247"/>
      </dsp:txXfrm>
    </dsp:sp>
    <dsp:sp modelId="{F00A63E6-769E-4B70-9870-8B81C39CB10E}">
      <dsp:nvSpPr>
        <dsp:cNvPr id="0" name=""/>
        <dsp:cNvSpPr/>
      </dsp:nvSpPr>
      <dsp:spPr>
        <a:xfrm>
          <a:off x="12394" y="2155898"/>
          <a:ext cx="1845035" cy="1107021"/>
        </a:xfrm>
        <a:prstGeom prst="rect">
          <a:avLst/>
        </a:prstGeom>
        <a:solidFill>
          <a:schemeClr val="accent2">
            <a:hueOff val="2684839"/>
            <a:satOff val="-7705"/>
            <a:lumOff val="-123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r" defTabSz="533400">
            <a:lnSpc>
              <a:spcPct val="90000"/>
            </a:lnSpc>
            <a:spcBef>
              <a:spcPct val="0"/>
            </a:spcBef>
            <a:spcAft>
              <a:spcPct val="35000"/>
            </a:spcAft>
            <a:buNone/>
          </a:pPr>
          <a:r>
            <a:rPr lang="en-US" sz="1200" b="1" kern="1200" dirty="0">
              <a:solidFill>
                <a:schemeClr val="tx1">
                  <a:lumMod val="95000"/>
                  <a:lumOff val="5000"/>
                </a:schemeClr>
              </a:solidFill>
            </a:rPr>
            <a:t>• Essential for roles such as support worker, nurse, social worker, care coordinator, or healthcare assistant</a:t>
          </a:r>
          <a:r>
            <a:rPr lang="en-US" sz="1200" b="1" kern="1200" dirty="0"/>
            <a:t>.</a:t>
          </a:r>
        </a:p>
      </dsp:txBody>
      <dsp:txXfrm>
        <a:off x="12394" y="2155898"/>
        <a:ext cx="1845035" cy="1107021"/>
      </dsp:txXfrm>
    </dsp:sp>
    <dsp:sp modelId="{FA4AFAD6-8846-4B38-9526-E1D4F7E9FE27}">
      <dsp:nvSpPr>
        <dsp:cNvPr id="0" name=""/>
        <dsp:cNvSpPr/>
      </dsp:nvSpPr>
      <dsp:spPr>
        <a:xfrm>
          <a:off x="4125023"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3514698"/>
              <a:satOff val="-10087"/>
              <a:lumOff val="-161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11294" y="2707285"/>
        <a:ext cx="21217" cy="4247"/>
      </dsp:txXfrm>
    </dsp:sp>
    <dsp:sp modelId="{668DD234-DF26-45E0-A34E-C13C65B18D25}">
      <dsp:nvSpPr>
        <dsp:cNvPr id="0" name=""/>
        <dsp:cNvSpPr/>
      </dsp:nvSpPr>
      <dsp:spPr>
        <a:xfrm>
          <a:off x="2281788" y="2155898"/>
          <a:ext cx="1845035" cy="1107021"/>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rPr>
            <a:t>• Helps manage complex cases, respond to emergencies, and deliver person center care</a:t>
          </a:r>
          <a:r>
            <a:rPr lang="en-US" sz="1200" b="1" kern="1200" dirty="0"/>
            <a:t>.</a:t>
          </a:r>
        </a:p>
      </dsp:txBody>
      <dsp:txXfrm>
        <a:off x="2281788" y="2155898"/>
        <a:ext cx="1845035" cy="1107021"/>
      </dsp:txXfrm>
    </dsp:sp>
    <dsp:sp modelId="{D1DF25B0-C2C6-4B6E-B08F-A06AFF461E1D}">
      <dsp:nvSpPr>
        <dsp:cNvPr id="0" name=""/>
        <dsp:cNvSpPr/>
      </dsp:nvSpPr>
      <dsp:spPr>
        <a:xfrm>
          <a:off x="6394417"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4100481"/>
              <a:satOff val="-11768"/>
              <a:lumOff val="-188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80687" y="2707285"/>
        <a:ext cx="21217" cy="4247"/>
      </dsp:txXfrm>
    </dsp:sp>
    <dsp:sp modelId="{F162FA58-CB3F-4C42-9CE9-2E86829C5E80}">
      <dsp:nvSpPr>
        <dsp:cNvPr id="0" name=""/>
        <dsp:cNvSpPr/>
      </dsp:nvSpPr>
      <dsp:spPr>
        <a:xfrm>
          <a:off x="4551182" y="2155898"/>
          <a:ext cx="1845035" cy="1107021"/>
        </a:xfrm>
        <a:prstGeom prst="rect">
          <a:avLst/>
        </a:prstGeom>
        <a:solidFill>
          <a:schemeClr val="accent2">
            <a:hueOff val="3758775"/>
            <a:satOff val="-10788"/>
            <a:lumOff val="-172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400" kern="1200" dirty="0">
              <a:solidFill>
                <a:schemeClr val="tx1">
                  <a:lumMod val="95000"/>
                  <a:lumOff val="5000"/>
                </a:schemeClr>
              </a:solidFill>
            </a:rPr>
            <a:t>Supports leadership, teamwork, and reflective practice</a:t>
          </a:r>
          <a:r>
            <a:rPr lang="en-US" sz="1400" kern="1200" dirty="0"/>
            <a:t>.</a:t>
          </a:r>
        </a:p>
      </dsp:txBody>
      <dsp:txXfrm>
        <a:off x="4551182" y="2155898"/>
        <a:ext cx="1845035" cy="1107021"/>
      </dsp:txXfrm>
    </dsp:sp>
    <dsp:sp modelId="{34E167F9-3C81-40F1-9734-02D864B97AC8}">
      <dsp:nvSpPr>
        <dsp:cNvPr id="0" name=""/>
        <dsp:cNvSpPr/>
      </dsp:nvSpPr>
      <dsp:spPr>
        <a:xfrm>
          <a:off x="8663811"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4686264"/>
              <a:satOff val="-13449"/>
              <a:lumOff val="-215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0081" y="2707285"/>
        <a:ext cx="21217" cy="4247"/>
      </dsp:txXfrm>
    </dsp:sp>
    <dsp:sp modelId="{81306F6F-72C9-403D-8517-06130D5D6E9E}">
      <dsp:nvSpPr>
        <dsp:cNvPr id="0" name=""/>
        <dsp:cNvSpPr/>
      </dsp:nvSpPr>
      <dsp:spPr>
        <a:xfrm>
          <a:off x="6820576" y="2155898"/>
          <a:ext cx="1845035" cy="1107021"/>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lumMod val="95000"/>
                  <a:lumOff val="5000"/>
                </a:schemeClr>
              </a:solidFill>
            </a:rPr>
            <a:t>Personal Reflection</a:t>
          </a:r>
          <a:r>
            <a:rPr lang="en-US" sz="1200" b="1" kern="1200" dirty="0">
              <a:solidFill>
                <a:schemeClr val="tx1">
                  <a:lumMod val="95000"/>
                  <a:lumOff val="5000"/>
                </a:schemeClr>
              </a:solidFill>
            </a:rPr>
            <a:t>:</a:t>
          </a:r>
          <a:endParaRPr lang="en-US" sz="1200" kern="1200" dirty="0">
            <a:solidFill>
              <a:schemeClr val="tx1">
                <a:lumMod val="95000"/>
                <a:lumOff val="5000"/>
              </a:schemeClr>
            </a:solidFill>
          </a:endParaRPr>
        </a:p>
      </dsp:txBody>
      <dsp:txXfrm>
        <a:off x="6820576" y="2155898"/>
        <a:ext cx="1845035" cy="1107021"/>
      </dsp:txXfrm>
    </dsp:sp>
    <dsp:sp modelId="{5B1FA3FD-53A8-44A7-89BA-DAB835658990}">
      <dsp:nvSpPr>
        <dsp:cNvPr id="0" name=""/>
        <dsp:cNvSpPr/>
      </dsp:nvSpPr>
      <dsp:spPr>
        <a:xfrm>
          <a:off x="927864" y="3261119"/>
          <a:ext cx="9084623" cy="879242"/>
        </a:xfrm>
        <a:custGeom>
          <a:avLst/>
          <a:gdLst/>
          <a:ahLst/>
          <a:cxnLst/>
          <a:rect l="0" t="0" r="0" b="0"/>
          <a:pathLst>
            <a:path>
              <a:moveTo>
                <a:pt x="9084623" y="0"/>
              </a:moveTo>
              <a:lnTo>
                <a:pt x="9084623" y="456721"/>
              </a:lnTo>
              <a:lnTo>
                <a:pt x="0" y="456721"/>
              </a:lnTo>
              <a:lnTo>
                <a:pt x="0" y="879242"/>
              </a:lnTo>
            </a:path>
          </a:pathLst>
        </a:custGeom>
        <a:noFill/>
        <a:ln w="12700" cap="flat" cmpd="sng" algn="ctr">
          <a:solidFill>
            <a:schemeClr val="accent2">
              <a:hueOff val="5272048"/>
              <a:satOff val="-15131"/>
              <a:lumOff val="-242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1924" y="3698617"/>
        <a:ext cx="456503" cy="4247"/>
      </dsp:txXfrm>
    </dsp:sp>
    <dsp:sp modelId="{B7D7A215-845F-48AD-A61C-7AD13DB06281}">
      <dsp:nvSpPr>
        <dsp:cNvPr id="0" name=""/>
        <dsp:cNvSpPr/>
      </dsp:nvSpPr>
      <dsp:spPr>
        <a:xfrm>
          <a:off x="9089969" y="2155898"/>
          <a:ext cx="1845035" cy="1107021"/>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600" kern="1200" dirty="0">
              <a:solidFill>
                <a:schemeClr val="tx1">
                  <a:lumMod val="95000"/>
                  <a:lumOff val="5000"/>
                </a:schemeClr>
              </a:solidFill>
            </a:rPr>
            <a:t>Is this a strength for me</a:t>
          </a:r>
          <a:r>
            <a:rPr lang="en-US" sz="1600" kern="1200" dirty="0"/>
            <a:t>?</a:t>
          </a:r>
        </a:p>
      </dsp:txBody>
      <dsp:txXfrm>
        <a:off x="9089969" y="2155898"/>
        <a:ext cx="1845035" cy="1107021"/>
      </dsp:txXfrm>
    </dsp:sp>
    <dsp:sp modelId="{804B8AA7-6869-4E96-A3CD-026EF3CD195F}">
      <dsp:nvSpPr>
        <dsp:cNvPr id="0" name=""/>
        <dsp:cNvSpPr/>
      </dsp:nvSpPr>
      <dsp:spPr>
        <a:xfrm>
          <a:off x="1848582" y="4680552"/>
          <a:ext cx="679941" cy="91440"/>
        </a:xfrm>
        <a:custGeom>
          <a:avLst/>
          <a:gdLst/>
          <a:ahLst/>
          <a:cxnLst/>
          <a:rect l="0" t="0" r="0" b="0"/>
          <a:pathLst>
            <a:path>
              <a:moveTo>
                <a:pt x="0" y="45720"/>
              </a:moveTo>
              <a:lnTo>
                <a:pt x="679941" y="45720"/>
              </a:lnTo>
            </a:path>
          </a:pathLst>
        </a:custGeom>
        <a:noFill/>
        <a:ln w="12700" cap="flat" cmpd="sng" algn="ctr">
          <a:solidFill>
            <a:schemeClr val="accent2">
              <a:hueOff val="5857831"/>
              <a:satOff val="-16812"/>
              <a:lumOff val="-26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0789" y="4724148"/>
        <a:ext cx="35527" cy="4247"/>
      </dsp:txXfrm>
    </dsp:sp>
    <dsp:sp modelId="{EE474093-DF53-4BC1-BD8B-FDE354DBA4A3}">
      <dsp:nvSpPr>
        <dsp:cNvPr id="0" name=""/>
        <dsp:cNvSpPr/>
      </dsp:nvSpPr>
      <dsp:spPr>
        <a:xfrm>
          <a:off x="5346" y="4172762"/>
          <a:ext cx="1845035" cy="1107021"/>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I believe I already show strengths in observing situations carefully, asking questions, and reflecting on my actions</a:t>
          </a:r>
          <a:r>
            <a:rPr lang="en-US" sz="1200" kern="1200" dirty="0"/>
            <a:t>.</a:t>
          </a:r>
        </a:p>
      </dsp:txBody>
      <dsp:txXfrm>
        <a:off x="5346" y="4172762"/>
        <a:ext cx="1845035" cy="1107021"/>
      </dsp:txXfrm>
    </dsp:sp>
    <dsp:sp modelId="{575379BF-608E-4B06-804C-AB44660DE14E}">
      <dsp:nvSpPr>
        <dsp:cNvPr id="0" name=""/>
        <dsp:cNvSpPr/>
      </dsp:nvSpPr>
      <dsp:spPr>
        <a:xfrm>
          <a:off x="4404159" y="4726272"/>
          <a:ext cx="1345316" cy="136385"/>
        </a:xfrm>
        <a:custGeom>
          <a:avLst/>
          <a:gdLst/>
          <a:ahLst/>
          <a:cxnLst/>
          <a:rect l="0" t="0" r="0" b="0"/>
          <a:pathLst>
            <a:path>
              <a:moveTo>
                <a:pt x="0" y="0"/>
              </a:moveTo>
              <a:lnTo>
                <a:pt x="689758" y="0"/>
              </a:lnTo>
              <a:lnTo>
                <a:pt x="689758" y="136385"/>
              </a:lnTo>
              <a:lnTo>
                <a:pt x="1345316" y="136385"/>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2251" y="4792341"/>
        <a:ext cx="69132" cy="4247"/>
      </dsp:txXfrm>
    </dsp:sp>
    <dsp:sp modelId="{576D74BB-EF67-4CF4-B621-1A6CF2C58F5A}">
      <dsp:nvSpPr>
        <dsp:cNvPr id="0" name=""/>
        <dsp:cNvSpPr/>
      </dsp:nvSpPr>
      <dsp:spPr>
        <a:xfrm>
          <a:off x="2560923" y="4172762"/>
          <a:ext cx="1845035" cy="1107021"/>
        </a:xfrm>
        <a:prstGeom prst="rect">
          <a:avLst/>
        </a:prstGeom>
        <a:solidFill>
          <a:schemeClr val="accent2">
            <a:hueOff val="5906646"/>
            <a:satOff val="-16952"/>
            <a:lumOff val="-271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600" kern="1200" dirty="0">
              <a:solidFill>
                <a:schemeClr val="tx1">
                  <a:lumMod val="95000"/>
                  <a:lumOff val="5000"/>
                </a:schemeClr>
              </a:solidFill>
            </a:rPr>
            <a:t>Do I want to develop it further</a:t>
          </a:r>
          <a:r>
            <a:rPr lang="en-US" sz="1200" kern="1200" dirty="0">
              <a:solidFill>
                <a:schemeClr val="tx1">
                  <a:lumMod val="95000"/>
                  <a:lumOff val="5000"/>
                </a:schemeClr>
              </a:solidFill>
            </a:rPr>
            <a:t>?</a:t>
          </a:r>
        </a:p>
      </dsp:txBody>
      <dsp:txXfrm>
        <a:off x="2560923" y="4172762"/>
        <a:ext cx="1845035" cy="1107021"/>
      </dsp:txXfrm>
    </dsp:sp>
    <dsp:sp modelId="{7D8914A5-2F77-4119-8E68-74B9C13B490E}">
      <dsp:nvSpPr>
        <dsp:cNvPr id="0" name=""/>
        <dsp:cNvSpPr/>
      </dsp:nvSpPr>
      <dsp:spPr>
        <a:xfrm>
          <a:off x="5781876" y="4309147"/>
          <a:ext cx="1845035" cy="1107021"/>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highlight>
                <a:srgbClr val="FFFF00"/>
              </a:highlight>
            </a:rPr>
            <a:t>Improve by practicing structured reflection (using Gibbs), seeking feedback, and applying evidence‑</a:t>
          </a:r>
        </a:p>
      </dsp:txBody>
      <dsp:txXfrm>
        <a:off x="5781876" y="4309147"/>
        <a:ext cx="1845035" cy="11070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E9FA1-5906-425E-B59A-2A603E4C562A}">
      <dsp:nvSpPr>
        <dsp:cNvPr id="0" name=""/>
        <dsp:cNvSpPr/>
      </dsp:nvSpPr>
      <dsp:spPr>
        <a:xfrm>
          <a:off x="0" y="182304"/>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Cottrell, S. (2017) Critical Thinking Skills: Effective Analysis, Argument and Reflection. 3rd </a:t>
          </a:r>
          <a:r>
            <a:rPr lang="en-US" sz="1500" kern="1200" dirty="0" err="1">
              <a:solidFill>
                <a:schemeClr val="tx1">
                  <a:lumMod val="95000"/>
                  <a:lumOff val="5000"/>
                </a:schemeClr>
              </a:solidFill>
            </a:rPr>
            <a:t>edn</a:t>
          </a:r>
          <a:r>
            <a:rPr lang="en-US" sz="1500" kern="1200" dirty="0">
              <a:solidFill>
                <a:schemeClr val="tx1">
                  <a:lumMod val="95000"/>
                  <a:lumOff val="5000"/>
                </a:schemeClr>
              </a:solidFill>
            </a:rPr>
            <a:t>. London: Palgrave.</a:t>
          </a:r>
        </a:p>
      </dsp:txBody>
      <dsp:txXfrm>
        <a:off x="17991" y="200295"/>
        <a:ext cx="10225617" cy="332567"/>
      </dsp:txXfrm>
    </dsp:sp>
    <dsp:sp modelId="{527708A7-1404-442E-B07C-7B1BE6022E66}">
      <dsp:nvSpPr>
        <dsp:cNvPr id="0" name=""/>
        <dsp:cNvSpPr/>
      </dsp:nvSpPr>
      <dsp:spPr>
        <a:xfrm>
          <a:off x="0" y="790576"/>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CQC (2022) Regulation 12: Safe Care and Treatment. Available at: https://www.cqc.org.uk.</a:t>
          </a:r>
        </a:p>
      </dsp:txBody>
      <dsp:txXfrm>
        <a:off x="17991" y="808567"/>
        <a:ext cx="10225617" cy="332567"/>
      </dsp:txXfrm>
    </dsp:sp>
    <dsp:sp modelId="{1C81D2F7-EF1C-4DFD-ADE4-771C7B9CF749}">
      <dsp:nvSpPr>
        <dsp:cNvPr id="0" name=""/>
        <dsp:cNvSpPr/>
      </dsp:nvSpPr>
      <dsp:spPr>
        <a:xfrm>
          <a:off x="0" y="1300773"/>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Gibbs, G. (1988) Learning by Doing: A Guide to Teaching and Learning Methods. Oxford: Oxford Polytechnic.</a:t>
          </a:r>
        </a:p>
      </dsp:txBody>
      <dsp:txXfrm>
        <a:off x="17991" y="1318764"/>
        <a:ext cx="10225617" cy="332567"/>
      </dsp:txXfrm>
    </dsp:sp>
    <dsp:sp modelId="{28B10A63-20BD-4188-BEDC-60D529A8F350}">
      <dsp:nvSpPr>
        <dsp:cNvPr id="0" name=""/>
        <dsp:cNvSpPr/>
      </dsp:nvSpPr>
      <dsp:spPr>
        <a:xfrm>
          <a:off x="0" y="1958328"/>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NHS England (2023) Patient Safety Incident Response Framework (PSIRF). Available at: https://www.england.nhs.uk.</a:t>
          </a:r>
        </a:p>
      </dsp:txBody>
      <dsp:txXfrm>
        <a:off x="17991" y="1976319"/>
        <a:ext cx="10225617" cy="332567"/>
      </dsp:txXfrm>
    </dsp:sp>
    <dsp:sp modelId="{E7531A97-240D-4AC5-8D0C-E7F571BC8524}">
      <dsp:nvSpPr>
        <dsp:cNvPr id="0" name=""/>
        <dsp:cNvSpPr/>
      </dsp:nvSpPr>
      <dsp:spPr>
        <a:xfrm>
          <a:off x="0" y="2606053"/>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NICE (2021) Clinical Judgement and Decision-Making Guidance. Available at: https://www.nice.org.uk.</a:t>
          </a:r>
        </a:p>
      </dsp:txBody>
      <dsp:txXfrm>
        <a:off x="17991" y="2624044"/>
        <a:ext cx="10225617" cy="33256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05013-01BB-4488-AA06-2599857F2F8E}"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4F3BC3-11DB-4E86-A601-7251B831051D}" type="slidenum">
              <a:rPr lang="en-GB" smtClean="0"/>
              <a:t>‹#›</a:t>
            </a:fld>
            <a:endParaRPr lang="en-GB"/>
          </a:p>
        </p:txBody>
      </p:sp>
    </p:spTree>
    <p:extLst>
      <p:ext uri="{BB962C8B-B14F-4D97-AF65-F5344CB8AC3E}">
        <p14:creationId xmlns:p14="http://schemas.microsoft.com/office/powerpoint/2010/main" val="835742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4F3BC3-11DB-4E86-A601-7251B831051D}" type="slidenum">
              <a:rPr lang="en-GB" smtClean="0"/>
              <a:t>5</a:t>
            </a:fld>
            <a:endParaRPr lang="en-GB"/>
          </a:p>
        </p:txBody>
      </p:sp>
    </p:spTree>
    <p:extLst>
      <p:ext uri="{BB962C8B-B14F-4D97-AF65-F5344CB8AC3E}">
        <p14:creationId xmlns:p14="http://schemas.microsoft.com/office/powerpoint/2010/main" val="3529697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0A71F-2EBD-FFE1-1342-17EE4CCFCE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668F3E-4DB5-A826-4BF3-42D0C0B357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F06A67-6CC7-0490-D592-F6C71D64CCA1}"/>
              </a:ext>
            </a:extLst>
          </p:cNvPr>
          <p:cNvSpPr>
            <a:spLocks noGrp="1"/>
          </p:cNvSpPr>
          <p:nvPr>
            <p:ph type="dt" sz="half" idx="10"/>
          </p:nvPr>
        </p:nvSpPr>
        <p:spPr/>
        <p:txBody>
          <a:bodyPr/>
          <a:lstStyle/>
          <a:p>
            <a:pPr>
              <a:defRPr/>
            </a:pPr>
            <a:fld id="{FA356D0D-2478-47FE-8DAB-B92005DC1F0F}"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300215BB-6885-4B05-A0CF-F9AF5677892E}"/>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75A6AF28-0953-FE74-B1EF-4A344185E1C8}"/>
              </a:ext>
            </a:extLst>
          </p:cNvPr>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06399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0D507-B333-D8EF-910A-62E74C8C91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45F35F-E09C-0670-7A42-87668F783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B96BA-F522-388B-9325-5BED973B4258}"/>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45B49FF4-5866-B4A5-1B34-0DFE4D911E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61F5FB-629D-9C92-951D-645955E88D48}"/>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079770742"/>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37EF3-806D-3CDB-28EE-00CDE73047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DDEE81-E33B-7D03-3E06-7D25D839BD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193470-956F-FB66-E410-2D87BA706808}"/>
              </a:ext>
            </a:extLst>
          </p:cNvPr>
          <p:cNvSpPr>
            <a:spLocks noGrp="1"/>
          </p:cNvSpPr>
          <p:nvPr>
            <p:ph type="dt" sz="half" idx="10"/>
          </p:nvPr>
        </p:nvSpPr>
        <p:spPr/>
        <p:txBody>
          <a:bodyPr/>
          <a:lstStyle/>
          <a:p>
            <a:pPr>
              <a:defRPr/>
            </a:pPr>
            <a:fld id="{031DCA91-53F4-49BC-9425-BD4ED78DF6F3}"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4E23C65C-4ACA-8F4E-CDB7-5B461C2F43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DEAE87-16B5-6070-70A2-7C31C6FF7B85}"/>
              </a:ext>
            </a:extLst>
          </p:cNvPr>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787493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F378-30FE-54FE-8A3D-1E5B2E045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49BF95-515F-E8CD-B745-2598438F14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48C3A9-EF23-7EB1-B190-4DBB41D05F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8B8BAC-3169-6B34-A299-C59EF74DAABE}"/>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6" name="Footer Placeholder 5">
            <a:extLst>
              <a:ext uri="{FF2B5EF4-FFF2-40B4-BE49-F238E27FC236}">
                <a16:creationId xmlns:a16="http://schemas.microsoft.com/office/drawing/2014/main" id="{9AC1806D-070C-A806-4418-EE703A39EC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5F62F24-C249-5EE3-AA9D-9FC268388696}"/>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417744096"/>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695E-C6ED-F4F5-4297-A06A121379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5EC4E3-FEF9-C1AB-4028-DA9DD43A19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0912DF-8D42-14E3-063E-B20CEC9F43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6ED11D-7853-B862-4DD3-EEFB2A9DD2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CB825A-5ABB-AD1D-62B9-1B1D7D485B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F8B8E-B66B-2A11-AE4A-AF123B5D0A8F}"/>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8" name="Footer Placeholder 7">
            <a:extLst>
              <a:ext uri="{FF2B5EF4-FFF2-40B4-BE49-F238E27FC236}">
                <a16:creationId xmlns:a16="http://schemas.microsoft.com/office/drawing/2014/main" id="{AD7673B5-1360-02C5-59F6-922223B274A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A53109-31FB-7BB8-CE3B-762BE32F5F2B}"/>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89474297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65217-F63E-D23D-8AAB-89831B6651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64321-602B-15EE-429C-75291FC7555E}"/>
              </a:ext>
            </a:extLst>
          </p:cNvPr>
          <p:cNvSpPr>
            <a:spLocks noGrp="1"/>
          </p:cNvSpPr>
          <p:nvPr>
            <p:ph type="dt" sz="half" idx="10"/>
          </p:nvPr>
        </p:nvSpPr>
        <p:spPr/>
        <p:txBody>
          <a:bodyPr/>
          <a:lstStyle/>
          <a:p>
            <a:pPr>
              <a:defRPr/>
            </a:pPr>
            <a:fld id="{C8139EDA-6186-42E4-AD19-8C038518D62B}" type="datetime1">
              <a:rPr lang="en-GB" altLang="en-US" smtClean="0"/>
              <a:pPr>
                <a:defRPr/>
              </a:pPr>
              <a:t>22/03/2026</a:t>
            </a:fld>
            <a:endParaRPr lang="en-GB" altLang="en-US"/>
          </a:p>
        </p:txBody>
      </p:sp>
      <p:sp>
        <p:nvSpPr>
          <p:cNvPr id="4" name="Footer Placeholder 3">
            <a:extLst>
              <a:ext uri="{FF2B5EF4-FFF2-40B4-BE49-F238E27FC236}">
                <a16:creationId xmlns:a16="http://schemas.microsoft.com/office/drawing/2014/main" id="{BA8816BC-6BF7-95B8-6FE7-B281B4DCD84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59C2DC0-585D-E42E-4F5C-F98E3ADC4971}"/>
              </a:ext>
            </a:extLst>
          </p:cNvPr>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919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6958BC-A199-CDEE-6BA8-22E69203D2D9}"/>
              </a:ext>
            </a:extLst>
          </p:cNvPr>
          <p:cNvSpPr>
            <a:spLocks noGrp="1"/>
          </p:cNvSpPr>
          <p:nvPr>
            <p:ph type="dt" sz="half" idx="10"/>
          </p:nvPr>
        </p:nvSpPr>
        <p:spPr/>
        <p:txBody>
          <a:bodyPr/>
          <a:lstStyle/>
          <a:p>
            <a:pPr>
              <a:defRPr/>
            </a:pPr>
            <a:fld id="{5E23D760-A5D6-4408-9293-3816AB405458}" type="datetime1">
              <a:rPr lang="en-GB" altLang="en-US" smtClean="0"/>
              <a:pPr>
                <a:defRPr/>
              </a:pPr>
              <a:t>22/03/2026</a:t>
            </a:fld>
            <a:endParaRPr lang="en-GB" altLang="en-US"/>
          </a:p>
        </p:txBody>
      </p:sp>
      <p:sp>
        <p:nvSpPr>
          <p:cNvPr id="3" name="Footer Placeholder 2">
            <a:extLst>
              <a:ext uri="{FF2B5EF4-FFF2-40B4-BE49-F238E27FC236}">
                <a16:creationId xmlns:a16="http://schemas.microsoft.com/office/drawing/2014/main" id="{B4E9F00C-3173-3399-2C92-89F786BC026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9047A07-A144-492E-6D38-4B341D3E7F72}"/>
              </a:ext>
            </a:extLst>
          </p:cNvPr>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717803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85D5-4739-08CF-9268-507F20AA4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9B36B4-DE52-081B-2320-35BFEBB77C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CC7316-D57D-4D26-632A-4D734C2B0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2CD368-177B-27FB-6834-8ED25944DD2C}"/>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6" name="Footer Placeholder 5">
            <a:extLst>
              <a:ext uri="{FF2B5EF4-FFF2-40B4-BE49-F238E27FC236}">
                <a16:creationId xmlns:a16="http://schemas.microsoft.com/office/drawing/2014/main" id="{6BCA8FF0-1415-F03F-38C8-76611D40DB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41D444E-B220-6FDD-8E40-A723CEB62136}"/>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919609688"/>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59B7-4F75-7070-FA7B-F8E77DA71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6AA87-9824-F457-2B62-AD482FD3D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0F1DB4-18B0-33D9-A145-A15E5CBAF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D6789D-D4E4-FA0A-9415-9B485718AEFB}"/>
              </a:ext>
            </a:extLst>
          </p:cNvPr>
          <p:cNvSpPr>
            <a:spLocks noGrp="1"/>
          </p:cNvSpPr>
          <p:nvPr>
            <p:ph type="dt" sz="half" idx="10"/>
          </p:nvPr>
        </p:nvSpPr>
        <p:spPr/>
        <p:txBody>
          <a:bodyPr/>
          <a:lstStyle/>
          <a:p>
            <a:pPr>
              <a:defRPr/>
            </a:pPr>
            <a:fld id="{14FA25EF-011C-4B5E-B678-5C09381164A5}" type="datetime1">
              <a:rPr lang="en-GB" altLang="en-US" smtClean="0"/>
              <a:pPr>
                <a:defRPr/>
              </a:pPr>
              <a:t>22/03/2026</a:t>
            </a:fld>
            <a:endParaRPr lang="en-GB" altLang="en-US"/>
          </a:p>
        </p:txBody>
      </p:sp>
      <p:sp>
        <p:nvSpPr>
          <p:cNvPr id="6" name="Footer Placeholder 5">
            <a:extLst>
              <a:ext uri="{FF2B5EF4-FFF2-40B4-BE49-F238E27FC236}">
                <a16:creationId xmlns:a16="http://schemas.microsoft.com/office/drawing/2014/main" id="{78CE755C-5763-2C5A-C1BD-DD7997434F2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8FC663-B7D3-9415-E1A2-282BFB78379B}"/>
              </a:ext>
            </a:extLst>
          </p:cNvPr>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50273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C6C1-68DA-40F4-59EC-0BDE7F3725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8ECA62-A6F8-9EB7-F9C6-0AF35A91AE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4BEE88-DF7C-0546-F544-A50799A5396A}"/>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92BE2DBE-9B09-98D2-657C-EC9D9A02FE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E0FFC9-9477-3363-38D1-EC44523B9D6A}"/>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28591753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D8532-5B2E-461F-4F16-E0DDE8B3AF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2AD50B-C1FD-34CC-0028-C16116699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D9251-5F21-6261-BE97-009639B46FE4}"/>
              </a:ext>
            </a:extLst>
          </p:cNvPr>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F932A9CE-19AE-F9F0-E797-57F95AC5EC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AA4E15-A8C2-EA4B-C77B-71A7D358A250}"/>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439530142"/>
      </p:ext>
    </p:extLst>
  </p:cSld>
  <p:clrMapOvr>
    <a:masterClrMapping/>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3D5D11-CA4E-F009-A59A-BED26B9A36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10743-7B34-859D-F518-FC3D92C398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FC9009-CB97-8A68-6747-9AECB02E02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defRPr/>
            </a:pPr>
            <a:fld id="{A4021392-CAC7-450A-8667-583C0A183C4A}" type="datetime1">
              <a:rPr lang="en-GB" altLang="en-US" smtClean="0"/>
              <a:pPr>
                <a:defRPr/>
              </a:pPr>
              <a:t>22/03/2026</a:t>
            </a:fld>
            <a:endParaRPr lang="en-GB" altLang="en-US"/>
          </a:p>
        </p:txBody>
      </p:sp>
      <p:sp>
        <p:nvSpPr>
          <p:cNvPr id="5" name="Footer Placeholder 4">
            <a:extLst>
              <a:ext uri="{FF2B5EF4-FFF2-40B4-BE49-F238E27FC236}">
                <a16:creationId xmlns:a16="http://schemas.microsoft.com/office/drawing/2014/main" id="{B70808A1-96AE-D9DC-DD54-71B679FF89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167F29DD-2D27-3090-2798-59D3D75F40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782637401"/>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1015068" y="1669410"/>
            <a:ext cx="9404059" cy="3093966"/>
          </a:xfrm>
        </p:spPr>
        <p:txBody>
          <a:bodyPr vert="horz" lIns="91440" tIns="45720" rIns="91440" bIns="45720" rtlCol="0">
            <a:normAutofit/>
          </a:bodyPr>
          <a:lstStyle/>
          <a:p>
            <a:r>
              <a:rPr lang="en-US" b="1" dirty="0">
                <a:solidFill>
                  <a:schemeClr val="tx1">
                    <a:lumMod val="95000"/>
                    <a:lumOff val="5000"/>
                  </a:schemeClr>
                </a:solidFill>
              </a:rPr>
              <a:t>MODULE TITLE:      </a:t>
            </a:r>
            <a:r>
              <a:rPr lang="en-US" dirty="0">
                <a:solidFill>
                  <a:schemeClr val="tx1">
                    <a:lumMod val="95000"/>
                    <a:lumOff val="5000"/>
                  </a:schemeClr>
                </a:solidFill>
              </a:rPr>
              <a:t>Professional Carrer Development with      H&amp;C </a:t>
            </a:r>
          </a:p>
          <a:p>
            <a:r>
              <a:rPr lang="en-US" b="1" dirty="0">
                <a:solidFill>
                  <a:schemeClr val="tx1">
                    <a:lumMod val="95000"/>
                    <a:lumOff val="5000"/>
                  </a:schemeClr>
                </a:solidFill>
              </a:rPr>
              <a:t>MODULE NUMBER</a:t>
            </a:r>
            <a:r>
              <a:rPr lang="en-US" dirty="0">
                <a:solidFill>
                  <a:schemeClr val="tx1">
                    <a:lumMod val="95000"/>
                    <a:lumOff val="5000"/>
                  </a:schemeClr>
                </a:solidFill>
              </a:rPr>
              <a:t>:      LCHS 4009 (LON)</a:t>
            </a:r>
          </a:p>
          <a:p>
            <a:r>
              <a:rPr lang="en-US" b="1" dirty="0">
                <a:solidFill>
                  <a:schemeClr val="tx1">
                    <a:lumMod val="95000"/>
                    <a:lumOff val="5000"/>
                  </a:schemeClr>
                </a:solidFill>
              </a:rPr>
              <a:t>STUDENT NUMBER</a:t>
            </a:r>
            <a:r>
              <a:rPr lang="en-US" dirty="0">
                <a:solidFill>
                  <a:schemeClr val="tx1">
                    <a:lumMod val="95000"/>
                    <a:lumOff val="5000"/>
                  </a:schemeClr>
                </a:solidFill>
              </a:rPr>
              <a:t>:     Eloida Karina Chavez Sifuentes</a:t>
            </a:r>
          </a:p>
          <a:p>
            <a:r>
              <a:rPr lang="en-US" b="1" dirty="0">
                <a:solidFill>
                  <a:schemeClr val="tx1">
                    <a:lumMod val="95000"/>
                    <a:lumOff val="5000"/>
                  </a:schemeClr>
                </a:solidFill>
              </a:rPr>
              <a:t>STUDENT ID:</a:t>
            </a:r>
            <a:r>
              <a:rPr lang="en-US" dirty="0">
                <a:solidFill>
                  <a:schemeClr val="tx1">
                    <a:lumMod val="95000"/>
                    <a:lumOff val="5000"/>
                  </a:schemeClr>
                </a:solidFill>
              </a:rPr>
              <a:t>                 2437214</a:t>
            </a:r>
          </a:p>
          <a:p>
            <a:r>
              <a:rPr lang="en-US" b="1" dirty="0">
                <a:solidFill>
                  <a:schemeClr val="tx1">
                    <a:lumMod val="95000"/>
                    <a:lumOff val="5000"/>
                  </a:schemeClr>
                </a:solidFill>
              </a:rPr>
              <a:t>LECTURES NAME</a:t>
            </a:r>
            <a:r>
              <a:rPr lang="en-US" dirty="0">
                <a:solidFill>
                  <a:schemeClr val="tx1">
                    <a:lumMod val="95000"/>
                    <a:lumOff val="5000"/>
                  </a:schemeClr>
                </a:solidFill>
              </a:rPr>
              <a:t>:        Soban Sadiq</a:t>
            </a:r>
          </a:p>
          <a:p>
            <a:pPr marL="0" indent="0">
              <a:buNone/>
            </a:pPr>
            <a:endParaRPr lang="en-US" dirty="0">
              <a:solidFill>
                <a:schemeClr val="bg1"/>
              </a:solidFill>
            </a:endParaRPr>
          </a:p>
        </p:txBody>
      </p:sp>
      <p:pic>
        <p:nvPicPr>
          <p:cNvPr id="2" name="Picture 2" descr="UWTSD launches Academy to develop a professional network of training ...">
            <a:extLst>
              <a:ext uri="{FF2B5EF4-FFF2-40B4-BE49-F238E27FC236}">
                <a16:creationId xmlns:a16="http://schemas.microsoft.com/office/drawing/2014/main" id="{0F8DF037-FDC5-BF14-B068-03FCBF994422}"/>
              </a:ext>
            </a:extLst>
          </p:cNvPr>
          <p:cNvPicPr>
            <a:picLocks noChangeAspect="1"/>
          </p:cNvPicPr>
          <p:nvPr/>
        </p:nvPicPr>
        <p:blipFill>
          <a:blip r:embed="rId2"/>
          <a:srcRect t="11905" b="13940"/>
          <a:stretch>
            <a:fillRect/>
          </a:stretch>
        </p:blipFill>
        <p:spPr>
          <a:xfrm>
            <a:off x="9669780" y="5623560"/>
            <a:ext cx="2362196" cy="1100590"/>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spTree>
    <p:extLst>
      <p:ext uri="{BB962C8B-B14F-4D97-AF65-F5344CB8AC3E}">
        <p14:creationId xmlns:p14="http://schemas.microsoft.com/office/powerpoint/2010/main" val="1287151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9479-3D6E-DA24-D978-8FFB5600D445}"/>
              </a:ext>
            </a:extLst>
          </p:cNvPr>
          <p:cNvSpPr>
            <a:spLocks noGrp="1"/>
          </p:cNvSpPr>
          <p:nvPr>
            <p:ph type="ctrTitle"/>
          </p:nvPr>
        </p:nvSpPr>
        <p:spPr>
          <a:xfrm>
            <a:off x="5125445" y="527051"/>
            <a:ext cx="5397933" cy="1877058"/>
          </a:xfrm>
        </p:spPr>
        <p:txBody>
          <a:bodyPr>
            <a:normAutofit/>
          </a:bodyPr>
          <a:lstStyle/>
          <a:p>
            <a:r>
              <a:rPr lang="en-GB" b="1" dirty="0">
                <a:solidFill>
                  <a:schemeClr val="tx1">
                    <a:lumMod val="95000"/>
                    <a:lumOff val="5000"/>
                  </a:schemeClr>
                </a:solidFill>
              </a:rPr>
              <a:t>Acknowledge use of AI</a:t>
            </a:r>
          </a:p>
        </p:txBody>
      </p:sp>
      <p:sp>
        <p:nvSpPr>
          <p:cNvPr id="3" name="Subtitle 2">
            <a:extLst>
              <a:ext uri="{FF2B5EF4-FFF2-40B4-BE49-F238E27FC236}">
                <a16:creationId xmlns:a16="http://schemas.microsoft.com/office/drawing/2014/main" id="{9E86EFCE-F7DD-4357-FFE6-E3D658FD3C3E}"/>
              </a:ext>
            </a:extLst>
          </p:cNvPr>
          <p:cNvSpPr>
            <a:spLocks noGrp="1"/>
          </p:cNvSpPr>
          <p:nvPr>
            <p:ph type="subTitle" idx="1"/>
          </p:nvPr>
        </p:nvSpPr>
        <p:spPr>
          <a:xfrm>
            <a:off x="5230896" y="2547939"/>
            <a:ext cx="5437103" cy="2709862"/>
          </a:xfrm>
        </p:spPr>
        <p:txBody>
          <a:bodyPr>
            <a:normAutofit lnSpcReduction="10000"/>
          </a:bodyPr>
          <a:lstStyle/>
          <a:p>
            <a:pPr>
              <a:lnSpc>
                <a:spcPct val="110000"/>
              </a:lnSpc>
            </a:pPr>
            <a:r>
              <a:rPr lang="en-US" sz="2100" dirty="0">
                <a:solidFill>
                  <a:schemeClr val="tx1">
                    <a:lumMod val="95000"/>
                    <a:lumOff val="5000"/>
                  </a:schemeClr>
                </a:solidFill>
                <a:latin typeface="Aptos"/>
              </a:rPr>
              <a:t>I have used AI as a support tool in this assignment to help me with structure, as I am dyslexic,  I need extra help to express my ideas clearly. The analysis, decisions, interpretations and academic arguments in this work are  my own. I also used AI to help me create visual images to support my presentation .</a:t>
            </a:r>
            <a:endParaRPr lang="en-GB" sz="2100" dirty="0">
              <a:solidFill>
                <a:schemeClr val="tx1">
                  <a:lumMod val="95000"/>
                  <a:lumOff val="5000"/>
                </a:schemeClr>
              </a:solidFill>
              <a:latin typeface="Aptos"/>
            </a:endParaRPr>
          </a:p>
          <a:p>
            <a:pPr>
              <a:lnSpc>
                <a:spcPct val="110000"/>
              </a:lnSpc>
            </a:pPr>
            <a:endParaRPr lang="en-GB" sz="1400" dirty="0"/>
          </a:p>
        </p:txBody>
      </p:sp>
      <p:sp>
        <p:nvSpPr>
          <p:cNvPr id="4" name="Date Placeholder 3">
            <a:extLst>
              <a:ext uri="{FF2B5EF4-FFF2-40B4-BE49-F238E27FC236}">
                <a16:creationId xmlns:a16="http://schemas.microsoft.com/office/drawing/2014/main" id="{D607FEA4-E61B-26B2-6D3C-124FEAD573A2}"/>
              </a:ext>
            </a:extLst>
          </p:cNvPr>
          <p:cNvSpPr>
            <a:spLocks noGrp="1"/>
          </p:cNvSpPr>
          <p:nvPr>
            <p:ph type="dt" sz="half" idx="10"/>
          </p:nvPr>
        </p:nvSpPr>
        <p:spPr>
          <a:xfrm>
            <a:off x="2039185" y="5410201"/>
            <a:ext cx="2454157" cy="365125"/>
          </a:xfrm>
        </p:spPr>
        <p:txBody>
          <a:bodyPr>
            <a:normAutofit/>
          </a:bodyPr>
          <a:lstStyle/>
          <a:p>
            <a:pPr algn="l">
              <a:spcAft>
                <a:spcPts val="600"/>
              </a:spcAft>
              <a:defRPr/>
            </a:pPr>
            <a:endParaRPr lang="en-GB" altLang="en-US" dirty="0">
              <a:solidFill>
                <a:srgbClr val="FFFFFF"/>
              </a:solidFill>
            </a:endParaRPr>
          </a:p>
        </p:txBody>
      </p:sp>
      <p:pic>
        <p:nvPicPr>
          <p:cNvPr id="8" name="Picture 7">
            <a:extLst>
              <a:ext uri="{FF2B5EF4-FFF2-40B4-BE49-F238E27FC236}">
                <a16:creationId xmlns:a16="http://schemas.microsoft.com/office/drawing/2014/main" id="{66DBF58D-73ED-21FE-1E2B-C889B9ADCC08}"/>
              </a:ext>
            </a:extLst>
          </p:cNvPr>
          <p:cNvPicPr>
            <a:picLocks noChangeAspect="1"/>
          </p:cNvPicPr>
          <p:nvPr/>
        </p:nvPicPr>
        <p:blipFill>
          <a:blip r:embed="rId2"/>
          <a:srcRect r="2" b="1250"/>
          <a:stretch>
            <a:fillRect/>
          </a:stretch>
        </p:blipFill>
        <p:spPr>
          <a:xfrm>
            <a:off x="-5597" y="10"/>
            <a:ext cx="4635583" cy="6857990"/>
          </a:xfrm>
          <a:prstGeom prst="rect">
            <a:avLst/>
          </a:prstGeom>
        </p:spPr>
      </p:pic>
      <p:pic>
        <p:nvPicPr>
          <p:cNvPr id="6" name="Picture 2" descr="UWTSD launches Academy to develop a professional network of training ...">
            <a:extLst>
              <a:ext uri="{FF2B5EF4-FFF2-40B4-BE49-F238E27FC236}">
                <a16:creationId xmlns:a16="http://schemas.microsoft.com/office/drawing/2014/main" id="{3096BA89-C756-67BF-1DF1-E63A5AA3279B}"/>
              </a:ext>
            </a:extLst>
          </p:cNvPr>
          <p:cNvPicPr>
            <a:picLocks noChangeAspect="1"/>
          </p:cNvPicPr>
          <p:nvPr/>
        </p:nvPicPr>
        <p:blipFill>
          <a:blip r:embed="rId3"/>
          <a:srcRect t="11905" b="13940"/>
          <a:stretch>
            <a:fillRect/>
          </a:stretch>
        </p:blipFill>
        <p:spPr>
          <a:xfrm>
            <a:off x="10206990" y="6012180"/>
            <a:ext cx="1824986" cy="711970"/>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spTree>
    <p:extLst>
      <p:ext uri="{BB962C8B-B14F-4D97-AF65-F5344CB8AC3E}">
        <p14:creationId xmlns:p14="http://schemas.microsoft.com/office/powerpoint/2010/main" val="368310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40080" y="325369"/>
            <a:ext cx="4368602" cy="1180343"/>
          </a:xfrm>
        </p:spPr>
        <p:txBody>
          <a:bodyPr anchor="b">
            <a:normAutofit/>
          </a:bodyPr>
          <a:lstStyle/>
          <a:p>
            <a:r>
              <a:rPr lang="en-GB" altLang="en-US" sz="5400" b="1" dirty="0"/>
              <a:t>Introduction</a:t>
            </a:r>
            <a:endParaRPr lang="en-US" altLang="en-US" sz="5400" b="1" dirty="0"/>
          </a:p>
        </p:txBody>
      </p:sp>
      <p:sp>
        <p:nvSpPr>
          <p:cNvPr id="1844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67148" y="2623570"/>
            <a:ext cx="4716521" cy="3569997"/>
          </a:xfrm>
        </p:spPr>
        <p:txBody>
          <a:bodyPr>
            <a:normAutofit/>
          </a:bodyPr>
          <a:lstStyle/>
          <a:p>
            <a:pPr marL="0" indent="0">
              <a:buNone/>
              <a:defRPr/>
            </a:pPr>
            <a:endParaRPr lang="en-GB" sz="2200" b="1" dirty="0">
              <a:latin typeface="Aptos Mono" panose="020F0502020204030204" pitchFamily="49" charset="0"/>
            </a:endParaRPr>
          </a:p>
          <a:p>
            <a:pPr>
              <a:defRPr/>
            </a:pPr>
            <a:r>
              <a:rPr lang="en-US" sz="2200" b="1" dirty="0">
                <a:latin typeface="Abadi ExtraLight" panose="020B0204020104020204" pitchFamily="34" charset="0"/>
              </a:rPr>
              <a:t>My name is Karina Chavez . I am currently studying/working in the field of health and social care, and I am passionate about developing the skills that support safe, compassionate, and effective practice. Today, I will be focusing on one essential professional skill: critical thinking.</a:t>
            </a:r>
            <a:endParaRPr lang="en-GB" sz="2200" b="1" dirty="0"/>
          </a:p>
        </p:txBody>
      </p:sp>
      <p:pic>
        <p:nvPicPr>
          <p:cNvPr id="4" name="Picture 3">
            <a:extLst>
              <a:ext uri="{FF2B5EF4-FFF2-40B4-BE49-F238E27FC236}">
                <a16:creationId xmlns:a16="http://schemas.microsoft.com/office/drawing/2014/main" id="{3B03FA1E-F543-6281-DA70-1A29A7FBE433}"/>
              </a:ext>
            </a:extLst>
          </p:cNvPr>
          <p:cNvPicPr>
            <a:picLocks noChangeAspect="1"/>
          </p:cNvPicPr>
          <p:nvPr/>
        </p:nvPicPr>
        <p:blipFill>
          <a:blip r:embed="rId2"/>
          <a:srcRect t="4664" r="-1" b="2878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570585" y="114158"/>
            <a:ext cx="4886336" cy="641995"/>
          </a:xfrm>
        </p:spPr>
        <p:txBody>
          <a:bodyPr/>
          <a:lstStyle/>
          <a:p>
            <a:r>
              <a:rPr lang="en-GB" sz="2800" b="1" dirty="0">
                <a:solidFill>
                  <a:schemeClr val="tx1">
                    <a:lumMod val="95000"/>
                    <a:lumOff val="5000"/>
                  </a:schemeClr>
                </a:solidFill>
              </a:rPr>
              <a:t>Critical thinking? </a:t>
            </a:r>
            <a:endParaRPr lang="en-GB" altLang="en-US" sz="2800" i="1" dirty="0">
              <a:solidFill>
                <a:schemeClr val="tx1">
                  <a:lumMod val="95000"/>
                  <a:lumOff val="5000"/>
                </a:schemeClr>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dirty="0">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41259" y="756153"/>
            <a:ext cx="8153812" cy="5453865"/>
          </a:xfrm>
          <a:prstGeom prst="rect">
            <a:avLst/>
          </a:prstGeom>
          <a:noFill/>
          <a:ln>
            <a:solidFill>
              <a:srgbClr val="FF0000"/>
            </a:solidFill>
          </a:ln>
        </p:spPr>
        <p:txBody>
          <a:bodyPr wrap="square">
            <a:spAutoFit/>
          </a:bodyPr>
          <a:lstStyle/>
          <a:p>
            <a:pPr lvl="1">
              <a:lnSpc>
                <a:spcPct val="150000"/>
              </a:lnSpc>
            </a:pPr>
            <a:r>
              <a:rPr lang="en-US" dirty="0">
                <a:solidFill>
                  <a:schemeClr val="tx1">
                    <a:lumMod val="95000"/>
                    <a:lumOff val="5000"/>
                  </a:schemeClr>
                </a:solidFill>
              </a:rPr>
              <a:t>Critical thinking is the ability to analyze information, question assumptions, evaluate evidence, and make sound, reasoned decisions. In health and social care, it means not simply following routine tasks but thinking carefully about what is safest, most ethical, and most appropriate for each individual service user. It involves reflection, problem‑solving, and using evidence to guide practice.</a:t>
            </a:r>
          </a:p>
          <a:p>
            <a:pPr lvl="1">
              <a:lnSpc>
                <a:spcPct val="150000"/>
              </a:lnSpc>
            </a:pPr>
            <a:r>
              <a:rPr lang="en-US" dirty="0">
                <a:solidFill>
                  <a:schemeClr val="tx1">
                    <a:lumMod val="95000"/>
                    <a:lumOff val="5000"/>
                  </a:schemeClr>
                </a:solidFill>
              </a:rPr>
              <a:t>• 	Analyze information objectively</a:t>
            </a:r>
          </a:p>
          <a:p>
            <a:pPr lvl="1">
              <a:lnSpc>
                <a:spcPct val="150000"/>
              </a:lnSpc>
            </a:pPr>
            <a:r>
              <a:rPr lang="en-US" dirty="0">
                <a:solidFill>
                  <a:schemeClr val="tx1">
                    <a:lumMod val="95000"/>
                    <a:lumOff val="5000"/>
                  </a:schemeClr>
                </a:solidFill>
              </a:rPr>
              <a:t>• 	Question assumptions</a:t>
            </a:r>
          </a:p>
          <a:p>
            <a:pPr lvl="1">
              <a:lnSpc>
                <a:spcPct val="150000"/>
              </a:lnSpc>
            </a:pPr>
            <a:r>
              <a:rPr lang="en-US" dirty="0">
                <a:solidFill>
                  <a:schemeClr val="tx1">
                    <a:lumMod val="95000"/>
                    <a:lumOff val="5000"/>
                  </a:schemeClr>
                </a:solidFill>
              </a:rPr>
              <a:t>• 	Evaluate evidence</a:t>
            </a:r>
          </a:p>
          <a:p>
            <a:pPr lvl="1">
              <a:lnSpc>
                <a:spcPct val="150000"/>
              </a:lnSpc>
            </a:pPr>
            <a:r>
              <a:rPr lang="en-US" dirty="0">
                <a:solidFill>
                  <a:schemeClr val="tx1">
                    <a:lumMod val="95000"/>
                    <a:lumOff val="5000"/>
                  </a:schemeClr>
                </a:solidFill>
              </a:rPr>
              <a:t>• 	Make well‑reasoned decisions</a:t>
            </a:r>
          </a:p>
          <a:p>
            <a:pPr lvl="1">
              <a:lnSpc>
                <a:spcPct val="150000"/>
              </a:lnSpc>
            </a:pPr>
            <a:r>
              <a:rPr lang="en-US" dirty="0">
                <a:solidFill>
                  <a:schemeClr val="tx1">
                    <a:lumMod val="95000"/>
                    <a:lumOff val="5000"/>
                  </a:schemeClr>
                </a:solidFill>
              </a:rPr>
              <a:t>• 	Reflect on actions and outcomes</a:t>
            </a:r>
          </a:p>
          <a:p>
            <a:pPr lvl="1">
              <a:lnSpc>
                <a:spcPct val="150000"/>
              </a:lnSpc>
            </a:pPr>
            <a:r>
              <a:rPr lang="en-US" dirty="0">
                <a:solidFill>
                  <a:schemeClr val="tx1">
                    <a:lumMod val="95000"/>
                    <a:lumOff val="5000"/>
                  </a:schemeClr>
                </a:solidFill>
              </a:rPr>
              <a:t>In health and social care, it means not just doing tasks, is understanding why we do them and whether they are the safest and most appropriate choices.</a:t>
            </a:r>
            <a:endParaRPr lang="en-GB" dirty="0">
              <a:solidFill>
                <a:schemeClr val="tx1">
                  <a:lumMod val="95000"/>
                  <a:lumOff val="5000"/>
                </a:schemeClr>
              </a:solidFill>
            </a:endParaRPr>
          </a:p>
        </p:txBody>
      </p:sp>
      <p:pic>
        <p:nvPicPr>
          <p:cNvPr id="2050" name="Picture 2" descr="una imagen conceptual de pensamiento crítico representado como una pirámide con inyecciones simbólicas de ideas entrando en cada nivel, estilo minimalista y educativo">
            <a:extLst>
              <a:ext uri="{FF2B5EF4-FFF2-40B4-BE49-F238E27FC236}">
                <a16:creationId xmlns:a16="http://schemas.microsoft.com/office/drawing/2014/main" id="{83C5E407-5CFF-2982-D79D-7CCF069D73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4319" y="1513405"/>
            <a:ext cx="2524194" cy="37381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601675" y="112447"/>
            <a:ext cx="5632766" cy="900643"/>
          </a:xfrm>
          <a:prstGeom prst="ellipse">
            <a:avLst/>
          </a:prstGeom>
          <a:solidFill>
            <a:schemeClr val="tx2">
              <a:lumMod val="20000"/>
              <a:lumOff val="80000"/>
            </a:schemeClr>
          </a:solidFill>
        </p:spPr>
        <p:txBody>
          <a:bodyPr vert="horz" lIns="91440" tIns="45720" rIns="91440" bIns="45720" rtlCol="0" anchor="ctr">
            <a:normAutofit/>
          </a:bodyPr>
          <a:lstStyle/>
          <a:p>
            <a:r>
              <a:rPr lang="en-US" sz="1500" b="1" spc="200" dirty="0">
                <a:solidFill>
                  <a:schemeClr val="tx1">
                    <a:lumMod val="95000"/>
                    <a:lumOff val="5000"/>
                  </a:schemeClr>
                </a:solidFill>
              </a:rPr>
              <a:t>Importance of critical thinking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195262" y="1270000"/>
            <a:ext cx="7090209" cy="5573713"/>
          </a:xfrm>
          <a:prstGeom prst="rect">
            <a:avLst/>
          </a:prstGeom>
        </p:spPr>
        <p:txBody>
          <a:bodyPr vert="horz" lIns="91440" tIns="45720" rIns="91440" bIns="45720" rtlCol="0">
            <a:noAutofit/>
          </a:bodyPr>
          <a:lstStyle/>
          <a:p>
            <a:pPr marL="514350" lvl="1" defTabSz="914400">
              <a:spcBef>
                <a:spcPts val="1000"/>
              </a:spcBef>
              <a:spcAft>
                <a:spcPts val="600"/>
              </a:spcAft>
              <a:buClr>
                <a:schemeClr val="accent2"/>
              </a:buClr>
              <a:buSzPct val="125000"/>
            </a:pPr>
            <a:r>
              <a:rPr lang="en-US" dirty="0">
                <a:solidFill>
                  <a:schemeClr val="tx1">
                    <a:lumMod val="95000"/>
                    <a:lumOff val="5000"/>
                  </a:schemeClr>
                </a:solidFill>
              </a:rPr>
              <a:t>Critical thinking is essential in health and social care because professionals work with vulnerable people, complex needs, and high‑risk situations. It supports:</a:t>
            </a:r>
          </a:p>
          <a:p>
            <a:pPr lvl="1" defTabSz="914400">
              <a:spcBef>
                <a:spcPts val="1000"/>
              </a:spcBef>
              <a:spcAft>
                <a:spcPts val="600"/>
              </a:spcAft>
              <a:buClr>
                <a:schemeClr val="accent2"/>
              </a:buClr>
              <a:buSzPct val="125000"/>
            </a:pPr>
            <a:r>
              <a:rPr lang="en-US" dirty="0">
                <a:solidFill>
                  <a:schemeClr val="tx1">
                    <a:lumMod val="95000"/>
                    <a:lumOff val="5000"/>
                  </a:schemeClr>
                </a:solidFill>
              </a:rPr>
              <a:t>Safe and Effective Care:</a:t>
            </a:r>
          </a:p>
          <a:p>
            <a:pPr lvl="1" defTabSz="914400">
              <a:spcBef>
                <a:spcPts val="1000"/>
              </a:spcBef>
              <a:spcAft>
                <a:spcPts val="600"/>
              </a:spcAft>
              <a:buClr>
                <a:schemeClr val="accent2"/>
              </a:buClr>
              <a:buSzPct val="125000"/>
            </a:pPr>
            <a:r>
              <a:rPr lang="en-US" dirty="0">
                <a:solidFill>
                  <a:schemeClr val="tx1">
                    <a:lumMod val="95000"/>
                    <a:lumOff val="5000"/>
                  </a:schemeClr>
                </a:solidFill>
              </a:rPr>
              <a:t>• Helps staff identify risks early and prevent harm.</a:t>
            </a:r>
          </a:p>
          <a:p>
            <a:pPr lvl="1" defTabSz="914400">
              <a:spcBef>
                <a:spcPts val="1000"/>
              </a:spcBef>
              <a:spcAft>
                <a:spcPts val="600"/>
              </a:spcAft>
              <a:buClr>
                <a:schemeClr val="accent2"/>
              </a:buClr>
              <a:buSzPct val="125000"/>
            </a:pPr>
            <a:r>
              <a:rPr lang="en-US" dirty="0">
                <a:solidFill>
                  <a:schemeClr val="tx1">
                    <a:lumMod val="95000"/>
                    <a:lumOff val="5000"/>
                  </a:schemeClr>
                </a:solidFill>
              </a:rPr>
              <a:t>• Encourages checking information, questioning unclear    instructions, and avoiding assumptions.</a:t>
            </a:r>
          </a:p>
          <a:p>
            <a:pPr lvl="1" defTabSz="914400">
              <a:spcBef>
                <a:spcPts val="1000"/>
              </a:spcBef>
              <a:spcAft>
                <a:spcPts val="600"/>
              </a:spcAft>
              <a:buClr>
                <a:schemeClr val="accent2"/>
              </a:buClr>
              <a:buSzPct val="125000"/>
            </a:pPr>
            <a:r>
              <a:rPr lang="en-US" dirty="0">
                <a:solidFill>
                  <a:schemeClr val="tx1">
                    <a:lumMod val="95000"/>
                    <a:lumOff val="5000"/>
                  </a:schemeClr>
                </a:solidFill>
              </a:rPr>
              <a:t>• Supports accurate assessments and clinical judgement.</a:t>
            </a:r>
          </a:p>
          <a:p>
            <a:pPr marL="514350" lvl="1" defTabSz="914400">
              <a:spcBef>
                <a:spcPts val="1000"/>
              </a:spcBef>
              <a:spcAft>
                <a:spcPts val="600"/>
              </a:spcAft>
              <a:buClr>
                <a:schemeClr val="accent2"/>
              </a:buClr>
              <a:buSzPct val="125000"/>
            </a:pPr>
            <a:r>
              <a:rPr lang="en-US" dirty="0">
                <a:solidFill>
                  <a:schemeClr val="tx1">
                    <a:lumMod val="95000"/>
                    <a:lumOff val="5000"/>
                  </a:schemeClr>
                </a:solidFill>
              </a:rPr>
              <a:t>Good Quality Outcomes:</a:t>
            </a:r>
          </a:p>
          <a:p>
            <a:pPr lvl="1" defTabSz="914400">
              <a:spcBef>
                <a:spcPts val="1000"/>
              </a:spcBef>
              <a:spcAft>
                <a:spcPts val="600"/>
              </a:spcAft>
              <a:buClr>
                <a:schemeClr val="accent2"/>
              </a:buClr>
              <a:buSzPct val="125000"/>
            </a:pPr>
            <a:r>
              <a:rPr lang="en-US" dirty="0">
                <a:solidFill>
                  <a:schemeClr val="tx1">
                    <a:lumMod val="95000"/>
                    <a:lumOff val="5000"/>
                  </a:schemeClr>
                </a:solidFill>
              </a:rPr>
              <a:t>• Leads to personalized, evidence‑based care.</a:t>
            </a:r>
          </a:p>
          <a:p>
            <a:pPr lvl="1" defTabSz="914400">
              <a:spcBef>
                <a:spcPts val="1000"/>
              </a:spcBef>
              <a:spcAft>
                <a:spcPts val="600"/>
              </a:spcAft>
              <a:buClr>
                <a:schemeClr val="accent2"/>
              </a:buClr>
              <a:buSzPct val="125000"/>
            </a:pPr>
            <a:r>
              <a:rPr lang="en-US" dirty="0">
                <a:solidFill>
                  <a:schemeClr val="tx1">
                    <a:lumMod val="95000"/>
                    <a:lumOff val="5000"/>
                  </a:schemeClr>
                </a:solidFill>
              </a:rPr>
              <a:t>• Improves communication and teamwork.</a:t>
            </a:r>
          </a:p>
          <a:p>
            <a:pPr lvl="1" defTabSz="914400">
              <a:spcBef>
                <a:spcPts val="1000"/>
              </a:spcBef>
              <a:spcAft>
                <a:spcPts val="600"/>
              </a:spcAft>
              <a:buClr>
                <a:schemeClr val="accent2"/>
              </a:buClr>
              <a:buSzPct val="125000"/>
            </a:pPr>
            <a:r>
              <a:rPr lang="en-US" dirty="0">
                <a:solidFill>
                  <a:schemeClr val="tx1">
                    <a:lumMod val="95000"/>
                    <a:lumOff val="5000"/>
                  </a:schemeClr>
                </a:solidFill>
              </a:rPr>
              <a:t>• Reduces errors and improves patient satisfaction.</a:t>
            </a:r>
          </a:p>
        </p:txBody>
      </p:sp>
      <p:pic>
        <p:nvPicPr>
          <p:cNvPr id="9" name="Picture 8">
            <a:extLst>
              <a:ext uri="{FF2B5EF4-FFF2-40B4-BE49-F238E27FC236}">
                <a16:creationId xmlns:a16="http://schemas.microsoft.com/office/drawing/2014/main" id="{E96577EE-671E-AD06-A613-F686A0EEAE56}"/>
              </a:ext>
            </a:extLst>
          </p:cNvPr>
          <p:cNvPicPr>
            <a:picLocks noChangeAspect="1"/>
          </p:cNvPicPr>
          <p:nvPr/>
        </p:nvPicPr>
        <p:blipFill>
          <a:blip r:embed="rId3"/>
          <a:stretch>
            <a:fillRect/>
          </a:stretch>
        </p:blipFill>
        <p:spPr>
          <a:xfrm>
            <a:off x="7456921" y="1595491"/>
            <a:ext cx="4095358" cy="416872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E39C-55DC-087A-1C28-1D084DC7DE65}"/>
              </a:ext>
            </a:extLst>
          </p:cNvPr>
          <p:cNvSpPr>
            <a:spLocks noGrp="1"/>
          </p:cNvSpPr>
          <p:nvPr>
            <p:ph type="title"/>
          </p:nvPr>
        </p:nvSpPr>
        <p:spPr/>
        <p:txBody>
          <a:bodyPr vert="horz" lIns="91440" tIns="45720" rIns="91440" bIns="45720" rtlCol="0" anchor="ctr">
            <a:normAutofit/>
          </a:bodyPr>
          <a:lstStyle/>
          <a:p>
            <a:pPr algn="ctr"/>
            <a:r>
              <a:rPr lang="en-US" b="1" spc="200" dirty="0">
                <a:solidFill>
                  <a:schemeClr val="tx1">
                    <a:lumMod val="95000"/>
                    <a:lumOff val="5000"/>
                  </a:schemeClr>
                </a:solidFill>
              </a:rPr>
              <a:t>Importance of critical thinking in professional practice</a:t>
            </a:r>
            <a:endParaRPr lang="en-US" dirty="0">
              <a:solidFill>
                <a:schemeClr val="tx1">
                  <a:lumMod val="95000"/>
                  <a:lumOff val="5000"/>
                </a:schemeClr>
              </a:solidFill>
            </a:endParaRPr>
          </a:p>
        </p:txBody>
      </p:sp>
      <p:sp>
        <p:nvSpPr>
          <p:cNvPr id="3" name="Date Placeholder 2">
            <a:extLst>
              <a:ext uri="{FF2B5EF4-FFF2-40B4-BE49-F238E27FC236}">
                <a16:creationId xmlns:a16="http://schemas.microsoft.com/office/drawing/2014/main" id="{A81592AA-6ECB-A741-92E9-B7D3AD48AE15}"/>
              </a:ext>
            </a:extLst>
          </p:cNvPr>
          <p:cNvSpPr>
            <a:spLocks noGrp="1"/>
          </p:cNvSpPr>
          <p:nvPr>
            <p:ph type="dt" sz="half" idx="10"/>
          </p:nvPr>
        </p:nvSpPr>
        <p:spPr/>
        <p:txBody>
          <a:bodyPr vert="horz" lIns="91440" tIns="45720" rIns="91440" bIns="45720" rtlCol="0" anchor="ctr">
            <a:normAutofit/>
          </a:bodyPr>
          <a:lstStyle/>
          <a:p>
            <a:pPr defTabSz="914400">
              <a:defRPr/>
            </a:pPr>
            <a:endParaRPr lang="en-US" altLang="en-US" dirty="0"/>
          </a:p>
        </p:txBody>
      </p:sp>
      <p:sp>
        <p:nvSpPr>
          <p:cNvPr id="4" name="Slide Number Placeholder 3">
            <a:extLst>
              <a:ext uri="{FF2B5EF4-FFF2-40B4-BE49-F238E27FC236}">
                <a16:creationId xmlns:a16="http://schemas.microsoft.com/office/drawing/2014/main" id="{9B604CF0-7452-D639-688A-CDBD296E47ED}"/>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3A35B565-CEE5-45AB-B707-06E43140C85F}" type="slidenum">
              <a:rPr lang="en-US" altLang="en-US" smtClean="0"/>
              <a:pPr defTabSz="914400">
                <a:spcAft>
                  <a:spcPts val="600"/>
                </a:spcAft>
                <a:defRPr/>
              </a:pPr>
              <a:t>6</a:t>
            </a:fld>
            <a:endParaRPr lang="en-US" altLang="en-US"/>
          </a:p>
        </p:txBody>
      </p:sp>
      <p:sp>
        <p:nvSpPr>
          <p:cNvPr id="6" name="TextBox 5">
            <a:extLst>
              <a:ext uri="{FF2B5EF4-FFF2-40B4-BE49-F238E27FC236}">
                <a16:creationId xmlns:a16="http://schemas.microsoft.com/office/drawing/2014/main" id="{7C5D81BF-80B7-AD14-DAFF-629D03BE9ADC}"/>
              </a:ext>
            </a:extLst>
          </p:cNvPr>
          <p:cNvSpPr txBox="1"/>
          <p:nvPr/>
        </p:nvSpPr>
        <p:spPr>
          <a:xfrm>
            <a:off x="1141412" y="2249487"/>
            <a:ext cx="4844521" cy="3541714"/>
          </a:xfrm>
          <a:prstGeom prst="rect">
            <a:avLst/>
          </a:prstGeom>
        </p:spPr>
        <p:txBody>
          <a:bodyPr vert="horz" lIns="91440" tIns="45720" rIns="91440" bIns="45720" rtlCol="0" anchor="ctr">
            <a:normAutofit/>
          </a:bodyPr>
          <a:lstStyle/>
          <a:p>
            <a:pPr marL="285750" lvl="1" defTabSz="914400">
              <a:lnSpc>
                <a:spcPct val="120000"/>
              </a:lnSpc>
              <a:spcBef>
                <a:spcPts val="1000"/>
              </a:spcBef>
              <a:spcAft>
                <a:spcPts val="600"/>
              </a:spcAft>
              <a:buClr>
                <a:schemeClr val="accent2"/>
              </a:buClr>
              <a:buSzPct val="125000"/>
            </a:pPr>
            <a:r>
              <a:rPr lang="en-US" b="1" dirty="0">
                <a:solidFill>
                  <a:schemeClr val="tx1">
                    <a:lumMod val="95000"/>
                    <a:lumOff val="5000"/>
                  </a:schemeClr>
                </a:solidFill>
              </a:rPr>
              <a:t>Practical Example:</a:t>
            </a:r>
          </a:p>
          <a:p>
            <a:pPr lvl="1" indent="-228600" defTabSz="914400">
              <a:lnSpc>
                <a:spcPct val="120000"/>
              </a:lnSpc>
              <a:spcBef>
                <a:spcPts val="1000"/>
              </a:spcBef>
              <a:spcAft>
                <a:spcPts val="600"/>
              </a:spcAft>
              <a:buClr>
                <a:schemeClr val="accent2"/>
              </a:buClr>
              <a:buSzPct val="125000"/>
              <a:buFont typeface="Arial" panose="020B0604020202020204" pitchFamily="34" charset="0"/>
              <a:buChar char="•"/>
            </a:pPr>
            <a:r>
              <a:rPr lang="en-US" dirty="0">
                <a:solidFill>
                  <a:schemeClr val="tx1">
                    <a:lumMod val="95000"/>
                    <a:lumOff val="5000"/>
                  </a:schemeClr>
                </a:solidFill>
              </a:rPr>
              <a:t>A healthcare assistant notices a patient is unusually confused. Instead of assuming it is “normal behavior, ” critical thinking prompts them to check recent medication changes, monitor vital signs, and report concerns to a nurse. This early action may prevent deterioration or a medical emergency.</a:t>
            </a:r>
          </a:p>
        </p:txBody>
      </p:sp>
      <p:pic>
        <p:nvPicPr>
          <p:cNvPr id="7" name="Picture 6">
            <a:extLst>
              <a:ext uri="{FF2B5EF4-FFF2-40B4-BE49-F238E27FC236}">
                <a16:creationId xmlns:a16="http://schemas.microsoft.com/office/drawing/2014/main" id="{E103CBF6-587A-655C-8B35-2628B2EA755E}"/>
              </a:ext>
            </a:extLst>
          </p:cNvPr>
          <p:cNvPicPr>
            <a:picLocks noChangeAspect="1"/>
          </p:cNvPicPr>
          <p:nvPr/>
        </p:nvPicPr>
        <p:blipFill>
          <a:blip r:embed="rId2"/>
          <a:srcRect r="3" b="1913"/>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5206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267693" y="167148"/>
            <a:ext cx="6713552" cy="6690852"/>
          </a:xfrm>
        </p:spPr>
        <p:txBody>
          <a:bodyPr anchor="t">
            <a:noAutofit/>
          </a:bodyPr>
          <a:lstStyle/>
          <a:p>
            <a:pPr marL="0" indent="0">
              <a:buNone/>
            </a:pPr>
            <a:r>
              <a:rPr lang="en-US" sz="1800" dirty="0"/>
              <a:t> </a:t>
            </a:r>
            <a:r>
              <a:rPr lang="en-US" sz="1800" b="1" dirty="0"/>
              <a:t>Gibbs’ Reflective Cycle</a:t>
            </a:r>
          </a:p>
          <a:p>
            <a:pPr marL="0" indent="0">
              <a:buNone/>
            </a:pPr>
            <a:r>
              <a:rPr lang="en-US" sz="1800" dirty="0"/>
              <a:t>What is the model?</a:t>
            </a:r>
          </a:p>
          <a:p>
            <a:pPr marL="0" indent="0">
              <a:buNone/>
            </a:pPr>
            <a:r>
              <a:rPr lang="en-US" sz="1800" dirty="0"/>
              <a:t>Gibbs’ Reflective Cycle (1988) is a structured framework used to help professionals reflect on experiences and improve future practice.</a:t>
            </a:r>
          </a:p>
          <a:p>
            <a:pPr marL="0" indent="0">
              <a:buNone/>
            </a:pPr>
            <a:r>
              <a:rPr lang="en-US" sz="1800" dirty="0"/>
              <a:t>Key Stages:</a:t>
            </a:r>
          </a:p>
          <a:p>
            <a:pPr marL="0" indent="0">
              <a:buNone/>
            </a:pPr>
            <a:r>
              <a:rPr lang="en-US" sz="1800" dirty="0"/>
              <a:t>1. Description</a:t>
            </a:r>
          </a:p>
          <a:p>
            <a:pPr marL="0" indent="0">
              <a:buNone/>
            </a:pPr>
            <a:r>
              <a:rPr lang="en-US" sz="1800" dirty="0"/>
              <a:t>2. Feelings</a:t>
            </a:r>
          </a:p>
          <a:p>
            <a:pPr marL="0" indent="0">
              <a:buNone/>
            </a:pPr>
            <a:r>
              <a:rPr lang="en-US" sz="1800" dirty="0"/>
              <a:t>3. Evaluation</a:t>
            </a:r>
          </a:p>
          <a:p>
            <a:pPr marL="0" indent="0">
              <a:buNone/>
            </a:pPr>
            <a:r>
              <a:rPr lang="en-US" sz="1800" dirty="0"/>
              <a:t>4. Analysis</a:t>
            </a:r>
          </a:p>
          <a:p>
            <a:pPr marL="0" indent="0">
              <a:buNone/>
            </a:pPr>
            <a:r>
              <a:rPr lang="en-US" sz="1800" dirty="0"/>
              <a:t>5. Conclusion</a:t>
            </a:r>
          </a:p>
          <a:p>
            <a:pPr>
              <a:buAutoNum type="arabicPeriod" startAt="6"/>
            </a:pPr>
            <a:r>
              <a:rPr lang="en-US" sz="1800" dirty="0"/>
              <a:t>Action Plan</a:t>
            </a:r>
          </a:p>
          <a:p>
            <a:pPr marL="0" indent="0">
              <a:buNone/>
            </a:pPr>
            <a:r>
              <a:rPr lang="en-US" sz="1800" dirty="0"/>
              <a:t>How it supports critical thinking:</a:t>
            </a:r>
          </a:p>
          <a:p>
            <a:pPr marL="0" indent="0">
              <a:buNone/>
            </a:pPr>
            <a:r>
              <a:rPr lang="en-US" sz="1800" dirty="0"/>
              <a:t>• Encourages staff to analyze situations deeply rather than react automatically.</a:t>
            </a:r>
          </a:p>
          <a:p>
            <a:pPr marL="0" indent="0">
              <a:buNone/>
            </a:pPr>
            <a:r>
              <a:rPr lang="en-US" sz="1800" dirty="0"/>
              <a:t>• Helps identify what went well, what went wrong, and why.</a:t>
            </a:r>
          </a:p>
          <a:p>
            <a:pPr marL="0" indent="0">
              <a:buNone/>
            </a:pPr>
            <a:r>
              <a:rPr lang="en-US" sz="1800" dirty="0"/>
              <a:t>• Supports continuous learning and improved decision‑making.</a:t>
            </a:r>
          </a:p>
          <a:p>
            <a:pPr marL="0" indent="0">
              <a:buNone/>
            </a:pPr>
            <a:r>
              <a:rPr lang="en-US" sz="1800" dirty="0"/>
              <a:t>• Strengthens professional accountability and evidence‑based practice.</a:t>
            </a:r>
            <a:endParaRPr lang="en-GB" sz="1800" dirty="0"/>
          </a:p>
        </p:txBody>
      </p:sp>
      <p:pic>
        <p:nvPicPr>
          <p:cNvPr id="12" name="Picture 11">
            <a:extLst>
              <a:ext uri="{FF2B5EF4-FFF2-40B4-BE49-F238E27FC236}">
                <a16:creationId xmlns:a16="http://schemas.microsoft.com/office/drawing/2014/main" id="{6717845D-B587-8C89-814B-A7E5B685E737}"/>
              </a:ext>
            </a:extLst>
          </p:cNvPr>
          <p:cNvPicPr>
            <a:picLocks noChangeAspect="1"/>
          </p:cNvPicPr>
          <p:nvPr/>
        </p:nvPicPr>
        <p:blipFill>
          <a:blip r:embed="rId2"/>
          <a:srcRect l="3795" r="-3" b="-3"/>
          <a:stretch>
            <a:fillRect/>
          </a:stretch>
        </p:blipFill>
        <p:spPr>
          <a:xfrm>
            <a:off x="7275871" y="776453"/>
            <a:ext cx="4222864" cy="5191728"/>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37652" y="960120"/>
            <a:ext cx="3303638" cy="4437126"/>
          </a:xfrm>
          <a:prstGeom prst="ellipse">
            <a:avLst/>
          </a:prstGeom>
          <a:solidFill>
            <a:schemeClr val="accent2">
              <a:lumMod val="75000"/>
            </a:schemeClr>
          </a:solidFill>
          <a:ln>
            <a:noFill/>
          </a:ln>
        </p:spPr>
        <p:txBody>
          <a:bodyPr>
            <a:normAutofit/>
          </a:bodyPr>
          <a:lstStyle/>
          <a:p>
            <a:r>
              <a:rPr lang="en-GB" sz="3000" b="1" dirty="0">
                <a:solidFill>
                  <a:schemeClr val="tx1">
                    <a:lumMod val="95000"/>
                    <a:lumOff val="5000"/>
                  </a:schemeClr>
                </a:solidFill>
              </a:rPr>
              <a:t>Applying this skill in practice</a:t>
            </a:r>
            <a:br>
              <a:rPr lang="en-GB" sz="3000" dirty="0">
                <a:solidFill>
                  <a:srgbClr val="FFFFFF"/>
                </a:solidFill>
              </a:rPr>
            </a:br>
            <a:endParaRPr lang="en-GB" sz="3000" b="1" dirty="0">
              <a:solidFill>
                <a:srgbClr val="FFFFFF"/>
              </a:solidFill>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3747679" y="596922"/>
            <a:ext cx="7606121" cy="5963254"/>
          </a:xfrm>
        </p:spPr>
        <p:txBody>
          <a:bodyPr anchor="ctr">
            <a:normAutofit fontScale="92500"/>
          </a:bodyPr>
          <a:lstStyle/>
          <a:p>
            <a:pPr marL="0" indent="0">
              <a:lnSpc>
                <a:spcPct val="90000"/>
              </a:lnSpc>
              <a:buNone/>
            </a:pPr>
            <a:r>
              <a:rPr lang="en-US" sz="1800" b="1" dirty="0">
                <a:solidFill>
                  <a:schemeClr val="tx1">
                    <a:lumMod val="95000"/>
                    <a:lumOff val="5000"/>
                  </a:schemeClr>
                </a:solidFill>
              </a:rPr>
              <a:t>Critical thinking is applied in many everyday tasks in health and social care:</a:t>
            </a:r>
          </a:p>
          <a:p>
            <a:pPr>
              <a:lnSpc>
                <a:spcPct val="90000"/>
              </a:lnSpc>
            </a:pPr>
            <a:r>
              <a:rPr lang="en-US" sz="1800" dirty="0">
                <a:solidFill>
                  <a:schemeClr val="tx1">
                    <a:lumMod val="95000"/>
                    <a:lumOff val="5000"/>
                  </a:schemeClr>
                </a:solidFill>
              </a:rPr>
              <a:t>Risk Assessment</a:t>
            </a:r>
          </a:p>
          <a:p>
            <a:pPr>
              <a:lnSpc>
                <a:spcPct val="90000"/>
              </a:lnSpc>
            </a:pPr>
            <a:r>
              <a:rPr lang="en-US" sz="1800" dirty="0">
                <a:solidFill>
                  <a:schemeClr val="tx1">
                    <a:lumMod val="95000"/>
                    <a:lumOff val="5000"/>
                  </a:schemeClr>
                </a:solidFill>
              </a:rPr>
              <a:t>Evaluating whether a service user is at risk of falls, self‑harm, or neglect by analyzing behavior, environment, and medical history.</a:t>
            </a:r>
          </a:p>
          <a:p>
            <a:pPr>
              <a:lnSpc>
                <a:spcPct val="90000"/>
              </a:lnSpc>
            </a:pPr>
            <a:r>
              <a:rPr lang="en-US" sz="1800" dirty="0">
                <a:solidFill>
                  <a:schemeClr val="tx1">
                    <a:lumMod val="95000"/>
                    <a:lumOff val="5000"/>
                  </a:schemeClr>
                </a:solidFill>
              </a:rPr>
              <a:t>Medication Safety</a:t>
            </a:r>
          </a:p>
          <a:p>
            <a:pPr>
              <a:lnSpc>
                <a:spcPct val="90000"/>
              </a:lnSpc>
            </a:pPr>
            <a:r>
              <a:rPr lang="en-US" sz="1800" dirty="0">
                <a:solidFill>
                  <a:schemeClr val="tx1">
                    <a:lumMod val="95000"/>
                    <a:lumOff val="5000"/>
                  </a:schemeClr>
                </a:solidFill>
              </a:rPr>
              <a:t>Checking doses, questioning unclear prescriptions, and recognizing side effects.</a:t>
            </a:r>
          </a:p>
          <a:p>
            <a:pPr>
              <a:lnSpc>
                <a:spcPct val="90000"/>
              </a:lnSpc>
            </a:pPr>
            <a:r>
              <a:rPr lang="en-US" sz="1800" dirty="0">
                <a:solidFill>
                  <a:schemeClr val="tx1">
                    <a:lumMod val="95000"/>
                    <a:lumOff val="5000"/>
                  </a:schemeClr>
                </a:solidFill>
              </a:rPr>
              <a:t>Safeguarding</a:t>
            </a:r>
          </a:p>
          <a:p>
            <a:pPr>
              <a:lnSpc>
                <a:spcPct val="90000"/>
              </a:lnSpc>
            </a:pPr>
            <a:r>
              <a:rPr lang="en-US" sz="1800" dirty="0">
                <a:solidFill>
                  <a:schemeClr val="tx1">
                    <a:lumMod val="95000"/>
                    <a:lumOff val="5000"/>
                  </a:schemeClr>
                </a:solidFill>
              </a:rPr>
              <a:t>Identifying signs of abuse or neglect and escalating concerns appropriately.</a:t>
            </a:r>
          </a:p>
          <a:p>
            <a:pPr>
              <a:lnSpc>
                <a:spcPct val="90000"/>
              </a:lnSpc>
            </a:pPr>
            <a:r>
              <a:rPr lang="en-US" sz="1800" dirty="0">
                <a:solidFill>
                  <a:schemeClr val="tx1">
                    <a:lumMod val="95000"/>
                    <a:lumOff val="5000"/>
                  </a:schemeClr>
                </a:solidFill>
              </a:rPr>
              <a:t>Team Communication</a:t>
            </a:r>
          </a:p>
          <a:p>
            <a:pPr>
              <a:lnSpc>
                <a:spcPct val="90000"/>
              </a:lnSpc>
            </a:pPr>
            <a:r>
              <a:rPr lang="en-US" sz="1800" dirty="0">
                <a:solidFill>
                  <a:schemeClr val="tx1">
                    <a:lumMod val="95000"/>
                    <a:lumOff val="5000"/>
                  </a:schemeClr>
                </a:solidFill>
              </a:rPr>
              <a:t>Clarifying unclear instructions, challenging unsafe decisions, and sharing relevant information.</a:t>
            </a:r>
          </a:p>
          <a:p>
            <a:pPr marL="0" indent="0">
              <a:lnSpc>
                <a:spcPct val="90000"/>
              </a:lnSpc>
              <a:buNone/>
            </a:pPr>
            <a:r>
              <a:rPr lang="en-US" sz="1800" b="1" dirty="0">
                <a:solidFill>
                  <a:schemeClr val="tx1">
                    <a:lumMod val="95000"/>
                    <a:lumOff val="5000"/>
                  </a:schemeClr>
                </a:solidFill>
              </a:rPr>
              <a:t>Practical Example </a:t>
            </a:r>
            <a:r>
              <a:rPr lang="en-US" sz="1800" dirty="0">
                <a:solidFill>
                  <a:schemeClr val="tx1">
                    <a:lumMod val="95000"/>
                    <a:lumOff val="5000"/>
                  </a:schemeClr>
                </a:solidFill>
              </a:rPr>
              <a:t>(Job Role: Support Worker)</a:t>
            </a:r>
          </a:p>
          <a:p>
            <a:pPr marL="0" indent="0">
              <a:lnSpc>
                <a:spcPct val="90000"/>
              </a:lnSpc>
              <a:buNone/>
            </a:pPr>
            <a:r>
              <a:rPr lang="en-US" sz="1800" dirty="0">
                <a:solidFill>
                  <a:schemeClr val="tx1">
                    <a:lumMod val="95000"/>
                    <a:lumOff val="5000"/>
                  </a:schemeClr>
                </a:solidFill>
              </a:rPr>
              <a:t>A support worker notices a service user refusing food. Instead of assuming they are “not hungry,” critical thinking leads them to explore possible causes: depression, dental pain, medication effects, or safeguarding concerns. They document observations, communicate with the team, and ensure appropriate follow‑up. This prevents risk of malnutrition and ensures holistic care.</a:t>
            </a:r>
          </a:p>
          <a:p>
            <a:pPr marL="0" indent="0">
              <a:lnSpc>
                <a:spcPct val="90000"/>
              </a:lnSpc>
              <a:buNone/>
            </a:pPr>
            <a:endParaRPr lang="en-GB" sz="11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470275" y="6236208"/>
            <a:ext cx="2286000" cy="323968"/>
          </a:xfrm>
        </p:spPr>
        <p:txBody>
          <a:bodyPr>
            <a:normAutofit/>
          </a:bodyPr>
          <a:lstStyle/>
          <a:p>
            <a:pPr>
              <a:spcAft>
                <a:spcPts val="600"/>
              </a:spcAft>
              <a:defRPr/>
            </a:pPr>
            <a:endParaRPr lang="en-GB" altLang="en-US" dirty="0">
              <a:solidFill>
                <a:schemeClr val="bg1">
                  <a:alpha val="70000"/>
                </a:schemeClr>
              </a:solidFill>
            </a:endParaRP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normAutofit/>
          </a:bodyPr>
          <a:lstStyle/>
          <a:p>
            <a:pPr>
              <a:lnSpc>
                <a:spcPct val="90000"/>
              </a:lnSpc>
              <a:spcAft>
                <a:spcPts val="600"/>
              </a:spcAft>
              <a:defRPr/>
            </a:pPr>
            <a:fld id="{9AFB928A-D6AD-4F2A-B2DD-923741E90643}" type="slidenum">
              <a:rPr lang="en-GB" altLang="en-US" smtClean="0"/>
              <a:pPr>
                <a:lnSpc>
                  <a:spcPct val="90000"/>
                </a:lnSpc>
                <a:spcAft>
                  <a:spcPts val="600"/>
                </a:spcAft>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327" name="Rectangle 12326">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9" name="Freeform: Shape 12328">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838200" y="365125"/>
            <a:ext cx="10515600" cy="930275"/>
          </a:xfrm>
          <a:prstGeom prst="ellipse">
            <a:avLst/>
          </a:prstGeom>
        </p:spPr>
        <p:txBody>
          <a:bodyPr>
            <a:normAutofit/>
          </a:bodyPr>
          <a:lstStyle/>
          <a:p>
            <a:r>
              <a:rPr lang="en-GB" sz="1800" b="1" dirty="0"/>
              <a:t>How does this skill support my future career?</a:t>
            </a:r>
            <a:br>
              <a:rPr lang="en-GB" sz="1800" b="1" dirty="0"/>
            </a:br>
            <a:endParaRPr lang="en-GB" altLang="en-US" sz="1800" b="1"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pPr fontAlgn="base">
                <a:lnSpc>
                  <a:spcPct val="90000"/>
                </a:lnSpc>
                <a:spcBef>
                  <a:spcPct val="0"/>
                </a:spcBef>
                <a:spcAft>
                  <a:spcPts val="600"/>
                </a:spcAft>
                <a:buNone/>
              </a:pPr>
              <a:t>9</a:t>
            </a:fld>
            <a:endParaRPr lang="en-GB" altLang="en-US" sz="1900"/>
          </a:p>
        </p:txBody>
      </p:sp>
      <p:graphicFrame>
        <p:nvGraphicFramePr>
          <p:cNvPr id="12295" name="Content Placeholder 2">
            <a:extLst>
              <a:ext uri="{FF2B5EF4-FFF2-40B4-BE49-F238E27FC236}">
                <a16:creationId xmlns:a16="http://schemas.microsoft.com/office/drawing/2014/main" id="{1C21D6FD-22F4-8CAF-4032-FEF154DD182C}"/>
              </a:ext>
            </a:extLst>
          </p:cNvPr>
          <p:cNvGraphicFramePr>
            <a:graphicFrameLocks noGrp="1"/>
          </p:cNvGraphicFramePr>
          <p:nvPr>
            <p:ph idx="1"/>
            <p:extLst>
              <p:ext uri="{D42A27DB-BD31-4B8C-83A1-F6EECF244321}">
                <p14:modId xmlns:p14="http://schemas.microsoft.com/office/powerpoint/2010/main" val="1340751898"/>
              </p:ext>
            </p:extLst>
          </p:nvPr>
        </p:nvGraphicFramePr>
        <p:xfrm>
          <a:off x="838200" y="1074057"/>
          <a:ext cx="10947400" cy="5418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327" name="Rectangle 1232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307689" y="365125"/>
            <a:ext cx="4781827" cy="1227701"/>
          </a:xfrm>
          <a:prstGeom prst="ellipse">
            <a:avLst/>
          </a:prstGeom>
        </p:spPr>
        <p:txBody>
          <a:bodyPr>
            <a:normAutofit fontScale="90000"/>
          </a:bodyPr>
          <a:lstStyle/>
          <a:p>
            <a:r>
              <a:rPr lang="en-GB" altLang="en-US" b="1" i="1" dirty="0"/>
              <a:t>CONCLUSION</a:t>
            </a:r>
          </a:p>
        </p:txBody>
      </p:sp>
      <p:sp>
        <p:nvSpPr>
          <p:cNvPr id="12323"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081211" y="1910510"/>
            <a:ext cx="5722257" cy="3843666"/>
          </a:xfrm>
        </p:spPr>
        <p:txBody>
          <a:bodyPr>
            <a:noAutofit/>
          </a:bodyPr>
          <a:lstStyle/>
          <a:p>
            <a:pPr marL="0" indent="0">
              <a:buNone/>
            </a:pPr>
            <a:r>
              <a:rPr lang="en-US" altLang="en-US" sz="1800" dirty="0"/>
              <a:t>Critical thinking is an essential professional skill in health and social care. It allows practitioners to </a:t>
            </a:r>
            <a:r>
              <a:rPr lang="en-US" altLang="en-US" sz="1800" dirty="0" err="1"/>
              <a:t>analyse</a:t>
            </a:r>
            <a:r>
              <a:rPr lang="en-US" altLang="en-US" sz="1800" dirty="0"/>
              <a:t> information, make safe evidence‑based decisions, and deliver person‑centered support. Using structured models like Gibbs’ Reflective Cycle helps professionals reflect on their actions, learn from experience, and improve their practice.</a:t>
            </a:r>
          </a:p>
          <a:p>
            <a:pPr marL="0" indent="0">
              <a:buNone/>
            </a:pPr>
            <a:r>
              <a:rPr lang="en-US" altLang="en-US" sz="1800" dirty="0"/>
              <a:t>In real situations such as risk assessment, safeguarding, medication safety, or team communication critical thinking enhances patient safety, service quality, and professional accountability. Developing this skill strengthens employability, supports effective practice, and prepares me for the complex responsibilities of the sector. Ultimately, it benefits service users and contributes to a safe, reflective, and competent workforce.</a:t>
            </a:r>
            <a:endParaRPr lang="en-GB" altLang="en-US" sz="1800" dirty="0"/>
          </a:p>
        </p:txBody>
      </p:sp>
      <p:pic>
        <p:nvPicPr>
          <p:cNvPr id="4" name="Picture 3">
            <a:extLst>
              <a:ext uri="{FF2B5EF4-FFF2-40B4-BE49-F238E27FC236}">
                <a16:creationId xmlns:a16="http://schemas.microsoft.com/office/drawing/2014/main" id="{4C94E414-5662-3747-7F72-0C210169BC06}"/>
              </a:ext>
            </a:extLst>
          </p:cNvPr>
          <p:cNvPicPr>
            <a:picLocks noChangeAspect="1"/>
          </p:cNvPicPr>
          <p:nvPr/>
        </p:nvPicPr>
        <p:blipFill>
          <a:blip r:embed="rId2"/>
          <a:srcRect l="20996" r="20967" b="-1"/>
          <a:stretch>
            <a:fillRect/>
          </a:stretch>
        </p:blipFill>
        <p:spPr>
          <a:xfrm>
            <a:off x="7779657" y="10"/>
            <a:ext cx="441234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rgbClr val="FFFFFF"/>
                </a:solidFill>
              </a:rPr>
              <a:pPr fontAlgn="base">
                <a:lnSpc>
                  <a:spcPct val="90000"/>
                </a:lnSpc>
                <a:spcBef>
                  <a:spcPct val="0"/>
                </a:spcBef>
                <a:spcAft>
                  <a:spcPts val="600"/>
                </a:spcAft>
                <a:buNone/>
              </a:pPr>
              <a:t>10</a:t>
            </a:fld>
            <a:endParaRPr lang="en-GB" altLang="en-US" sz="19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normAutofit/>
          </a:bodyPr>
          <a:lstStyle/>
          <a:p>
            <a:r>
              <a:rPr lang="en-GB" altLang="en-US" b="1" dirty="0">
                <a:solidFill>
                  <a:schemeClr val="tx1">
                    <a:lumMod val="95000"/>
                    <a:lumOff val="5000"/>
                  </a:schemeClr>
                </a:solidFill>
              </a:rPr>
              <a:t>References List</a:t>
            </a:r>
            <a:endParaRPr lang="en-GB" altLang="en-US" dirty="0">
              <a:solidFill>
                <a:schemeClr val="tx1">
                  <a:lumMod val="95000"/>
                  <a:lumOff val="5000"/>
                </a:schemeClr>
              </a:solidFill>
            </a:endParaRPr>
          </a:p>
        </p:txBody>
      </p:sp>
      <p:graphicFrame>
        <p:nvGraphicFramePr>
          <p:cNvPr id="13321" name="Content Placeholder 2">
            <a:extLst>
              <a:ext uri="{FF2B5EF4-FFF2-40B4-BE49-F238E27FC236}">
                <a16:creationId xmlns:a16="http://schemas.microsoft.com/office/drawing/2014/main" id="{AD820305-F525-CD97-473A-493909212B6B}"/>
              </a:ext>
            </a:extLst>
          </p:cNvPr>
          <p:cNvGraphicFramePr>
            <a:graphicFrameLocks noGrp="1"/>
          </p:cNvGraphicFramePr>
          <p:nvPr>
            <p:ph idx="1"/>
            <p:extLst>
              <p:ext uri="{D42A27DB-BD31-4B8C-83A1-F6EECF244321}">
                <p14:modId xmlns:p14="http://schemas.microsoft.com/office/powerpoint/2010/main" val="3029409638"/>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118d3f6eb4f43e0cd36ffb2fe4e70d88">
  <xsd:schema xmlns:xsd="http://www.w3.org/2001/XMLSchema" xmlns:xs="http://www.w3.org/2001/XMLSchema" xmlns:p="http://schemas.microsoft.com/office/2006/metadata/properties" xmlns:ns3="04d956d8-1ffd-4dba-87ce-03f615e16f58" targetNamespace="http://schemas.microsoft.com/office/2006/metadata/properties" ma:root="true" ma:fieldsID="8c7e6525494d47e1feec2e5fe9cf7c45"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9B98A0-1659-42C6-9720-2D22CF063AB9}">
  <ds:schemaRefs>
    <ds:schemaRef ds:uri="http://schemas.microsoft.com/sharepoint/v3/contenttype/forms"/>
  </ds:schemaRefs>
</ds:datastoreItem>
</file>

<file path=customXml/itemProps2.xml><?xml version="1.0" encoding="utf-8"?>
<ds:datastoreItem xmlns:ds="http://schemas.openxmlformats.org/officeDocument/2006/customXml" ds:itemID="{E73FFA2B-B8CC-4E12-8460-0758335C395F}">
  <ds:schemaRefs>
    <ds:schemaRef ds:uri="http://www.w3.org/XML/1998/namespace"/>
    <ds:schemaRef ds:uri="http://purl.org/dc/elements/1.1/"/>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04d956d8-1ffd-4dba-87ce-03f615e16f58"/>
    <ds:schemaRef ds:uri="http://purl.org/dc/dcmitype/"/>
  </ds:schemaRefs>
</ds:datastoreItem>
</file>

<file path=customXml/itemProps3.xml><?xml version="1.0" encoding="utf-8"?>
<ds:datastoreItem xmlns:ds="http://schemas.openxmlformats.org/officeDocument/2006/customXml" ds:itemID="{1B8C1972-D0AA-4FC5-92C0-F00A521C7C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869</TotalTime>
  <Words>1139</Words>
  <Application>Microsoft Office PowerPoint</Application>
  <PresentationFormat>Widescreen</PresentationFormat>
  <Paragraphs>88</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 ExtraLight</vt:lpstr>
      <vt:lpstr>Aptos</vt:lpstr>
      <vt:lpstr>Aptos Display</vt:lpstr>
      <vt:lpstr>Aptos Mono</vt:lpstr>
      <vt:lpstr>Arial</vt:lpstr>
      <vt:lpstr>Myriad Pro</vt:lpstr>
      <vt:lpstr>Office Theme</vt:lpstr>
      <vt:lpstr>PowerPoint Presentation</vt:lpstr>
      <vt:lpstr>Acknowledge use of AI</vt:lpstr>
      <vt:lpstr>Introduction</vt:lpstr>
      <vt:lpstr>Critical thinking? </vt:lpstr>
      <vt:lpstr>Importance of critical thinking in professional practice</vt:lpstr>
      <vt:lpstr>Importance of critical thinking in professional practice</vt:lpstr>
      <vt:lpstr>PowerPoint Presentation</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Karina Chavez Sifuentes (2437214)</cp:lastModifiedBy>
  <cp:revision>28</cp:revision>
  <dcterms:created xsi:type="dcterms:W3CDTF">2025-02-21T18:28:54Z</dcterms:created>
  <dcterms:modified xsi:type="dcterms:W3CDTF">2026-03-22T09:43:19Z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