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72" r:id="rId3"/>
    <p:sldId id="265" r:id="rId4"/>
    <p:sldId id="266" r:id="rId5"/>
    <p:sldId id="267" r:id="rId6"/>
    <p:sldId id="271" r:id="rId7"/>
    <p:sldId id="268" r:id="rId8"/>
    <p:sldId id="269" r:id="rId9"/>
    <p:sldId id="270"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7514" autoAdjust="0"/>
    <p:restoredTop sz="94660"/>
  </p:normalViewPr>
  <p:slideViewPr>
    <p:cSldViewPr snapToGrid="0" snapToObjects="1">
      <p:cViewPr>
        <p:scale>
          <a:sx n="80" d="100"/>
          <a:sy n="80" d="100"/>
        </p:scale>
        <p:origin x="-792" y="-3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GB"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GB"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20" name="Footer Placeholder 19"/>
          <p:cNvSpPr>
            <a:spLocks noGrp="1"/>
          </p:cNvSpPr>
          <p:nvPr>
            <p:ph type="ftr" sz="quarter" idx="11"/>
          </p:nvPr>
        </p:nvSpPr>
        <p:spPr/>
        <p:txBody>
          <a:bodyPr/>
          <a:lstStyle>
            <a:extLst/>
          </a:lstStyle>
          <a:p>
            <a:endParaRPr kumimoji="0" lang="en-US"/>
          </a:p>
        </p:txBody>
      </p:sp>
      <p:sp>
        <p:nvSpPr>
          <p:cNvPr id="10" name="Slide Number Placeholder 9"/>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GB"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9" name="Slide Number Placeholder 8"/>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4" name="Footer Placeholder 3"/>
          <p:cNvSpPr>
            <a:spLocks noGrp="1"/>
          </p:cNvSpPr>
          <p:nvPr>
            <p:ph type="ftr" sz="quarter" idx="11"/>
          </p:nvPr>
        </p:nvSpPr>
        <p:spPr/>
        <p:txBody>
          <a:bodyPr/>
          <a:lstStyle>
            <a:extLst/>
          </a:lstStyle>
          <a:p>
            <a:endParaRPr kumimoji="0" lang="en-US"/>
          </a:p>
        </p:txBody>
      </p:sp>
      <p:sp>
        <p:nvSpPr>
          <p:cNvPr id="5" name="Slide Number Placeholder 4"/>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3" name="Footer Placeholder 2"/>
          <p:cNvSpPr>
            <a:spLocks noGrp="1"/>
          </p:cNvSpPr>
          <p:nvPr>
            <p:ph type="ftr" sz="quarter" idx="11"/>
          </p:nvPr>
        </p:nvSpPr>
        <p:spPr/>
        <p:txBody>
          <a:bodyPr/>
          <a:lstStyle>
            <a:extLst/>
          </a:lstStyle>
          <a:p>
            <a:endParaRPr kumimoji="0" lang="en-US"/>
          </a:p>
        </p:txBody>
      </p:sp>
      <p:sp>
        <p:nvSpPr>
          <p:cNvPr id="4" name="Slide Number Placeholder 3"/>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GB"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GB" smtClean="0"/>
              <a:t>Drag picture to placeholder or click icon to add</a:t>
            </a:r>
            <a:endParaRPr kumimoji="0" lang="en-US" dirty="0"/>
          </a:p>
        </p:txBody>
      </p:sp>
      <p:sp>
        <p:nvSpPr>
          <p:cNvPr id="9" name="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GB"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21/08/2015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GB"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pPr algn="r" eaLnBrk="1" latinLnBrk="0" hangingPunct="1"/>
            <a:fld id="{54AB02A5-4FE5-49D9-9E24-09F23B90C450}" type="datetimeFigureOut">
              <a:rPr lang="en-US" smtClean="0"/>
              <a:t>21/08/2015</a:t>
            </a:fld>
            <a:endParaRPr lang="en-US" sz="1200">
              <a:solidFill>
                <a:schemeClr val="bg2">
                  <a:shade val="50000"/>
                </a:schemeClr>
              </a:solidFill>
            </a:endParaRPr>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kumimoji="0" lang="en-US" sz="1200">
              <a:solidFill>
                <a:schemeClr val="bg2">
                  <a:shade val="50000"/>
                </a:schemeClr>
              </a:solidFill>
              <a:effectLst/>
            </a:endParaRPr>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pPr algn="ctr" eaLnBrk="1" latinLnBrk="0" hangingPunct="1"/>
            <a:fld id="{6294C92D-0306-4E69-9CD3-20855E849650}" type="slidenum">
              <a:rPr kumimoji="0" lang="en-US" smtClean="0"/>
              <a:t>‹#›</a:t>
            </a:fld>
            <a:endParaRPr kumimoji="0" lang="en-US" sz="1200">
              <a:solidFill>
                <a:schemeClr val="bg2">
                  <a:shade val="50000"/>
                </a:schemeClr>
              </a:solidFill>
              <a:effectLst/>
            </a:endParaRPr>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2560" y="2399908"/>
            <a:ext cx="7406640" cy="1472184"/>
          </a:xfrm>
        </p:spPr>
        <p:txBody>
          <a:bodyPr/>
          <a:lstStyle/>
          <a:p>
            <a:pPr algn="ctr"/>
            <a:r>
              <a:rPr lang="en-US" dirty="0" smtClean="0"/>
              <a:t>Computer Architecture</a:t>
            </a:r>
            <a:br>
              <a:rPr lang="en-US" dirty="0" smtClean="0"/>
            </a:br>
            <a:r>
              <a:rPr lang="en-US" dirty="0" smtClean="0"/>
              <a:t>M4COMP</a:t>
            </a:r>
            <a:endParaRPr lang="en-US" dirty="0"/>
          </a:p>
        </p:txBody>
      </p:sp>
      <p:sp>
        <p:nvSpPr>
          <p:cNvPr id="5" name="TextBox 4"/>
          <p:cNvSpPr txBox="1"/>
          <p:nvPr/>
        </p:nvSpPr>
        <p:spPr>
          <a:xfrm>
            <a:off x="3972421" y="6488668"/>
            <a:ext cx="1499792" cy="369332"/>
          </a:xfrm>
          <a:prstGeom prst="rect">
            <a:avLst/>
          </a:prstGeom>
          <a:noFill/>
        </p:spPr>
        <p:txBody>
          <a:bodyPr wrap="square" rtlCol="0">
            <a:spAutoFit/>
          </a:bodyPr>
          <a:lstStyle/>
          <a:p>
            <a:pPr algn="ctr"/>
            <a:r>
              <a:rPr lang="en-US" dirty="0" smtClean="0"/>
              <a:t>Term 2</a:t>
            </a:r>
            <a:endParaRPr lang="en-US" dirty="0"/>
          </a:p>
        </p:txBody>
      </p:sp>
    </p:spTree>
    <p:extLst>
      <p:ext uri="{BB962C8B-B14F-4D97-AF65-F5344CB8AC3E}">
        <p14:creationId xmlns:p14="http://schemas.microsoft.com/office/powerpoint/2010/main" val="298535892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2733" y="2671445"/>
            <a:ext cx="7498080" cy="1143000"/>
          </a:xfrm>
        </p:spPr>
        <p:txBody>
          <a:bodyPr>
            <a:normAutofit/>
          </a:bodyPr>
          <a:lstStyle/>
          <a:p>
            <a:pPr algn="ctr"/>
            <a:r>
              <a:rPr lang="en-US" sz="6000" dirty="0" smtClean="0"/>
              <a:t>Pipelining</a:t>
            </a:r>
            <a:endParaRPr lang="en-US" sz="6000" dirty="0"/>
          </a:p>
        </p:txBody>
      </p:sp>
    </p:spTree>
    <p:extLst>
      <p:ext uri="{BB962C8B-B14F-4D97-AF65-F5344CB8AC3E}">
        <p14:creationId xmlns:p14="http://schemas.microsoft.com/office/powerpoint/2010/main" val="3132517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Pipelining</a:t>
            </a:r>
            <a:endParaRPr lang="en-US" dirty="0"/>
          </a:p>
        </p:txBody>
      </p:sp>
      <p:sp>
        <p:nvSpPr>
          <p:cNvPr id="3" name="Content Placeholder 2"/>
          <p:cNvSpPr>
            <a:spLocks noGrp="1"/>
          </p:cNvSpPr>
          <p:nvPr>
            <p:ph idx="1"/>
          </p:nvPr>
        </p:nvSpPr>
        <p:spPr/>
        <p:txBody>
          <a:bodyPr>
            <a:normAutofit fontScale="92500" lnSpcReduction="10000"/>
          </a:bodyPr>
          <a:lstStyle/>
          <a:p>
            <a:pPr algn="just"/>
            <a:r>
              <a:rPr lang="en-US" dirty="0" smtClean="0"/>
              <a:t>Basic steps in executing an instruction</a:t>
            </a:r>
          </a:p>
          <a:p>
            <a:pPr lvl="1" algn="just"/>
            <a:r>
              <a:rPr lang="en-US" dirty="0" smtClean="0"/>
              <a:t>F   Fetch</a:t>
            </a:r>
          </a:p>
          <a:p>
            <a:pPr lvl="1" algn="just"/>
            <a:r>
              <a:rPr lang="en-US" dirty="0" smtClean="0"/>
              <a:t>D  Decode</a:t>
            </a:r>
          </a:p>
          <a:p>
            <a:pPr lvl="1" algn="just"/>
            <a:r>
              <a:rPr lang="en-US" dirty="0" smtClean="0"/>
              <a:t>E   Execute</a:t>
            </a:r>
          </a:p>
          <a:p>
            <a:pPr lvl="1" algn="just"/>
            <a:r>
              <a:rPr lang="en-US" dirty="0" smtClean="0"/>
              <a:t>W  Write results</a:t>
            </a:r>
          </a:p>
          <a:p>
            <a:pPr algn="just"/>
            <a:endParaRPr lang="en-US" dirty="0" smtClean="0"/>
          </a:p>
          <a:p>
            <a:pPr algn="just"/>
            <a:r>
              <a:rPr lang="en-US" dirty="0"/>
              <a:t>P</a:t>
            </a:r>
            <a:r>
              <a:rPr lang="en-US" dirty="0" smtClean="0"/>
              <a:t>ipelining : way of </a:t>
            </a:r>
            <a:r>
              <a:rPr lang="en-US" dirty="0"/>
              <a:t>o</a:t>
            </a:r>
            <a:r>
              <a:rPr lang="en-US" dirty="0" smtClean="0"/>
              <a:t>rganizing concurrent activity.</a:t>
            </a:r>
          </a:p>
          <a:p>
            <a:pPr lvl="1" algn="just"/>
            <a:r>
              <a:rPr lang="en-US" dirty="0" smtClean="0"/>
              <a:t>overlapping the different stages of execution</a:t>
            </a:r>
          </a:p>
          <a:p>
            <a:pPr lvl="2" algn="just"/>
            <a:r>
              <a:rPr lang="en-US" dirty="0" smtClean="0"/>
              <a:t>when first instruction is being decoded, the second instruction can be fetched.</a:t>
            </a:r>
            <a:endParaRPr lang="en-US" dirty="0"/>
          </a:p>
        </p:txBody>
      </p:sp>
      <p:sp>
        <p:nvSpPr>
          <p:cNvPr id="4" name="Right Brace 3"/>
          <p:cNvSpPr/>
          <p:nvPr/>
        </p:nvSpPr>
        <p:spPr>
          <a:xfrm>
            <a:off x="4529671" y="2060222"/>
            <a:ext cx="522112" cy="1481667"/>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 name="TextBox 4"/>
          <p:cNvSpPr txBox="1"/>
          <p:nvPr/>
        </p:nvSpPr>
        <p:spPr>
          <a:xfrm>
            <a:off x="5051784" y="1933225"/>
            <a:ext cx="3881904" cy="1754327"/>
          </a:xfrm>
          <a:prstGeom prst="rect">
            <a:avLst/>
          </a:prstGeom>
          <a:noFill/>
        </p:spPr>
        <p:txBody>
          <a:bodyPr wrap="square" rtlCol="0">
            <a:spAutoFit/>
          </a:bodyPr>
          <a:lstStyle/>
          <a:p>
            <a:pPr algn="just"/>
            <a:r>
              <a:rPr lang="en-US" dirty="0" smtClean="0">
                <a:solidFill>
                  <a:srgbClr val="FF0000"/>
                </a:solidFill>
              </a:rPr>
              <a:t>these basic steps(four steps will be completed in one clock cycle)  to execute an instruction can be executed concurrently with basic steps of other instructions to save the time of execution of instructions</a:t>
            </a:r>
            <a:endParaRPr lang="en-US" dirty="0">
              <a:solidFill>
                <a:srgbClr val="FF0000"/>
              </a:solidFill>
            </a:endParaRPr>
          </a:p>
        </p:txBody>
      </p:sp>
    </p:spTree>
    <p:extLst>
      <p:ext uri="{BB962C8B-B14F-4D97-AF65-F5344CB8AC3E}">
        <p14:creationId xmlns:p14="http://schemas.microsoft.com/office/powerpoint/2010/main" val="2010450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Why pipelining ?</a:t>
            </a:r>
            <a:endParaRPr lang="en-US" dirty="0"/>
          </a:p>
        </p:txBody>
      </p:sp>
      <p:sp>
        <p:nvSpPr>
          <p:cNvPr id="3" name="Content Placeholder 2"/>
          <p:cNvSpPr>
            <a:spLocks noGrp="1"/>
          </p:cNvSpPr>
          <p:nvPr>
            <p:ph idx="1"/>
          </p:nvPr>
        </p:nvSpPr>
        <p:spPr/>
        <p:txBody>
          <a:bodyPr/>
          <a:lstStyle/>
          <a:p>
            <a:r>
              <a:rPr lang="en-US" dirty="0" smtClean="0"/>
              <a:t>Consider there are three instructions to be executed (In_,In</a:t>
            </a:r>
            <a:r>
              <a:rPr lang="en-US" dirty="0"/>
              <a:t>_</a:t>
            </a:r>
            <a:r>
              <a:rPr lang="en-US" dirty="0" smtClean="0"/>
              <a:t>2,In_3)</a:t>
            </a:r>
          </a:p>
          <a:p>
            <a:r>
              <a:rPr lang="en-US" dirty="0" smtClean="0"/>
              <a:t>Without pipelining:</a:t>
            </a:r>
          </a:p>
          <a:p>
            <a:pPr marL="82296" indent="0">
              <a:buNone/>
            </a:pPr>
            <a:endParaRPr lang="en-US" dirty="0" smtClean="0"/>
          </a:p>
          <a:p>
            <a:pPr marL="82296" indent="0">
              <a:buNone/>
            </a:pPr>
            <a:endParaRPr lang="en-US" dirty="0" smtClean="0"/>
          </a:p>
          <a:p>
            <a:endParaRPr lang="en-US" dirty="0" smtClean="0"/>
          </a:p>
          <a:p>
            <a:pPr marL="82296" indent="0">
              <a:buNone/>
            </a:pPr>
            <a:endParaRPr lang="en-US" dirty="0" smtClean="0"/>
          </a:p>
          <a:p>
            <a:pPr marL="82296" indent="0">
              <a:buNone/>
            </a:pPr>
            <a:endParaRPr lang="en-US" dirty="0"/>
          </a:p>
        </p:txBody>
      </p:sp>
      <p:sp>
        <p:nvSpPr>
          <p:cNvPr id="106" name="TextBox 105"/>
          <p:cNvSpPr txBox="1"/>
          <p:nvPr/>
        </p:nvSpPr>
        <p:spPr>
          <a:xfrm>
            <a:off x="1284111" y="6008501"/>
            <a:ext cx="7958667" cy="400110"/>
          </a:xfrm>
          <a:prstGeom prst="rect">
            <a:avLst/>
          </a:prstGeom>
          <a:noFill/>
        </p:spPr>
        <p:txBody>
          <a:bodyPr wrap="square" rtlCol="0">
            <a:spAutoFit/>
          </a:bodyPr>
          <a:lstStyle/>
          <a:p>
            <a:r>
              <a:rPr lang="en-US" sz="2000" dirty="0" smtClean="0">
                <a:solidFill>
                  <a:srgbClr val="FF0000"/>
                </a:solidFill>
              </a:rPr>
              <a:t>without pipelining it takes 12 clock cycles to complete three instructions </a:t>
            </a:r>
            <a:endParaRPr lang="en-US" sz="2000" dirty="0">
              <a:solidFill>
                <a:srgbClr val="FF0000"/>
              </a:solidFill>
            </a:endParaRPr>
          </a:p>
        </p:txBody>
      </p:sp>
      <p:grpSp>
        <p:nvGrpSpPr>
          <p:cNvPr id="109" name="Group 108"/>
          <p:cNvGrpSpPr/>
          <p:nvPr/>
        </p:nvGrpSpPr>
        <p:grpSpPr>
          <a:xfrm>
            <a:off x="1439330" y="3415484"/>
            <a:ext cx="9593171" cy="2172508"/>
            <a:chOff x="1439330" y="3415484"/>
            <a:chExt cx="9593171" cy="2172508"/>
          </a:xfrm>
        </p:grpSpPr>
        <p:grpSp>
          <p:nvGrpSpPr>
            <p:cNvPr id="107" name="Group 106"/>
            <p:cNvGrpSpPr/>
            <p:nvPr/>
          </p:nvGrpSpPr>
          <p:grpSpPr>
            <a:xfrm>
              <a:off x="1439330" y="3415484"/>
              <a:ext cx="9593171" cy="2172508"/>
              <a:chOff x="1439330" y="3415484"/>
              <a:chExt cx="9593171" cy="2172508"/>
            </a:xfrm>
          </p:grpSpPr>
          <p:grpSp>
            <p:nvGrpSpPr>
              <p:cNvPr id="98" name="Group 97"/>
              <p:cNvGrpSpPr/>
              <p:nvPr/>
            </p:nvGrpSpPr>
            <p:grpSpPr>
              <a:xfrm>
                <a:off x="3055998" y="3428998"/>
                <a:ext cx="7976503" cy="2158994"/>
                <a:chOff x="1858938" y="3527774"/>
                <a:chExt cx="7976503" cy="2158994"/>
              </a:xfrm>
            </p:grpSpPr>
            <p:grpSp>
              <p:nvGrpSpPr>
                <p:cNvPr id="96" name="Group 95"/>
                <p:cNvGrpSpPr/>
                <p:nvPr/>
              </p:nvGrpSpPr>
              <p:grpSpPr>
                <a:xfrm>
                  <a:off x="1902177" y="3578577"/>
                  <a:ext cx="5278111" cy="2108191"/>
                  <a:chOff x="1986843" y="3127025"/>
                  <a:chExt cx="5278111" cy="2108191"/>
                </a:xfrm>
              </p:grpSpPr>
              <p:grpSp>
                <p:nvGrpSpPr>
                  <p:cNvPr id="41" name="Group 40"/>
                  <p:cNvGrpSpPr/>
                  <p:nvPr/>
                </p:nvGrpSpPr>
                <p:grpSpPr>
                  <a:xfrm>
                    <a:off x="1986843" y="3578575"/>
                    <a:ext cx="3474157" cy="911572"/>
                    <a:chOff x="1986842" y="3578575"/>
                    <a:chExt cx="6732257" cy="911572"/>
                  </a:xfrm>
                </p:grpSpPr>
                <p:grpSp>
                  <p:nvGrpSpPr>
                    <p:cNvPr id="40" name="Group 39"/>
                    <p:cNvGrpSpPr/>
                    <p:nvPr/>
                  </p:nvGrpSpPr>
                  <p:grpSpPr>
                    <a:xfrm>
                      <a:off x="1986842" y="3578575"/>
                      <a:ext cx="3200399" cy="355599"/>
                      <a:chOff x="3324575" y="3595508"/>
                      <a:chExt cx="3200399" cy="355599"/>
                    </a:xfrm>
                  </p:grpSpPr>
                  <p:sp>
                    <p:nvSpPr>
                      <p:cNvPr id="31" name="Rectangle 30"/>
                      <p:cNvSpPr/>
                      <p:nvPr/>
                    </p:nvSpPr>
                    <p:spPr>
                      <a:xfrm>
                        <a:off x="4176886" y="3612441"/>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D</a:t>
                        </a:r>
                        <a:endParaRPr lang="en-US" sz="1400" dirty="0"/>
                      </a:p>
                    </p:txBody>
                  </p:sp>
                  <p:sp>
                    <p:nvSpPr>
                      <p:cNvPr id="32" name="Rectangle 31"/>
                      <p:cNvSpPr/>
                      <p:nvPr/>
                    </p:nvSpPr>
                    <p:spPr>
                      <a:xfrm>
                        <a:off x="5034841" y="3595508"/>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E</a:t>
                        </a:r>
                        <a:endParaRPr lang="en-US" sz="1400" dirty="0"/>
                      </a:p>
                    </p:txBody>
                  </p:sp>
                  <p:sp>
                    <p:nvSpPr>
                      <p:cNvPr id="33" name="Rectangle 32"/>
                      <p:cNvSpPr/>
                      <p:nvPr/>
                    </p:nvSpPr>
                    <p:spPr>
                      <a:xfrm>
                        <a:off x="3324575" y="3612441"/>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F</a:t>
                        </a:r>
                        <a:endParaRPr lang="en-US" sz="1400" dirty="0"/>
                      </a:p>
                    </p:txBody>
                  </p:sp>
                  <p:sp>
                    <p:nvSpPr>
                      <p:cNvPr id="34" name="Rectangle 33"/>
                      <p:cNvSpPr/>
                      <p:nvPr/>
                    </p:nvSpPr>
                    <p:spPr>
                      <a:xfrm>
                        <a:off x="5889974" y="3595508"/>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W</a:t>
                        </a:r>
                        <a:endParaRPr lang="en-US" sz="1400" dirty="0"/>
                      </a:p>
                    </p:txBody>
                  </p:sp>
                </p:grpSp>
                <p:grpSp>
                  <p:nvGrpSpPr>
                    <p:cNvPr id="39" name="Group 38"/>
                    <p:cNvGrpSpPr/>
                    <p:nvPr/>
                  </p:nvGrpSpPr>
                  <p:grpSpPr>
                    <a:xfrm>
                      <a:off x="5518695" y="4134548"/>
                      <a:ext cx="3200404" cy="355599"/>
                      <a:chOff x="3613695" y="3747908"/>
                      <a:chExt cx="3200404" cy="355599"/>
                    </a:xfrm>
                  </p:grpSpPr>
                  <p:sp>
                    <p:nvSpPr>
                      <p:cNvPr id="35" name="Rectangle 34"/>
                      <p:cNvSpPr/>
                      <p:nvPr/>
                    </p:nvSpPr>
                    <p:spPr>
                      <a:xfrm>
                        <a:off x="4466006" y="3764841"/>
                        <a:ext cx="635001"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D</a:t>
                        </a:r>
                        <a:endParaRPr lang="en-US" sz="1400" dirty="0"/>
                      </a:p>
                    </p:txBody>
                  </p:sp>
                  <p:sp>
                    <p:nvSpPr>
                      <p:cNvPr id="36" name="Rectangle 35"/>
                      <p:cNvSpPr/>
                      <p:nvPr/>
                    </p:nvSpPr>
                    <p:spPr>
                      <a:xfrm>
                        <a:off x="5323963" y="3747908"/>
                        <a:ext cx="635001"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E</a:t>
                        </a:r>
                        <a:endParaRPr lang="en-US" sz="1400" dirty="0"/>
                      </a:p>
                    </p:txBody>
                  </p:sp>
                  <p:sp>
                    <p:nvSpPr>
                      <p:cNvPr id="37" name="Rectangle 36"/>
                      <p:cNvSpPr/>
                      <p:nvPr/>
                    </p:nvSpPr>
                    <p:spPr>
                      <a:xfrm>
                        <a:off x="3613695" y="3764841"/>
                        <a:ext cx="635001"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F</a:t>
                        </a:r>
                        <a:endParaRPr lang="en-US" sz="1400" dirty="0"/>
                      </a:p>
                    </p:txBody>
                  </p:sp>
                  <p:sp>
                    <p:nvSpPr>
                      <p:cNvPr id="38" name="Rectangle 37"/>
                      <p:cNvSpPr/>
                      <p:nvPr/>
                    </p:nvSpPr>
                    <p:spPr>
                      <a:xfrm>
                        <a:off x="6179098" y="3747908"/>
                        <a:ext cx="635001"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W</a:t>
                        </a:r>
                        <a:endParaRPr lang="en-US" sz="1400" dirty="0"/>
                      </a:p>
                    </p:txBody>
                  </p:sp>
                </p:grpSp>
              </p:grpSp>
              <p:grpSp>
                <p:nvGrpSpPr>
                  <p:cNvPr id="65" name="Group 64"/>
                  <p:cNvGrpSpPr/>
                  <p:nvPr/>
                </p:nvGrpSpPr>
                <p:grpSpPr>
                  <a:xfrm>
                    <a:off x="5613400" y="4662310"/>
                    <a:ext cx="1651554" cy="355599"/>
                    <a:chOff x="3324575" y="3595508"/>
                    <a:chExt cx="3200399" cy="355599"/>
                  </a:xfrm>
                </p:grpSpPr>
                <p:sp>
                  <p:nvSpPr>
                    <p:cNvPr id="71" name="Rectangle 70"/>
                    <p:cNvSpPr/>
                    <p:nvPr/>
                  </p:nvSpPr>
                  <p:spPr>
                    <a:xfrm>
                      <a:off x="4176886" y="3612441"/>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D</a:t>
                      </a:r>
                      <a:endParaRPr lang="en-US" sz="1400" dirty="0"/>
                    </a:p>
                  </p:txBody>
                </p:sp>
                <p:sp>
                  <p:nvSpPr>
                    <p:cNvPr id="72" name="Rectangle 71"/>
                    <p:cNvSpPr/>
                    <p:nvPr/>
                  </p:nvSpPr>
                  <p:spPr>
                    <a:xfrm>
                      <a:off x="5034841" y="3595508"/>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E</a:t>
                      </a:r>
                      <a:endParaRPr lang="en-US" sz="1400" dirty="0"/>
                    </a:p>
                  </p:txBody>
                </p:sp>
                <p:sp>
                  <p:nvSpPr>
                    <p:cNvPr id="73" name="Rectangle 72"/>
                    <p:cNvSpPr/>
                    <p:nvPr/>
                  </p:nvSpPr>
                  <p:spPr>
                    <a:xfrm>
                      <a:off x="3324575" y="3612441"/>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F</a:t>
                      </a:r>
                      <a:endParaRPr lang="en-US" sz="1400" dirty="0"/>
                    </a:p>
                  </p:txBody>
                </p:sp>
                <p:sp>
                  <p:nvSpPr>
                    <p:cNvPr id="74" name="Rectangle 73"/>
                    <p:cNvSpPr/>
                    <p:nvPr/>
                  </p:nvSpPr>
                  <p:spPr>
                    <a:xfrm>
                      <a:off x="5889974" y="3595508"/>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W</a:t>
                      </a:r>
                      <a:endParaRPr lang="en-US" sz="1400" dirty="0"/>
                    </a:p>
                  </p:txBody>
                </p:sp>
              </p:grpSp>
              <p:cxnSp>
                <p:nvCxnSpPr>
                  <p:cNvPr id="76" name="Straight Connector 75"/>
                  <p:cNvCxnSpPr/>
                  <p:nvPr/>
                </p:nvCxnSpPr>
                <p:spPr>
                  <a:xfrm>
                    <a:off x="2356865" y="3146778"/>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77" name="Straight Connector 76"/>
                  <p:cNvCxnSpPr/>
                  <p:nvPr/>
                </p:nvCxnSpPr>
                <p:spPr>
                  <a:xfrm>
                    <a:off x="2805596" y="3143957"/>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78" name="Straight Connector 77"/>
                  <p:cNvCxnSpPr/>
                  <p:nvPr/>
                </p:nvCxnSpPr>
                <p:spPr>
                  <a:xfrm>
                    <a:off x="3254327" y="3127025"/>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79" name="Straight Connector 78"/>
                  <p:cNvCxnSpPr/>
                  <p:nvPr/>
                </p:nvCxnSpPr>
                <p:spPr>
                  <a:xfrm>
                    <a:off x="3717169" y="3138315"/>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80" name="Straight Connector 79"/>
                  <p:cNvCxnSpPr/>
                  <p:nvPr/>
                </p:nvCxnSpPr>
                <p:spPr>
                  <a:xfrm>
                    <a:off x="4194122" y="3149605"/>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81" name="Straight Connector 80"/>
                  <p:cNvCxnSpPr/>
                  <p:nvPr/>
                </p:nvCxnSpPr>
                <p:spPr>
                  <a:xfrm>
                    <a:off x="4628742" y="3146784"/>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82" name="Straight Connector 81"/>
                  <p:cNvCxnSpPr/>
                  <p:nvPr/>
                </p:nvCxnSpPr>
                <p:spPr>
                  <a:xfrm>
                    <a:off x="5063362" y="3143963"/>
                    <a:ext cx="0" cy="1871131"/>
                  </a:xfrm>
                  <a:prstGeom prst="line">
                    <a:avLst/>
                  </a:prstGeom>
                </p:spPr>
                <p:style>
                  <a:lnRef idx="2">
                    <a:schemeClr val="accent3"/>
                  </a:lnRef>
                  <a:fillRef idx="0">
                    <a:schemeClr val="accent3"/>
                  </a:fillRef>
                  <a:effectRef idx="1">
                    <a:schemeClr val="accent3"/>
                  </a:effectRef>
                  <a:fontRef idx="minor">
                    <a:schemeClr val="tx1"/>
                  </a:fontRef>
                </p:style>
              </p:cxnSp>
              <p:cxnSp>
                <p:nvCxnSpPr>
                  <p:cNvPr id="83" name="Straight Connector 82"/>
                  <p:cNvCxnSpPr/>
                  <p:nvPr/>
                </p:nvCxnSpPr>
                <p:spPr>
                  <a:xfrm>
                    <a:off x="5526204" y="3141142"/>
                    <a:ext cx="0" cy="2094074"/>
                  </a:xfrm>
                  <a:prstGeom prst="line">
                    <a:avLst/>
                  </a:prstGeom>
                </p:spPr>
                <p:style>
                  <a:lnRef idx="2">
                    <a:schemeClr val="accent3"/>
                  </a:lnRef>
                  <a:fillRef idx="0">
                    <a:schemeClr val="accent3"/>
                  </a:fillRef>
                  <a:effectRef idx="1">
                    <a:schemeClr val="accent3"/>
                  </a:effectRef>
                  <a:fontRef idx="minor">
                    <a:schemeClr val="tx1"/>
                  </a:fontRef>
                </p:style>
              </p:cxnSp>
              <p:cxnSp>
                <p:nvCxnSpPr>
                  <p:cNvPr id="84" name="Straight Connector 83"/>
                  <p:cNvCxnSpPr/>
                  <p:nvPr/>
                </p:nvCxnSpPr>
                <p:spPr>
                  <a:xfrm>
                    <a:off x="5989046" y="3152432"/>
                    <a:ext cx="0" cy="2065851"/>
                  </a:xfrm>
                  <a:prstGeom prst="line">
                    <a:avLst/>
                  </a:prstGeom>
                </p:spPr>
                <p:style>
                  <a:lnRef idx="2">
                    <a:schemeClr val="accent3"/>
                  </a:lnRef>
                  <a:fillRef idx="0">
                    <a:schemeClr val="accent3"/>
                  </a:fillRef>
                  <a:effectRef idx="1">
                    <a:schemeClr val="accent3"/>
                  </a:effectRef>
                  <a:fontRef idx="minor">
                    <a:schemeClr val="tx1"/>
                  </a:fontRef>
                </p:style>
              </p:cxnSp>
              <p:cxnSp>
                <p:nvCxnSpPr>
                  <p:cNvPr id="85" name="Straight Connector 84"/>
                  <p:cNvCxnSpPr/>
                  <p:nvPr/>
                </p:nvCxnSpPr>
                <p:spPr>
                  <a:xfrm>
                    <a:off x="6437777" y="3149611"/>
                    <a:ext cx="0" cy="2068672"/>
                  </a:xfrm>
                  <a:prstGeom prst="line">
                    <a:avLst/>
                  </a:prstGeom>
                </p:spPr>
                <p:style>
                  <a:lnRef idx="2">
                    <a:schemeClr val="accent3"/>
                  </a:lnRef>
                  <a:fillRef idx="0">
                    <a:schemeClr val="accent3"/>
                  </a:fillRef>
                  <a:effectRef idx="1">
                    <a:schemeClr val="accent3"/>
                  </a:effectRef>
                  <a:fontRef idx="minor">
                    <a:schemeClr val="tx1"/>
                  </a:fontRef>
                </p:style>
              </p:cxnSp>
              <p:cxnSp>
                <p:nvCxnSpPr>
                  <p:cNvPr id="86" name="Straight Connector 85"/>
                  <p:cNvCxnSpPr/>
                  <p:nvPr/>
                </p:nvCxnSpPr>
                <p:spPr>
                  <a:xfrm>
                    <a:off x="6872397" y="3146790"/>
                    <a:ext cx="0" cy="2071493"/>
                  </a:xfrm>
                  <a:prstGeom prst="line">
                    <a:avLst/>
                  </a:prstGeom>
                </p:spPr>
                <p:style>
                  <a:lnRef idx="2">
                    <a:schemeClr val="accent3"/>
                  </a:lnRef>
                  <a:fillRef idx="0">
                    <a:schemeClr val="accent3"/>
                  </a:fillRef>
                  <a:effectRef idx="1">
                    <a:schemeClr val="accent3"/>
                  </a:effectRef>
                  <a:fontRef idx="minor">
                    <a:schemeClr val="tx1"/>
                  </a:fontRef>
                </p:style>
              </p:cxnSp>
            </p:grpSp>
            <p:sp>
              <p:nvSpPr>
                <p:cNvPr id="97" name="TextBox 96"/>
                <p:cNvSpPr txBox="1"/>
                <p:nvPr/>
              </p:nvSpPr>
              <p:spPr>
                <a:xfrm>
                  <a:off x="1858938" y="3527774"/>
                  <a:ext cx="7976503" cy="369332"/>
                </a:xfrm>
                <a:prstGeom prst="rect">
                  <a:avLst/>
                </a:prstGeom>
                <a:noFill/>
              </p:spPr>
              <p:txBody>
                <a:bodyPr wrap="square" rtlCol="0">
                  <a:spAutoFit/>
                </a:bodyPr>
                <a:lstStyle/>
                <a:p>
                  <a:r>
                    <a:rPr lang="en-US" dirty="0" smtClean="0"/>
                    <a:t>1      2      3     4     5      6     7     8     9    10    11    12  </a:t>
                  </a:r>
                  <a:endParaRPr lang="en-US" dirty="0"/>
                </a:p>
              </p:txBody>
            </p:sp>
          </p:grpSp>
          <p:cxnSp>
            <p:nvCxnSpPr>
              <p:cNvPr id="100" name="Straight Arrow Connector 99"/>
              <p:cNvCxnSpPr/>
              <p:nvPr/>
            </p:nvCxnSpPr>
            <p:spPr>
              <a:xfrm>
                <a:off x="2563446" y="3589874"/>
                <a:ext cx="535791" cy="11290"/>
              </a:xfrm>
              <a:prstGeom prst="straightConnector1">
                <a:avLst/>
              </a:prstGeom>
              <a:ln>
                <a:tailEnd type="arrow"/>
              </a:ln>
            </p:spPr>
            <p:style>
              <a:lnRef idx="2">
                <a:schemeClr val="accent3"/>
              </a:lnRef>
              <a:fillRef idx="0">
                <a:schemeClr val="accent3"/>
              </a:fillRef>
              <a:effectRef idx="1">
                <a:schemeClr val="accent3"/>
              </a:effectRef>
              <a:fontRef idx="minor">
                <a:schemeClr val="tx1"/>
              </a:fontRef>
            </p:style>
          </p:cxnSp>
          <p:sp>
            <p:nvSpPr>
              <p:cNvPr id="105" name="TextBox 104"/>
              <p:cNvSpPr txBox="1"/>
              <p:nvPr/>
            </p:nvSpPr>
            <p:spPr>
              <a:xfrm>
                <a:off x="1439330" y="3415484"/>
                <a:ext cx="1357890" cy="307777"/>
              </a:xfrm>
              <a:prstGeom prst="rect">
                <a:avLst/>
              </a:prstGeom>
              <a:noFill/>
            </p:spPr>
            <p:txBody>
              <a:bodyPr wrap="square" rtlCol="0">
                <a:spAutoFit/>
              </a:bodyPr>
              <a:lstStyle/>
              <a:p>
                <a:r>
                  <a:rPr lang="en-US" sz="1400" b="1" dirty="0" smtClean="0">
                    <a:solidFill>
                      <a:srgbClr val="2A6D7D"/>
                    </a:solidFill>
                  </a:rPr>
                  <a:t>Clock Cycle</a:t>
                </a:r>
                <a:endParaRPr lang="en-US" sz="1400" b="1" dirty="0">
                  <a:solidFill>
                    <a:srgbClr val="2A6D7D"/>
                  </a:solidFill>
                </a:endParaRPr>
              </a:p>
            </p:txBody>
          </p:sp>
        </p:grpSp>
        <p:sp>
          <p:nvSpPr>
            <p:cNvPr id="108" name="TextBox 107"/>
            <p:cNvSpPr txBox="1"/>
            <p:nvPr/>
          </p:nvSpPr>
          <p:spPr>
            <a:xfrm>
              <a:off x="2181575" y="3911593"/>
              <a:ext cx="1143000" cy="1477328"/>
            </a:xfrm>
            <a:prstGeom prst="rect">
              <a:avLst/>
            </a:prstGeom>
            <a:noFill/>
          </p:spPr>
          <p:txBody>
            <a:bodyPr wrap="square" rtlCol="0">
              <a:spAutoFit/>
            </a:bodyPr>
            <a:lstStyle/>
            <a:p>
              <a:r>
                <a:rPr lang="en-US" dirty="0" smtClean="0"/>
                <a:t>In_1</a:t>
              </a:r>
            </a:p>
            <a:p>
              <a:endParaRPr lang="en-US" dirty="0"/>
            </a:p>
            <a:p>
              <a:r>
                <a:rPr lang="en-US" dirty="0" smtClean="0"/>
                <a:t>In_2</a:t>
              </a:r>
            </a:p>
            <a:p>
              <a:endParaRPr lang="en-US" dirty="0"/>
            </a:p>
            <a:p>
              <a:r>
                <a:rPr lang="en-US" dirty="0" smtClean="0"/>
                <a:t>In_3</a:t>
              </a:r>
              <a:endParaRPr lang="en-US" dirty="0"/>
            </a:p>
          </p:txBody>
        </p:sp>
      </p:grpSp>
    </p:spTree>
    <p:extLst>
      <p:ext uri="{BB962C8B-B14F-4D97-AF65-F5344CB8AC3E}">
        <p14:creationId xmlns:p14="http://schemas.microsoft.com/office/powerpoint/2010/main" val="3393849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sz="2600" dirty="0" smtClean="0"/>
              <a:t>With pipelining</a:t>
            </a:r>
          </a:p>
          <a:p>
            <a:endParaRPr lang="en-US" sz="2600" dirty="0"/>
          </a:p>
          <a:p>
            <a:endParaRPr lang="en-US" sz="2600" dirty="0" smtClean="0"/>
          </a:p>
          <a:p>
            <a:endParaRPr lang="en-US" sz="2600" dirty="0"/>
          </a:p>
          <a:p>
            <a:endParaRPr lang="en-US" sz="2600" dirty="0" smtClean="0"/>
          </a:p>
          <a:p>
            <a:endParaRPr lang="en-US" sz="2600" dirty="0"/>
          </a:p>
          <a:p>
            <a:endParaRPr lang="en-US" sz="2600" dirty="0" smtClean="0"/>
          </a:p>
          <a:p>
            <a:pPr algn="just"/>
            <a:endParaRPr lang="en-US" sz="2600" dirty="0" smtClean="0"/>
          </a:p>
          <a:p>
            <a:pPr algn="just"/>
            <a:r>
              <a:rPr lang="en-US" sz="2600" dirty="0" smtClean="0"/>
              <a:t>As seen from the example pipelining reduces half the no. of clock cycles(except in the case of dependencies where the no. of clock cycles reduced will be fewer than half.</a:t>
            </a:r>
          </a:p>
          <a:p>
            <a:pPr marL="82296" indent="0">
              <a:buNone/>
            </a:pPr>
            <a:endParaRPr lang="en-US" dirty="0" smtClean="0"/>
          </a:p>
          <a:p>
            <a:pPr marL="82296" indent="0">
              <a:buNone/>
            </a:pPr>
            <a:endParaRPr lang="en-US" dirty="0"/>
          </a:p>
          <a:p>
            <a:pPr marL="82296" indent="0">
              <a:buNone/>
            </a:pPr>
            <a:endParaRPr lang="en-US" dirty="0" smtClean="0"/>
          </a:p>
          <a:p>
            <a:pPr marL="82296" indent="0">
              <a:buNone/>
            </a:pPr>
            <a:endParaRPr lang="en-US" dirty="0"/>
          </a:p>
          <a:p>
            <a:pPr marL="82296" indent="0">
              <a:buNone/>
            </a:pPr>
            <a:endParaRPr lang="en-US" dirty="0" smtClean="0"/>
          </a:p>
          <a:p>
            <a:pPr marL="82296" indent="0">
              <a:buNone/>
            </a:pPr>
            <a:endParaRPr lang="en-US" dirty="0"/>
          </a:p>
          <a:p>
            <a:pPr marL="82296" indent="0">
              <a:buNone/>
            </a:pPr>
            <a:endParaRPr lang="en-US" dirty="0"/>
          </a:p>
        </p:txBody>
      </p:sp>
      <p:sp>
        <p:nvSpPr>
          <p:cNvPr id="27" name="TextBox 26"/>
          <p:cNvSpPr txBox="1"/>
          <p:nvPr/>
        </p:nvSpPr>
        <p:spPr>
          <a:xfrm>
            <a:off x="1284111" y="4061183"/>
            <a:ext cx="7958667" cy="400110"/>
          </a:xfrm>
          <a:prstGeom prst="rect">
            <a:avLst/>
          </a:prstGeom>
          <a:noFill/>
        </p:spPr>
        <p:txBody>
          <a:bodyPr wrap="square" rtlCol="0">
            <a:spAutoFit/>
          </a:bodyPr>
          <a:lstStyle/>
          <a:p>
            <a:r>
              <a:rPr lang="en-US" sz="2000" dirty="0" smtClean="0">
                <a:solidFill>
                  <a:srgbClr val="FF0000"/>
                </a:solidFill>
              </a:rPr>
              <a:t>with pipelining it takes only six clock cycles to complete three instructions </a:t>
            </a:r>
            <a:endParaRPr lang="en-US" sz="2000" dirty="0">
              <a:solidFill>
                <a:srgbClr val="FF0000"/>
              </a:solidFill>
            </a:endParaRPr>
          </a:p>
        </p:txBody>
      </p:sp>
      <p:grpSp>
        <p:nvGrpSpPr>
          <p:cNvPr id="29" name="Group 28"/>
          <p:cNvGrpSpPr/>
          <p:nvPr/>
        </p:nvGrpSpPr>
        <p:grpSpPr>
          <a:xfrm>
            <a:off x="1284111" y="1919121"/>
            <a:ext cx="7380111" cy="2175937"/>
            <a:chOff x="1284111" y="2427117"/>
            <a:chExt cx="7380111" cy="2175937"/>
          </a:xfrm>
        </p:grpSpPr>
        <p:grpSp>
          <p:nvGrpSpPr>
            <p:cNvPr id="4" name="Group 3"/>
            <p:cNvGrpSpPr/>
            <p:nvPr/>
          </p:nvGrpSpPr>
          <p:grpSpPr>
            <a:xfrm>
              <a:off x="1284111" y="2427117"/>
              <a:ext cx="7380111" cy="2175937"/>
              <a:chOff x="1284111" y="3118556"/>
              <a:chExt cx="7380111" cy="2175937"/>
            </a:xfrm>
          </p:grpSpPr>
          <p:grpSp>
            <p:nvGrpSpPr>
              <p:cNvPr id="5" name="Group 4"/>
              <p:cNvGrpSpPr/>
              <p:nvPr/>
            </p:nvGrpSpPr>
            <p:grpSpPr>
              <a:xfrm>
                <a:off x="2666997" y="3143957"/>
                <a:ext cx="5997225" cy="2150536"/>
                <a:chOff x="2271889" y="3143957"/>
                <a:chExt cx="5997225" cy="2150536"/>
              </a:xfrm>
            </p:grpSpPr>
            <p:grpSp>
              <p:nvGrpSpPr>
                <p:cNvPr id="7" name="Group 6"/>
                <p:cNvGrpSpPr/>
                <p:nvPr/>
              </p:nvGrpSpPr>
              <p:grpSpPr>
                <a:xfrm>
                  <a:off x="2929467" y="3722507"/>
                  <a:ext cx="4905021" cy="1363131"/>
                  <a:chOff x="2929467" y="3722507"/>
                  <a:chExt cx="4905021" cy="1363131"/>
                </a:xfrm>
              </p:grpSpPr>
              <p:sp>
                <p:nvSpPr>
                  <p:cNvPr id="15" name="Rectangle 14"/>
                  <p:cNvSpPr/>
                  <p:nvPr/>
                </p:nvSpPr>
                <p:spPr>
                  <a:xfrm>
                    <a:off x="3781778" y="3739440"/>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D</a:t>
                    </a:r>
                    <a:endParaRPr lang="en-US" dirty="0"/>
                  </a:p>
                </p:txBody>
              </p:sp>
              <p:sp>
                <p:nvSpPr>
                  <p:cNvPr id="16" name="Rectangle 15"/>
                  <p:cNvSpPr/>
                  <p:nvPr/>
                </p:nvSpPr>
                <p:spPr>
                  <a:xfrm>
                    <a:off x="4639733" y="3722507"/>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a:t>
                    </a:r>
                    <a:endParaRPr lang="en-US" dirty="0"/>
                  </a:p>
                </p:txBody>
              </p:sp>
              <p:sp>
                <p:nvSpPr>
                  <p:cNvPr id="17" name="Rectangle 16"/>
                  <p:cNvSpPr/>
                  <p:nvPr/>
                </p:nvSpPr>
                <p:spPr>
                  <a:xfrm>
                    <a:off x="2929467" y="3739440"/>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F</a:t>
                    </a:r>
                    <a:endParaRPr lang="en-US" dirty="0"/>
                  </a:p>
                </p:txBody>
              </p:sp>
              <p:sp>
                <p:nvSpPr>
                  <p:cNvPr id="18" name="Rectangle 17"/>
                  <p:cNvSpPr/>
                  <p:nvPr/>
                </p:nvSpPr>
                <p:spPr>
                  <a:xfrm>
                    <a:off x="5494866" y="3722507"/>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W</a:t>
                    </a:r>
                    <a:endParaRPr lang="en-US" dirty="0"/>
                  </a:p>
                </p:txBody>
              </p:sp>
              <p:sp>
                <p:nvSpPr>
                  <p:cNvPr id="19" name="Rectangle 18"/>
                  <p:cNvSpPr/>
                  <p:nvPr/>
                </p:nvSpPr>
                <p:spPr>
                  <a:xfrm>
                    <a:off x="3781778" y="4241795"/>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F</a:t>
                    </a:r>
                    <a:endParaRPr lang="en-US" dirty="0"/>
                  </a:p>
                </p:txBody>
              </p:sp>
              <p:sp>
                <p:nvSpPr>
                  <p:cNvPr id="20" name="Rectangle 19"/>
                  <p:cNvSpPr/>
                  <p:nvPr/>
                </p:nvSpPr>
                <p:spPr>
                  <a:xfrm>
                    <a:off x="4639733" y="4241795"/>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D</a:t>
                    </a:r>
                    <a:endParaRPr lang="en-US" dirty="0"/>
                  </a:p>
                </p:txBody>
              </p:sp>
              <p:sp>
                <p:nvSpPr>
                  <p:cNvPr id="21" name="Rectangle 20"/>
                  <p:cNvSpPr/>
                  <p:nvPr/>
                </p:nvSpPr>
                <p:spPr>
                  <a:xfrm>
                    <a:off x="5494866" y="4241795"/>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a:t>
                    </a:r>
                    <a:endParaRPr lang="en-US" dirty="0"/>
                  </a:p>
                </p:txBody>
              </p:sp>
              <p:sp>
                <p:nvSpPr>
                  <p:cNvPr id="22" name="Rectangle 21"/>
                  <p:cNvSpPr/>
                  <p:nvPr/>
                </p:nvSpPr>
                <p:spPr>
                  <a:xfrm>
                    <a:off x="6352821" y="4224862"/>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W</a:t>
                    </a:r>
                    <a:endParaRPr lang="en-US" dirty="0"/>
                  </a:p>
                </p:txBody>
              </p:sp>
              <p:sp>
                <p:nvSpPr>
                  <p:cNvPr id="23" name="Rectangle 22"/>
                  <p:cNvSpPr/>
                  <p:nvPr/>
                </p:nvSpPr>
                <p:spPr>
                  <a:xfrm>
                    <a:off x="4639733" y="4746972"/>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F</a:t>
                    </a:r>
                    <a:endParaRPr lang="en-US" dirty="0"/>
                  </a:p>
                </p:txBody>
              </p:sp>
              <p:sp>
                <p:nvSpPr>
                  <p:cNvPr id="24" name="Rectangle 23"/>
                  <p:cNvSpPr/>
                  <p:nvPr/>
                </p:nvSpPr>
                <p:spPr>
                  <a:xfrm>
                    <a:off x="5483577" y="4746972"/>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D</a:t>
                    </a:r>
                    <a:endParaRPr lang="en-US" dirty="0"/>
                  </a:p>
                </p:txBody>
              </p:sp>
              <p:sp>
                <p:nvSpPr>
                  <p:cNvPr id="25" name="Rectangle 24"/>
                  <p:cNvSpPr/>
                  <p:nvPr/>
                </p:nvSpPr>
                <p:spPr>
                  <a:xfrm>
                    <a:off x="6352821" y="4746972"/>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a:t>
                    </a:r>
                    <a:endParaRPr lang="en-US" dirty="0"/>
                  </a:p>
                </p:txBody>
              </p:sp>
              <p:sp>
                <p:nvSpPr>
                  <p:cNvPr id="26" name="Rectangle 25"/>
                  <p:cNvSpPr/>
                  <p:nvPr/>
                </p:nvSpPr>
                <p:spPr>
                  <a:xfrm>
                    <a:off x="7199488" y="4746972"/>
                    <a:ext cx="635000" cy="33866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W</a:t>
                    </a:r>
                    <a:endParaRPr lang="en-US" dirty="0"/>
                  </a:p>
                </p:txBody>
              </p:sp>
            </p:grpSp>
            <p:sp>
              <p:nvSpPr>
                <p:cNvPr id="8" name="TextBox 7"/>
                <p:cNvSpPr txBox="1"/>
                <p:nvPr/>
              </p:nvSpPr>
              <p:spPr>
                <a:xfrm>
                  <a:off x="2929467" y="3146778"/>
                  <a:ext cx="5339647" cy="369332"/>
                </a:xfrm>
                <a:prstGeom prst="rect">
                  <a:avLst/>
                </a:prstGeom>
                <a:noFill/>
              </p:spPr>
              <p:txBody>
                <a:bodyPr wrap="square" rtlCol="0">
                  <a:spAutoFit/>
                </a:bodyPr>
                <a:lstStyle/>
                <a:p>
                  <a:r>
                    <a:rPr lang="en-US" dirty="0" smtClean="0"/>
                    <a:t>  1	 2            3           4           5	           6</a:t>
                  </a:r>
                  <a:endParaRPr lang="en-US" dirty="0"/>
                </a:p>
              </p:txBody>
            </p:sp>
            <p:cxnSp>
              <p:nvCxnSpPr>
                <p:cNvPr id="9" name="Straight Connector 8"/>
                <p:cNvCxnSpPr/>
                <p:nvPr/>
              </p:nvCxnSpPr>
              <p:spPr>
                <a:xfrm>
                  <a:off x="3663244" y="3146778"/>
                  <a:ext cx="0" cy="2116666"/>
                </a:xfrm>
                <a:prstGeom prst="line">
                  <a:avLst/>
                </a:prstGeom>
              </p:spPr>
              <p:style>
                <a:lnRef idx="2">
                  <a:schemeClr val="accent3"/>
                </a:lnRef>
                <a:fillRef idx="0">
                  <a:schemeClr val="accent3"/>
                </a:fillRef>
                <a:effectRef idx="1">
                  <a:schemeClr val="accent3"/>
                </a:effectRef>
                <a:fontRef idx="minor">
                  <a:schemeClr val="tx1"/>
                </a:fontRef>
              </p:style>
            </p:cxnSp>
            <p:cxnSp>
              <p:nvCxnSpPr>
                <p:cNvPr id="10" name="Straight Connector 9"/>
                <p:cNvCxnSpPr/>
                <p:nvPr/>
              </p:nvCxnSpPr>
              <p:spPr>
                <a:xfrm>
                  <a:off x="4521194" y="3143957"/>
                  <a:ext cx="0" cy="2116666"/>
                </a:xfrm>
                <a:prstGeom prst="line">
                  <a:avLst/>
                </a:prstGeom>
              </p:spPr>
              <p:style>
                <a:lnRef idx="2">
                  <a:schemeClr val="accent3"/>
                </a:lnRef>
                <a:fillRef idx="0">
                  <a:schemeClr val="accent3"/>
                </a:fillRef>
                <a:effectRef idx="1">
                  <a:schemeClr val="accent3"/>
                </a:effectRef>
                <a:fontRef idx="minor">
                  <a:schemeClr val="tx1"/>
                </a:fontRef>
              </p:style>
            </p:cxnSp>
            <p:cxnSp>
              <p:nvCxnSpPr>
                <p:cNvPr id="11" name="Straight Connector 10"/>
                <p:cNvCxnSpPr/>
                <p:nvPr/>
              </p:nvCxnSpPr>
              <p:spPr>
                <a:xfrm>
                  <a:off x="5379144" y="3155247"/>
                  <a:ext cx="0" cy="2116666"/>
                </a:xfrm>
                <a:prstGeom prst="line">
                  <a:avLst/>
                </a:prstGeom>
              </p:spPr>
              <p:style>
                <a:lnRef idx="2">
                  <a:schemeClr val="accent3"/>
                </a:lnRef>
                <a:fillRef idx="0">
                  <a:schemeClr val="accent3"/>
                </a:fillRef>
                <a:effectRef idx="1">
                  <a:schemeClr val="accent3"/>
                </a:effectRef>
                <a:fontRef idx="minor">
                  <a:schemeClr val="tx1"/>
                </a:fontRef>
              </p:style>
            </p:cxnSp>
            <p:cxnSp>
              <p:nvCxnSpPr>
                <p:cNvPr id="12" name="Straight Connector 11"/>
                <p:cNvCxnSpPr/>
                <p:nvPr/>
              </p:nvCxnSpPr>
              <p:spPr>
                <a:xfrm>
                  <a:off x="6237094" y="3166537"/>
                  <a:ext cx="0" cy="2116666"/>
                </a:xfrm>
                <a:prstGeom prst="line">
                  <a:avLst/>
                </a:prstGeom>
              </p:spPr>
              <p:style>
                <a:lnRef idx="2">
                  <a:schemeClr val="accent3"/>
                </a:lnRef>
                <a:fillRef idx="0">
                  <a:schemeClr val="accent3"/>
                </a:fillRef>
                <a:effectRef idx="1">
                  <a:schemeClr val="accent3"/>
                </a:effectRef>
                <a:fontRef idx="minor">
                  <a:schemeClr val="tx1"/>
                </a:fontRef>
              </p:style>
            </p:cxnSp>
            <p:cxnSp>
              <p:nvCxnSpPr>
                <p:cNvPr id="13" name="Straight Connector 12"/>
                <p:cNvCxnSpPr/>
                <p:nvPr/>
              </p:nvCxnSpPr>
              <p:spPr>
                <a:xfrm>
                  <a:off x="7109155" y="3177827"/>
                  <a:ext cx="0" cy="2116666"/>
                </a:xfrm>
                <a:prstGeom prst="line">
                  <a:avLst/>
                </a:prstGeom>
              </p:spPr>
              <p:style>
                <a:lnRef idx="2">
                  <a:schemeClr val="accent3"/>
                </a:lnRef>
                <a:fillRef idx="0">
                  <a:schemeClr val="accent3"/>
                </a:fillRef>
                <a:effectRef idx="1">
                  <a:schemeClr val="accent3"/>
                </a:effectRef>
                <a:fontRef idx="minor">
                  <a:schemeClr val="tx1"/>
                </a:fontRef>
              </p:style>
            </p:cxnSp>
            <p:cxnSp>
              <p:nvCxnSpPr>
                <p:cNvPr id="14" name="Straight Arrow Connector 13"/>
                <p:cNvCxnSpPr>
                  <a:endCxn id="8" idx="1"/>
                </p:cNvCxnSpPr>
                <p:nvPr/>
              </p:nvCxnSpPr>
              <p:spPr>
                <a:xfrm>
                  <a:off x="2271889" y="3331444"/>
                  <a:ext cx="657578" cy="0"/>
                </a:xfrm>
                <a:prstGeom prst="straightConnector1">
                  <a:avLst/>
                </a:prstGeom>
                <a:ln>
                  <a:tailEnd type="arrow"/>
                </a:ln>
              </p:spPr>
              <p:style>
                <a:lnRef idx="2">
                  <a:schemeClr val="accent3"/>
                </a:lnRef>
                <a:fillRef idx="0">
                  <a:schemeClr val="accent3"/>
                </a:fillRef>
                <a:effectRef idx="1">
                  <a:schemeClr val="accent3"/>
                </a:effectRef>
                <a:fontRef idx="minor">
                  <a:schemeClr val="tx1"/>
                </a:fontRef>
              </p:style>
            </p:cxnSp>
          </p:grpSp>
          <p:sp>
            <p:nvSpPr>
              <p:cNvPr id="6" name="TextBox 5"/>
              <p:cNvSpPr txBox="1"/>
              <p:nvPr/>
            </p:nvSpPr>
            <p:spPr>
              <a:xfrm>
                <a:off x="1284111" y="3118556"/>
                <a:ext cx="1735668" cy="369332"/>
              </a:xfrm>
              <a:prstGeom prst="rect">
                <a:avLst/>
              </a:prstGeom>
              <a:noFill/>
            </p:spPr>
            <p:txBody>
              <a:bodyPr wrap="square" rtlCol="0">
                <a:spAutoFit/>
              </a:bodyPr>
              <a:lstStyle/>
              <a:p>
                <a:r>
                  <a:rPr lang="en-US" b="1" dirty="0" smtClean="0">
                    <a:solidFill>
                      <a:schemeClr val="accent1">
                        <a:lumMod val="75000"/>
                      </a:schemeClr>
                    </a:solidFill>
                  </a:rPr>
                  <a:t>Clock Cycle</a:t>
                </a:r>
                <a:endParaRPr lang="en-US" b="1" dirty="0">
                  <a:solidFill>
                    <a:schemeClr val="accent1">
                      <a:lumMod val="75000"/>
                    </a:schemeClr>
                  </a:solidFill>
                </a:endParaRPr>
              </a:p>
            </p:txBody>
          </p:sp>
        </p:grpSp>
        <p:sp>
          <p:nvSpPr>
            <p:cNvPr id="28" name="TextBox 27"/>
            <p:cNvSpPr txBox="1"/>
            <p:nvPr/>
          </p:nvSpPr>
          <p:spPr>
            <a:xfrm>
              <a:off x="2181575" y="3008489"/>
              <a:ext cx="1143000" cy="1477328"/>
            </a:xfrm>
            <a:prstGeom prst="rect">
              <a:avLst/>
            </a:prstGeom>
            <a:noFill/>
          </p:spPr>
          <p:txBody>
            <a:bodyPr wrap="square" rtlCol="0">
              <a:spAutoFit/>
            </a:bodyPr>
            <a:lstStyle/>
            <a:p>
              <a:r>
                <a:rPr lang="en-US" dirty="0" smtClean="0"/>
                <a:t>In_1</a:t>
              </a:r>
            </a:p>
            <a:p>
              <a:endParaRPr lang="en-US" dirty="0"/>
            </a:p>
            <a:p>
              <a:r>
                <a:rPr lang="en-US" dirty="0" smtClean="0"/>
                <a:t>In_2</a:t>
              </a:r>
            </a:p>
            <a:p>
              <a:endParaRPr lang="en-US" dirty="0"/>
            </a:p>
            <a:p>
              <a:r>
                <a:rPr lang="en-US" dirty="0" smtClean="0"/>
                <a:t>In_3</a:t>
              </a:r>
              <a:endParaRPr lang="en-US" dirty="0"/>
            </a:p>
          </p:txBody>
        </p:sp>
      </p:grpSp>
      <p:sp>
        <p:nvSpPr>
          <p:cNvPr id="30" name="Title 1"/>
          <p:cNvSpPr>
            <a:spLocks noGrp="1"/>
          </p:cNvSpPr>
          <p:nvPr>
            <p:ph type="title"/>
          </p:nvPr>
        </p:nvSpPr>
        <p:spPr/>
        <p:txBody>
          <a:bodyPr/>
          <a:lstStyle/>
          <a:p>
            <a:pPr algn="ctr"/>
            <a:r>
              <a:rPr lang="en-US" dirty="0" smtClean="0"/>
              <a:t>Why pipelining ?</a:t>
            </a:r>
            <a:endParaRPr lang="en-US" dirty="0"/>
          </a:p>
        </p:txBody>
      </p:sp>
    </p:spTree>
    <p:extLst>
      <p:ext uri="{BB962C8B-B14F-4D97-AF65-F5344CB8AC3E}">
        <p14:creationId xmlns:p14="http://schemas.microsoft.com/office/powerpoint/2010/main" val="2780005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7483" y="2496820"/>
            <a:ext cx="7498080" cy="1143000"/>
          </a:xfrm>
        </p:spPr>
        <p:txBody>
          <a:bodyPr>
            <a:normAutofit/>
          </a:bodyPr>
          <a:lstStyle/>
          <a:p>
            <a:pPr algn="ctr"/>
            <a:r>
              <a:rPr lang="en-US" sz="6000" dirty="0" smtClean="0"/>
              <a:t>Direct Memory Access</a:t>
            </a:r>
            <a:endParaRPr lang="en-US" sz="6000" dirty="0"/>
          </a:p>
        </p:txBody>
      </p:sp>
    </p:spTree>
    <p:extLst>
      <p:ext uri="{BB962C8B-B14F-4D97-AF65-F5344CB8AC3E}">
        <p14:creationId xmlns:p14="http://schemas.microsoft.com/office/powerpoint/2010/main" val="771709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Direct Memory Access</a:t>
            </a:r>
            <a:endParaRPr lang="en-US" dirty="0"/>
          </a:p>
        </p:txBody>
      </p:sp>
      <p:sp>
        <p:nvSpPr>
          <p:cNvPr id="3" name="Content Placeholder 2"/>
          <p:cNvSpPr>
            <a:spLocks noGrp="1"/>
          </p:cNvSpPr>
          <p:nvPr>
            <p:ph idx="1"/>
          </p:nvPr>
        </p:nvSpPr>
        <p:spPr/>
        <p:txBody>
          <a:bodyPr/>
          <a:lstStyle/>
          <a:p>
            <a:pPr algn="just"/>
            <a:r>
              <a:rPr lang="en-US" sz="2800" dirty="0" smtClean="0"/>
              <a:t>When an input instruction need to be executed, CPU can do it only when input device is ready. To check this, processor does one of the following:</a:t>
            </a:r>
          </a:p>
          <a:p>
            <a:pPr lvl="1" algn="just"/>
            <a:r>
              <a:rPr lang="en-US" sz="2400" dirty="0" smtClean="0"/>
              <a:t>polls the device to check its status bit</a:t>
            </a:r>
          </a:p>
          <a:p>
            <a:pPr lvl="1" algn="just"/>
            <a:r>
              <a:rPr lang="en-US" sz="2400" dirty="0" smtClean="0"/>
              <a:t>interrupt signal</a:t>
            </a:r>
          </a:p>
          <a:p>
            <a:pPr algn="just"/>
            <a:endParaRPr lang="en-US" sz="2400" dirty="0" smtClean="0"/>
          </a:p>
          <a:p>
            <a:pPr algn="just"/>
            <a:r>
              <a:rPr lang="en-US" sz="2400" dirty="0" smtClean="0"/>
              <a:t>To avoid the overheads, an alternative method is used called DMA : Special control unit transfers data between main memory and external device.</a:t>
            </a:r>
          </a:p>
        </p:txBody>
      </p:sp>
      <p:sp>
        <p:nvSpPr>
          <p:cNvPr id="4" name="Right Brace 3"/>
          <p:cNvSpPr/>
          <p:nvPr/>
        </p:nvSpPr>
        <p:spPr>
          <a:xfrm>
            <a:off x="6829778" y="3400778"/>
            <a:ext cx="310444" cy="578555"/>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5" name="TextBox 4"/>
          <p:cNvSpPr txBox="1"/>
          <p:nvPr/>
        </p:nvSpPr>
        <p:spPr>
          <a:xfrm>
            <a:off x="7140222" y="3142776"/>
            <a:ext cx="1452089" cy="923330"/>
          </a:xfrm>
          <a:prstGeom prst="rect">
            <a:avLst/>
          </a:prstGeom>
          <a:noFill/>
        </p:spPr>
        <p:txBody>
          <a:bodyPr wrap="square" rtlCol="0">
            <a:spAutoFit/>
          </a:bodyPr>
          <a:lstStyle/>
          <a:p>
            <a:r>
              <a:rPr lang="en-US" dirty="0" smtClean="0">
                <a:solidFill>
                  <a:srgbClr val="FF0000"/>
                </a:solidFill>
              </a:rPr>
              <a:t>both incurs certain overheads</a:t>
            </a:r>
            <a:endParaRPr lang="en-US" dirty="0">
              <a:solidFill>
                <a:srgbClr val="FF0000"/>
              </a:solidFill>
            </a:endParaRPr>
          </a:p>
        </p:txBody>
      </p:sp>
    </p:spTree>
    <p:extLst>
      <p:ext uri="{BB962C8B-B14F-4D97-AF65-F5344CB8AC3E}">
        <p14:creationId xmlns:p14="http://schemas.microsoft.com/office/powerpoint/2010/main" val="791453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Direct Memory Access</a:t>
            </a:r>
            <a:endParaRPr lang="en-US" dirty="0"/>
          </a:p>
        </p:txBody>
      </p:sp>
      <p:sp>
        <p:nvSpPr>
          <p:cNvPr id="3" name="Content Placeholder 2"/>
          <p:cNvSpPr>
            <a:spLocks noGrp="1"/>
          </p:cNvSpPr>
          <p:nvPr>
            <p:ph idx="1"/>
          </p:nvPr>
        </p:nvSpPr>
        <p:spPr/>
        <p:txBody>
          <a:bodyPr/>
          <a:lstStyle/>
          <a:p>
            <a:pPr algn="just"/>
            <a:r>
              <a:rPr lang="en-US" dirty="0" smtClean="0"/>
              <a:t>DMA transfers are performed by a control unit (a part of I/O interface) called as DMA Controller</a:t>
            </a:r>
            <a:endParaRPr lang="en-US" dirty="0"/>
          </a:p>
        </p:txBody>
      </p:sp>
      <p:pic>
        <p:nvPicPr>
          <p:cNvPr id="4" name="Picture 3"/>
          <p:cNvPicPr>
            <a:picLocks noChangeAspect="1"/>
          </p:cNvPicPr>
          <p:nvPr/>
        </p:nvPicPr>
        <p:blipFill>
          <a:blip r:embed="rId2"/>
          <a:stretch>
            <a:fillRect/>
          </a:stretch>
        </p:blipFill>
        <p:spPr>
          <a:xfrm>
            <a:off x="1828800" y="2584450"/>
            <a:ext cx="6489700" cy="4165600"/>
          </a:xfrm>
          <a:prstGeom prst="rect">
            <a:avLst/>
          </a:prstGeom>
        </p:spPr>
      </p:pic>
    </p:spTree>
    <p:extLst>
      <p:ext uri="{BB962C8B-B14F-4D97-AF65-F5344CB8AC3E}">
        <p14:creationId xmlns:p14="http://schemas.microsoft.com/office/powerpoint/2010/main" val="387032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Direct Memory Access</a:t>
            </a:r>
            <a:endParaRPr lang="en-US" dirty="0"/>
          </a:p>
        </p:txBody>
      </p:sp>
      <p:sp>
        <p:nvSpPr>
          <p:cNvPr id="3" name="Content Placeholder 2"/>
          <p:cNvSpPr>
            <a:spLocks noGrp="1"/>
          </p:cNvSpPr>
          <p:nvPr>
            <p:ph idx="1"/>
          </p:nvPr>
        </p:nvSpPr>
        <p:spPr/>
        <p:txBody>
          <a:bodyPr>
            <a:normAutofit fontScale="92500" lnSpcReduction="20000"/>
          </a:bodyPr>
          <a:lstStyle/>
          <a:p>
            <a:pPr algn="just"/>
            <a:r>
              <a:rPr lang="en-US" dirty="0" smtClean="0"/>
              <a:t>When a data transfer is needed</a:t>
            </a:r>
          </a:p>
          <a:p>
            <a:pPr lvl="1" algn="just"/>
            <a:r>
              <a:rPr lang="en-US" dirty="0" smtClean="0"/>
              <a:t>processor sends the starting address and word count to the DMA controller of the corresponding device</a:t>
            </a:r>
          </a:p>
          <a:p>
            <a:pPr lvl="1" algn="just"/>
            <a:r>
              <a:rPr lang="en-US" dirty="0" smtClean="0"/>
              <a:t>suspend the execution of the program that needed the transfer, begin execution of another program.</a:t>
            </a:r>
          </a:p>
          <a:p>
            <a:pPr lvl="1" algn="just"/>
            <a:r>
              <a:rPr lang="en-US" dirty="0" smtClean="0"/>
              <a:t>on receiving required information DMA controller transfers data</a:t>
            </a:r>
          </a:p>
          <a:p>
            <a:pPr lvl="1" algn="just"/>
            <a:r>
              <a:rPr lang="en-US" dirty="0" smtClean="0"/>
              <a:t>once transfer is done, DMA controller indicates by interrupt signal to the processor</a:t>
            </a:r>
          </a:p>
          <a:p>
            <a:pPr lvl="1" algn="just"/>
            <a:r>
              <a:rPr lang="en-US" dirty="0" smtClean="0"/>
              <a:t>processor resumes the execution of the suspended program. </a:t>
            </a:r>
          </a:p>
          <a:p>
            <a:pPr marL="82296" indent="0" algn="just">
              <a:buNone/>
            </a:pPr>
            <a:endParaRPr lang="en-US" dirty="0"/>
          </a:p>
        </p:txBody>
      </p:sp>
    </p:spTree>
    <p:extLst>
      <p:ext uri="{BB962C8B-B14F-4D97-AF65-F5344CB8AC3E}">
        <p14:creationId xmlns:p14="http://schemas.microsoft.com/office/powerpoint/2010/main" val="16692675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ＭＳ ゴシック"/>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ＭＳ ゴシック"/>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Solstice.thmx</Template>
  <TotalTime>1837</TotalTime>
  <Words>390</Words>
  <Application>Microsoft Macintosh PowerPoint</Application>
  <PresentationFormat>On-screen Show (4:3)</PresentationFormat>
  <Paragraphs>92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Solstice</vt:lpstr>
      <vt:lpstr>Computer Architecture M4COMP</vt:lpstr>
      <vt:lpstr>Pipelining</vt:lpstr>
      <vt:lpstr>Pipelining</vt:lpstr>
      <vt:lpstr>Why pipelining ?</vt:lpstr>
      <vt:lpstr>Why pipelining ?</vt:lpstr>
      <vt:lpstr>Direct Memory Access</vt:lpstr>
      <vt:lpstr>Direct Memory Access</vt:lpstr>
      <vt:lpstr>Direct Memory Access</vt:lpstr>
      <vt:lpstr>Direct Memory Access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 LAPTOP</dc:creator>
  <cp:lastModifiedBy>MY LAPTOP</cp:lastModifiedBy>
  <cp:revision>30</cp:revision>
  <dcterms:created xsi:type="dcterms:W3CDTF">2015-04-08T12:55:30Z</dcterms:created>
  <dcterms:modified xsi:type="dcterms:W3CDTF">2015-08-22T17:26:52Z</dcterms:modified>
</cp:coreProperties>
</file>