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32"/>
  </p:notesMasterIdLst>
  <p:handoutMasterIdLst>
    <p:handoutMasterId r:id="rId33"/>
  </p:handoutMasterIdLst>
  <p:sldIdLst>
    <p:sldId id="256" r:id="rId2"/>
    <p:sldId id="257" r:id="rId3"/>
    <p:sldId id="274" r:id="rId4"/>
    <p:sldId id="282" r:id="rId5"/>
    <p:sldId id="283" r:id="rId6"/>
    <p:sldId id="284" r:id="rId7"/>
    <p:sldId id="275" r:id="rId8"/>
    <p:sldId id="285" r:id="rId9"/>
    <p:sldId id="286" r:id="rId10"/>
    <p:sldId id="287" r:id="rId11"/>
    <p:sldId id="276" r:id="rId12"/>
    <p:sldId id="288" r:id="rId13"/>
    <p:sldId id="289" r:id="rId14"/>
    <p:sldId id="290" r:id="rId15"/>
    <p:sldId id="277" r:id="rId16"/>
    <p:sldId id="291" r:id="rId17"/>
    <p:sldId id="292" r:id="rId18"/>
    <p:sldId id="293" r:id="rId19"/>
    <p:sldId id="278" r:id="rId20"/>
    <p:sldId id="294" r:id="rId21"/>
    <p:sldId id="295" r:id="rId22"/>
    <p:sldId id="279" r:id="rId23"/>
    <p:sldId id="296" r:id="rId24"/>
    <p:sldId id="297" r:id="rId25"/>
    <p:sldId id="298" r:id="rId26"/>
    <p:sldId id="299" r:id="rId27"/>
    <p:sldId id="300" r:id="rId28"/>
    <p:sldId id="280" r:id="rId29"/>
    <p:sldId id="281" r:id="rId30"/>
    <p:sldId id="273" r:id="rId31"/>
  </p:sldIdLst>
  <p:sldSz cx="9144000" cy="6858000" type="screen4x3"/>
  <p:notesSz cx="6883400" cy="10033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6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6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6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6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6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2600" kern="1200">
        <a:solidFill>
          <a:schemeClr val="tx1"/>
        </a:solidFill>
        <a:latin typeface="Times" pitchFamily="18" charset="0"/>
        <a:ea typeface="+mn-ea"/>
        <a:cs typeface="+mn-cs"/>
      </a:defRPr>
    </a:lvl6pPr>
    <a:lvl7pPr marL="2743200" algn="l" defTabSz="914400" rtl="0" eaLnBrk="1" latinLnBrk="0" hangingPunct="1">
      <a:defRPr sz="2600" kern="1200">
        <a:solidFill>
          <a:schemeClr val="tx1"/>
        </a:solidFill>
        <a:latin typeface="Times" pitchFamily="18" charset="0"/>
        <a:ea typeface="+mn-ea"/>
        <a:cs typeface="+mn-cs"/>
      </a:defRPr>
    </a:lvl7pPr>
    <a:lvl8pPr marL="3200400" algn="l" defTabSz="914400" rtl="0" eaLnBrk="1" latinLnBrk="0" hangingPunct="1">
      <a:defRPr sz="2600" kern="1200">
        <a:solidFill>
          <a:schemeClr val="tx1"/>
        </a:solidFill>
        <a:latin typeface="Times" pitchFamily="18" charset="0"/>
        <a:ea typeface="+mn-ea"/>
        <a:cs typeface="+mn-cs"/>
      </a:defRPr>
    </a:lvl8pPr>
    <a:lvl9pPr marL="3657600" algn="l" defTabSz="914400" rtl="0" eaLnBrk="1" latinLnBrk="0" hangingPunct="1">
      <a:defRPr sz="2600" kern="1200">
        <a:solidFill>
          <a:schemeClr val="tx1"/>
        </a:solidFill>
        <a:latin typeface="Times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9EB6B"/>
    <a:srgbClr val="FF6666"/>
    <a:srgbClr val="667AFF"/>
    <a:srgbClr val="E37900"/>
    <a:srgbClr val="0000FF"/>
    <a:srgbClr val="E30000"/>
    <a:srgbClr val="FFCC00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1794" y="-96"/>
      </p:cViewPr>
      <p:guideLst>
        <p:guide orient="horz" pos="240"/>
        <p:guide orient="horz" pos="4080"/>
        <p:guide orient="horz" pos="3744"/>
        <p:guide pos="240"/>
        <p:guide pos="552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8" d="100"/>
          <a:sy n="58" d="100"/>
        </p:scale>
        <p:origin x="-1806" y="-102"/>
      </p:cViewPr>
      <p:guideLst>
        <p:guide orient="horz" pos="3160"/>
        <p:guide pos="2168"/>
      </p:guideLst>
    </p:cSldViewPr>
  </p:notes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image" Target="../media/image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922463" y="0"/>
            <a:ext cx="2982912" cy="50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defTabSz="966788">
              <a:defRPr sz="1300">
                <a:latin typeface="Arial" charset="0"/>
              </a:defRPr>
            </a:lvl1pPr>
          </a:lstStyle>
          <a:p>
            <a:r>
              <a:rPr lang="en-GB"/>
              <a:t>Storey: Electrical and Electronic Systems</a:t>
            </a:r>
          </a:p>
        </p:txBody>
      </p:sp>
      <p:sp>
        <p:nvSpPr>
          <p:cNvPr id="1720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1922463" y="9531350"/>
            <a:ext cx="2982912" cy="50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ctr" defTabSz="966788">
              <a:defRPr sz="1300">
                <a:latin typeface="Arial" charset="0"/>
              </a:defRPr>
            </a:lvl1pPr>
          </a:lstStyle>
          <a:p>
            <a:r>
              <a:rPr lang="en-GB"/>
              <a:t>© Pearson Education Limited 2004</a:t>
            </a:r>
          </a:p>
        </p:txBody>
      </p:sp>
      <p:sp>
        <p:nvSpPr>
          <p:cNvPr id="1720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395913" y="0"/>
            <a:ext cx="1487487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 defTabSz="966788">
              <a:defRPr sz="1300">
                <a:latin typeface="Arial" charset="0"/>
              </a:defRPr>
            </a:lvl1pPr>
          </a:lstStyle>
          <a:p>
            <a:r>
              <a:rPr lang="en-GB"/>
              <a:t>23.</a:t>
            </a:r>
            <a:fld id="{D095CD47-8688-416A-9CAD-0378F9D9E323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82913" cy="50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defTabSz="966788">
              <a:defRPr sz="1300"/>
            </a:lvl1pPr>
          </a:lstStyle>
          <a:p>
            <a:endParaRPr lang="en-GB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00488" y="0"/>
            <a:ext cx="2982912" cy="50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r" defTabSz="966788">
              <a:defRPr sz="1300"/>
            </a:lvl1pPr>
          </a:lstStyle>
          <a:p>
            <a:endParaRPr lang="en-GB"/>
          </a:p>
        </p:txBody>
      </p:sp>
      <p:sp>
        <p:nvSpPr>
          <p:cNvPr id="36868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933450" y="752475"/>
            <a:ext cx="5016500" cy="37623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7575" y="4765675"/>
            <a:ext cx="5048250" cy="451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531350"/>
            <a:ext cx="2982913" cy="50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defTabSz="966788">
              <a:defRPr sz="1300"/>
            </a:lvl1pPr>
          </a:lstStyle>
          <a:p>
            <a:endParaRPr lang="en-GB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00488" y="9531350"/>
            <a:ext cx="2982912" cy="50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r" defTabSz="966788">
              <a:defRPr sz="1300"/>
            </a:lvl1pPr>
          </a:lstStyle>
          <a:p>
            <a:fld id="{6A3E0E9E-9B76-4E1B-8F8B-481084160DA3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773238"/>
            <a:ext cx="4114800" cy="43195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238"/>
            <a:ext cx="4114800" cy="43195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67500" y="762000"/>
            <a:ext cx="2095500" cy="5330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1000" y="762000"/>
            <a:ext cx="6134100" cy="5330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381000" y="762000"/>
            <a:ext cx="83820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381000" y="1773238"/>
            <a:ext cx="8382000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37" name="Line 13"/>
          <p:cNvSpPr>
            <a:spLocks noChangeShapeType="1"/>
          </p:cNvSpPr>
          <p:nvPr userDrawn="1"/>
        </p:nvSpPr>
        <p:spPr bwMode="auto">
          <a:xfrm>
            <a:off x="395288" y="1557338"/>
            <a:ext cx="8353425" cy="0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39" name="Line 15"/>
          <p:cNvSpPr>
            <a:spLocks noChangeShapeType="1"/>
          </p:cNvSpPr>
          <p:nvPr userDrawn="1"/>
        </p:nvSpPr>
        <p:spPr bwMode="auto">
          <a:xfrm>
            <a:off x="395288" y="1592263"/>
            <a:ext cx="6589712" cy="0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40" name="Line 16"/>
          <p:cNvSpPr>
            <a:spLocks noChangeShapeType="1"/>
          </p:cNvSpPr>
          <p:nvPr userDrawn="1"/>
        </p:nvSpPr>
        <p:spPr bwMode="auto">
          <a:xfrm>
            <a:off x="395288" y="1628775"/>
            <a:ext cx="4789487" cy="0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1041" name="Group 17"/>
          <p:cNvGrpSpPr>
            <a:grpSpLocks/>
          </p:cNvGrpSpPr>
          <p:nvPr userDrawn="1"/>
        </p:nvGrpSpPr>
        <p:grpSpPr bwMode="auto">
          <a:xfrm>
            <a:off x="1522413" y="6265863"/>
            <a:ext cx="7354887" cy="384175"/>
            <a:chOff x="959" y="3947"/>
            <a:chExt cx="4633" cy="242"/>
          </a:xfrm>
        </p:grpSpPr>
        <p:sp>
          <p:nvSpPr>
            <p:cNvPr id="1042" name="Text Box 18"/>
            <p:cNvSpPr txBox="1">
              <a:spLocks noChangeArrowheads="1"/>
            </p:cNvSpPr>
            <p:nvPr/>
          </p:nvSpPr>
          <p:spPr bwMode="auto">
            <a:xfrm>
              <a:off x="959" y="3962"/>
              <a:ext cx="3844" cy="2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/>
              <a:r>
                <a:rPr lang="en-GB" sz="1200">
                  <a:latin typeface="Arial" charset="0"/>
                </a:rPr>
                <a:t>Storey: Electrical &amp; Electronic Systems © Pearson Education Limited 2004</a:t>
              </a:r>
              <a:endParaRPr lang="en-GB" sz="2400"/>
            </a:p>
          </p:txBody>
        </p:sp>
        <p:sp>
          <p:nvSpPr>
            <p:cNvPr id="1043" name="Text Box 19"/>
            <p:cNvSpPr txBox="1">
              <a:spLocks noChangeArrowheads="1"/>
            </p:cNvSpPr>
            <p:nvPr userDrawn="1"/>
          </p:nvSpPr>
          <p:spPr bwMode="auto">
            <a:xfrm>
              <a:off x="4776" y="3947"/>
              <a:ext cx="816" cy="2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/>
            <a:lstStyle/>
            <a:p>
              <a:pPr algn="r"/>
              <a:r>
                <a:rPr lang="en-GB" sz="1400" b="1">
                  <a:solidFill>
                    <a:srgbClr val="0000FF"/>
                  </a:solidFill>
                  <a:latin typeface="Arial" charset="0"/>
                </a:rPr>
                <a:t>OHT 23.</a:t>
              </a:r>
              <a:fld id="{6DCC605B-0FC8-469B-9FF7-498C594E916D}" type="slidenum">
                <a:rPr lang="en-GB" sz="1400" b="1">
                  <a:solidFill>
                    <a:srgbClr val="0000FF"/>
                  </a:solidFill>
                  <a:latin typeface="Arial" charset="0"/>
                </a:rPr>
                <a:pPr algn="r"/>
                <a:t>‹#›</a:t>
              </a:fld>
              <a:endParaRPr lang="en-GB" sz="1400">
                <a:solidFill>
                  <a:srgbClr val="0000FF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b="1">
          <a:solidFill>
            <a:srgbClr val="0000FF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 b="1">
          <a:solidFill>
            <a:srgbClr val="0000FF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000" b="1">
          <a:solidFill>
            <a:srgbClr val="0000FF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000" b="1">
          <a:solidFill>
            <a:srgbClr val="0000FF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000" b="1">
          <a:solidFill>
            <a:srgbClr val="0000FF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 b="1">
          <a:solidFill>
            <a:srgbClr val="0000FF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 b="1">
          <a:solidFill>
            <a:srgbClr val="0000FF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 b="1">
          <a:solidFill>
            <a:srgbClr val="0000FF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 b="1">
          <a:solidFill>
            <a:srgbClr val="0000FF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rgbClr val="E30000"/>
        </a:buClr>
        <a:buFont typeface="Wingdings" pitchFamily="2" charset="2"/>
        <a:buChar char="§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4.bin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762000"/>
            <a:ext cx="7504113" cy="838200"/>
          </a:xfrm>
        </p:spPr>
        <p:txBody>
          <a:bodyPr/>
          <a:lstStyle/>
          <a:p>
            <a:pPr algn="ctr"/>
            <a:r>
              <a:rPr lang="en-US"/>
              <a:t>Electric Motors and Generators</a:t>
            </a:r>
          </a:p>
        </p:txBody>
      </p:sp>
      <p:sp>
        <p:nvSpPr>
          <p:cNvPr id="174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773238"/>
            <a:ext cx="8547100" cy="4535487"/>
          </a:xfrm>
        </p:spPr>
        <p:txBody>
          <a:bodyPr/>
          <a:lstStyle/>
          <a:p>
            <a:pPr lvl="2"/>
            <a:r>
              <a:rPr lang="en-US" sz="2400"/>
              <a:t>Introduction</a:t>
            </a:r>
          </a:p>
          <a:p>
            <a:pPr lvl="2"/>
            <a:r>
              <a:rPr lang="en-US" sz="2400"/>
              <a:t>A Simple AC Generator</a:t>
            </a:r>
          </a:p>
          <a:p>
            <a:pPr lvl="2"/>
            <a:r>
              <a:rPr lang="en-US" sz="2400"/>
              <a:t>A Simple DC Generator</a:t>
            </a:r>
          </a:p>
          <a:p>
            <a:pPr lvl="2"/>
            <a:r>
              <a:rPr lang="en-US" sz="2400"/>
              <a:t>DC Generators or Dynamos</a:t>
            </a:r>
          </a:p>
          <a:p>
            <a:pPr lvl="2"/>
            <a:r>
              <a:rPr lang="en-US" sz="2400"/>
              <a:t>AC Generators or Alternators</a:t>
            </a:r>
          </a:p>
          <a:p>
            <a:pPr lvl="2"/>
            <a:r>
              <a:rPr lang="en-US" sz="2400"/>
              <a:t>DC Motors</a:t>
            </a:r>
          </a:p>
          <a:p>
            <a:pPr lvl="2"/>
            <a:r>
              <a:rPr lang="en-US" sz="2400"/>
              <a:t>AC Motors</a:t>
            </a:r>
          </a:p>
          <a:p>
            <a:pPr lvl="2"/>
            <a:r>
              <a:rPr lang="en-US" sz="2400"/>
              <a:t>Universal Motors</a:t>
            </a:r>
          </a:p>
          <a:p>
            <a:pPr lvl="2"/>
            <a:r>
              <a:rPr lang="en-US" sz="2400"/>
              <a:t>Electrical Machines – A Summary</a:t>
            </a:r>
          </a:p>
          <a:p>
            <a:pPr lvl="2"/>
            <a:endParaRPr lang="en-US" sz="2400"/>
          </a:p>
        </p:txBody>
      </p:sp>
      <p:grpSp>
        <p:nvGrpSpPr>
          <p:cNvPr id="174087" name="Group 7"/>
          <p:cNvGrpSpPr>
            <a:grpSpLocks/>
          </p:cNvGrpSpPr>
          <p:nvPr/>
        </p:nvGrpSpPr>
        <p:grpSpPr bwMode="auto">
          <a:xfrm>
            <a:off x="7667625" y="188913"/>
            <a:ext cx="1314450" cy="1338262"/>
            <a:chOff x="4830" y="119"/>
            <a:chExt cx="828" cy="843"/>
          </a:xfrm>
        </p:grpSpPr>
        <p:pic>
          <p:nvPicPr>
            <p:cNvPr id="174084" name="Picture 4" descr="front cover ico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20" y="119"/>
              <a:ext cx="470" cy="612"/>
            </a:xfrm>
            <a:prstGeom prst="rect">
              <a:avLst/>
            </a:prstGeom>
            <a:noFill/>
          </p:spPr>
        </p:pic>
        <p:sp>
          <p:nvSpPr>
            <p:cNvPr id="174085" name="Text Box 5"/>
            <p:cNvSpPr txBox="1">
              <a:spLocks noChangeArrowheads="1"/>
            </p:cNvSpPr>
            <p:nvPr/>
          </p:nvSpPr>
          <p:spPr bwMode="auto">
            <a:xfrm>
              <a:off x="4830" y="731"/>
              <a:ext cx="82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1800">
                  <a:latin typeface="Arial" charset="0"/>
                </a:rPr>
                <a:t>Chapter 23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175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773238"/>
            <a:ext cx="8331200" cy="4319587"/>
          </a:xfrm>
        </p:spPr>
        <p:txBody>
          <a:bodyPr/>
          <a:lstStyle/>
          <a:p>
            <a:pPr>
              <a:lnSpc>
                <a:spcPct val="110000"/>
              </a:lnSpc>
            </a:pPr>
            <a:r>
              <a:rPr lang="en-US"/>
              <a:t>In this lecture we consider various forms of rotating </a:t>
            </a:r>
            <a:r>
              <a:rPr lang="en-US" b="1">
                <a:solidFill>
                  <a:srgbClr val="0000FF"/>
                </a:solidFill>
              </a:rPr>
              <a:t>electrical machines</a:t>
            </a:r>
          </a:p>
          <a:p>
            <a:pPr>
              <a:lnSpc>
                <a:spcPct val="110000"/>
              </a:lnSpc>
            </a:pPr>
            <a:r>
              <a:rPr lang="en-US"/>
              <a:t>These can be divided into:</a:t>
            </a:r>
          </a:p>
          <a:p>
            <a:pPr lvl="1">
              <a:lnSpc>
                <a:spcPct val="110000"/>
              </a:lnSpc>
            </a:pPr>
            <a:r>
              <a:rPr lang="en-US" b="1">
                <a:solidFill>
                  <a:srgbClr val="0000FF"/>
                </a:solidFill>
              </a:rPr>
              <a:t>generators</a:t>
            </a:r>
            <a:r>
              <a:rPr lang="en-US"/>
              <a:t> – which convert mechanical energy into electrical energy</a:t>
            </a:r>
          </a:p>
          <a:p>
            <a:pPr lvl="1">
              <a:lnSpc>
                <a:spcPct val="110000"/>
              </a:lnSpc>
            </a:pPr>
            <a:r>
              <a:rPr lang="en-US" b="1">
                <a:solidFill>
                  <a:srgbClr val="0000FF"/>
                </a:solidFill>
              </a:rPr>
              <a:t>motors</a:t>
            </a:r>
            <a:r>
              <a:rPr lang="en-US"/>
              <a:t> – which convert electrical energy into mechanical energy</a:t>
            </a:r>
          </a:p>
          <a:p>
            <a:pPr>
              <a:lnSpc>
                <a:spcPct val="110000"/>
              </a:lnSpc>
            </a:pPr>
            <a:r>
              <a:rPr lang="en-US"/>
              <a:t>Both types operate through the interaction between a </a:t>
            </a:r>
            <a:r>
              <a:rPr lang="en-US" i="1"/>
              <a:t>magnetic field </a:t>
            </a:r>
            <a:r>
              <a:rPr lang="en-US"/>
              <a:t>and a set of </a:t>
            </a:r>
            <a:r>
              <a:rPr lang="en-US" i="1"/>
              <a:t>windings</a:t>
            </a:r>
          </a:p>
        </p:txBody>
      </p:sp>
      <p:grpSp>
        <p:nvGrpSpPr>
          <p:cNvPr id="175108" name="Group 4"/>
          <p:cNvGrpSpPr>
            <a:grpSpLocks/>
          </p:cNvGrpSpPr>
          <p:nvPr/>
        </p:nvGrpSpPr>
        <p:grpSpPr bwMode="auto">
          <a:xfrm>
            <a:off x="7969250" y="188913"/>
            <a:ext cx="746125" cy="1338262"/>
            <a:chOff x="5020" y="119"/>
            <a:chExt cx="470" cy="843"/>
          </a:xfrm>
        </p:grpSpPr>
        <p:pic>
          <p:nvPicPr>
            <p:cNvPr id="175109" name="Picture 5" descr="front cover ico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20" y="119"/>
              <a:ext cx="470" cy="612"/>
            </a:xfrm>
            <a:prstGeom prst="rect">
              <a:avLst/>
            </a:prstGeom>
            <a:noFill/>
          </p:spPr>
        </p:pic>
        <p:sp>
          <p:nvSpPr>
            <p:cNvPr id="175110" name="Text Box 6"/>
            <p:cNvSpPr txBox="1">
              <a:spLocks noChangeArrowheads="1"/>
            </p:cNvSpPr>
            <p:nvPr/>
          </p:nvSpPr>
          <p:spPr bwMode="auto">
            <a:xfrm>
              <a:off x="5074" y="731"/>
              <a:ext cx="3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1800">
                  <a:latin typeface="Arial" charset="0"/>
                </a:rPr>
                <a:t>23.1</a:t>
              </a:r>
            </a:p>
          </p:txBody>
        </p:sp>
      </p:grpSp>
      <p:sp>
        <p:nvSpPr>
          <p:cNvPr id="175115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175117" name="Rectangle 13"/>
          <p:cNvSpPr>
            <a:spLocks noChangeArrowheads="1"/>
          </p:cNvSpPr>
          <p:nvPr/>
        </p:nvSpPr>
        <p:spPr bwMode="auto">
          <a:xfrm>
            <a:off x="0" y="3219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175119" name="Rectangle 15"/>
          <p:cNvSpPr>
            <a:spLocks noChangeArrowheads="1"/>
          </p:cNvSpPr>
          <p:nvPr/>
        </p:nvSpPr>
        <p:spPr bwMode="auto">
          <a:xfrm>
            <a:off x="0" y="3114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4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 Simple AC Generator</a:t>
            </a:r>
          </a:p>
        </p:txBody>
      </p:sp>
      <p:sp>
        <p:nvSpPr>
          <p:cNvPr id="804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773238"/>
            <a:ext cx="8331200" cy="4319587"/>
          </a:xfrm>
        </p:spPr>
        <p:txBody>
          <a:bodyPr/>
          <a:lstStyle/>
          <a:p>
            <a:r>
              <a:rPr lang="en-US"/>
              <a:t>We noted earlier that Faraday’s law dictates that if a coil of </a:t>
            </a:r>
            <a:r>
              <a:rPr lang="en-US" i="1"/>
              <a:t>N</a:t>
            </a:r>
            <a:r>
              <a:rPr lang="en-US"/>
              <a:t> turns experiences a change in magnetic flux, then the induced voltage </a:t>
            </a:r>
            <a:r>
              <a:rPr lang="en-US" i="1"/>
              <a:t>V</a:t>
            </a:r>
            <a:r>
              <a:rPr lang="en-US"/>
              <a:t> is given by</a:t>
            </a:r>
          </a:p>
          <a:p>
            <a:pPr>
              <a:lnSpc>
                <a:spcPct val="140000"/>
              </a:lnSpc>
            </a:pPr>
            <a:endParaRPr lang="en-US"/>
          </a:p>
          <a:p>
            <a:r>
              <a:rPr lang="en-US"/>
              <a:t>If a coil of area </a:t>
            </a:r>
            <a:r>
              <a:rPr lang="en-US" i="1"/>
              <a:t>A </a:t>
            </a:r>
            <a:r>
              <a:rPr lang="en-US"/>
              <a:t>rotates with respect to a field </a:t>
            </a:r>
            <a:r>
              <a:rPr lang="en-US" i="1"/>
              <a:t>B</a:t>
            </a:r>
            <a:r>
              <a:rPr lang="en-US"/>
              <a:t>, and if at a particular time it is at an angle </a:t>
            </a:r>
            <a:r>
              <a:rPr lang="en-US" i="1">
                <a:sym typeface="Symbol" pitchFamily="18" charset="2"/>
              </a:rPr>
              <a:t></a:t>
            </a:r>
            <a:r>
              <a:rPr lang="en-US">
                <a:sym typeface="Symbol" pitchFamily="18" charset="2"/>
              </a:rPr>
              <a:t>  to the field, then the flux linking the coil is </a:t>
            </a:r>
            <a:r>
              <a:rPr lang="en-US" i="1">
                <a:sym typeface="Symbol" pitchFamily="18" charset="2"/>
              </a:rPr>
              <a:t>BA</a:t>
            </a:r>
            <a:r>
              <a:rPr lang="en-US">
                <a:sym typeface="Symbol" pitchFamily="18" charset="2"/>
              </a:rPr>
              <a:t>cos</a:t>
            </a:r>
            <a:r>
              <a:rPr lang="en-US" i="1">
                <a:sym typeface="Symbol" pitchFamily="18" charset="2"/>
              </a:rPr>
              <a:t></a:t>
            </a:r>
            <a:r>
              <a:rPr lang="en-US">
                <a:sym typeface="Symbol" pitchFamily="18" charset="2"/>
              </a:rPr>
              <a:t>, and the rate of change of flux is given by</a:t>
            </a:r>
          </a:p>
        </p:txBody>
      </p:sp>
      <p:grpSp>
        <p:nvGrpSpPr>
          <p:cNvPr id="804868" name="Group 4"/>
          <p:cNvGrpSpPr>
            <a:grpSpLocks/>
          </p:cNvGrpSpPr>
          <p:nvPr/>
        </p:nvGrpSpPr>
        <p:grpSpPr bwMode="auto">
          <a:xfrm>
            <a:off x="7969250" y="188913"/>
            <a:ext cx="746125" cy="1338262"/>
            <a:chOff x="5020" y="119"/>
            <a:chExt cx="470" cy="843"/>
          </a:xfrm>
        </p:grpSpPr>
        <p:pic>
          <p:nvPicPr>
            <p:cNvPr id="804869" name="Picture 5" descr="front cover icon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020" y="119"/>
              <a:ext cx="470" cy="612"/>
            </a:xfrm>
            <a:prstGeom prst="rect">
              <a:avLst/>
            </a:prstGeom>
            <a:noFill/>
          </p:spPr>
        </p:pic>
        <p:sp>
          <p:nvSpPr>
            <p:cNvPr id="804870" name="Text Box 6"/>
            <p:cNvSpPr txBox="1">
              <a:spLocks noChangeArrowheads="1"/>
            </p:cNvSpPr>
            <p:nvPr/>
          </p:nvSpPr>
          <p:spPr bwMode="auto">
            <a:xfrm>
              <a:off x="5074" y="731"/>
              <a:ext cx="3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1800">
                  <a:latin typeface="Arial" charset="0"/>
                </a:rPr>
                <a:t>23.2</a:t>
              </a:r>
            </a:p>
          </p:txBody>
        </p:sp>
      </p:grpSp>
      <p:sp>
        <p:nvSpPr>
          <p:cNvPr id="804871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04872" name="Rectangle 8"/>
          <p:cNvSpPr>
            <a:spLocks noChangeArrowheads="1"/>
          </p:cNvSpPr>
          <p:nvPr/>
        </p:nvSpPr>
        <p:spPr bwMode="auto">
          <a:xfrm>
            <a:off x="0" y="3219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04873" name="Rectangle 9"/>
          <p:cNvSpPr>
            <a:spLocks noChangeArrowheads="1"/>
          </p:cNvSpPr>
          <p:nvPr/>
        </p:nvSpPr>
        <p:spPr bwMode="auto">
          <a:xfrm>
            <a:off x="0" y="3114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grpSp>
        <p:nvGrpSpPr>
          <p:cNvPr id="804877" name="Group 13"/>
          <p:cNvGrpSpPr>
            <a:grpSpLocks/>
          </p:cNvGrpSpPr>
          <p:nvPr/>
        </p:nvGrpSpPr>
        <p:grpSpPr bwMode="auto">
          <a:xfrm>
            <a:off x="3492500" y="3068638"/>
            <a:ext cx="1763713" cy="647700"/>
            <a:chOff x="1950" y="2160"/>
            <a:chExt cx="1111" cy="408"/>
          </a:xfrm>
        </p:grpSpPr>
        <p:sp>
          <p:nvSpPr>
            <p:cNvPr id="804875" name="Rectangle 11"/>
            <p:cNvSpPr>
              <a:spLocks noChangeArrowheads="1"/>
            </p:cNvSpPr>
            <p:nvPr/>
          </p:nvSpPr>
          <p:spPr bwMode="auto">
            <a:xfrm>
              <a:off x="1950" y="2160"/>
              <a:ext cx="1111" cy="408"/>
            </a:xfrm>
            <a:prstGeom prst="rect">
              <a:avLst/>
            </a:prstGeom>
            <a:solidFill>
              <a:srgbClr val="CCEC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graphicFrame>
          <p:nvGraphicFramePr>
            <p:cNvPr id="804876" name="Object 12"/>
            <p:cNvGraphicFramePr>
              <a:graphicFrameLocks noChangeAspect="1"/>
            </p:cNvGraphicFramePr>
            <p:nvPr/>
          </p:nvGraphicFramePr>
          <p:xfrm>
            <a:off x="2100" y="2180"/>
            <a:ext cx="827" cy="365"/>
          </p:xfrm>
          <a:graphic>
            <a:graphicData uri="http://schemas.openxmlformats.org/presentationml/2006/ole">
              <p:oleObj spid="_x0000_s804876" name="Equation" r:id="rId4" imgW="1295280" imgH="723600" progId="Equation.3">
                <p:embed/>
              </p:oleObj>
            </a:graphicData>
          </a:graphic>
        </p:graphicFrame>
      </p:grpSp>
      <p:graphicFrame>
        <p:nvGraphicFramePr>
          <p:cNvPr id="804879" name="Object 15"/>
          <p:cNvGraphicFramePr>
            <a:graphicFrameLocks noChangeAspect="1"/>
          </p:cNvGraphicFramePr>
          <p:nvPr/>
        </p:nvGraphicFramePr>
        <p:xfrm>
          <a:off x="2124075" y="5445125"/>
          <a:ext cx="4849813" cy="574675"/>
        </p:xfrm>
        <a:graphic>
          <a:graphicData uri="http://schemas.openxmlformats.org/presentationml/2006/ole">
            <p:oleObj spid="_x0000_s804879" name="Equation" r:id="rId5" imgW="4825800" imgH="723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3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13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773238"/>
            <a:ext cx="8331200" cy="4319587"/>
          </a:xfrm>
        </p:spPr>
        <p:txBody>
          <a:bodyPr/>
          <a:lstStyle/>
          <a:p>
            <a:pPr>
              <a:lnSpc>
                <a:spcPct val="110000"/>
              </a:lnSpc>
            </a:pPr>
            <a:r>
              <a:rPr lang="en-US"/>
              <a:t>Thus for the arrangement shown below</a:t>
            </a:r>
            <a:endParaRPr lang="en-US" b="1">
              <a:solidFill>
                <a:srgbClr val="0000FF"/>
              </a:solidFill>
              <a:sym typeface="Symbol" pitchFamily="18" charset="2"/>
            </a:endParaRPr>
          </a:p>
        </p:txBody>
      </p:sp>
      <p:sp>
        <p:nvSpPr>
          <p:cNvPr id="81306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13064" name="Rectangle 8"/>
          <p:cNvSpPr>
            <a:spLocks noChangeArrowheads="1"/>
          </p:cNvSpPr>
          <p:nvPr/>
        </p:nvSpPr>
        <p:spPr bwMode="auto">
          <a:xfrm>
            <a:off x="0" y="3219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13065" name="Rectangle 9"/>
          <p:cNvSpPr>
            <a:spLocks noChangeArrowheads="1"/>
          </p:cNvSpPr>
          <p:nvPr/>
        </p:nvSpPr>
        <p:spPr bwMode="auto">
          <a:xfrm>
            <a:off x="0" y="3114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grpSp>
        <p:nvGrpSpPr>
          <p:cNvPr id="813066" name="Group 10"/>
          <p:cNvGrpSpPr>
            <a:grpSpLocks/>
          </p:cNvGrpSpPr>
          <p:nvPr/>
        </p:nvGrpSpPr>
        <p:grpSpPr bwMode="auto">
          <a:xfrm>
            <a:off x="3492500" y="3213100"/>
            <a:ext cx="1763713" cy="647700"/>
            <a:chOff x="1950" y="2160"/>
            <a:chExt cx="1111" cy="408"/>
          </a:xfrm>
        </p:grpSpPr>
        <p:sp>
          <p:nvSpPr>
            <p:cNvPr id="813067" name="Rectangle 11"/>
            <p:cNvSpPr>
              <a:spLocks noChangeArrowheads="1"/>
            </p:cNvSpPr>
            <p:nvPr/>
          </p:nvSpPr>
          <p:spPr bwMode="auto">
            <a:xfrm>
              <a:off x="1950" y="2160"/>
              <a:ext cx="1111" cy="408"/>
            </a:xfrm>
            <a:prstGeom prst="rect">
              <a:avLst/>
            </a:prstGeom>
            <a:solidFill>
              <a:srgbClr val="CCEC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graphicFrame>
          <p:nvGraphicFramePr>
            <p:cNvPr id="813068" name="Object 12"/>
            <p:cNvGraphicFramePr>
              <a:graphicFrameLocks noChangeAspect="1"/>
            </p:cNvGraphicFramePr>
            <p:nvPr/>
          </p:nvGraphicFramePr>
          <p:xfrm>
            <a:off x="2100" y="2180"/>
            <a:ext cx="827" cy="365"/>
          </p:xfrm>
          <a:graphic>
            <a:graphicData uri="http://schemas.openxmlformats.org/presentationml/2006/ole">
              <p:oleObj spid="_x0000_s813068" name="Equation" r:id="rId3" imgW="1295280" imgH="723600" progId="Equation.3">
                <p:embed/>
              </p:oleObj>
            </a:graphicData>
          </a:graphic>
        </p:graphicFrame>
      </p:grpSp>
      <p:pic>
        <p:nvPicPr>
          <p:cNvPr id="813069" name="Picture 13" descr="C23NF0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63600" y="3033713"/>
            <a:ext cx="7416800" cy="3213100"/>
          </a:xfrm>
          <a:prstGeom prst="rect">
            <a:avLst/>
          </a:prstGeom>
          <a:noFill/>
        </p:spPr>
      </p:pic>
      <p:grpSp>
        <p:nvGrpSpPr>
          <p:cNvPr id="813074" name="Group 18"/>
          <p:cNvGrpSpPr>
            <a:grpSpLocks/>
          </p:cNvGrpSpPr>
          <p:nvPr/>
        </p:nvGrpSpPr>
        <p:grpSpPr bwMode="auto">
          <a:xfrm>
            <a:off x="1871663" y="2384425"/>
            <a:ext cx="5688012" cy="720725"/>
            <a:chOff x="1179" y="1502"/>
            <a:chExt cx="3583" cy="454"/>
          </a:xfrm>
        </p:grpSpPr>
        <p:sp>
          <p:nvSpPr>
            <p:cNvPr id="813071" name="Rectangle 15"/>
            <p:cNvSpPr>
              <a:spLocks noChangeArrowheads="1"/>
            </p:cNvSpPr>
            <p:nvPr/>
          </p:nvSpPr>
          <p:spPr bwMode="auto">
            <a:xfrm>
              <a:off x="1179" y="1502"/>
              <a:ext cx="3583" cy="454"/>
            </a:xfrm>
            <a:prstGeom prst="rect">
              <a:avLst/>
            </a:prstGeom>
            <a:solidFill>
              <a:srgbClr val="CCEC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graphicFrame>
          <p:nvGraphicFramePr>
            <p:cNvPr id="813072" name="Object 16"/>
            <p:cNvGraphicFramePr>
              <a:graphicFrameLocks/>
            </p:cNvGraphicFramePr>
            <p:nvPr/>
          </p:nvGraphicFramePr>
          <p:xfrm>
            <a:off x="1678" y="1548"/>
            <a:ext cx="2590" cy="363"/>
          </p:xfrm>
          <a:graphic>
            <a:graphicData uri="http://schemas.openxmlformats.org/presentationml/2006/ole">
              <p:oleObj spid="_x0000_s813072" name="Equation" r:id="rId5" imgW="5117760" imgH="723600" progId="Equation.3">
                <p:embed/>
              </p:oleObj>
            </a:graphicData>
          </a:graphic>
        </p:graphicFrame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4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14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Therefore this arrangement produces a sinusoidal output as shown below</a:t>
            </a:r>
          </a:p>
        </p:txBody>
      </p:sp>
      <p:pic>
        <p:nvPicPr>
          <p:cNvPr id="814084" name="Picture 4" descr="C23NF0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1800" y="2997200"/>
            <a:ext cx="8316913" cy="31527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5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15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Wires connected to</a:t>
            </a:r>
            <a:br>
              <a:rPr lang="en-GB"/>
            </a:br>
            <a:r>
              <a:rPr lang="en-GB"/>
              <a:t>the rotating coil</a:t>
            </a:r>
            <a:br>
              <a:rPr lang="en-GB"/>
            </a:br>
            <a:r>
              <a:rPr lang="en-GB"/>
              <a:t>would get twisted</a:t>
            </a:r>
          </a:p>
          <a:p>
            <a:r>
              <a:rPr lang="en-GB"/>
              <a:t>Therefore we use</a:t>
            </a:r>
            <a:br>
              <a:rPr lang="en-GB"/>
            </a:br>
            <a:r>
              <a:rPr lang="en-GB"/>
              <a:t>circular </a:t>
            </a:r>
            <a:r>
              <a:rPr lang="en-GB" b="1">
                <a:solidFill>
                  <a:srgbClr val="0000FF"/>
                </a:solidFill>
              </a:rPr>
              <a:t>slip rings</a:t>
            </a:r>
            <a:r>
              <a:rPr lang="en-GB"/>
              <a:t/>
            </a:r>
            <a:br>
              <a:rPr lang="en-GB"/>
            </a:br>
            <a:r>
              <a:rPr lang="en-GB"/>
              <a:t>with sliding</a:t>
            </a:r>
            <a:br>
              <a:rPr lang="en-GB"/>
            </a:br>
            <a:r>
              <a:rPr lang="en-GB"/>
              <a:t>contacts called</a:t>
            </a:r>
            <a:br>
              <a:rPr lang="en-GB"/>
            </a:br>
            <a:r>
              <a:rPr lang="en-GB" b="1">
                <a:solidFill>
                  <a:srgbClr val="0000FF"/>
                </a:solidFill>
              </a:rPr>
              <a:t>brushes</a:t>
            </a:r>
          </a:p>
        </p:txBody>
      </p:sp>
      <p:pic>
        <p:nvPicPr>
          <p:cNvPr id="815108" name="Picture 4" descr="C23NF0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03688" y="2024063"/>
            <a:ext cx="4659312" cy="40782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5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 Simple DC Generator</a:t>
            </a:r>
          </a:p>
        </p:txBody>
      </p:sp>
      <p:sp>
        <p:nvSpPr>
          <p:cNvPr id="805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773238"/>
            <a:ext cx="8512175" cy="4319587"/>
          </a:xfrm>
        </p:spPr>
        <p:txBody>
          <a:bodyPr/>
          <a:lstStyle/>
          <a:p>
            <a:pPr>
              <a:lnSpc>
                <a:spcPct val="110000"/>
              </a:lnSpc>
            </a:pPr>
            <a:r>
              <a:rPr lang="en-US"/>
              <a:t>The alternating signal from the earlier AC generator </a:t>
            </a:r>
            <a:r>
              <a:rPr lang="en-US" i="1"/>
              <a:t>could</a:t>
            </a:r>
            <a:r>
              <a:rPr lang="en-US"/>
              <a:t> be converted to DC using a rectifier</a:t>
            </a:r>
          </a:p>
          <a:p>
            <a:pPr>
              <a:lnSpc>
                <a:spcPct val="110000"/>
              </a:lnSpc>
            </a:pPr>
            <a:r>
              <a:rPr lang="en-US"/>
              <a:t>A more efficient approach is to replace the two slip rings with a single split slip ring called a </a:t>
            </a:r>
            <a:r>
              <a:rPr lang="en-US" b="1">
                <a:solidFill>
                  <a:srgbClr val="0000FF"/>
                </a:solidFill>
              </a:rPr>
              <a:t>commutator</a:t>
            </a:r>
          </a:p>
          <a:p>
            <a:pPr lvl="1">
              <a:lnSpc>
                <a:spcPct val="110000"/>
              </a:lnSpc>
            </a:pPr>
            <a:r>
              <a:rPr lang="en-US">
                <a:sym typeface="Symbol" pitchFamily="18" charset="2"/>
              </a:rPr>
              <a:t>this is arranged so that connections to the coil are reversed as the voltage from the coil changes polarity</a:t>
            </a:r>
          </a:p>
          <a:p>
            <a:pPr lvl="1">
              <a:lnSpc>
                <a:spcPct val="110000"/>
              </a:lnSpc>
            </a:pPr>
            <a:r>
              <a:rPr lang="en-US">
                <a:sym typeface="Symbol" pitchFamily="18" charset="2"/>
              </a:rPr>
              <a:t>hence the voltage across the brushes is of a single polarity</a:t>
            </a:r>
          </a:p>
          <a:p>
            <a:pPr lvl="1">
              <a:lnSpc>
                <a:spcPct val="110000"/>
              </a:lnSpc>
            </a:pPr>
            <a:r>
              <a:rPr lang="en-US">
                <a:sym typeface="Symbol" pitchFamily="18" charset="2"/>
              </a:rPr>
              <a:t>adding additional coils produces a more constant output</a:t>
            </a:r>
          </a:p>
        </p:txBody>
      </p:sp>
      <p:grpSp>
        <p:nvGrpSpPr>
          <p:cNvPr id="805892" name="Group 4"/>
          <p:cNvGrpSpPr>
            <a:grpSpLocks/>
          </p:cNvGrpSpPr>
          <p:nvPr/>
        </p:nvGrpSpPr>
        <p:grpSpPr bwMode="auto">
          <a:xfrm>
            <a:off x="7969250" y="188913"/>
            <a:ext cx="746125" cy="1338262"/>
            <a:chOff x="5020" y="119"/>
            <a:chExt cx="470" cy="843"/>
          </a:xfrm>
        </p:grpSpPr>
        <p:pic>
          <p:nvPicPr>
            <p:cNvPr id="805893" name="Picture 5" descr="front cover ico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20" y="119"/>
              <a:ext cx="470" cy="612"/>
            </a:xfrm>
            <a:prstGeom prst="rect">
              <a:avLst/>
            </a:prstGeom>
            <a:noFill/>
          </p:spPr>
        </p:pic>
        <p:sp>
          <p:nvSpPr>
            <p:cNvPr id="805894" name="Text Box 6"/>
            <p:cNvSpPr txBox="1">
              <a:spLocks noChangeArrowheads="1"/>
            </p:cNvSpPr>
            <p:nvPr/>
          </p:nvSpPr>
          <p:spPr bwMode="auto">
            <a:xfrm>
              <a:off x="5074" y="731"/>
              <a:ext cx="3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1800">
                  <a:latin typeface="Arial" charset="0"/>
                </a:rPr>
                <a:t>23.3</a:t>
              </a:r>
            </a:p>
          </p:txBody>
        </p:sp>
      </p:grpSp>
      <p:sp>
        <p:nvSpPr>
          <p:cNvPr id="80589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05896" name="Rectangle 8"/>
          <p:cNvSpPr>
            <a:spLocks noChangeArrowheads="1"/>
          </p:cNvSpPr>
          <p:nvPr/>
        </p:nvSpPr>
        <p:spPr bwMode="auto">
          <a:xfrm>
            <a:off x="0" y="3219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05897" name="Rectangle 9"/>
          <p:cNvSpPr>
            <a:spLocks noChangeArrowheads="1"/>
          </p:cNvSpPr>
          <p:nvPr/>
        </p:nvSpPr>
        <p:spPr bwMode="auto">
          <a:xfrm>
            <a:off x="0" y="3114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6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16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>
                <a:solidFill>
                  <a:srgbClr val="0000FF"/>
                </a:solidFill>
              </a:rPr>
              <a:t>Use of a commutator</a:t>
            </a:r>
          </a:p>
        </p:txBody>
      </p:sp>
      <p:pic>
        <p:nvPicPr>
          <p:cNvPr id="816132" name="Picture 4" descr="C23NF0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2384425"/>
            <a:ext cx="6696075" cy="3863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7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17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>
                <a:solidFill>
                  <a:srgbClr val="0000FF"/>
                </a:solidFill>
              </a:rPr>
              <a:t>A simple generator with two coils</a:t>
            </a:r>
          </a:p>
        </p:txBody>
      </p:sp>
      <p:pic>
        <p:nvPicPr>
          <p:cNvPr id="817158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11300" y="2384425"/>
            <a:ext cx="6376988" cy="3827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8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18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ripple can be further reduced by the use of a cylindrical iron core and by shaping the pole pieces</a:t>
            </a:r>
          </a:p>
          <a:p>
            <a:pPr lvl="1"/>
            <a:r>
              <a:rPr lang="en-GB"/>
              <a:t>this produces an</a:t>
            </a:r>
            <a:br>
              <a:rPr lang="en-GB"/>
            </a:br>
            <a:r>
              <a:rPr lang="en-GB"/>
              <a:t>approximately</a:t>
            </a:r>
            <a:br>
              <a:rPr lang="en-GB"/>
            </a:br>
            <a:r>
              <a:rPr lang="en-GB"/>
              <a:t>uniform field in the</a:t>
            </a:r>
            <a:br>
              <a:rPr lang="en-GB"/>
            </a:br>
            <a:r>
              <a:rPr lang="en-GB"/>
              <a:t>narrow air gap</a:t>
            </a:r>
          </a:p>
          <a:p>
            <a:pPr lvl="1"/>
            <a:r>
              <a:rPr lang="en-GB"/>
              <a:t>the arrangement</a:t>
            </a:r>
            <a:br>
              <a:rPr lang="en-GB"/>
            </a:br>
            <a:r>
              <a:rPr lang="en-GB"/>
              <a:t>of coils and core</a:t>
            </a:r>
            <a:br>
              <a:rPr lang="en-GB"/>
            </a:br>
            <a:r>
              <a:rPr lang="en-GB"/>
              <a:t>is known as the</a:t>
            </a:r>
            <a:br>
              <a:rPr lang="en-GB"/>
            </a:br>
            <a:r>
              <a:rPr lang="en-GB" b="1">
                <a:solidFill>
                  <a:srgbClr val="0000FF"/>
                </a:solidFill>
              </a:rPr>
              <a:t>armature</a:t>
            </a:r>
          </a:p>
        </p:txBody>
      </p:sp>
      <p:pic>
        <p:nvPicPr>
          <p:cNvPr id="818180" name="Picture 4" descr="C23NF0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9225" y="2816225"/>
            <a:ext cx="4826000" cy="31416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6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DC Generators or Dynamos</a:t>
            </a:r>
          </a:p>
        </p:txBody>
      </p:sp>
      <p:sp>
        <p:nvSpPr>
          <p:cNvPr id="806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773238"/>
            <a:ext cx="8331200" cy="5084762"/>
          </a:xfrm>
        </p:spPr>
        <p:txBody>
          <a:bodyPr/>
          <a:lstStyle/>
          <a:p>
            <a:r>
              <a:rPr lang="en-US"/>
              <a:t>Practical </a:t>
            </a:r>
            <a:r>
              <a:rPr lang="en-US" b="1">
                <a:solidFill>
                  <a:srgbClr val="0000FF"/>
                </a:solidFill>
              </a:rPr>
              <a:t>DC generators</a:t>
            </a:r>
            <a:r>
              <a:rPr lang="en-US"/>
              <a:t> or </a:t>
            </a:r>
            <a:r>
              <a:rPr lang="en-US" b="1">
                <a:solidFill>
                  <a:srgbClr val="0000FF"/>
                </a:solidFill>
              </a:rPr>
              <a:t>dynamos</a:t>
            </a:r>
            <a:r>
              <a:rPr lang="en-US"/>
              <a:t> can take a number of forms depending on how the magnetic field is produced</a:t>
            </a:r>
          </a:p>
          <a:p>
            <a:pPr lvl="1"/>
            <a:r>
              <a:rPr lang="en-US">
                <a:sym typeface="Symbol" pitchFamily="18" charset="2"/>
              </a:rPr>
              <a:t>can use a </a:t>
            </a:r>
            <a:r>
              <a:rPr lang="en-US" b="1">
                <a:solidFill>
                  <a:srgbClr val="0000FF"/>
                </a:solidFill>
                <a:sym typeface="Symbol" pitchFamily="18" charset="2"/>
              </a:rPr>
              <a:t>permanent magnet</a:t>
            </a:r>
          </a:p>
          <a:p>
            <a:pPr lvl="1"/>
            <a:r>
              <a:rPr lang="en-US">
                <a:sym typeface="Symbol" pitchFamily="18" charset="2"/>
              </a:rPr>
              <a:t>more often it is generated electrically using </a:t>
            </a:r>
            <a:r>
              <a:rPr lang="en-US" b="1">
                <a:solidFill>
                  <a:srgbClr val="0000FF"/>
                </a:solidFill>
                <a:sym typeface="Symbol" pitchFamily="18" charset="2"/>
              </a:rPr>
              <a:t>field coils</a:t>
            </a:r>
          </a:p>
          <a:p>
            <a:pPr lvl="2"/>
            <a:r>
              <a:rPr lang="en-US">
                <a:sym typeface="Symbol" pitchFamily="18" charset="2"/>
              </a:rPr>
              <a:t>current in the field coils</a:t>
            </a:r>
            <a:r>
              <a:rPr lang="en-US" b="1">
                <a:sym typeface="Symbol" pitchFamily="18" charset="2"/>
              </a:rPr>
              <a:t> </a:t>
            </a:r>
            <a:r>
              <a:rPr lang="en-US">
                <a:sym typeface="Symbol" pitchFamily="18" charset="2"/>
              </a:rPr>
              <a:t>can come from an external supply</a:t>
            </a:r>
          </a:p>
          <a:p>
            <a:pPr lvl="3"/>
            <a:r>
              <a:rPr lang="en-US">
                <a:sym typeface="Symbol" pitchFamily="18" charset="2"/>
              </a:rPr>
              <a:t>this is known as a </a:t>
            </a:r>
            <a:r>
              <a:rPr lang="en-US" b="1">
                <a:solidFill>
                  <a:srgbClr val="0000FF"/>
                </a:solidFill>
                <a:sym typeface="Symbol" pitchFamily="18" charset="2"/>
              </a:rPr>
              <a:t>separately excited generator</a:t>
            </a:r>
          </a:p>
          <a:p>
            <a:pPr lvl="2"/>
            <a:r>
              <a:rPr lang="en-US">
                <a:sym typeface="Symbol" pitchFamily="18" charset="2"/>
              </a:rPr>
              <a:t>but usually the field coils are driven from the generator output</a:t>
            </a:r>
          </a:p>
          <a:p>
            <a:pPr lvl="3"/>
            <a:r>
              <a:rPr lang="en-US">
                <a:sym typeface="Symbol" pitchFamily="18" charset="2"/>
              </a:rPr>
              <a:t>this is called a </a:t>
            </a:r>
            <a:r>
              <a:rPr lang="en-US" b="1">
                <a:solidFill>
                  <a:srgbClr val="0000FF"/>
                </a:solidFill>
                <a:sym typeface="Symbol" pitchFamily="18" charset="2"/>
              </a:rPr>
              <a:t>self-excited generator</a:t>
            </a:r>
          </a:p>
          <a:p>
            <a:pPr lvl="1"/>
            <a:r>
              <a:rPr lang="en-US">
                <a:sym typeface="Symbol" pitchFamily="18" charset="2"/>
              </a:rPr>
              <a:t>often use multiple poles held in place by a steel tube called the </a:t>
            </a:r>
            <a:r>
              <a:rPr lang="en-US" b="1">
                <a:solidFill>
                  <a:srgbClr val="0000FF"/>
                </a:solidFill>
                <a:sym typeface="Symbol" pitchFamily="18" charset="2"/>
              </a:rPr>
              <a:t>stator</a:t>
            </a:r>
          </a:p>
        </p:txBody>
      </p:sp>
      <p:grpSp>
        <p:nvGrpSpPr>
          <p:cNvPr id="806916" name="Group 4"/>
          <p:cNvGrpSpPr>
            <a:grpSpLocks/>
          </p:cNvGrpSpPr>
          <p:nvPr/>
        </p:nvGrpSpPr>
        <p:grpSpPr bwMode="auto">
          <a:xfrm>
            <a:off x="7969250" y="188913"/>
            <a:ext cx="746125" cy="1338262"/>
            <a:chOff x="5020" y="119"/>
            <a:chExt cx="470" cy="843"/>
          </a:xfrm>
        </p:grpSpPr>
        <p:pic>
          <p:nvPicPr>
            <p:cNvPr id="806917" name="Picture 5" descr="front cover ico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20" y="119"/>
              <a:ext cx="470" cy="612"/>
            </a:xfrm>
            <a:prstGeom prst="rect">
              <a:avLst/>
            </a:prstGeom>
            <a:noFill/>
          </p:spPr>
        </p:pic>
        <p:sp>
          <p:nvSpPr>
            <p:cNvPr id="806918" name="Text Box 6"/>
            <p:cNvSpPr txBox="1">
              <a:spLocks noChangeArrowheads="1"/>
            </p:cNvSpPr>
            <p:nvPr/>
          </p:nvSpPr>
          <p:spPr bwMode="auto">
            <a:xfrm>
              <a:off x="5074" y="731"/>
              <a:ext cx="3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1800">
                  <a:latin typeface="Arial" charset="0"/>
                </a:rPr>
                <a:t>23.4</a:t>
              </a:r>
            </a:p>
          </p:txBody>
        </p:sp>
      </p:grpSp>
      <p:sp>
        <p:nvSpPr>
          <p:cNvPr id="806919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06920" name="Rectangle 8"/>
          <p:cNvSpPr>
            <a:spLocks noChangeArrowheads="1"/>
          </p:cNvSpPr>
          <p:nvPr/>
        </p:nvSpPr>
        <p:spPr bwMode="auto">
          <a:xfrm>
            <a:off x="0" y="3219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06921" name="Rectangle 9"/>
          <p:cNvSpPr>
            <a:spLocks noChangeArrowheads="1"/>
          </p:cNvSpPr>
          <p:nvPr/>
        </p:nvSpPr>
        <p:spPr bwMode="auto">
          <a:xfrm>
            <a:off x="0" y="3114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19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>
                <a:solidFill>
                  <a:srgbClr val="0000FF"/>
                </a:solidFill>
              </a:rPr>
              <a:t>A four-pole DC generator</a:t>
            </a:r>
          </a:p>
        </p:txBody>
      </p:sp>
      <p:pic>
        <p:nvPicPr>
          <p:cNvPr id="819204" name="Picture 4" descr="C23NF0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2349500"/>
            <a:ext cx="4756150" cy="3883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228" name="Picture 4" descr="C23NF0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938" y="3716338"/>
            <a:ext cx="5219700" cy="2390775"/>
          </a:xfrm>
          <a:prstGeom prst="rect">
            <a:avLst/>
          </a:prstGeom>
          <a:noFill/>
        </p:spPr>
      </p:pic>
      <p:sp>
        <p:nvSpPr>
          <p:cNvPr id="820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20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b="1">
                <a:solidFill>
                  <a:srgbClr val="0000FF"/>
                </a:solidFill>
              </a:rPr>
              <a:t>Field coil excitation</a:t>
            </a:r>
          </a:p>
          <a:p>
            <a:pPr lvl="1">
              <a:lnSpc>
                <a:spcPct val="90000"/>
              </a:lnSpc>
            </a:pPr>
            <a:r>
              <a:rPr lang="en-GB"/>
              <a:t>sometimes the field coils are connected in </a:t>
            </a:r>
            <a:r>
              <a:rPr lang="en-GB" b="1">
                <a:solidFill>
                  <a:srgbClr val="0000FF"/>
                </a:solidFill>
              </a:rPr>
              <a:t>series</a:t>
            </a:r>
            <a:r>
              <a:rPr lang="en-GB"/>
              <a:t> with the armature, sometimes in parallel (</a:t>
            </a:r>
            <a:r>
              <a:rPr lang="en-GB" b="1">
                <a:solidFill>
                  <a:srgbClr val="0000FF"/>
                </a:solidFill>
              </a:rPr>
              <a:t>shunt</a:t>
            </a:r>
            <a:r>
              <a:rPr lang="en-GB"/>
              <a:t>) and sometimes a combination of the two (</a:t>
            </a:r>
            <a:r>
              <a:rPr lang="en-GB" b="1">
                <a:solidFill>
                  <a:srgbClr val="0000FF"/>
                </a:solidFill>
              </a:rPr>
              <a:t>compound</a:t>
            </a:r>
            <a:r>
              <a:rPr lang="en-GB"/>
              <a:t>)</a:t>
            </a:r>
          </a:p>
          <a:p>
            <a:pPr lvl="1">
              <a:lnSpc>
                <a:spcPct val="90000"/>
              </a:lnSpc>
            </a:pPr>
            <a:r>
              <a:rPr lang="en-GB"/>
              <a:t>these different forms</a:t>
            </a:r>
            <a:br>
              <a:rPr lang="en-GB"/>
            </a:br>
            <a:r>
              <a:rPr lang="en-GB"/>
              <a:t>produce slightly</a:t>
            </a:r>
            <a:br>
              <a:rPr lang="en-GB"/>
            </a:br>
            <a:r>
              <a:rPr lang="en-GB"/>
              <a:t>different</a:t>
            </a:r>
            <a:br>
              <a:rPr lang="en-GB"/>
            </a:br>
            <a:r>
              <a:rPr lang="en-GB"/>
              <a:t>characteristics</a:t>
            </a:r>
          </a:p>
          <a:p>
            <a:pPr lvl="1">
              <a:lnSpc>
                <a:spcPct val="90000"/>
              </a:lnSpc>
            </a:pPr>
            <a:r>
              <a:rPr lang="en-GB"/>
              <a:t>diagram here</a:t>
            </a:r>
            <a:br>
              <a:rPr lang="en-GB"/>
            </a:br>
            <a:r>
              <a:rPr lang="en-GB"/>
              <a:t>shows a</a:t>
            </a:r>
            <a:br>
              <a:rPr lang="en-GB"/>
            </a:br>
            <a:r>
              <a:rPr lang="en-GB" b="1">
                <a:solidFill>
                  <a:srgbClr val="0000FF"/>
                </a:solidFill>
              </a:rPr>
              <a:t>shunt-wound</a:t>
            </a:r>
            <a:br>
              <a:rPr lang="en-GB" b="1">
                <a:solidFill>
                  <a:srgbClr val="0000FF"/>
                </a:solidFill>
              </a:rPr>
            </a:br>
            <a:r>
              <a:rPr lang="en-GB" b="1">
                <a:solidFill>
                  <a:srgbClr val="0000FF"/>
                </a:solidFill>
              </a:rPr>
              <a:t>generator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1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21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>
                <a:solidFill>
                  <a:srgbClr val="0000FF"/>
                </a:solidFill>
              </a:rPr>
              <a:t>DC generator characteristics</a:t>
            </a:r>
          </a:p>
          <a:p>
            <a:pPr lvl="1"/>
            <a:r>
              <a:rPr lang="en-GB"/>
              <a:t>vary slightly between forms</a:t>
            </a:r>
          </a:p>
          <a:p>
            <a:pPr lvl="1"/>
            <a:r>
              <a:rPr lang="en-GB"/>
              <a:t>examples shown here are for a shunt-wound generator</a:t>
            </a:r>
          </a:p>
        </p:txBody>
      </p:sp>
      <p:pic>
        <p:nvPicPr>
          <p:cNvPr id="821252" name="Picture 4" descr="C23NF09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3321050"/>
            <a:ext cx="8461375" cy="28686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7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AC Generators or Alternators</a:t>
            </a:r>
          </a:p>
        </p:txBody>
      </p:sp>
      <p:sp>
        <p:nvSpPr>
          <p:cNvPr id="807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773238"/>
            <a:ext cx="8331200" cy="4319587"/>
          </a:xfrm>
        </p:spPr>
        <p:txBody>
          <a:bodyPr/>
          <a:lstStyle/>
          <a:p>
            <a:pPr>
              <a:lnSpc>
                <a:spcPct val="110000"/>
              </a:lnSpc>
            </a:pPr>
            <a:r>
              <a:rPr lang="en-US"/>
              <a:t>Alternators do not require commutation</a:t>
            </a:r>
          </a:p>
          <a:p>
            <a:pPr lvl="1">
              <a:lnSpc>
                <a:spcPct val="110000"/>
              </a:lnSpc>
            </a:pPr>
            <a:r>
              <a:rPr lang="en-US">
                <a:sym typeface="Symbol" pitchFamily="18" charset="2"/>
              </a:rPr>
              <a:t>this allows a simpler construction</a:t>
            </a:r>
          </a:p>
          <a:p>
            <a:pPr lvl="1">
              <a:lnSpc>
                <a:spcPct val="110000"/>
              </a:lnSpc>
            </a:pPr>
            <a:r>
              <a:rPr lang="en-US">
                <a:sym typeface="Symbol" pitchFamily="18" charset="2"/>
              </a:rPr>
              <a:t>the </a:t>
            </a:r>
            <a:r>
              <a:rPr lang="en-US" i="1">
                <a:sym typeface="Symbol" pitchFamily="18" charset="2"/>
              </a:rPr>
              <a:t>field coils</a:t>
            </a:r>
            <a:r>
              <a:rPr lang="en-US">
                <a:sym typeface="Symbol" pitchFamily="18" charset="2"/>
              </a:rPr>
              <a:t> are made to rotate while the </a:t>
            </a:r>
            <a:r>
              <a:rPr lang="en-US" i="1">
                <a:sym typeface="Symbol" pitchFamily="18" charset="2"/>
              </a:rPr>
              <a:t>armature</a:t>
            </a:r>
            <a:r>
              <a:rPr lang="en-US">
                <a:sym typeface="Symbol" pitchFamily="18" charset="2"/>
              </a:rPr>
              <a:t> windings are stationary</a:t>
            </a:r>
          </a:p>
          <a:p>
            <a:pPr lvl="2">
              <a:lnSpc>
                <a:spcPct val="110000"/>
              </a:lnSpc>
            </a:pPr>
            <a:r>
              <a:rPr lang="en-US" i="1">
                <a:sym typeface="Symbol" pitchFamily="18" charset="2"/>
              </a:rPr>
              <a:t>Note</a:t>
            </a:r>
            <a:r>
              <a:rPr lang="en-US">
                <a:sym typeface="Symbol" pitchFamily="18" charset="2"/>
              </a:rPr>
              <a:t>: the armature windings are those that produce the output</a:t>
            </a:r>
          </a:p>
          <a:p>
            <a:pPr lvl="1">
              <a:lnSpc>
                <a:spcPct val="110000"/>
              </a:lnSpc>
            </a:pPr>
            <a:r>
              <a:rPr lang="en-US">
                <a:sym typeface="Symbol" pitchFamily="18" charset="2"/>
              </a:rPr>
              <a:t>thus the large heavy </a:t>
            </a:r>
            <a:r>
              <a:rPr lang="en-US" b="1">
                <a:solidFill>
                  <a:srgbClr val="0000FF"/>
                </a:solidFill>
                <a:sym typeface="Symbol" pitchFamily="18" charset="2"/>
              </a:rPr>
              <a:t>armature windings</a:t>
            </a:r>
            <a:r>
              <a:rPr lang="en-US">
                <a:sym typeface="Symbol" pitchFamily="18" charset="2"/>
              </a:rPr>
              <a:t> are in the </a:t>
            </a:r>
            <a:r>
              <a:rPr lang="en-US" b="1">
                <a:solidFill>
                  <a:srgbClr val="0000FF"/>
                </a:solidFill>
                <a:sym typeface="Symbol" pitchFamily="18" charset="2"/>
              </a:rPr>
              <a:t>stator</a:t>
            </a:r>
          </a:p>
          <a:p>
            <a:pPr lvl="1">
              <a:lnSpc>
                <a:spcPct val="110000"/>
              </a:lnSpc>
            </a:pPr>
            <a:r>
              <a:rPr lang="en-US">
                <a:sym typeface="Symbol" pitchFamily="18" charset="2"/>
              </a:rPr>
              <a:t>the lighter </a:t>
            </a:r>
            <a:r>
              <a:rPr lang="en-US" b="1">
                <a:solidFill>
                  <a:srgbClr val="0000FF"/>
                </a:solidFill>
                <a:sym typeface="Symbol" pitchFamily="18" charset="2"/>
              </a:rPr>
              <a:t>field coils</a:t>
            </a:r>
            <a:r>
              <a:rPr lang="en-US">
                <a:sym typeface="Symbol" pitchFamily="18" charset="2"/>
              </a:rPr>
              <a:t> are mounted on the </a:t>
            </a:r>
            <a:r>
              <a:rPr lang="en-US" b="1">
                <a:solidFill>
                  <a:srgbClr val="0000FF"/>
                </a:solidFill>
                <a:sym typeface="Symbol" pitchFamily="18" charset="2"/>
              </a:rPr>
              <a:t>rotor</a:t>
            </a:r>
            <a:r>
              <a:rPr lang="en-US">
                <a:sym typeface="Symbol" pitchFamily="18" charset="2"/>
              </a:rPr>
              <a:t> and direct current is fed to these by a set of slip rings</a:t>
            </a:r>
          </a:p>
        </p:txBody>
      </p:sp>
      <p:grpSp>
        <p:nvGrpSpPr>
          <p:cNvPr id="807940" name="Group 4"/>
          <p:cNvGrpSpPr>
            <a:grpSpLocks/>
          </p:cNvGrpSpPr>
          <p:nvPr/>
        </p:nvGrpSpPr>
        <p:grpSpPr bwMode="auto">
          <a:xfrm>
            <a:off x="7969250" y="188913"/>
            <a:ext cx="746125" cy="1338262"/>
            <a:chOff x="5020" y="119"/>
            <a:chExt cx="470" cy="843"/>
          </a:xfrm>
        </p:grpSpPr>
        <p:pic>
          <p:nvPicPr>
            <p:cNvPr id="807941" name="Picture 5" descr="front cover ico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20" y="119"/>
              <a:ext cx="470" cy="612"/>
            </a:xfrm>
            <a:prstGeom prst="rect">
              <a:avLst/>
            </a:prstGeom>
            <a:noFill/>
          </p:spPr>
        </p:pic>
        <p:sp>
          <p:nvSpPr>
            <p:cNvPr id="807942" name="Text Box 6"/>
            <p:cNvSpPr txBox="1">
              <a:spLocks noChangeArrowheads="1"/>
            </p:cNvSpPr>
            <p:nvPr/>
          </p:nvSpPr>
          <p:spPr bwMode="auto">
            <a:xfrm>
              <a:off x="5074" y="731"/>
              <a:ext cx="3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1800">
                  <a:latin typeface="Arial" charset="0"/>
                </a:rPr>
                <a:t>23.5</a:t>
              </a:r>
            </a:p>
          </p:txBody>
        </p:sp>
      </p:grpSp>
      <p:sp>
        <p:nvSpPr>
          <p:cNvPr id="80794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07944" name="Rectangle 8"/>
          <p:cNvSpPr>
            <a:spLocks noChangeArrowheads="1"/>
          </p:cNvSpPr>
          <p:nvPr/>
        </p:nvSpPr>
        <p:spPr bwMode="auto">
          <a:xfrm>
            <a:off x="0" y="3219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07945" name="Rectangle 9"/>
          <p:cNvSpPr>
            <a:spLocks noChangeArrowheads="1"/>
          </p:cNvSpPr>
          <p:nvPr/>
        </p:nvSpPr>
        <p:spPr bwMode="auto">
          <a:xfrm>
            <a:off x="0" y="3114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2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22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>
                <a:solidFill>
                  <a:srgbClr val="0000FF"/>
                </a:solidFill>
              </a:rPr>
              <a:t>A four-pole alternator</a:t>
            </a:r>
          </a:p>
        </p:txBody>
      </p:sp>
      <p:pic>
        <p:nvPicPr>
          <p:cNvPr id="822276" name="Picture 4" descr="C23NF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613" y="2349500"/>
            <a:ext cx="5111750" cy="39735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3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232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As with DC generators multiple poles and sets of windings are used to improve efficiency</a:t>
            </a:r>
          </a:p>
          <a:p>
            <a:pPr lvl="1">
              <a:lnSpc>
                <a:spcPct val="90000"/>
              </a:lnSpc>
            </a:pPr>
            <a:r>
              <a:rPr lang="en-GB"/>
              <a:t>sometimes three sets of armature windings</a:t>
            </a:r>
            <a:br>
              <a:rPr lang="en-GB"/>
            </a:br>
            <a:r>
              <a:rPr lang="en-GB"/>
              <a:t>are spaced 120</a:t>
            </a:r>
            <a:r>
              <a:rPr lang="en-GB">
                <a:sym typeface="Symbol" pitchFamily="18" charset="2"/>
              </a:rPr>
              <a:t> apart around the stator to form</a:t>
            </a:r>
            <a:br>
              <a:rPr lang="en-GB">
                <a:sym typeface="Symbol" pitchFamily="18" charset="2"/>
              </a:rPr>
            </a:br>
            <a:r>
              <a:rPr lang="en-GB">
                <a:sym typeface="Symbol" pitchFamily="18" charset="2"/>
              </a:rPr>
              <a:t>a </a:t>
            </a:r>
            <a:r>
              <a:rPr lang="en-GB" b="1">
                <a:solidFill>
                  <a:srgbClr val="0000FF"/>
                </a:solidFill>
                <a:sym typeface="Symbol" pitchFamily="18" charset="2"/>
              </a:rPr>
              <a:t>three-phase generator</a:t>
            </a:r>
          </a:p>
          <a:p>
            <a:pPr>
              <a:lnSpc>
                <a:spcPct val="90000"/>
              </a:lnSpc>
            </a:pPr>
            <a:r>
              <a:rPr lang="en-GB">
                <a:sym typeface="Symbol" pitchFamily="18" charset="2"/>
              </a:rPr>
              <a:t>The e.m.f. produced is in sync with rotation of the rotor so this is a </a:t>
            </a:r>
            <a:r>
              <a:rPr lang="en-GB" b="1">
                <a:solidFill>
                  <a:srgbClr val="0000FF"/>
                </a:solidFill>
                <a:sym typeface="Symbol" pitchFamily="18" charset="2"/>
              </a:rPr>
              <a:t>synchronous generator</a:t>
            </a:r>
          </a:p>
          <a:p>
            <a:pPr lvl="1">
              <a:lnSpc>
                <a:spcPct val="90000"/>
              </a:lnSpc>
            </a:pPr>
            <a:r>
              <a:rPr lang="en-GB">
                <a:sym typeface="Symbol" pitchFamily="18" charset="2"/>
              </a:rPr>
              <a:t>if the generator has a single set of poles the output frequency is equal to the rotation frequency</a:t>
            </a:r>
          </a:p>
          <a:p>
            <a:pPr lvl="1">
              <a:lnSpc>
                <a:spcPct val="90000"/>
              </a:lnSpc>
            </a:pPr>
            <a:r>
              <a:rPr lang="en-GB">
                <a:sym typeface="Symbol" pitchFamily="18" charset="2"/>
              </a:rPr>
              <a:t>if additional pole-pairs are used the frequency is increased accordingly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4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243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3000" b="1">
                <a:solidFill>
                  <a:srgbClr val="0000FF"/>
                </a:solidFill>
              </a:rPr>
              <a:t>Example</a:t>
            </a:r>
            <a:r>
              <a:rPr lang="en-GB" sz="3000"/>
              <a:t> – see </a:t>
            </a:r>
            <a:r>
              <a:rPr lang="en-GB" sz="3000" b="1">
                <a:solidFill>
                  <a:srgbClr val="E30000"/>
                </a:solidFill>
              </a:rPr>
              <a:t>Example 23.2</a:t>
            </a:r>
            <a:r>
              <a:rPr lang="en-GB" sz="3000"/>
              <a:t> from course text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3000"/>
              <a:t>	</a:t>
            </a:r>
            <a:r>
              <a:rPr lang="en-GB"/>
              <a:t>A four-pole alternator is required to operate at 60 Hz. What is the required rotation speed?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/>
              <a:t>	A four-pole alternator has two pole pairs. Therefore the output frequency is twice the rotation speed. Therefore to operate at 60Hz, the required speed must be 60/2 = 30Hz. This is equivalent to 30 </a:t>
            </a:r>
            <a:r>
              <a:rPr lang="en-GB">
                <a:sym typeface="Symbol" pitchFamily="18" charset="2"/>
              </a:rPr>
              <a:t> 60 = 1800 rpm.</a:t>
            </a:r>
            <a:endParaRPr lang="en-GB" sz="3000">
              <a:sym typeface="Symbol" pitchFamily="18" charset="2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sz="3000">
                <a:sym typeface="Symbol" pitchFamily="18" charset="2"/>
              </a:rPr>
              <a:t>	</a:t>
            </a:r>
            <a:endParaRPr lang="en-GB">
              <a:sym typeface="Symbol" pitchFamily="18" charset="2"/>
            </a:endParaRPr>
          </a:p>
          <a:p>
            <a:pPr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8971" name="Picture 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11300" y="3819525"/>
            <a:ext cx="6013450" cy="2481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08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DC Motors</a:t>
            </a:r>
          </a:p>
        </p:txBody>
      </p:sp>
      <p:sp>
        <p:nvSpPr>
          <p:cNvPr id="808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773238"/>
            <a:ext cx="8404225" cy="4319587"/>
          </a:xfrm>
        </p:spPr>
        <p:txBody>
          <a:bodyPr/>
          <a:lstStyle/>
          <a:p>
            <a:pPr>
              <a:lnSpc>
                <a:spcPct val="110000"/>
              </a:lnSpc>
            </a:pPr>
            <a:r>
              <a:rPr lang="en-US"/>
              <a:t>When current flows in a conductor it produces a magnetic field about it - as shown in (a) below</a:t>
            </a:r>
          </a:p>
          <a:p>
            <a:pPr lvl="1">
              <a:lnSpc>
                <a:spcPct val="110000"/>
              </a:lnSpc>
            </a:pPr>
            <a:r>
              <a:rPr lang="en-US"/>
              <a:t>when the current-carrying conductor is within an externally generated magnetic field, the fields interact and a force is exerted on the conductor - as in (b)</a:t>
            </a:r>
            <a:endParaRPr lang="en-US" b="1">
              <a:solidFill>
                <a:srgbClr val="0000FF"/>
              </a:solidFill>
              <a:sym typeface="Symbol" pitchFamily="18" charset="2"/>
            </a:endParaRPr>
          </a:p>
        </p:txBody>
      </p:sp>
      <p:grpSp>
        <p:nvGrpSpPr>
          <p:cNvPr id="808964" name="Group 4"/>
          <p:cNvGrpSpPr>
            <a:grpSpLocks/>
          </p:cNvGrpSpPr>
          <p:nvPr/>
        </p:nvGrpSpPr>
        <p:grpSpPr bwMode="auto">
          <a:xfrm>
            <a:off x="7969250" y="188913"/>
            <a:ext cx="746125" cy="1338262"/>
            <a:chOff x="5020" y="119"/>
            <a:chExt cx="470" cy="843"/>
          </a:xfrm>
        </p:grpSpPr>
        <p:pic>
          <p:nvPicPr>
            <p:cNvPr id="808965" name="Picture 5" descr="front cover icon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5020" y="119"/>
              <a:ext cx="470" cy="612"/>
            </a:xfrm>
            <a:prstGeom prst="rect">
              <a:avLst/>
            </a:prstGeom>
            <a:noFill/>
          </p:spPr>
        </p:pic>
        <p:sp>
          <p:nvSpPr>
            <p:cNvPr id="808966" name="Text Box 6"/>
            <p:cNvSpPr txBox="1">
              <a:spLocks noChangeArrowheads="1"/>
            </p:cNvSpPr>
            <p:nvPr/>
          </p:nvSpPr>
          <p:spPr bwMode="auto">
            <a:xfrm>
              <a:off x="5074" y="731"/>
              <a:ext cx="3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1800">
                  <a:latin typeface="Arial" charset="0"/>
                </a:rPr>
                <a:t>23.6</a:t>
              </a:r>
            </a:p>
          </p:txBody>
        </p:sp>
      </p:grpSp>
      <p:sp>
        <p:nvSpPr>
          <p:cNvPr id="80896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08968" name="Rectangle 8"/>
          <p:cNvSpPr>
            <a:spLocks noChangeArrowheads="1"/>
          </p:cNvSpPr>
          <p:nvPr/>
        </p:nvSpPr>
        <p:spPr bwMode="auto">
          <a:xfrm>
            <a:off x="0" y="3219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08969" name="Rectangle 9"/>
          <p:cNvSpPr>
            <a:spLocks noChangeArrowheads="1"/>
          </p:cNvSpPr>
          <p:nvPr/>
        </p:nvSpPr>
        <p:spPr bwMode="auto">
          <a:xfrm>
            <a:off x="0" y="3114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253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773238"/>
            <a:ext cx="8547100" cy="4319587"/>
          </a:xfrm>
        </p:spPr>
        <p:txBody>
          <a:bodyPr/>
          <a:lstStyle/>
          <a:p>
            <a:r>
              <a:rPr lang="en-GB"/>
              <a:t>Therefore if a conductor lies within a magnetic field:</a:t>
            </a:r>
          </a:p>
          <a:p>
            <a:pPr lvl="1"/>
            <a:r>
              <a:rPr lang="en-GB"/>
              <a:t> </a:t>
            </a:r>
            <a:r>
              <a:rPr lang="en-GB" i="1"/>
              <a:t>motion</a:t>
            </a:r>
            <a:r>
              <a:rPr lang="en-GB"/>
              <a:t> of the conductor produces an electric </a:t>
            </a:r>
            <a:r>
              <a:rPr lang="en-GB" i="1"/>
              <a:t>current</a:t>
            </a:r>
          </a:p>
          <a:p>
            <a:pPr lvl="1"/>
            <a:r>
              <a:rPr lang="en-GB"/>
              <a:t>an electric </a:t>
            </a:r>
            <a:r>
              <a:rPr lang="en-GB" i="1"/>
              <a:t>current</a:t>
            </a:r>
            <a:r>
              <a:rPr lang="en-GB"/>
              <a:t> in the conductor will generate </a:t>
            </a:r>
            <a:r>
              <a:rPr lang="en-GB" i="1"/>
              <a:t>motion</a:t>
            </a:r>
          </a:p>
          <a:p>
            <a:r>
              <a:rPr lang="en-GB"/>
              <a:t>The reciprocal nature of this relationship means that, for example, the DC generator above will function as a DC motor</a:t>
            </a:r>
          </a:p>
          <a:p>
            <a:pPr lvl="1"/>
            <a:r>
              <a:rPr lang="en-GB"/>
              <a:t>although machines designed as motors are more efficient in this role</a:t>
            </a:r>
          </a:p>
          <a:p>
            <a:r>
              <a:rPr lang="en-GB"/>
              <a:t>Thus the four-pole DC generator shown earlier could equally well be a four-pole DC motor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6372" name="Picture 4" descr="C23NF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11300" y="3824288"/>
            <a:ext cx="5724525" cy="2495550"/>
          </a:xfrm>
          <a:prstGeom prst="rect">
            <a:avLst/>
          </a:prstGeom>
          <a:noFill/>
        </p:spPr>
      </p:pic>
      <p:sp>
        <p:nvSpPr>
          <p:cNvPr id="826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26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773238"/>
            <a:ext cx="8547100" cy="4319587"/>
          </a:xfrm>
        </p:spPr>
        <p:txBody>
          <a:bodyPr/>
          <a:lstStyle/>
          <a:p>
            <a:r>
              <a:rPr lang="en-GB" b="1">
                <a:solidFill>
                  <a:srgbClr val="0000FF"/>
                </a:solidFill>
              </a:rPr>
              <a:t>DC motor characteristics</a:t>
            </a:r>
          </a:p>
          <a:p>
            <a:pPr lvl="1"/>
            <a:r>
              <a:rPr lang="en-GB"/>
              <a:t>many forms – each with slightly different characteristics</a:t>
            </a:r>
          </a:p>
          <a:p>
            <a:pPr lvl="1"/>
            <a:r>
              <a:rPr lang="en-GB"/>
              <a:t>again can be </a:t>
            </a:r>
            <a:r>
              <a:rPr lang="en-GB" b="1">
                <a:solidFill>
                  <a:srgbClr val="0000FF"/>
                </a:solidFill>
              </a:rPr>
              <a:t>permanent magnet</a:t>
            </a:r>
            <a:r>
              <a:rPr lang="en-GB"/>
              <a:t>, or </a:t>
            </a:r>
            <a:r>
              <a:rPr lang="en-GB" b="1">
                <a:solidFill>
                  <a:srgbClr val="0000FF"/>
                </a:solidFill>
              </a:rPr>
              <a:t>series-wound</a:t>
            </a:r>
            <a:r>
              <a:rPr lang="en-GB"/>
              <a:t>, </a:t>
            </a:r>
            <a:r>
              <a:rPr lang="en-GB" b="1">
                <a:solidFill>
                  <a:srgbClr val="0000FF"/>
                </a:solidFill>
              </a:rPr>
              <a:t>shunt-wound</a:t>
            </a:r>
            <a:r>
              <a:rPr lang="en-GB"/>
              <a:t> or </a:t>
            </a:r>
            <a:r>
              <a:rPr lang="en-GB" b="1">
                <a:solidFill>
                  <a:srgbClr val="0000FF"/>
                </a:solidFill>
              </a:rPr>
              <a:t>compound wound</a:t>
            </a:r>
          </a:p>
          <a:p>
            <a:pPr lvl="1"/>
            <a:r>
              <a:rPr lang="en-GB"/>
              <a:t>figure below shows a shunt-wound DC motor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AC Motors</a:t>
            </a:r>
          </a:p>
        </p:txBody>
      </p:sp>
      <p:sp>
        <p:nvSpPr>
          <p:cNvPr id="809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773238"/>
            <a:ext cx="8331200" cy="4319587"/>
          </a:xfrm>
        </p:spPr>
        <p:txBody>
          <a:bodyPr/>
          <a:lstStyle/>
          <a:p>
            <a:pPr>
              <a:lnSpc>
                <a:spcPct val="110000"/>
              </a:lnSpc>
            </a:pPr>
            <a:r>
              <a:rPr lang="en-US"/>
              <a:t>AC motors can be divided into two main forms:</a:t>
            </a:r>
          </a:p>
          <a:p>
            <a:pPr lvl="1">
              <a:lnSpc>
                <a:spcPct val="110000"/>
              </a:lnSpc>
            </a:pPr>
            <a:r>
              <a:rPr lang="en-US" b="1">
                <a:solidFill>
                  <a:srgbClr val="0000FF"/>
                </a:solidFill>
                <a:sym typeface="Symbol" pitchFamily="18" charset="2"/>
              </a:rPr>
              <a:t>synchronous motors</a:t>
            </a:r>
          </a:p>
          <a:p>
            <a:pPr lvl="1">
              <a:lnSpc>
                <a:spcPct val="110000"/>
              </a:lnSpc>
            </a:pPr>
            <a:r>
              <a:rPr lang="en-US" b="1">
                <a:solidFill>
                  <a:srgbClr val="0000FF"/>
                </a:solidFill>
                <a:sym typeface="Symbol" pitchFamily="18" charset="2"/>
              </a:rPr>
              <a:t>induction motors</a:t>
            </a:r>
          </a:p>
          <a:p>
            <a:pPr>
              <a:lnSpc>
                <a:spcPct val="110000"/>
              </a:lnSpc>
            </a:pPr>
            <a:r>
              <a:rPr lang="en-US">
                <a:sym typeface="Symbol" pitchFamily="18" charset="2"/>
              </a:rPr>
              <a:t>High-power versions of either type invariably operate from a </a:t>
            </a:r>
            <a:r>
              <a:rPr lang="en-US" b="1">
                <a:solidFill>
                  <a:srgbClr val="0000FF"/>
                </a:solidFill>
                <a:sym typeface="Symbol" pitchFamily="18" charset="2"/>
              </a:rPr>
              <a:t>three-phase supply</a:t>
            </a:r>
            <a:r>
              <a:rPr lang="en-US">
                <a:sym typeface="Symbol" pitchFamily="18" charset="2"/>
              </a:rPr>
              <a:t>, but single-phase versions of each are also widely used – particularly in a domestic setting</a:t>
            </a:r>
          </a:p>
        </p:txBody>
      </p:sp>
      <p:grpSp>
        <p:nvGrpSpPr>
          <p:cNvPr id="809988" name="Group 4"/>
          <p:cNvGrpSpPr>
            <a:grpSpLocks/>
          </p:cNvGrpSpPr>
          <p:nvPr/>
        </p:nvGrpSpPr>
        <p:grpSpPr bwMode="auto">
          <a:xfrm>
            <a:off x="7969250" y="188913"/>
            <a:ext cx="746125" cy="1338262"/>
            <a:chOff x="5020" y="119"/>
            <a:chExt cx="470" cy="843"/>
          </a:xfrm>
        </p:grpSpPr>
        <p:pic>
          <p:nvPicPr>
            <p:cNvPr id="809989" name="Picture 5" descr="front cover ico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20" y="119"/>
              <a:ext cx="470" cy="612"/>
            </a:xfrm>
            <a:prstGeom prst="rect">
              <a:avLst/>
            </a:prstGeom>
            <a:noFill/>
          </p:spPr>
        </p:pic>
        <p:sp>
          <p:nvSpPr>
            <p:cNvPr id="809990" name="Text Box 6"/>
            <p:cNvSpPr txBox="1">
              <a:spLocks noChangeArrowheads="1"/>
            </p:cNvSpPr>
            <p:nvPr/>
          </p:nvSpPr>
          <p:spPr bwMode="auto">
            <a:xfrm>
              <a:off x="5074" y="731"/>
              <a:ext cx="3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1800">
                  <a:latin typeface="Arial" charset="0"/>
                </a:rPr>
                <a:t>23.7</a:t>
              </a:r>
            </a:p>
          </p:txBody>
        </p:sp>
      </p:grpSp>
      <p:sp>
        <p:nvSpPr>
          <p:cNvPr id="809991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09992" name="Rectangle 8"/>
          <p:cNvSpPr>
            <a:spLocks noChangeArrowheads="1"/>
          </p:cNvSpPr>
          <p:nvPr/>
        </p:nvSpPr>
        <p:spPr bwMode="auto">
          <a:xfrm>
            <a:off x="0" y="3219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09993" name="Rectangle 9"/>
          <p:cNvSpPr>
            <a:spLocks noChangeArrowheads="1"/>
          </p:cNvSpPr>
          <p:nvPr/>
        </p:nvSpPr>
        <p:spPr bwMode="auto">
          <a:xfrm>
            <a:off x="0" y="3114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7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27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773238"/>
            <a:ext cx="8547100" cy="4535487"/>
          </a:xfrm>
        </p:spPr>
        <p:txBody>
          <a:bodyPr/>
          <a:lstStyle/>
          <a:p>
            <a:r>
              <a:rPr lang="en-GB" b="1">
                <a:solidFill>
                  <a:srgbClr val="0000FF"/>
                </a:solidFill>
              </a:rPr>
              <a:t>Synchronous motors</a:t>
            </a:r>
          </a:p>
          <a:p>
            <a:pPr lvl="1"/>
            <a:r>
              <a:rPr lang="en-GB"/>
              <a:t>just as a DC generator can be used as a DC motor, so AC generators (or alternators) can be used as </a:t>
            </a:r>
            <a:r>
              <a:rPr lang="en-GB" b="1">
                <a:solidFill>
                  <a:srgbClr val="0000FF"/>
                </a:solidFill>
              </a:rPr>
              <a:t>synchronous AC motors</a:t>
            </a:r>
          </a:p>
          <a:p>
            <a:pPr lvl="1"/>
            <a:r>
              <a:rPr lang="en-GB" b="1">
                <a:solidFill>
                  <a:srgbClr val="0000FF"/>
                </a:solidFill>
              </a:rPr>
              <a:t>three phase motors</a:t>
            </a:r>
            <a:r>
              <a:rPr lang="en-GB">
                <a:solidFill>
                  <a:srgbClr val="0000FF"/>
                </a:solidFill>
              </a:rPr>
              <a:t> </a:t>
            </a:r>
            <a:r>
              <a:rPr lang="en-GB"/>
              <a:t>use three sets of stator coils</a:t>
            </a:r>
          </a:p>
          <a:p>
            <a:pPr lvl="2"/>
            <a:r>
              <a:rPr lang="en-GB"/>
              <a:t>the rotating magnetic field drags the rotor around with it</a:t>
            </a:r>
          </a:p>
          <a:p>
            <a:pPr lvl="1"/>
            <a:r>
              <a:rPr lang="en-GB" b="1">
                <a:solidFill>
                  <a:srgbClr val="0000FF"/>
                </a:solidFill>
              </a:rPr>
              <a:t>single phase motors</a:t>
            </a:r>
            <a:r>
              <a:rPr lang="en-GB"/>
              <a:t> require some starting mechanism</a:t>
            </a:r>
          </a:p>
          <a:p>
            <a:pPr lvl="1"/>
            <a:r>
              <a:rPr lang="en-GB"/>
              <a:t>torque is only produced when the rotor is in sync with the rotating magnetic field</a:t>
            </a:r>
          </a:p>
          <a:p>
            <a:pPr lvl="2"/>
            <a:r>
              <a:rPr lang="en-GB" b="1">
                <a:solidFill>
                  <a:srgbClr val="0000FF"/>
                </a:solidFill>
              </a:rPr>
              <a:t>not</a:t>
            </a:r>
            <a:r>
              <a:rPr lang="en-GB" b="1"/>
              <a:t> </a:t>
            </a:r>
            <a:r>
              <a:rPr lang="en-GB" b="1">
                <a:solidFill>
                  <a:srgbClr val="0000FF"/>
                </a:solidFill>
              </a:rPr>
              <a:t>self-starting</a:t>
            </a:r>
            <a:r>
              <a:rPr lang="en-GB"/>
              <a:t> – may be configured as an induction motor until its gets up to speed, then becomes a synchronous motor</a:t>
            </a:r>
            <a:endParaRPr lang="en-GB" b="1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8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28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773238"/>
            <a:ext cx="8547100" cy="4535487"/>
          </a:xfrm>
        </p:spPr>
        <p:txBody>
          <a:bodyPr/>
          <a:lstStyle/>
          <a:p>
            <a:r>
              <a:rPr lang="en-GB" b="1">
                <a:solidFill>
                  <a:srgbClr val="0000FF"/>
                </a:solidFill>
              </a:rPr>
              <a:t>Induction motors</a:t>
            </a:r>
          </a:p>
          <a:p>
            <a:pPr lvl="1">
              <a:lnSpc>
                <a:spcPct val="110000"/>
              </a:lnSpc>
            </a:pPr>
            <a:r>
              <a:rPr lang="en-GB"/>
              <a:t>these are perhaps the most important form of AC motor</a:t>
            </a:r>
          </a:p>
          <a:p>
            <a:pPr lvl="1">
              <a:lnSpc>
                <a:spcPct val="110000"/>
              </a:lnSpc>
            </a:pPr>
            <a:r>
              <a:rPr lang="en-GB"/>
              <a:t>rather than use slip rings to pass current to the field coils in the rotor, current is </a:t>
            </a:r>
            <a:r>
              <a:rPr lang="en-GB" i="1"/>
              <a:t>induced</a:t>
            </a:r>
            <a:r>
              <a:rPr lang="en-GB"/>
              <a:t> in the rotor by transformer action</a:t>
            </a:r>
          </a:p>
          <a:p>
            <a:pPr lvl="1">
              <a:lnSpc>
                <a:spcPct val="110000"/>
              </a:lnSpc>
            </a:pPr>
            <a:r>
              <a:rPr lang="en-GB"/>
              <a:t>the stator is similar to that in a synchronous motor</a:t>
            </a:r>
          </a:p>
          <a:p>
            <a:pPr lvl="1">
              <a:lnSpc>
                <a:spcPct val="110000"/>
              </a:lnSpc>
            </a:pPr>
            <a:r>
              <a:rPr lang="en-GB"/>
              <a:t>the rotor is simply a set of parallel conductors shorted together at either end by two conducting rings</a:t>
            </a:r>
            <a:endParaRPr lang="en-GB" b="1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29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>
                <a:solidFill>
                  <a:srgbClr val="0000FF"/>
                </a:solidFill>
              </a:rPr>
              <a:t>A squirrel-cage induction motor</a:t>
            </a:r>
          </a:p>
        </p:txBody>
      </p:sp>
      <p:pic>
        <p:nvPicPr>
          <p:cNvPr id="829444" name="Picture 4" descr="C23NF1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32025" y="2312988"/>
            <a:ext cx="5472113" cy="37877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0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30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773238"/>
            <a:ext cx="8382000" cy="47879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In a </a:t>
            </a:r>
            <a:r>
              <a:rPr lang="en-GB" b="1">
                <a:solidFill>
                  <a:srgbClr val="0000FF"/>
                </a:solidFill>
              </a:rPr>
              <a:t>three-phase induction motor</a:t>
            </a:r>
            <a:r>
              <a:rPr lang="en-GB"/>
              <a:t> the three phases produce a rotating magnetic field (as in a three-phase synchronous motor)</a:t>
            </a:r>
          </a:p>
          <a:p>
            <a:pPr lvl="1">
              <a:lnSpc>
                <a:spcPct val="90000"/>
              </a:lnSpc>
            </a:pPr>
            <a:r>
              <a:rPr lang="en-GB"/>
              <a:t>a stationary conductor will see a varying magnetic field and this will induce a current</a:t>
            </a:r>
          </a:p>
          <a:p>
            <a:pPr lvl="1">
              <a:lnSpc>
                <a:spcPct val="90000"/>
              </a:lnSpc>
            </a:pPr>
            <a:r>
              <a:rPr lang="en-GB"/>
              <a:t>current is induced in the field coils in the same way that current is induced in the secondary of a transformer</a:t>
            </a:r>
          </a:p>
          <a:p>
            <a:pPr lvl="1">
              <a:lnSpc>
                <a:spcPct val="90000"/>
              </a:lnSpc>
            </a:pPr>
            <a:r>
              <a:rPr lang="en-GB"/>
              <a:t>this current turns the rotor into an electromagnet which is dragged around by the rotating magnetic field</a:t>
            </a:r>
          </a:p>
          <a:p>
            <a:pPr lvl="1">
              <a:lnSpc>
                <a:spcPct val="90000"/>
              </a:lnSpc>
            </a:pPr>
            <a:r>
              <a:rPr lang="en-GB"/>
              <a:t>the rotor always goes slightly slower than the magnetic field – this is the </a:t>
            </a:r>
            <a:r>
              <a:rPr lang="en-GB" b="1">
                <a:solidFill>
                  <a:srgbClr val="0000FF"/>
                </a:solidFill>
              </a:rPr>
              <a:t>slip</a:t>
            </a:r>
            <a:r>
              <a:rPr lang="en-GB"/>
              <a:t> of the motor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31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In </a:t>
            </a:r>
            <a:r>
              <a:rPr lang="en-GB" b="1">
                <a:solidFill>
                  <a:srgbClr val="0000FF"/>
                </a:solidFill>
              </a:rPr>
              <a:t>single-phase induction motors</a:t>
            </a:r>
            <a:r>
              <a:rPr lang="en-GB"/>
              <a:t> other techniques must be used to produce the rotating magnetic field</a:t>
            </a:r>
          </a:p>
          <a:p>
            <a:pPr lvl="1"/>
            <a:r>
              <a:rPr lang="en-GB"/>
              <a:t>various techniques are used leading to various forms of motor such as</a:t>
            </a:r>
          </a:p>
          <a:p>
            <a:pPr lvl="2"/>
            <a:r>
              <a:rPr lang="en-GB"/>
              <a:t>capacitor motors</a:t>
            </a:r>
          </a:p>
          <a:p>
            <a:pPr lvl="2"/>
            <a:r>
              <a:rPr lang="en-GB"/>
              <a:t>shaded-pole motors</a:t>
            </a:r>
          </a:p>
          <a:p>
            <a:pPr lvl="1"/>
            <a:r>
              <a:rPr lang="en-GB"/>
              <a:t>such motors are inexpensive and are widely used in domestic applications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1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Universal Motors</a:t>
            </a:r>
          </a:p>
        </p:txBody>
      </p:sp>
      <p:sp>
        <p:nvSpPr>
          <p:cNvPr id="811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773238"/>
            <a:ext cx="8331200" cy="4319587"/>
          </a:xfrm>
        </p:spPr>
        <p:txBody>
          <a:bodyPr/>
          <a:lstStyle/>
          <a:p>
            <a:pPr>
              <a:lnSpc>
                <a:spcPct val="110000"/>
              </a:lnSpc>
            </a:pPr>
            <a:r>
              <a:rPr lang="en-US"/>
              <a:t>While most motors operate from either AC or DC, some can operate from either</a:t>
            </a:r>
          </a:p>
          <a:p>
            <a:pPr>
              <a:lnSpc>
                <a:spcPct val="110000"/>
              </a:lnSpc>
            </a:pPr>
            <a:r>
              <a:rPr lang="en-US"/>
              <a:t>These are </a:t>
            </a:r>
            <a:r>
              <a:rPr lang="en-US" b="1">
                <a:solidFill>
                  <a:srgbClr val="0000FF"/>
                </a:solidFill>
              </a:rPr>
              <a:t>universal motors</a:t>
            </a:r>
            <a:r>
              <a:rPr lang="en-US"/>
              <a:t> and resemble series-wound DC motors, but are designed for both AC and DC operation</a:t>
            </a:r>
          </a:p>
          <a:p>
            <a:pPr lvl="1">
              <a:lnSpc>
                <a:spcPct val="110000"/>
              </a:lnSpc>
            </a:pPr>
            <a:r>
              <a:rPr lang="en-US">
                <a:sym typeface="Symbol" pitchFamily="18" charset="2"/>
              </a:rPr>
              <a:t>typically operate at high speed (usually &gt; 10,000 rpm)</a:t>
            </a:r>
          </a:p>
          <a:p>
            <a:pPr lvl="1">
              <a:lnSpc>
                <a:spcPct val="110000"/>
              </a:lnSpc>
            </a:pPr>
            <a:r>
              <a:rPr lang="en-US">
                <a:sym typeface="Symbol" pitchFamily="18" charset="2"/>
              </a:rPr>
              <a:t>offer high power-to-weight ratio</a:t>
            </a:r>
          </a:p>
          <a:p>
            <a:pPr lvl="1">
              <a:lnSpc>
                <a:spcPct val="110000"/>
              </a:lnSpc>
            </a:pPr>
            <a:r>
              <a:rPr lang="en-US">
                <a:sym typeface="Symbol" pitchFamily="18" charset="2"/>
              </a:rPr>
              <a:t>ideal for portable equipment such as hand drills and vacuum cleaners</a:t>
            </a:r>
          </a:p>
        </p:txBody>
      </p:sp>
      <p:grpSp>
        <p:nvGrpSpPr>
          <p:cNvPr id="811012" name="Group 4"/>
          <p:cNvGrpSpPr>
            <a:grpSpLocks/>
          </p:cNvGrpSpPr>
          <p:nvPr/>
        </p:nvGrpSpPr>
        <p:grpSpPr bwMode="auto">
          <a:xfrm>
            <a:off x="7969250" y="188913"/>
            <a:ext cx="746125" cy="1338262"/>
            <a:chOff x="5020" y="119"/>
            <a:chExt cx="470" cy="843"/>
          </a:xfrm>
        </p:grpSpPr>
        <p:pic>
          <p:nvPicPr>
            <p:cNvPr id="811013" name="Picture 5" descr="front cover ico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20" y="119"/>
              <a:ext cx="470" cy="612"/>
            </a:xfrm>
            <a:prstGeom prst="rect">
              <a:avLst/>
            </a:prstGeom>
            <a:noFill/>
          </p:spPr>
        </p:pic>
        <p:sp>
          <p:nvSpPr>
            <p:cNvPr id="811014" name="Text Box 6"/>
            <p:cNvSpPr txBox="1">
              <a:spLocks noChangeArrowheads="1"/>
            </p:cNvSpPr>
            <p:nvPr/>
          </p:nvSpPr>
          <p:spPr bwMode="auto">
            <a:xfrm>
              <a:off x="5074" y="731"/>
              <a:ext cx="3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1800">
                  <a:latin typeface="Arial" charset="0"/>
                </a:rPr>
                <a:t>23.8</a:t>
              </a:r>
            </a:p>
          </p:txBody>
        </p:sp>
      </p:grpSp>
      <p:sp>
        <p:nvSpPr>
          <p:cNvPr id="81101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11016" name="Rectangle 8"/>
          <p:cNvSpPr>
            <a:spLocks noChangeArrowheads="1"/>
          </p:cNvSpPr>
          <p:nvPr/>
        </p:nvSpPr>
        <p:spPr bwMode="auto">
          <a:xfrm>
            <a:off x="0" y="3219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11017" name="Rectangle 9"/>
          <p:cNvSpPr>
            <a:spLocks noChangeArrowheads="1"/>
          </p:cNvSpPr>
          <p:nvPr/>
        </p:nvSpPr>
        <p:spPr bwMode="auto">
          <a:xfrm>
            <a:off x="0" y="3114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2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Electrical Machines – A Summary</a:t>
            </a:r>
          </a:p>
        </p:txBody>
      </p:sp>
      <p:sp>
        <p:nvSpPr>
          <p:cNvPr id="812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773238"/>
            <a:ext cx="8331200" cy="4319587"/>
          </a:xfrm>
        </p:spPr>
        <p:txBody>
          <a:bodyPr/>
          <a:lstStyle/>
          <a:p>
            <a:pPr>
              <a:lnSpc>
                <a:spcPct val="110000"/>
              </a:lnSpc>
            </a:pPr>
            <a:r>
              <a:rPr lang="en-US" b="1">
                <a:solidFill>
                  <a:srgbClr val="0000FF"/>
                </a:solidFill>
              </a:rPr>
              <a:t>Power generation is dominated by AC machines</a:t>
            </a:r>
          </a:p>
          <a:p>
            <a:pPr lvl="1">
              <a:lnSpc>
                <a:spcPct val="110000"/>
              </a:lnSpc>
            </a:pPr>
            <a:r>
              <a:rPr lang="en-US">
                <a:sym typeface="Symbol" pitchFamily="18" charset="2"/>
              </a:rPr>
              <a:t>range from automotive alternators to the synchronous generators used in power stations</a:t>
            </a:r>
          </a:p>
          <a:p>
            <a:pPr lvl="1">
              <a:lnSpc>
                <a:spcPct val="110000"/>
              </a:lnSpc>
            </a:pPr>
            <a:r>
              <a:rPr lang="en-US">
                <a:sym typeface="Symbol" pitchFamily="18" charset="2"/>
              </a:rPr>
              <a:t>efficiency increases with size (up to 98%)</a:t>
            </a:r>
          </a:p>
          <a:p>
            <a:pPr>
              <a:lnSpc>
                <a:spcPct val="110000"/>
              </a:lnSpc>
            </a:pPr>
            <a:r>
              <a:rPr lang="en-US" b="1">
                <a:solidFill>
                  <a:srgbClr val="0000FF"/>
                </a:solidFill>
                <a:sym typeface="Symbol" pitchFamily="18" charset="2"/>
              </a:rPr>
              <a:t>Both DC and AC motors are used</a:t>
            </a:r>
          </a:p>
          <a:p>
            <a:pPr lvl="1">
              <a:lnSpc>
                <a:spcPct val="110000"/>
              </a:lnSpc>
            </a:pPr>
            <a:r>
              <a:rPr lang="en-US">
                <a:sym typeface="Symbol" pitchFamily="18" charset="2"/>
              </a:rPr>
              <a:t>high-power motors are usually AC, three-phase</a:t>
            </a:r>
          </a:p>
          <a:p>
            <a:pPr lvl="1">
              <a:lnSpc>
                <a:spcPct val="110000"/>
              </a:lnSpc>
            </a:pPr>
            <a:r>
              <a:rPr lang="en-US">
                <a:sym typeface="Symbol" pitchFamily="18" charset="2"/>
              </a:rPr>
              <a:t>domestic applications often use single-phase induction motors</a:t>
            </a:r>
          </a:p>
          <a:p>
            <a:pPr lvl="1">
              <a:lnSpc>
                <a:spcPct val="110000"/>
              </a:lnSpc>
            </a:pPr>
            <a:r>
              <a:rPr lang="en-US">
                <a:sym typeface="Symbol" pitchFamily="18" charset="2"/>
              </a:rPr>
              <a:t>DC motors are useful in control applications</a:t>
            </a:r>
          </a:p>
        </p:txBody>
      </p:sp>
      <p:grpSp>
        <p:nvGrpSpPr>
          <p:cNvPr id="812036" name="Group 4"/>
          <p:cNvGrpSpPr>
            <a:grpSpLocks/>
          </p:cNvGrpSpPr>
          <p:nvPr/>
        </p:nvGrpSpPr>
        <p:grpSpPr bwMode="auto">
          <a:xfrm>
            <a:off x="7969250" y="188913"/>
            <a:ext cx="746125" cy="1338262"/>
            <a:chOff x="5020" y="119"/>
            <a:chExt cx="470" cy="843"/>
          </a:xfrm>
        </p:grpSpPr>
        <p:pic>
          <p:nvPicPr>
            <p:cNvPr id="812037" name="Picture 5" descr="front cover icon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020" y="119"/>
              <a:ext cx="470" cy="612"/>
            </a:xfrm>
            <a:prstGeom prst="rect">
              <a:avLst/>
            </a:prstGeom>
            <a:noFill/>
          </p:spPr>
        </p:pic>
        <p:sp>
          <p:nvSpPr>
            <p:cNvPr id="812038" name="Text Box 6"/>
            <p:cNvSpPr txBox="1">
              <a:spLocks noChangeArrowheads="1"/>
            </p:cNvSpPr>
            <p:nvPr/>
          </p:nvSpPr>
          <p:spPr bwMode="auto">
            <a:xfrm>
              <a:off x="5074" y="731"/>
              <a:ext cx="396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/>
              <a:r>
                <a:rPr lang="en-GB" sz="1800">
                  <a:latin typeface="Arial" charset="0"/>
                </a:rPr>
                <a:t>23.9</a:t>
              </a:r>
            </a:p>
          </p:txBody>
        </p:sp>
      </p:grpSp>
      <p:sp>
        <p:nvSpPr>
          <p:cNvPr id="812039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12040" name="Rectangle 8"/>
          <p:cNvSpPr>
            <a:spLocks noChangeArrowheads="1"/>
          </p:cNvSpPr>
          <p:nvPr/>
        </p:nvSpPr>
        <p:spPr bwMode="auto">
          <a:xfrm>
            <a:off x="0" y="32194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812041" name="Rectangle 9"/>
          <p:cNvSpPr>
            <a:spLocks noChangeArrowheads="1"/>
          </p:cNvSpPr>
          <p:nvPr/>
        </p:nvSpPr>
        <p:spPr bwMode="auto">
          <a:xfrm>
            <a:off x="0" y="3114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Key Points</a:t>
            </a:r>
          </a:p>
        </p:txBody>
      </p:sp>
      <p:sp>
        <p:nvSpPr>
          <p:cNvPr id="191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773238"/>
            <a:ext cx="8583613" cy="464343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400"/>
              <a:t>Electrical machines include both generators and motors</a:t>
            </a:r>
          </a:p>
          <a:p>
            <a:pPr>
              <a:lnSpc>
                <a:spcPct val="90000"/>
              </a:lnSpc>
            </a:pPr>
            <a:r>
              <a:rPr lang="en-US" sz="2400"/>
              <a:t>Motors can usually function as generators, and vice versa</a:t>
            </a:r>
          </a:p>
          <a:p>
            <a:pPr>
              <a:lnSpc>
                <a:spcPct val="90000"/>
              </a:lnSpc>
            </a:pPr>
            <a:r>
              <a:rPr lang="en-US" sz="2400"/>
              <a:t>Electrical machines can be divided into AC and DC forms</a:t>
            </a:r>
          </a:p>
          <a:p>
            <a:pPr>
              <a:lnSpc>
                <a:spcPct val="90000"/>
              </a:lnSpc>
            </a:pPr>
            <a:r>
              <a:rPr lang="en-US" sz="2400"/>
              <a:t>The rotation of a coil in a uniform magnetic field produces a sinusoidal e.m.f. This is the basis of an AC generator</a:t>
            </a:r>
          </a:p>
          <a:p>
            <a:pPr>
              <a:lnSpc>
                <a:spcPct val="90000"/>
              </a:lnSpc>
            </a:pPr>
            <a:r>
              <a:rPr lang="en-US" sz="2400"/>
              <a:t>A commutator can be used to produce a DC generator</a:t>
            </a:r>
          </a:p>
          <a:p>
            <a:pPr>
              <a:lnSpc>
                <a:spcPct val="90000"/>
              </a:lnSpc>
            </a:pPr>
            <a:r>
              <a:rPr lang="en-US" sz="2400"/>
              <a:t>The magnetic field in an electrical machine is normally produced electrically using field coils</a:t>
            </a:r>
          </a:p>
          <a:p>
            <a:pPr>
              <a:lnSpc>
                <a:spcPct val="90000"/>
              </a:lnSpc>
            </a:pPr>
            <a:r>
              <a:rPr lang="en-US" sz="2400"/>
              <a:t>DC motors are often similar in form to DC generators</a:t>
            </a:r>
          </a:p>
          <a:p>
            <a:pPr>
              <a:lnSpc>
                <a:spcPct val="90000"/>
              </a:lnSpc>
            </a:pPr>
            <a:r>
              <a:rPr lang="en-US" sz="2400"/>
              <a:t>Some forms of AC generator can also be used as motors</a:t>
            </a:r>
          </a:p>
          <a:p>
            <a:pPr>
              <a:lnSpc>
                <a:spcPct val="90000"/>
              </a:lnSpc>
            </a:pPr>
            <a:r>
              <a:rPr lang="en-US" sz="2400"/>
              <a:t>The most widely used form of AC motor is the induction motor</a:t>
            </a:r>
          </a:p>
          <a:p>
            <a:pPr>
              <a:lnSpc>
                <a:spcPct val="90000"/>
              </a:lnSpc>
            </a:pPr>
            <a:endParaRPr lang="en-US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nk">
  <a:themeElements>
    <a:clrScheme name="Blan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pitchFamily="18" charset="0"/>
          </a:defRPr>
        </a:defPPr>
      </a:lstStyle>
    </a:lnDef>
  </a:objectDefaults>
  <a:extraClrSchemeLst>
    <a:extraClrScheme>
      <a:clrScheme name="Blan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6256</TotalTime>
  <Words>1278</Words>
  <Application>Microsoft Office PowerPoint</Application>
  <PresentationFormat>On-screen Show (4:3)</PresentationFormat>
  <Paragraphs>145</Paragraphs>
  <Slides>30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Times</vt:lpstr>
      <vt:lpstr>Arial</vt:lpstr>
      <vt:lpstr>Wingdings</vt:lpstr>
      <vt:lpstr>Times New Roman</vt:lpstr>
      <vt:lpstr>Symbol</vt:lpstr>
      <vt:lpstr>Blank</vt:lpstr>
      <vt:lpstr>Microsoft Equation 3.0</vt:lpstr>
      <vt:lpstr>Electric Motors and Generators</vt:lpstr>
      <vt:lpstr>Introduction</vt:lpstr>
      <vt:lpstr>A Simple AC Generator</vt:lpstr>
      <vt:lpstr>Slide 4</vt:lpstr>
      <vt:lpstr>Slide 5</vt:lpstr>
      <vt:lpstr>Slide 6</vt:lpstr>
      <vt:lpstr>A Simple DC Generator</vt:lpstr>
      <vt:lpstr>Slide 8</vt:lpstr>
      <vt:lpstr>Slide 9</vt:lpstr>
      <vt:lpstr>Slide 10</vt:lpstr>
      <vt:lpstr>DC Generators or Dynamos</vt:lpstr>
      <vt:lpstr>Slide 12</vt:lpstr>
      <vt:lpstr>Slide 13</vt:lpstr>
      <vt:lpstr>Slide 14</vt:lpstr>
      <vt:lpstr>AC Generators or Alternators</vt:lpstr>
      <vt:lpstr>Slide 16</vt:lpstr>
      <vt:lpstr>Slide 17</vt:lpstr>
      <vt:lpstr>Slide 18</vt:lpstr>
      <vt:lpstr>DC Motors</vt:lpstr>
      <vt:lpstr>Slide 20</vt:lpstr>
      <vt:lpstr>Slide 21</vt:lpstr>
      <vt:lpstr>AC Motors</vt:lpstr>
      <vt:lpstr>Slide 23</vt:lpstr>
      <vt:lpstr>Slide 24</vt:lpstr>
      <vt:lpstr>Slide 25</vt:lpstr>
      <vt:lpstr>Slide 26</vt:lpstr>
      <vt:lpstr>Slide 27</vt:lpstr>
      <vt:lpstr>Universal Motors</vt:lpstr>
      <vt:lpstr>Electrical Machines – A Summary</vt:lpstr>
      <vt:lpstr>Key Points</vt:lpstr>
    </vt:vector>
  </TitlesOfParts>
  <Company>FP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RB</dc:creator>
  <cp:lastModifiedBy>fad-pc</cp:lastModifiedBy>
  <cp:revision>162</cp:revision>
  <cp:lastPrinted>2002-06-07T15:13:42Z</cp:lastPrinted>
  <dcterms:created xsi:type="dcterms:W3CDTF">2002-01-09T07:28:14Z</dcterms:created>
  <dcterms:modified xsi:type="dcterms:W3CDTF">2014-06-11T12:01:25Z</dcterms:modified>
</cp:coreProperties>
</file>