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04" r:id="rId1"/>
  </p:sldMasterIdLst>
  <p:sldIdLst>
    <p:sldId id="256" r:id="rId2"/>
    <p:sldId id="257" r:id="rId3"/>
    <p:sldId id="260" r:id="rId4"/>
    <p:sldId id="258" r:id="rId5"/>
    <p:sldId id="259" r:id="rId6"/>
    <p:sldId id="261" r:id="rId7"/>
    <p:sldId id="270" r:id="rId8"/>
    <p:sldId id="264" r:id="rId9"/>
    <p:sldId id="27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213"/>
    <p:restoredTop sz="96271"/>
  </p:normalViewPr>
  <p:slideViewPr>
    <p:cSldViewPr snapToGrid="0">
      <p:cViewPr varScale="1">
        <p:scale>
          <a:sx n="112" d="100"/>
          <a:sy n="112" d="100"/>
        </p:scale>
        <p:origin x="488"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6" name="Rectangle 15"/>
          <p:cNvSpPr/>
          <p:nvPr/>
        </p:nvSpPr>
        <p:spPr>
          <a:xfrm>
            <a:off x="1" y="0"/>
            <a:ext cx="12192000" cy="6858000"/>
          </a:xfrm>
          <a:prstGeom prst="rect">
            <a:avLst/>
          </a:prstGeom>
          <a:blipFill dpi="0" rotWithShape="1">
            <a:blip r:embed="rId2">
              <a:alphaModFix amt="40000"/>
              <a:duotone>
                <a:schemeClr val="accent1">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lumMod val="85000"/>
                  <a:lumOff val="15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2">
                    <a:lumMod val="7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rgbClr val="FFFFFF"/>
                </a:solidFill>
                <a:latin typeface="+mn-lt"/>
              </a:defRPr>
            </a:lvl1pPr>
          </a:lstStyle>
          <a:p>
            <a:fld id="{DDA51639-B2D6-4652-B8C3-1B4C224A7BAF}" type="datetimeFigureOut">
              <a:rPr lang="en-US" smtClean="0"/>
              <a:t>3/11/24</a:t>
            </a:fld>
            <a:endParaRPr lang="en-US" dirty="0"/>
          </a:p>
        </p:txBody>
      </p:sp>
      <p:sp>
        <p:nvSpPr>
          <p:cNvPr id="21" name="Footer Placeholder 20"/>
          <p:cNvSpPr>
            <a:spLocks noGrp="1"/>
          </p:cNvSpPr>
          <p:nvPr>
            <p:ph type="ftr" sz="quarter" idx="11"/>
          </p:nvPr>
        </p:nvSpPr>
        <p:spPr>
          <a:xfrm>
            <a:off x="1453896" y="521208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595283630"/>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2FF5DD9-2C52-442D-92E2-8072C0C3D7CD}" type="datetimeFigureOut">
              <a:rPr lang="en-US" smtClean="0"/>
              <a:t>3/11/24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6062929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16" name="Rectangle 15"/>
          <p:cNvSpPr/>
          <p:nvPr/>
        </p:nvSpPr>
        <p:spPr>
          <a:xfrm>
            <a:off x="11784" y="0"/>
            <a:ext cx="12192000" cy="6858000"/>
          </a:xfrm>
          <a:prstGeom prst="rect">
            <a:avLst/>
          </a:prstGeom>
          <a:blipFill dpi="0" rotWithShape="1">
            <a:blip r:embed="rId2">
              <a:alphaModFix amt="40000"/>
              <a:duotone>
                <a:schemeClr val="accent2">
                  <a:shade val="45000"/>
                  <a:satMod val="135000"/>
                </a:schemeClr>
                <a:prstClr val="white"/>
              </a:duotone>
            </a:blip>
            <a:srcRect/>
            <a:tile tx="-133350" ty="330200" sx="85000" sy="85000" flip="xy"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accent2">
                  <a:lumMod val="50000"/>
                </a:schemeClr>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tabLst>
                <a:tab pos="2633663" algn="l"/>
              </a:tabLst>
              <a:defRPr sz="1600">
                <a:solidFill>
                  <a:schemeClr val="tx2"/>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rgbClr val="FFFFFF"/>
                </a:solidFill>
                <a:latin typeface="+mn-lt"/>
                <a:ea typeface="+mn-ea"/>
                <a:cs typeface="+mn-cs"/>
              </a:defRPr>
            </a:lvl1pPr>
          </a:lstStyle>
          <a:p>
            <a:fld id="{C44961B7-6B89-48AB-966F-622E2788EECC}" type="datetimeFigureOut">
              <a:rPr lang="en-US" smtClean="0"/>
              <a:t>3/11/24</a:t>
            </a:fld>
            <a:endParaRPr lang="en-US" dirty="0"/>
          </a:p>
        </p:txBody>
      </p:sp>
      <p:sp>
        <p:nvSpPr>
          <p:cNvPr id="5" name="Footer Placeholder 4"/>
          <p:cNvSpPr>
            <a:spLocks noGrp="1"/>
          </p:cNvSpPr>
          <p:nvPr>
            <p:ph type="ftr" sz="quarter" idx="11"/>
          </p:nvPr>
        </p:nvSpPr>
        <p:spPr>
          <a:xfrm>
            <a:off x="1453896" y="521208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2080"/>
            <a:ext cx="2112264" cy="228600"/>
          </a:xfrm>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4257456950"/>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DBD3D6FB-79CC-4683-A046-BBE785BA1BED}" type="datetimeFigureOut">
              <a:rPr lang="en-US" smtClean="0"/>
              <a:t>3/11/24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9111200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800" b="0">
                <a:solidFill>
                  <a:schemeClr val="tx2"/>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800" b="0">
                <a:solidFill>
                  <a:schemeClr val="tx2"/>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512B3E8-48F1-4B23-8498-D8A04A81EC9C}" type="datetimeFigureOut">
              <a:rPr lang="en-US" smtClean="0"/>
              <a:t>3/11/24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8777137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0B90D90-AA62-404D-A741-635B4370F9CB}" type="datetimeFigureOut">
              <a:rPr lang="en-US" smtClean="0"/>
              <a:t>3/11/24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08748967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smtClean="0"/>
              <a:t>3/11/24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1880099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ectangle 14"/>
          <p:cNvSpPr/>
          <p:nvPr/>
        </p:nvSpPr>
        <p:spPr>
          <a:xfrm>
            <a:off x="9020386" y="237744"/>
            <a:ext cx="2926080"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chemeClr val="tx1"/>
                </a:solidFill>
                <a:effectLst/>
                <a:latin typeface="+mj-lt"/>
                <a:ea typeface="+mn-ea"/>
                <a:cs typeface="+mn-cs"/>
              </a:defRPr>
            </a:lvl1pPr>
          </a:lstStyle>
          <a:p>
            <a:r>
              <a:rPr lang="en-GB"/>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1CF131DD-A141-4471-BCF9-C6073EDD7E20}" type="datetimeFigureOut">
              <a:rPr lang="en-US" smtClean="0"/>
              <a:t>3/11/24</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6728" y="6227064"/>
            <a:ext cx="1463040" cy="256032"/>
          </a:xfrm>
        </p:spPr>
        <p:txBody>
          <a:bodyPr/>
          <a:lstStyle/>
          <a:p>
            <a:fld id="{4FAB73BC-B049-4115-A692-8D63A059BFB8}" type="slidenum">
              <a:rPr lang="en-US" smtClean="0"/>
              <a:pPr/>
              <a:t>‹#›</a:t>
            </a:fld>
            <a:endParaRPr lang="en-US" dirty="0"/>
          </a:p>
        </p:txBody>
      </p:sp>
      <p:sp>
        <p:nvSpPr>
          <p:cNvPr id="12" name="Rectangle 11"/>
          <p:cNvSpPr/>
          <p:nvPr/>
        </p:nvSpPr>
        <p:spPr>
          <a:xfrm>
            <a:off x="9157546" y="374904"/>
            <a:ext cx="2651760"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957231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chemeClr val="tx1"/>
                </a:solidFill>
                <a:latin typeface="+mj-lt"/>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6">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9050" dist="6350" dir="2700000" algn="tl" rotWithShape="0">
                    <a:prstClr val="black">
                      <a:alpha val="40000"/>
                    </a:prstClr>
                  </a:outerShdw>
                </a:effectLst>
              </a:defRPr>
            </a:lvl1pPr>
          </a:lstStyle>
          <a:p>
            <a:fld id="{AB334A90-EB03-42F3-8859-2C2B2724C058}" type="datetimeFigureOut">
              <a:rPr lang="en-US" smtClean="0"/>
              <a:t>3/11/24</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56032"/>
          </a:xfrm>
        </p:spPr>
        <p:txBody>
          <a:bodyPr/>
          <a:lstStyle/>
          <a:p>
            <a:fld id="{4FAB73BC-B049-4115-A692-8D63A059BFB8}" type="slidenum">
              <a:rPr lang="en-US" smtClean="0"/>
              <a:pPr/>
              <a:t>‹#›</a:t>
            </a:fld>
            <a:endParaRPr lang="en-US" dirty="0"/>
          </a:p>
        </p:txBody>
      </p:sp>
      <p:sp>
        <p:nvSpPr>
          <p:cNvPr id="10" name="Rectangle 9"/>
          <p:cNvSpPr/>
          <p:nvPr/>
        </p:nvSpPr>
        <p:spPr>
          <a:xfrm>
            <a:off x="9157546" y="374904"/>
            <a:ext cx="2651760"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8160629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11A6AA8-A04B-4104-9AE2-BD48D340E27F}" type="datetimeFigureOut">
              <a:rPr lang="en-US" smtClean="0"/>
              <a:t>3/11/24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3968648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4E0BF79-FAC6-4A96-8DE1-F7B82E2E1652}" type="datetimeFigureOut">
              <a:rPr lang="en-US" smtClean="0"/>
              <a:t>3/11/24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4167198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389464" y="6214535"/>
            <a:ext cx="2743200" cy="256032"/>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BC48EC7-AF6A-48D3-8284-14BACBEBDD84}" type="datetimeFigureOut">
              <a:rPr lang="en-US" smtClean="0"/>
              <a:t>3/11/24</a:t>
            </a:fld>
            <a:endParaRPr lang="en-US" dirty="0"/>
          </a:p>
        </p:txBody>
      </p:sp>
      <p:sp>
        <p:nvSpPr>
          <p:cNvPr id="5" name="Footer Placeholder 4"/>
          <p:cNvSpPr>
            <a:spLocks noGrp="1"/>
          </p:cNvSpPr>
          <p:nvPr>
            <p:ph type="ftr" sz="quarter" idx="3"/>
          </p:nvPr>
        </p:nvSpPr>
        <p:spPr>
          <a:xfrm>
            <a:off x="3489960" y="6214535"/>
            <a:ext cx="5212080" cy="256032"/>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348535" y="6214535"/>
            <a:ext cx="1463040" cy="256032"/>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smtClean="0"/>
              <a:pPr/>
              <a:t>‹#›</a:t>
            </a:fld>
            <a:endParaRPr lang="en-US" dirty="0"/>
          </a:p>
        </p:txBody>
      </p:sp>
      <p:sp>
        <p:nvSpPr>
          <p:cNvPr id="8" name="Rectangle 7"/>
          <p:cNvSpPr/>
          <p:nvPr/>
        </p:nvSpPr>
        <p:spPr>
          <a:xfrm>
            <a:off x="371856" y="374904"/>
            <a:ext cx="11448288" cy="6108192"/>
          </a:xfrm>
          <a:prstGeom prst="rect">
            <a:avLst/>
          </a:prstGeom>
          <a:noFill/>
          <a:ln w="6350" cap="sq" cmpd="sng" algn="ctr">
            <a:solidFill>
              <a:schemeClr val="tx1">
                <a:lumMod val="75000"/>
                <a:lumOff val="25000"/>
              </a:schemeClr>
            </a:solidFill>
            <a:prstDash val="solid"/>
            <a:miter lim="800000"/>
          </a:ln>
          <a:effectLst/>
        </p:spPr>
      </p:sp>
    </p:spTree>
    <p:extLst>
      <p:ext uri="{BB962C8B-B14F-4D97-AF65-F5344CB8AC3E}">
        <p14:creationId xmlns:p14="http://schemas.microsoft.com/office/powerpoint/2010/main" val="2611143260"/>
      </p:ext>
    </p:extLst>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www.flickr.com/photos/mscolly/69989549/" TargetMode="External"/><Relationship Id="rId2" Type="http://schemas.openxmlformats.org/officeDocument/2006/relationships/image" Target="../media/image3.jpg"/><Relationship Id="rId1" Type="http://schemas.openxmlformats.org/officeDocument/2006/relationships/slideLayout" Target="../slideLayouts/slideLayout2.xml"/><Relationship Id="rId4" Type="http://schemas.openxmlformats.org/officeDocument/2006/relationships/hyperlink" Target="https://creativecommons.org/licenses/by-nc/3.0/"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flickr.com/photos/70251312@N00/8427702615/" TargetMode="External"/><Relationship Id="rId2" Type="http://schemas.openxmlformats.org/officeDocument/2006/relationships/image" Target="../media/image6.jpe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flickr.com/photos/bevgoodwin/8591822921" TargetMode="External"/><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hyperlink" Target="https://www.centroopticoberciano.com/optometria-contactologia/" TargetMode="External"/><Relationship Id="rId7" Type="http://schemas.openxmlformats.org/officeDocument/2006/relationships/hyperlink" Target="https://es.linkedin.com/company/nhs?trk=ppro_cprof" TargetMode="External"/><Relationship Id="rId2" Type="http://schemas.openxmlformats.org/officeDocument/2006/relationships/hyperlink" Target="https://peopleshistorynhs.org/encyclopaedia/nhs-glasses/" TargetMode="External"/><Relationship Id="rId1" Type="http://schemas.openxmlformats.org/officeDocument/2006/relationships/slideLayout" Target="../slideLayouts/slideLayout2.xml"/><Relationship Id="rId6" Type="http://schemas.openxmlformats.org/officeDocument/2006/relationships/hyperlink" Target="https://www.opticos-optometristas.com/foro/viewtopic.php?t=2204" TargetMode="External"/><Relationship Id="rId5" Type="http://schemas.openxmlformats.org/officeDocument/2006/relationships/hyperlink" Target="https://primaryeyecare.co.uk/primary-eyecares-approach-to-delivering-nhs-eye-care-andsupport" TargetMode="External"/><Relationship Id="rId4" Type="http://schemas.openxmlformats.org/officeDocument/2006/relationships/hyperlink" Target="https://en.wikipedia.org/wiki/Optics#Lens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00A74-92F8-8179-33ED-0CC925738ABF}"/>
              </a:ext>
            </a:extLst>
          </p:cNvPr>
          <p:cNvSpPr>
            <a:spLocks noGrp="1"/>
          </p:cNvSpPr>
          <p:nvPr>
            <p:ph type="ctrTitle"/>
          </p:nvPr>
        </p:nvSpPr>
        <p:spPr>
          <a:xfrm>
            <a:off x="7532835" y="1420706"/>
            <a:ext cx="3466540" cy="4016587"/>
          </a:xfrm>
        </p:spPr>
        <p:txBody>
          <a:bodyPr vert="horz" lIns="91440" tIns="45720" rIns="91440" bIns="45720" rtlCol="0" anchor="ctr">
            <a:normAutofit/>
          </a:bodyPr>
          <a:lstStyle/>
          <a:p>
            <a:pPr algn="l">
              <a:lnSpc>
                <a:spcPct val="90000"/>
              </a:lnSpc>
            </a:pPr>
            <a:r>
              <a:rPr lang="en-US" sz="4400" cap="none" spc="0" dirty="0"/>
              <a:t>  </a:t>
            </a:r>
            <a:r>
              <a:rPr lang="en-US" sz="4400" b="1" cap="none" spc="0" dirty="0"/>
              <a:t>Opticians </a:t>
            </a:r>
            <a:br>
              <a:rPr lang="en-US" sz="4400" b="1" cap="none" spc="0" dirty="0"/>
            </a:br>
            <a:r>
              <a:rPr lang="en-US" sz="4400" b="1" cap="none" spc="0" dirty="0"/>
              <a:t>       in</a:t>
            </a:r>
            <a:br>
              <a:rPr lang="en-US" sz="4400" b="1" cap="none" spc="0" dirty="0"/>
            </a:br>
            <a:r>
              <a:rPr lang="en-US" sz="4400" b="1" cap="none" spc="0" dirty="0"/>
              <a:t>    NHS</a:t>
            </a:r>
          </a:p>
        </p:txBody>
      </p:sp>
      <p:sp>
        <p:nvSpPr>
          <p:cNvPr id="3" name="Subtitle 2">
            <a:extLst>
              <a:ext uri="{FF2B5EF4-FFF2-40B4-BE49-F238E27FC236}">
                <a16:creationId xmlns:a16="http://schemas.microsoft.com/office/drawing/2014/main" id="{36103582-4F8A-72DB-5B3E-EA08EE80A681}"/>
              </a:ext>
            </a:extLst>
          </p:cNvPr>
          <p:cNvSpPr>
            <a:spLocks noGrp="1"/>
          </p:cNvSpPr>
          <p:nvPr>
            <p:ph type="subTitle" idx="1"/>
          </p:nvPr>
        </p:nvSpPr>
        <p:spPr>
          <a:xfrm>
            <a:off x="1440519" y="1420706"/>
            <a:ext cx="5514758" cy="4016587"/>
          </a:xfrm>
        </p:spPr>
        <p:txBody>
          <a:bodyPr vert="horz" lIns="91440" tIns="45720" rIns="91440" bIns="45720" rtlCol="0" anchor="ctr">
            <a:normAutofit/>
          </a:bodyPr>
          <a:lstStyle/>
          <a:p>
            <a:pPr indent="-182880" algn="l">
              <a:spcAft>
                <a:spcPts val="800"/>
              </a:spcAft>
              <a:buFont typeface="Garamond" pitchFamily="18" charset="0"/>
              <a:buChar char="◦"/>
            </a:pPr>
            <a:r>
              <a:rPr lang="en-US" sz="1800" dirty="0">
                <a:solidFill>
                  <a:srgbClr val="002060"/>
                </a:solidFill>
                <a:effectLst/>
                <a:latin typeface="Cambria Math" panose="02040503050406030204" pitchFamily="18" charset="0"/>
                <a:ea typeface="Cambria Math" panose="02040503050406030204" pitchFamily="18" charset="0"/>
              </a:rPr>
              <a:t>Name: </a:t>
            </a:r>
            <a:r>
              <a:rPr lang="en-US" sz="1800" dirty="0" err="1">
                <a:solidFill>
                  <a:srgbClr val="002060"/>
                </a:solidFill>
                <a:effectLst/>
                <a:latin typeface="Cambria Math" panose="02040503050406030204" pitchFamily="18" charset="0"/>
                <a:ea typeface="Cambria Math" panose="02040503050406030204" pitchFamily="18" charset="0"/>
              </a:rPr>
              <a:t>Mayerli</a:t>
            </a:r>
            <a:r>
              <a:rPr lang="en-US" sz="1800" dirty="0">
                <a:solidFill>
                  <a:srgbClr val="002060"/>
                </a:solidFill>
                <a:effectLst/>
                <a:latin typeface="Cambria Math" panose="02040503050406030204" pitchFamily="18" charset="0"/>
                <a:ea typeface="Cambria Math" panose="02040503050406030204" pitchFamily="18" charset="0"/>
              </a:rPr>
              <a:t> Jaramillo Ronquillo</a:t>
            </a:r>
          </a:p>
          <a:p>
            <a:pPr indent="-182880" algn="l">
              <a:spcAft>
                <a:spcPts val="800"/>
              </a:spcAft>
              <a:buFont typeface="Garamond" pitchFamily="18" charset="0"/>
              <a:buChar char="◦"/>
            </a:pPr>
            <a:r>
              <a:rPr lang="en-US" sz="1800" dirty="0">
                <a:solidFill>
                  <a:srgbClr val="002060"/>
                </a:solidFill>
                <a:effectLst/>
                <a:latin typeface="Cambria Math" panose="02040503050406030204" pitchFamily="18" charset="0"/>
                <a:ea typeface="Cambria Math" panose="02040503050406030204" pitchFamily="18" charset="0"/>
              </a:rPr>
              <a:t>Student ID: 2312299</a:t>
            </a:r>
          </a:p>
          <a:p>
            <a:pPr indent="-182880" algn="l">
              <a:spcAft>
                <a:spcPts val="800"/>
              </a:spcAft>
              <a:buFont typeface="Garamond" pitchFamily="18" charset="0"/>
              <a:buChar char="◦"/>
            </a:pPr>
            <a:r>
              <a:rPr lang="en-US" sz="1800" dirty="0">
                <a:solidFill>
                  <a:srgbClr val="002060"/>
                </a:solidFill>
                <a:effectLst/>
                <a:latin typeface="Cambria Math" panose="02040503050406030204" pitchFamily="18" charset="0"/>
                <a:ea typeface="Cambria Math" panose="02040503050406030204" pitchFamily="18" charset="0"/>
              </a:rPr>
              <a:t>Module Code and Name: LCHS4003/ Health and Social Health</a:t>
            </a:r>
          </a:p>
          <a:p>
            <a:pPr indent="-182880" algn="l">
              <a:spcAft>
                <a:spcPts val="800"/>
              </a:spcAft>
              <a:buFont typeface="Garamond" pitchFamily="18" charset="0"/>
              <a:buChar char="◦"/>
            </a:pPr>
            <a:r>
              <a:rPr lang="en-US" sz="1800" dirty="0">
                <a:solidFill>
                  <a:srgbClr val="002060"/>
                </a:solidFill>
                <a:effectLst/>
                <a:latin typeface="Cambria Math" panose="02040503050406030204" pitchFamily="18" charset="0"/>
                <a:ea typeface="Cambria Math" panose="02040503050406030204" pitchFamily="18" charset="0"/>
              </a:rPr>
              <a:t>Lecturer: </a:t>
            </a:r>
            <a:r>
              <a:rPr lang="en-US" sz="1800" dirty="0" err="1">
                <a:solidFill>
                  <a:srgbClr val="002060"/>
                </a:solidFill>
                <a:effectLst/>
                <a:latin typeface="Cambria Math" panose="02040503050406030204" pitchFamily="18" charset="0"/>
                <a:ea typeface="Cambria Math" panose="02040503050406030204" pitchFamily="18" charset="0"/>
              </a:rPr>
              <a:t>Patronella</a:t>
            </a:r>
            <a:r>
              <a:rPr lang="en-US" sz="1800" dirty="0">
                <a:solidFill>
                  <a:srgbClr val="002060"/>
                </a:solidFill>
                <a:effectLst/>
                <a:latin typeface="Cambria Math" panose="02040503050406030204" pitchFamily="18" charset="0"/>
                <a:ea typeface="Cambria Math" panose="02040503050406030204" pitchFamily="18" charset="0"/>
              </a:rPr>
              <a:t> </a:t>
            </a:r>
            <a:r>
              <a:rPr lang="en-US" sz="1800" dirty="0" err="1">
                <a:solidFill>
                  <a:srgbClr val="002060"/>
                </a:solidFill>
                <a:effectLst/>
                <a:latin typeface="Cambria Math" panose="02040503050406030204" pitchFamily="18" charset="0"/>
                <a:ea typeface="Cambria Math" panose="02040503050406030204" pitchFamily="18" charset="0"/>
              </a:rPr>
              <a:t>Ganza</a:t>
            </a:r>
            <a:endParaRPr lang="en-US" sz="1800" dirty="0">
              <a:solidFill>
                <a:srgbClr val="002060"/>
              </a:solidFill>
              <a:effectLst/>
              <a:latin typeface="Cambria Math" panose="02040503050406030204" pitchFamily="18" charset="0"/>
              <a:ea typeface="Cambria Math" panose="02040503050406030204" pitchFamily="18" charset="0"/>
            </a:endParaRPr>
          </a:p>
          <a:p>
            <a:pPr algn="l">
              <a:spcAft>
                <a:spcPts val="800"/>
              </a:spcAft>
            </a:pPr>
            <a:endParaRPr lang="en-US" dirty="0">
              <a:solidFill>
                <a:schemeClr val="tx1">
                  <a:lumMod val="75000"/>
                  <a:lumOff val="25000"/>
                </a:schemeClr>
              </a:solidFill>
              <a:effectLst/>
            </a:endParaRPr>
          </a:p>
        </p:txBody>
      </p:sp>
    </p:spTree>
    <p:extLst>
      <p:ext uri="{BB962C8B-B14F-4D97-AF65-F5344CB8AC3E}">
        <p14:creationId xmlns:p14="http://schemas.microsoft.com/office/powerpoint/2010/main" val="24440487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Content Placeholder 8" descr="A close-up of a pair of glasses&#10;&#10;Description automatically generated">
            <a:extLst>
              <a:ext uri="{FF2B5EF4-FFF2-40B4-BE49-F238E27FC236}">
                <a16:creationId xmlns:a16="http://schemas.microsoft.com/office/drawing/2014/main" id="{9F6E682D-F87A-A81F-00C3-5505968B20B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474065" y="673942"/>
            <a:ext cx="6073503" cy="4722148"/>
          </a:xfrm>
          <a:prstGeom prst="rect">
            <a:avLst/>
          </a:prstGeom>
        </p:spPr>
      </p:pic>
      <p:sp>
        <p:nvSpPr>
          <p:cNvPr id="2" name="Title 1">
            <a:extLst>
              <a:ext uri="{FF2B5EF4-FFF2-40B4-BE49-F238E27FC236}">
                <a16:creationId xmlns:a16="http://schemas.microsoft.com/office/drawing/2014/main" id="{6E9003CE-05AB-6355-EB44-7D6987A42340}"/>
              </a:ext>
            </a:extLst>
          </p:cNvPr>
          <p:cNvSpPr>
            <a:spLocks noGrp="1"/>
          </p:cNvSpPr>
          <p:nvPr>
            <p:ph type="title"/>
          </p:nvPr>
        </p:nvSpPr>
        <p:spPr>
          <a:xfrm>
            <a:off x="643432" y="643464"/>
            <a:ext cx="3928567" cy="1428737"/>
          </a:xfrm>
        </p:spPr>
        <p:txBody>
          <a:bodyPr>
            <a:normAutofit/>
          </a:bodyPr>
          <a:lstStyle/>
          <a:p>
            <a:r>
              <a:rPr lang="en-US" sz="3200" b="1" dirty="0">
                <a:solidFill>
                  <a:srgbClr val="FFFFFF"/>
                </a:solidFill>
                <a:latin typeface="Cambria Math" panose="02040503050406030204" pitchFamily="18" charset="0"/>
                <a:ea typeface="Cambria Math" panose="02040503050406030204" pitchFamily="18" charset="0"/>
              </a:rPr>
              <a:t>Introduction</a:t>
            </a:r>
          </a:p>
        </p:txBody>
      </p:sp>
      <p:sp>
        <p:nvSpPr>
          <p:cNvPr id="14" name="Content Placeholder 13">
            <a:extLst>
              <a:ext uri="{FF2B5EF4-FFF2-40B4-BE49-F238E27FC236}">
                <a16:creationId xmlns:a16="http://schemas.microsoft.com/office/drawing/2014/main" id="{9AF9FBC8-E13D-BF6C-40A6-2BF6674105B7}"/>
              </a:ext>
            </a:extLst>
          </p:cNvPr>
          <p:cNvSpPr>
            <a:spLocks noGrp="1"/>
          </p:cNvSpPr>
          <p:nvPr>
            <p:ph idx="1"/>
          </p:nvPr>
        </p:nvSpPr>
        <p:spPr>
          <a:xfrm>
            <a:off x="643337" y="2184035"/>
            <a:ext cx="3928663" cy="4205475"/>
          </a:xfrm>
        </p:spPr>
        <p:txBody>
          <a:bodyPr>
            <a:noAutofit/>
          </a:bodyPr>
          <a:lstStyle/>
          <a:p>
            <a:r>
              <a:rPr lang="en-US" sz="2000" dirty="0">
                <a:latin typeface="Cambria Math" panose="02040503050406030204" pitchFamily="18" charset="0"/>
                <a:ea typeface="Cambria Math" panose="02040503050406030204" pitchFamily="18" charset="0"/>
              </a:rPr>
              <a:t>Since the creation of the NHS, the optical service area was one of the important areas to which different factors have been developed over the years to help us improve our vision for better clarity as it is something essential and It has been one of the ones that has had the most evolution in addition to currently having more knowledge of technology.</a:t>
            </a:r>
          </a:p>
        </p:txBody>
      </p:sp>
      <p:sp>
        <p:nvSpPr>
          <p:cNvPr id="10" name="TextBox 9">
            <a:extLst>
              <a:ext uri="{FF2B5EF4-FFF2-40B4-BE49-F238E27FC236}">
                <a16:creationId xmlns:a16="http://schemas.microsoft.com/office/drawing/2014/main" id="{981D4067-5959-4348-BF5C-570F87986490}"/>
              </a:ext>
            </a:extLst>
          </p:cNvPr>
          <p:cNvSpPr txBox="1"/>
          <p:nvPr/>
        </p:nvSpPr>
        <p:spPr>
          <a:xfrm>
            <a:off x="8838173" y="5823141"/>
            <a:ext cx="270939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www.flickr.com/photos/mscolly/69989549/">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nc/3.0/">
                  <a:extLst>
                    <a:ext uri="{A12FA001-AC4F-418D-AE19-62706E023703}">
                      <ahyp:hlinkClr xmlns:ahyp="http://schemas.microsoft.com/office/drawing/2018/hyperlinkcolor" val="tx"/>
                    </a:ext>
                  </a:extLst>
                </a:hlinkClick>
              </a:rPr>
              <a:t>CC BY-NC</a:t>
            </a:r>
            <a:endParaRPr lang="en-US" sz="700">
              <a:solidFill>
                <a:srgbClr val="FFFFFF"/>
              </a:solidFill>
            </a:endParaRPr>
          </a:p>
        </p:txBody>
      </p:sp>
    </p:spTree>
    <p:extLst>
      <p:ext uri="{BB962C8B-B14F-4D97-AF65-F5344CB8AC3E}">
        <p14:creationId xmlns:p14="http://schemas.microsoft.com/office/powerpoint/2010/main" val="15477887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E1A51F-FC27-BA6C-840F-5C6E7383597C}"/>
              </a:ext>
            </a:extLst>
          </p:cNvPr>
          <p:cNvSpPr>
            <a:spLocks noGrp="1"/>
          </p:cNvSpPr>
          <p:nvPr>
            <p:ph type="title"/>
          </p:nvPr>
        </p:nvSpPr>
        <p:spPr>
          <a:xfrm>
            <a:off x="5867874" y="892120"/>
            <a:ext cx="5447250" cy="1645920"/>
          </a:xfrm>
        </p:spPr>
        <p:txBody>
          <a:bodyPr>
            <a:normAutofit/>
          </a:bodyPr>
          <a:lstStyle/>
          <a:p>
            <a:r>
              <a:rPr lang="en-US" b="1" dirty="0">
                <a:solidFill>
                  <a:schemeClr val="accent2"/>
                </a:solidFill>
              </a:rPr>
              <a:t>In 1948 NHS</a:t>
            </a:r>
          </a:p>
        </p:txBody>
      </p:sp>
      <p:sp>
        <p:nvSpPr>
          <p:cNvPr id="30" name="Content Placeholder 10">
            <a:extLst>
              <a:ext uri="{FF2B5EF4-FFF2-40B4-BE49-F238E27FC236}">
                <a16:creationId xmlns:a16="http://schemas.microsoft.com/office/drawing/2014/main" id="{3A4A99E8-8645-F50B-6892-F1968B289144}"/>
              </a:ext>
            </a:extLst>
          </p:cNvPr>
          <p:cNvSpPr>
            <a:spLocks noGrp="1"/>
          </p:cNvSpPr>
          <p:nvPr>
            <p:ph idx="1"/>
          </p:nvPr>
        </p:nvSpPr>
        <p:spPr>
          <a:xfrm>
            <a:off x="5867873" y="2679192"/>
            <a:ext cx="5447251" cy="3291840"/>
          </a:xfrm>
        </p:spPr>
        <p:txBody>
          <a:bodyPr>
            <a:normAutofit/>
          </a:bodyPr>
          <a:lstStyle/>
          <a:p>
            <a:pPr>
              <a:buFont typeface="Wingdings" pitchFamily="2" charset="2"/>
              <a:buChar char="q"/>
            </a:pPr>
            <a:r>
              <a:rPr lang="en-US" sz="2400" dirty="0">
                <a:latin typeface="Cambria Math" panose="02040503050406030204" pitchFamily="18" charset="0"/>
                <a:ea typeface="Cambria Math" panose="02040503050406030204" pitchFamily="18" charset="0"/>
              </a:rPr>
              <a:t>The NHS began to provide ophthalmological services and which was only carried out in the NHS by professionals in ophthalmic opticians, of which a great role is played in hospitals.</a:t>
            </a:r>
          </a:p>
          <a:p>
            <a:endParaRPr lang="en-US" dirty="0"/>
          </a:p>
        </p:txBody>
      </p:sp>
      <p:pic>
        <p:nvPicPr>
          <p:cNvPr id="7" name="Picture 6" descr="Healthcare worker examining eyes">
            <a:extLst>
              <a:ext uri="{FF2B5EF4-FFF2-40B4-BE49-F238E27FC236}">
                <a16:creationId xmlns:a16="http://schemas.microsoft.com/office/drawing/2014/main" id="{44723E86-F19D-D60D-780F-A15C860BB23E}"/>
              </a:ext>
            </a:extLst>
          </p:cNvPr>
          <p:cNvPicPr>
            <a:picLocks noChangeAspect="1"/>
          </p:cNvPicPr>
          <p:nvPr/>
        </p:nvPicPr>
        <p:blipFill>
          <a:blip r:embed="rId2"/>
          <a:stretch>
            <a:fillRect/>
          </a:stretch>
        </p:blipFill>
        <p:spPr>
          <a:xfrm>
            <a:off x="609542" y="883499"/>
            <a:ext cx="4083256" cy="2725572"/>
          </a:xfrm>
          <a:prstGeom prst="rect">
            <a:avLst/>
          </a:prstGeom>
        </p:spPr>
      </p:pic>
      <p:pic>
        <p:nvPicPr>
          <p:cNvPr id="5" name="Content Placeholder 4" descr="Eyeglasses on top of eye chart">
            <a:extLst>
              <a:ext uri="{FF2B5EF4-FFF2-40B4-BE49-F238E27FC236}">
                <a16:creationId xmlns:a16="http://schemas.microsoft.com/office/drawing/2014/main" id="{2B04A265-3534-7B67-2F97-7F36CCF0276A}"/>
              </a:ext>
            </a:extLst>
          </p:cNvPr>
          <p:cNvPicPr>
            <a:picLocks noChangeAspect="1"/>
          </p:cNvPicPr>
          <p:nvPr/>
        </p:nvPicPr>
        <p:blipFill>
          <a:blip r:embed="rId3"/>
          <a:stretch>
            <a:fillRect/>
          </a:stretch>
        </p:blipFill>
        <p:spPr>
          <a:xfrm>
            <a:off x="548584" y="3644898"/>
            <a:ext cx="4144214" cy="2755902"/>
          </a:xfrm>
          <a:prstGeom prst="rect">
            <a:avLst/>
          </a:prstGeom>
        </p:spPr>
      </p:pic>
    </p:spTree>
    <p:extLst>
      <p:ext uri="{BB962C8B-B14F-4D97-AF65-F5344CB8AC3E}">
        <p14:creationId xmlns:p14="http://schemas.microsoft.com/office/powerpoint/2010/main" val="17613014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lumMod val="95000"/>
            <a:lumOff val="5000"/>
          </a:schemeClr>
        </a:solidFill>
        <a:effectLst/>
      </p:bgPr>
    </p:bg>
    <p:spTree>
      <p:nvGrpSpPr>
        <p:cNvPr id="1" name=""/>
        <p:cNvGrpSpPr/>
        <p:nvPr/>
      </p:nvGrpSpPr>
      <p:grpSpPr>
        <a:xfrm>
          <a:off x="0" y="0"/>
          <a:ext cx="0" cy="0"/>
          <a:chOff x="0" y="0"/>
          <a:chExt cx="0" cy="0"/>
        </a:xfrm>
      </p:grpSpPr>
      <p:pic>
        <p:nvPicPr>
          <p:cNvPr id="5" name="Content Placeholder 4" descr="A pair of glasses in a case&#10;&#10;Description automatically generated">
            <a:extLst>
              <a:ext uri="{FF2B5EF4-FFF2-40B4-BE49-F238E27FC236}">
                <a16:creationId xmlns:a16="http://schemas.microsoft.com/office/drawing/2014/main" id="{C680043C-F641-A184-D388-A86B80040DC0}"/>
              </a:ext>
            </a:extLst>
          </p:cNvPr>
          <p:cNvPicPr>
            <a:picLocks noChangeAspect="1"/>
          </p:cNvPicPr>
          <p:nvPr/>
        </p:nvPicPr>
        <p:blipFill rotWithShape="1">
          <a:blip r:embed="rId2">
            <a:alphaModFix amt="35000"/>
            <a:extLst>
              <a:ext uri="{837473B0-CC2E-450A-ABE3-18F120FF3D39}">
                <a1611:picAttrSrcUrl xmlns:a1611="http://schemas.microsoft.com/office/drawing/2016/11/main" r:id="rId3"/>
              </a:ext>
            </a:extLst>
          </a:blip>
          <a:srcRect t="4924" b="20076"/>
          <a:stretch/>
        </p:blipFill>
        <p:spPr>
          <a:xfrm>
            <a:off x="20" y="316766"/>
            <a:ext cx="12191980" cy="6857990"/>
          </a:xfrm>
          <a:prstGeom prst="rect">
            <a:avLst/>
          </a:prstGeom>
        </p:spPr>
      </p:pic>
      <p:sp>
        <p:nvSpPr>
          <p:cNvPr id="2" name="Title 1">
            <a:extLst>
              <a:ext uri="{FF2B5EF4-FFF2-40B4-BE49-F238E27FC236}">
                <a16:creationId xmlns:a16="http://schemas.microsoft.com/office/drawing/2014/main" id="{53254C12-896E-07C8-A696-69677C274549}"/>
              </a:ext>
            </a:extLst>
          </p:cNvPr>
          <p:cNvSpPr>
            <a:spLocks noGrp="1"/>
          </p:cNvSpPr>
          <p:nvPr>
            <p:ph type="title"/>
          </p:nvPr>
        </p:nvSpPr>
        <p:spPr/>
        <p:txBody>
          <a:bodyPr>
            <a:normAutofit/>
          </a:bodyPr>
          <a:lstStyle/>
          <a:p>
            <a:r>
              <a:rPr lang="en-US" b="1" dirty="0"/>
              <a:t>In 1948-1960 </a:t>
            </a:r>
          </a:p>
        </p:txBody>
      </p:sp>
      <p:sp>
        <p:nvSpPr>
          <p:cNvPr id="20" name="Content Placeholder 19">
            <a:extLst>
              <a:ext uri="{FF2B5EF4-FFF2-40B4-BE49-F238E27FC236}">
                <a16:creationId xmlns:a16="http://schemas.microsoft.com/office/drawing/2014/main" id="{A004B1BB-DB02-8B72-1C1C-9FF0A44576AB}"/>
              </a:ext>
            </a:extLst>
          </p:cNvPr>
          <p:cNvSpPr>
            <a:spLocks noGrp="1"/>
          </p:cNvSpPr>
          <p:nvPr>
            <p:ph idx="1"/>
          </p:nvPr>
        </p:nvSpPr>
        <p:spPr/>
        <p:txBody>
          <a:bodyPr>
            <a:normAutofit/>
          </a:bodyPr>
          <a:lstStyle/>
          <a:p>
            <a:pPr>
              <a:buFont typeface="Wingdings" pitchFamily="2" charset="2"/>
              <a:buChar char="q"/>
            </a:pPr>
            <a:r>
              <a:rPr lang="en-US" sz="2000" dirty="0">
                <a:solidFill>
                  <a:schemeClr val="bg1"/>
                </a:solidFill>
                <a:latin typeface="Cambria Math" panose="02040503050406030204" pitchFamily="18" charset="0"/>
                <a:ea typeface="Cambria Math" panose="02040503050406030204" pitchFamily="18" charset="0"/>
              </a:rPr>
              <a:t>Expenses on the public optical service began to increase, which is why the percentage of patients with optical needs doubled and therefore, in order to give patients their glasses, they had to wait a long time of almost 19 months before they were given them. You can hand in your glasses.</a:t>
            </a:r>
          </a:p>
          <a:p>
            <a:pPr marL="0" indent="0">
              <a:buNone/>
            </a:pPr>
            <a:endParaRPr lang="en-US" sz="2000" dirty="0">
              <a:solidFill>
                <a:schemeClr val="bg1"/>
              </a:solidFill>
              <a:latin typeface="Cambria Math" panose="02040503050406030204" pitchFamily="18" charset="0"/>
              <a:ea typeface="Cambria Math" panose="02040503050406030204" pitchFamily="18" charset="0"/>
            </a:endParaRPr>
          </a:p>
          <a:p>
            <a:pPr>
              <a:buFont typeface="Wingdings" pitchFamily="2" charset="2"/>
              <a:buChar char="q"/>
            </a:pPr>
            <a:r>
              <a:rPr lang="en-US" sz="2000" dirty="0">
                <a:solidFill>
                  <a:schemeClr val="bg1"/>
                </a:solidFill>
                <a:latin typeface="Cambria Math" panose="02040503050406030204" pitchFamily="18" charset="0"/>
                <a:ea typeface="Cambria Math" panose="02040503050406030204" pitchFamily="18" charset="0"/>
              </a:rPr>
              <a:t>Even in this year, patients were offered a range of 30 and 33 frames which were only available in brass or gold, but it will take 35 years to see more change in the frame.</a:t>
            </a:r>
          </a:p>
          <a:p>
            <a:pPr>
              <a:buFont typeface="Wingdings" pitchFamily="2" charset="2"/>
              <a:buChar char="q"/>
            </a:pPr>
            <a:endParaRPr lang="en-US" sz="2000" dirty="0">
              <a:solidFill>
                <a:schemeClr val="bg1"/>
              </a:solidFill>
              <a:latin typeface="Cambria Math" panose="02040503050406030204" pitchFamily="18" charset="0"/>
              <a:ea typeface="Cambria Math" panose="02040503050406030204" pitchFamily="18" charset="0"/>
            </a:endParaRPr>
          </a:p>
          <a:p>
            <a:pPr>
              <a:buFont typeface="Wingdings" pitchFamily="2" charset="2"/>
              <a:buChar char="q"/>
            </a:pPr>
            <a:r>
              <a:rPr lang="en-US" sz="2000" dirty="0">
                <a:solidFill>
                  <a:schemeClr val="bg1"/>
                </a:solidFill>
                <a:latin typeface="Cambria Math" panose="02040503050406030204" pitchFamily="18" charset="0"/>
                <a:ea typeface="Cambria Math" panose="02040503050406030204" pitchFamily="18" charset="0"/>
              </a:rPr>
              <a:t>So in 1960 the NHS only provided a single frame design so opticians wanted to be able to provide another hybrid version.</a:t>
            </a:r>
          </a:p>
        </p:txBody>
      </p:sp>
      <p:sp>
        <p:nvSpPr>
          <p:cNvPr id="6" name="TextBox 5">
            <a:extLst>
              <a:ext uri="{FF2B5EF4-FFF2-40B4-BE49-F238E27FC236}">
                <a16:creationId xmlns:a16="http://schemas.microsoft.com/office/drawing/2014/main" id="{8205D14E-ED9B-EE10-8100-D980261AB06C}"/>
              </a:ext>
            </a:extLst>
          </p:cNvPr>
          <p:cNvSpPr txBox="1"/>
          <p:nvPr/>
        </p:nvSpPr>
        <p:spPr>
          <a:xfrm>
            <a:off x="9511459" y="6657945"/>
            <a:ext cx="2680541"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www.flickr.com/photos/70251312@N00/8427702615/">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US" sz="700">
              <a:solidFill>
                <a:srgbClr val="FFFFFF"/>
              </a:solidFill>
            </a:endParaRPr>
          </a:p>
        </p:txBody>
      </p:sp>
    </p:spTree>
    <p:extLst>
      <p:ext uri="{BB962C8B-B14F-4D97-AF65-F5344CB8AC3E}">
        <p14:creationId xmlns:p14="http://schemas.microsoft.com/office/powerpoint/2010/main" val="1076319210"/>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092BA4-85BD-2CD8-ABA7-40A3AC1915AC}"/>
              </a:ext>
            </a:extLst>
          </p:cNvPr>
          <p:cNvSpPr>
            <a:spLocks noGrp="1"/>
          </p:cNvSpPr>
          <p:nvPr>
            <p:ph type="title"/>
          </p:nvPr>
        </p:nvSpPr>
        <p:spPr>
          <a:xfrm>
            <a:off x="7532835" y="1420706"/>
            <a:ext cx="3466540" cy="4016587"/>
          </a:xfrm>
        </p:spPr>
        <p:txBody>
          <a:bodyPr>
            <a:normAutofit/>
          </a:bodyPr>
          <a:lstStyle/>
          <a:p>
            <a:endParaRPr lang="en-US" sz="3600"/>
          </a:p>
        </p:txBody>
      </p:sp>
      <p:pic>
        <p:nvPicPr>
          <p:cNvPr id="5" name="Content Placeholder 4" descr="A pair of gold framed glasses&#10;&#10;Description automatically generated">
            <a:extLst>
              <a:ext uri="{FF2B5EF4-FFF2-40B4-BE49-F238E27FC236}">
                <a16:creationId xmlns:a16="http://schemas.microsoft.com/office/drawing/2014/main" id="{2949CD1A-EBF3-15A3-694F-FE0FB7FCC8C3}"/>
              </a:ext>
            </a:extLst>
          </p:cNvPr>
          <p:cNvPicPr>
            <a:picLocks noGrp="1" noChangeAspect="1"/>
          </p:cNvPicPr>
          <p:nvPr>
            <p:ph idx="1"/>
          </p:nvPr>
        </p:nvPicPr>
        <p:blipFill>
          <a:blip r:embed="rId2"/>
          <a:stretch>
            <a:fillRect/>
          </a:stretch>
        </p:blipFill>
        <p:spPr>
          <a:xfrm>
            <a:off x="7668781" y="1461768"/>
            <a:ext cx="3330594" cy="4101889"/>
          </a:xfrm>
        </p:spPr>
      </p:pic>
      <p:pic>
        <p:nvPicPr>
          <p:cNvPr id="7" name="Picture 6">
            <a:extLst>
              <a:ext uri="{FF2B5EF4-FFF2-40B4-BE49-F238E27FC236}">
                <a16:creationId xmlns:a16="http://schemas.microsoft.com/office/drawing/2014/main" id="{2F376B07-E7E9-9979-ED95-F8EB6D423D6D}"/>
              </a:ext>
            </a:extLst>
          </p:cNvPr>
          <p:cNvPicPr>
            <a:picLocks noChangeAspect="1"/>
          </p:cNvPicPr>
          <p:nvPr/>
        </p:nvPicPr>
        <p:blipFill>
          <a:blip r:embed="rId3"/>
          <a:stretch>
            <a:fillRect/>
          </a:stretch>
        </p:blipFill>
        <p:spPr>
          <a:xfrm>
            <a:off x="1270803" y="1571525"/>
            <a:ext cx="5658876" cy="4140653"/>
          </a:xfrm>
          <a:prstGeom prst="rect">
            <a:avLst/>
          </a:prstGeom>
        </p:spPr>
      </p:pic>
    </p:spTree>
    <p:extLst>
      <p:ext uri="{BB962C8B-B14F-4D97-AF65-F5344CB8AC3E}">
        <p14:creationId xmlns:p14="http://schemas.microsoft.com/office/powerpoint/2010/main" val="26168115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95000"/>
            <a:lumOff val="5000"/>
          </a:schemeClr>
        </a:solidFill>
        <a:effectLst/>
      </p:bgPr>
    </p:bg>
    <p:spTree>
      <p:nvGrpSpPr>
        <p:cNvPr id="1" name=""/>
        <p:cNvGrpSpPr/>
        <p:nvPr/>
      </p:nvGrpSpPr>
      <p:grpSpPr>
        <a:xfrm>
          <a:off x="0" y="0"/>
          <a:ext cx="0" cy="0"/>
          <a:chOff x="0" y="0"/>
          <a:chExt cx="0" cy="0"/>
        </a:xfrm>
      </p:grpSpPr>
      <p:pic>
        <p:nvPicPr>
          <p:cNvPr id="5" name="Picture 4" descr="A display of glasses on display&#10;&#10;Description automatically generated">
            <a:extLst>
              <a:ext uri="{FF2B5EF4-FFF2-40B4-BE49-F238E27FC236}">
                <a16:creationId xmlns:a16="http://schemas.microsoft.com/office/drawing/2014/main" id="{C9F3174D-9FF4-1826-057E-F76643D2F408}"/>
              </a:ext>
            </a:extLst>
          </p:cNvPr>
          <p:cNvPicPr>
            <a:picLocks noChangeAspect="1"/>
          </p:cNvPicPr>
          <p:nvPr/>
        </p:nvPicPr>
        <p:blipFill rotWithShape="1">
          <a:blip r:embed="rId2">
            <a:alphaModFix amt="35000"/>
            <a:extLst>
              <a:ext uri="{837473B0-CC2E-450A-ABE3-18F120FF3D39}">
                <a1611:picAttrSrcUrl xmlns:a1611="http://schemas.microsoft.com/office/drawing/2016/11/main" r:id="rId3"/>
              </a:ext>
            </a:extLst>
          </a:blip>
          <a:srcRect t="33036"/>
          <a:stretch/>
        </p:blipFill>
        <p:spPr>
          <a:xfrm>
            <a:off x="20" y="327388"/>
            <a:ext cx="12191980" cy="6857990"/>
          </a:xfrm>
          <a:prstGeom prst="rect">
            <a:avLst/>
          </a:prstGeom>
        </p:spPr>
      </p:pic>
      <p:sp>
        <p:nvSpPr>
          <p:cNvPr id="2" name="Title 1">
            <a:extLst>
              <a:ext uri="{FF2B5EF4-FFF2-40B4-BE49-F238E27FC236}">
                <a16:creationId xmlns:a16="http://schemas.microsoft.com/office/drawing/2014/main" id="{D86568B8-524F-3DD2-BEA9-2B2DBDA26715}"/>
              </a:ext>
            </a:extLst>
          </p:cNvPr>
          <p:cNvSpPr>
            <a:spLocks noGrp="1"/>
          </p:cNvSpPr>
          <p:nvPr>
            <p:ph type="title"/>
          </p:nvPr>
        </p:nvSpPr>
        <p:spPr/>
        <p:txBody>
          <a:bodyPr>
            <a:normAutofit/>
          </a:bodyPr>
          <a:lstStyle/>
          <a:p>
            <a:r>
              <a:rPr lang="en-US" b="1" dirty="0">
                <a:solidFill>
                  <a:schemeClr val="bg1"/>
                </a:solidFill>
              </a:rPr>
              <a:t>The design of the glasses</a:t>
            </a:r>
          </a:p>
        </p:txBody>
      </p:sp>
      <p:sp>
        <p:nvSpPr>
          <p:cNvPr id="3" name="Content Placeholder 2">
            <a:extLst>
              <a:ext uri="{FF2B5EF4-FFF2-40B4-BE49-F238E27FC236}">
                <a16:creationId xmlns:a16="http://schemas.microsoft.com/office/drawing/2014/main" id="{0DDA092D-A9DF-2E05-D32F-4E297BAAF0C2}"/>
              </a:ext>
            </a:extLst>
          </p:cNvPr>
          <p:cNvSpPr>
            <a:spLocks noGrp="1"/>
          </p:cNvSpPr>
          <p:nvPr>
            <p:ph idx="1"/>
          </p:nvPr>
        </p:nvSpPr>
        <p:spPr>
          <a:xfrm>
            <a:off x="541867" y="2103120"/>
            <a:ext cx="10583333" cy="4112286"/>
          </a:xfrm>
        </p:spPr>
        <p:txBody>
          <a:bodyPr>
            <a:noAutofit/>
          </a:bodyPr>
          <a:lstStyle/>
          <a:p>
            <a:pPr>
              <a:lnSpc>
                <a:spcPct val="90000"/>
              </a:lnSpc>
              <a:buFont typeface="Wingdings" pitchFamily="2" charset="2"/>
              <a:buChar char="q"/>
            </a:pPr>
            <a:r>
              <a:rPr lang="en-US" sz="2000" dirty="0"/>
              <a:t>I</a:t>
            </a:r>
            <a:r>
              <a:rPr lang="en-US" sz="2000" dirty="0">
                <a:latin typeface="Cambria Math" panose="02040503050406030204" pitchFamily="18" charset="0"/>
                <a:ea typeface="Cambria Math" panose="02040503050406030204" pitchFamily="18" charset="0"/>
              </a:rPr>
              <a:t>n 1970 patients had the opportunity to choose frames that were made of colored acetate.</a:t>
            </a:r>
          </a:p>
          <a:p>
            <a:pPr>
              <a:lnSpc>
                <a:spcPct val="90000"/>
              </a:lnSpc>
              <a:buFont typeface="Wingdings" pitchFamily="2" charset="2"/>
              <a:buChar char="q"/>
            </a:pPr>
            <a:endParaRPr lang="en-US" sz="2000" dirty="0">
              <a:latin typeface="Cambria Math" panose="02040503050406030204" pitchFamily="18" charset="0"/>
              <a:ea typeface="Cambria Math" panose="02040503050406030204" pitchFamily="18" charset="0"/>
            </a:endParaRPr>
          </a:p>
          <a:p>
            <a:pPr>
              <a:lnSpc>
                <a:spcPct val="90000"/>
              </a:lnSpc>
              <a:buFont typeface="Wingdings" pitchFamily="2" charset="2"/>
              <a:buChar char="q"/>
            </a:pPr>
            <a:r>
              <a:rPr lang="en-US" sz="2000" dirty="0">
                <a:latin typeface="Cambria Math" panose="02040503050406030204" pitchFamily="18" charset="0"/>
                <a:ea typeface="Cambria Math" panose="02040503050406030204" pitchFamily="18" charset="0"/>
              </a:rPr>
              <a:t>The characteristics of the glasses were also changed so that the legs of the children's glasses have a circular shape, which is to prevent the glasses from falling.</a:t>
            </a:r>
          </a:p>
          <a:p>
            <a:pPr>
              <a:lnSpc>
                <a:spcPct val="90000"/>
              </a:lnSpc>
              <a:buFont typeface="Wingdings" pitchFamily="2" charset="2"/>
              <a:buChar char="q"/>
            </a:pPr>
            <a:endParaRPr lang="en-US" sz="2000" dirty="0">
              <a:latin typeface="Cambria Math" panose="02040503050406030204" pitchFamily="18" charset="0"/>
              <a:ea typeface="Cambria Math" panose="02040503050406030204" pitchFamily="18" charset="0"/>
            </a:endParaRPr>
          </a:p>
          <a:p>
            <a:pPr>
              <a:lnSpc>
                <a:spcPct val="90000"/>
              </a:lnSpc>
              <a:buFont typeface="Wingdings" pitchFamily="2" charset="2"/>
              <a:buChar char="q"/>
            </a:pPr>
            <a:r>
              <a:rPr lang="en-US" sz="2000" dirty="0">
                <a:latin typeface="Cambria Math" panose="02040503050406030204" pitchFamily="18" charset="0"/>
                <a:ea typeface="Cambria Math" panose="02040503050406030204" pitchFamily="18" charset="0"/>
              </a:rPr>
              <a:t>But in 1976 the Ministry of Health said it would refuse the NHS license for eyeglass frame manufacturers in addition, they were prohibited from designing or creating new models of drugs that had not been from the NHS.</a:t>
            </a:r>
          </a:p>
          <a:p>
            <a:pPr>
              <a:lnSpc>
                <a:spcPct val="90000"/>
              </a:lnSpc>
              <a:buFont typeface="Wingdings" pitchFamily="2" charset="2"/>
              <a:buChar char="q"/>
            </a:pPr>
            <a:endParaRPr lang="en-US" sz="2000" dirty="0">
              <a:latin typeface="Cambria Math" panose="02040503050406030204" pitchFamily="18" charset="0"/>
              <a:ea typeface="Cambria Math" panose="02040503050406030204" pitchFamily="18" charset="0"/>
            </a:endParaRPr>
          </a:p>
          <a:p>
            <a:pPr>
              <a:lnSpc>
                <a:spcPct val="90000"/>
              </a:lnSpc>
              <a:buFont typeface="Wingdings" pitchFamily="2" charset="2"/>
              <a:buChar char="q"/>
            </a:pPr>
            <a:r>
              <a:rPr lang="en-US" sz="2000" dirty="0">
                <a:latin typeface="Cambria Math" panose="02040503050406030204" pitchFamily="18" charset="0"/>
                <a:ea typeface="Cambria Math" panose="02040503050406030204" pitchFamily="18" charset="0"/>
              </a:rPr>
              <a:t>Since the design provided by the NHS was carried out according to the finances it had to cover the expenses.</a:t>
            </a:r>
          </a:p>
        </p:txBody>
      </p:sp>
      <p:sp>
        <p:nvSpPr>
          <p:cNvPr id="6" name="TextBox 5">
            <a:extLst>
              <a:ext uri="{FF2B5EF4-FFF2-40B4-BE49-F238E27FC236}">
                <a16:creationId xmlns:a16="http://schemas.microsoft.com/office/drawing/2014/main" id="{7504EE73-AC5D-3D35-B9D9-F5ECAEE24A4E}"/>
              </a:ext>
            </a:extLst>
          </p:cNvPr>
          <p:cNvSpPr txBox="1"/>
          <p:nvPr/>
        </p:nvSpPr>
        <p:spPr>
          <a:xfrm>
            <a:off x="9652523" y="6657945"/>
            <a:ext cx="2539477"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3" tooltip="https://flickr.com/photos/bevgoodwin/8591822921">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spTree>
    <p:extLst>
      <p:ext uri="{BB962C8B-B14F-4D97-AF65-F5344CB8AC3E}">
        <p14:creationId xmlns:p14="http://schemas.microsoft.com/office/powerpoint/2010/main" val="1323646891"/>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41AB12-CF7B-1537-B3BD-EA7D4C5C40F2}"/>
              </a:ext>
            </a:extLst>
          </p:cNvPr>
          <p:cNvSpPr>
            <a:spLocks noGrp="1"/>
          </p:cNvSpPr>
          <p:nvPr>
            <p:ph type="title"/>
          </p:nvPr>
        </p:nvSpPr>
        <p:spPr>
          <a:xfrm>
            <a:off x="1066800" y="642594"/>
            <a:ext cx="1899424" cy="229432"/>
          </a:xfrm>
        </p:spPr>
        <p:txBody>
          <a:bodyPr>
            <a:normAutofit fontScale="90000"/>
          </a:bodyPr>
          <a:lstStyle/>
          <a:p>
            <a:endParaRPr lang="en-US" dirty="0"/>
          </a:p>
        </p:txBody>
      </p:sp>
      <p:sp>
        <p:nvSpPr>
          <p:cNvPr id="3" name="Content Placeholder 2">
            <a:extLst>
              <a:ext uri="{FF2B5EF4-FFF2-40B4-BE49-F238E27FC236}">
                <a16:creationId xmlns:a16="http://schemas.microsoft.com/office/drawing/2014/main" id="{8B66F7B8-0F78-6118-F5DF-717994391218}"/>
              </a:ext>
            </a:extLst>
          </p:cNvPr>
          <p:cNvSpPr>
            <a:spLocks noGrp="1"/>
          </p:cNvSpPr>
          <p:nvPr>
            <p:ph sz="half" idx="1"/>
          </p:nvPr>
        </p:nvSpPr>
        <p:spPr/>
        <p:txBody>
          <a:bodyPr/>
          <a:lstStyle/>
          <a:p>
            <a:endParaRPr lang="en-US"/>
          </a:p>
        </p:txBody>
      </p:sp>
      <p:sp>
        <p:nvSpPr>
          <p:cNvPr id="4" name="Content Placeholder 3">
            <a:extLst>
              <a:ext uri="{FF2B5EF4-FFF2-40B4-BE49-F238E27FC236}">
                <a16:creationId xmlns:a16="http://schemas.microsoft.com/office/drawing/2014/main" id="{58227414-32E1-0116-17C3-303924FD95E2}"/>
              </a:ext>
            </a:extLst>
          </p:cNvPr>
          <p:cNvSpPr>
            <a:spLocks noGrp="1"/>
          </p:cNvSpPr>
          <p:nvPr>
            <p:ph sz="half" idx="2"/>
          </p:nvPr>
        </p:nvSpPr>
        <p:spPr/>
        <p:txBody>
          <a:bodyPr/>
          <a:lstStyle/>
          <a:p>
            <a:endParaRPr lang="en-US" dirty="0"/>
          </a:p>
        </p:txBody>
      </p:sp>
      <p:pic>
        <p:nvPicPr>
          <p:cNvPr id="5" name="Picture 4">
            <a:extLst>
              <a:ext uri="{FF2B5EF4-FFF2-40B4-BE49-F238E27FC236}">
                <a16:creationId xmlns:a16="http://schemas.microsoft.com/office/drawing/2014/main" id="{98666C38-A61F-1108-1A27-6E40B5CBB301}"/>
              </a:ext>
            </a:extLst>
          </p:cNvPr>
          <p:cNvPicPr>
            <a:picLocks noChangeAspect="1"/>
          </p:cNvPicPr>
          <p:nvPr/>
        </p:nvPicPr>
        <p:blipFill>
          <a:blip r:embed="rId2"/>
          <a:stretch>
            <a:fillRect/>
          </a:stretch>
        </p:blipFill>
        <p:spPr>
          <a:xfrm>
            <a:off x="5690692" y="526338"/>
            <a:ext cx="6114135" cy="4703584"/>
          </a:xfrm>
          <a:prstGeom prst="rect">
            <a:avLst/>
          </a:prstGeom>
        </p:spPr>
      </p:pic>
      <p:pic>
        <p:nvPicPr>
          <p:cNvPr id="6" name="Picture 5">
            <a:extLst>
              <a:ext uri="{FF2B5EF4-FFF2-40B4-BE49-F238E27FC236}">
                <a16:creationId xmlns:a16="http://schemas.microsoft.com/office/drawing/2014/main" id="{CBBB518A-74F4-6724-4A37-9089506A099F}"/>
              </a:ext>
            </a:extLst>
          </p:cNvPr>
          <p:cNvPicPr>
            <a:picLocks noChangeAspect="1"/>
          </p:cNvPicPr>
          <p:nvPr/>
        </p:nvPicPr>
        <p:blipFill>
          <a:blip r:embed="rId3"/>
          <a:stretch>
            <a:fillRect/>
          </a:stretch>
        </p:blipFill>
        <p:spPr>
          <a:xfrm>
            <a:off x="260663" y="1329225"/>
            <a:ext cx="5472478" cy="5171935"/>
          </a:xfrm>
          <a:prstGeom prst="rect">
            <a:avLst/>
          </a:prstGeom>
        </p:spPr>
      </p:pic>
    </p:spTree>
    <p:extLst>
      <p:ext uri="{BB962C8B-B14F-4D97-AF65-F5344CB8AC3E}">
        <p14:creationId xmlns:p14="http://schemas.microsoft.com/office/powerpoint/2010/main" val="13430857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CA8CB-17A6-90DA-6148-E52114C5CF22}"/>
              </a:ext>
            </a:extLst>
          </p:cNvPr>
          <p:cNvSpPr>
            <a:spLocks noGrp="1"/>
          </p:cNvSpPr>
          <p:nvPr>
            <p:ph type="title"/>
          </p:nvPr>
        </p:nvSpPr>
        <p:spPr>
          <a:xfrm>
            <a:off x="3200400" y="457200"/>
            <a:ext cx="5832087" cy="1556994"/>
          </a:xfrm>
        </p:spPr>
        <p:txBody>
          <a:bodyPr/>
          <a:lstStyle/>
          <a:p>
            <a:r>
              <a:rPr lang="en-US" b="1" dirty="0">
                <a:solidFill>
                  <a:schemeClr val="bg1"/>
                </a:solidFill>
              </a:rPr>
              <a:t>Optics improvements</a:t>
            </a:r>
          </a:p>
        </p:txBody>
      </p:sp>
      <p:sp>
        <p:nvSpPr>
          <p:cNvPr id="3" name="Content Placeholder 2">
            <a:extLst>
              <a:ext uri="{FF2B5EF4-FFF2-40B4-BE49-F238E27FC236}">
                <a16:creationId xmlns:a16="http://schemas.microsoft.com/office/drawing/2014/main" id="{0D5367CA-35E0-BC56-E9CF-31BDAFBE4C49}"/>
              </a:ext>
            </a:extLst>
          </p:cNvPr>
          <p:cNvSpPr>
            <a:spLocks noGrp="1"/>
          </p:cNvSpPr>
          <p:nvPr>
            <p:ph sz="half" idx="1"/>
          </p:nvPr>
        </p:nvSpPr>
        <p:spPr>
          <a:xfrm>
            <a:off x="530579" y="1773044"/>
            <a:ext cx="5429954" cy="4627756"/>
          </a:xfrm>
        </p:spPr>
        <p:txBody>
          <a:bodyPr>
            <a:normAutofit fontScale="92500"/>
          </a:bodyPr>
          <a:lstStyle/>
          <a:p>
            <a:pPr>
              <a:buFont typeface="Wingdings" pitchFamily="2" charset="2"/>
              <a:buChar char="q"/>
            </a:pPr>
            <a:r>
              <a:rPr lang="en-US" dirty="0">
                <a:latin typeface="Cambria Math" panose="02040503050406030204" pitchFamily="18" charset="0"/>
                <a:ea typeface="Cambria Math" panose="02040503050406030204" pitchFamily="18" charset="0"/>
              </a:rPr>
              <a:t>After that, in 1983, the government was presented with a super original design for women and children in which the frame would be thinner so that it would not weigh as much.</a:t>
            </a:r>
          </a:p>
          <a:p>
            <a:pPr marL="0" indent="0">
              <a:buNone/>
            </a:pPr>
            <a:endParaRPr lang="en-US" dirty="0">
              <a:latin typeface="Cambria Math" panose="02040503050406030204" pitchFamily="18" charset="0"/>
              <a:ea typeface="Cambria Math" panose="02040503050406030204" pitchFamily="18" charset="0"/>
            </a:endParaRPr>
          </a:p>
          <a:p>
            <a:pPr>
              <a:buFont typeface="Wingdings" pitchFamily="2" charset="2"/>
              <a:buChar char="q"/>
            </a:pPr>
            <a:r>
              <a:rPr lang="en-US" dirty="0">
                <a:latin typeface="Cambria Math" panose="02040503050406030204" pitchFamily="18" charset="0"/>
                <a:ea typeface="Cambria Math" panose="02040503050406030204" pitchFamily="18" charset="0"/>
              </a:rPr>
              <a:t>1986 was the last year the NHS provided free eye checks and glasses to all patients regardless of age.</a:t>
            </a:r>
          </a:p>
          <a:p>
            <a:pPr>
              <a:buFont typeface="Wingdings" pitchFamily="2" charset="2"/>
              <a:buChar char="q"/>
            </a:pPr>
            <a:endParaRPr lang="en-US" dirty="0">
              <a:latin typeface="Cambria Math" panose="02040503050406030204" pitchFamily="18" charset="0"/>
              <a:ea typeface="Cambria Math" panose="02040503050406030204" pitchFamily="18" charset="0"/>
            </a:endParaRPr>
          </a:p>
          <a:p>
            <a:pPr>
              <a:buFont typeface="Wingdings" pitchFamily="2" charset="2"/>
              <a:buChar char="q"/>
            </a:pPr>
            <a:r>
              <a:rPr lang="en-US" dirty="0">
                <a:latin typeface="Cambria Math" panose="02040503050406030204" pitchFamily="18" charset="0"/>
                <a:ea typeface="Cambria Math" panose="02040503050406030204" pitchFamily="18" charset="0"/>
              </a:rPr>
              <a:t>Because of that the NHS gave patients a little financial help so their optical care would not be so expensive.</a:t>
            </a:r>
          </a:p>
          <a:p>
            <a:pPr marL="0" indent="0">
              <a:buNone/>
            </a:pPr>
            <a:endParaRPr lang="en-US" dirty="0">
              <a:latin typeface="Cambria Math" panose="02040503050406030204" pitchFamily="18" charset="0"/>
              <a:ea typeface="Cambria Math" panose="02040503050406030204" pitchFamily="18" charset="0"/>
            </a:endParaRPr>
          </a:p>
          <a:p>
            <a:pPr>
              <a:buFont typeface="Wingdings" pitchFamily="2" charset="2"/>
              <a:buChar char="q"/>
            </a:pPr>
            <a:r>
              <a:rPr lang="en-US" dirty="0">
                <a:latin typeface="Cambria Math" panose="02040503050406030204" pitchFamily="18" charset="0"/>
                <a:ea typeface="Cambria Math" panose="02040503050406030204" pitchFamily="18" charset="0"/>
              </a:rPr>
              <a:t>In 2000 the government allowed them to license the NHS optometry so that they could provide individual care to their patients and thus would be a help to GPs.</a:t>
            </a:r>
          </a:p>
          <a:p>
            <a:endParaRPr lang="en-US" dirty="0"/>
          </a:p>
        </p:txBody>
      </p:sp>
      <p:sp>
        <p:nvSpPr>
          <p:cNvPr id="4" name="Content Placeholder 3">
            <a:extLst>
              <a:ext uri="{FF2B5EF4-FFF2-40B4-BE49-F238E27FC236}">
                <a16:creationId xmlns:a16="http://schemas.microsoft.com/office/drawing/2014/main" id="{94D89F79-B32E-99B7-584A-31B478ABAFBB}"/>
              </a:ext>
            </a:extLst>
          </p:cNvPr>
          <p:cNvSpPr>
            <a:spLocks noGrp="1"/>
          </p:cNvSpPr>
          <p:nvPr>
            <p:ph sz="half" idx="2"/>
          </p:nvPr>
        </p:nvSpPr>
        <p:spPr>
          <a:xfrm>
            <a:off x="6095999" y="1862254"/>
            <a:ext cx="5565421" cy="3989906"/>
          </a:xfrm>
        </p:spPr>
        <p:txBody>
          <a:bodyPr>
            <a:normAutofit fontScale="92500"/>
          </a:bodyPr>
          <a:lstStyle/>
          <a:p>
            <a:pPr>
              <a:buFont typeface="Wingdings" pitchFamily="2" charset="2"/>
              <a:buChar char="q"/>
            </a:pPr>
            <a:r>
              <a:rPr lang="en-US" dirty="0">
                <a:latin typeface="Cambria Math" panose="02040503050406030204" pitchFamily="18" charset="0"/>
                <a:ea typeface="Cambria Math" panose="02040503050406030204" pitchFamily="18" charset="0"/>
              </a:rPr>
              <a:t>In 2010 it improved its services which helps to better deal with the most serious optical problems.</a:t>
            </a:r>
          </a:p>
          <a:p>
            <a:pPr>
              <a:buFont typeface="Wingdings" pitchFamily="2" charset="2"/>
              <a:buChar char="q"/>
            </a:pPr>
            <a:endParaRPr lang="en-US" dirty="0">
              <a:latin typeface="Cambria Math" panose="02040503050406030204" pitchFamily="18" charset="0"/>
              <a:ea typeface="Cambria Math" panose="02040503050406030204" pitchFamily="18" charset="0"/>
            </a:endParaRPr>
          </a:p>
          <a:p>
            <a:pPr>
              <a:buFont typeface="Wingdings" pitchFamily="2" charset="2"/>
              <a:buChar char="q"/>
            </a:pPr>
            <a:r>
              <a:rPr lang="en-US" sz="1800" dirty="0">
                <a:latin typeface="Cambria Math" panose="02040503050406030204" pitchFamily="18" charset="0"/>
                <a:ea typeface="Cambria Math" panose="02040503050406030204" pitchFamily="18" charset="0"/>
              </a:rPr>
              <a:t>Even over the years and currently, optometrists have already created different lenses, which they call contact lenses, which can be transparent or colored and are very comfortable to work with.</a:t>
            </a:r>
          </a:p>
          <a:p>
            <a:pPr>
              <a:buFont typeface="Wingdings" pitchFamily="2" charset="2"/>
              <a:buChar char="q"/>
            </a:pPr>
            <a:endParaRPr lang="en-US" sz="1800" dirty="0">
              <a:latin typeface="Cambria Math" panose="02040503050406030204" pitchFamily="18" charset="0"/>
              <a:ea typeface="Cambria Math" panose="02040503050406030204" pitchFamily="18" charset="0"/>
            </a:endParaRPr>
          </a:p>
          <a:p>
            <a:pPr>
              <a:buFont typeface="Wingdings" pitchFamily="2" charset="2"/>
              <a:buChar char="q"/>
            </a:pPr>
            <a:r>
              <a:rPr lang="en-US" sz="1800" dirty="0">
                <a:latin typeface="Cambria Math" panose="02040503050406030204" pitchFamily="18" charset="0"/>
                <a:ea typeface="Cambria Math" panose="02040503050406030204" pitchFamily="18" charset="0"/>
              </a:rPr>
              <a:t>In addition, technology has advanced so much that there are even </a:t>
            </a:r>
            <a:r>
              <a:rPr lang="en-US" sz="1800" dirty="0" err="1">
                <a:latin typeface="Cambria Math" panose="02040503050406030204" pitchFamily="18" charset="0"/>
                <a:ea typeface="Cambria Math" panose="02040503050406030204" pitchFamily="18" charset="0"/>
              </a:rPr>
              <a:t>optology</a:t>
            </a:r>
            <a:r>
              <a:rPr lang="en-US" sz="1800" dirty="0">
                <a:latin typeface="Cambria Math" panose="02040503050406030204" pitchFamily="18" charset="0"/>
                <a:ea typeface="Cambria Math" panose="02040503050406030204" pitchFamily="18" charset="0"/>
              </a:rPr>
              <a:t> doctors who operate to be able to have a more optical vision and avoid any more serious diseases or avoid anything.</a:t>
            </a:r>
          </a:p>
          <a:p>
            <a:pPr>
              <a:buFont typeface="Wingdings" pitchFamily="2" charset="2"/>
              <a:buChar char="q"/>
            </a:pPr>
            <a:endParaRPr lang="en-US" sz="1800" dirty="0"/>
          </a:p>
          <a:p>
            <a:endParaRPr lang="en-US" dirty="0"/>
          </a:p>
        </p:txBody>
      </p:sp>
    </p:spTree>
    <p:extLst>
      <p:ext uri="{BB962C8B-B14F-4D97-AF65-F5344CB8AC3E}">
        <p14:creationId xmlns:p14="http://schemas.microsoft.com/office/powerpoint/2010/main" val="11099629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994138-AAF2-8344-F2A9-973B96041366}"/>
              </a:ext>
            </a:extLst>
          </p:cNvPr>
          <p:cNvSpPr>
            <a:spLocks noGrp="1"/>
          </p:cNvSpPr>
          <p:nvPr>
            <p:ph type="title"/>
          </p:nvPr>
        </p:nvSpPr>
        <p:spPr/>
        <p:txBody>
          <a:bodyPr/>
          <a:lstStyle/>
          <a:p>
            <a:r>
              <a:rPr lang="en-US" dirty="0"/>
              <a:t>Reference</a:t>
            </a:r>
          </a:p>
        </p:txBody>
      </p:sp>
      <p:sp>
        <p:nvSpPr>
          <p:cNvPr id="3" name="Content Placeholder 2">
            <a:extLst>
              <a:ext uri="{FF2B5EF4-FFF2-40B4-BE49-F238E27FC236}">
                <a16:creationId xmlns:a16="http://schemas.microsoft.com/office/drawing/2014/main" id="{A3112E69-0617-3889-17A1-04BC5A80DA34}"/>
              </a:ext>
            </a:extLst>
          </p:cNvPr>
          <p:cNvSpPr>
            <a:spLocks noGrp="1"/>
          </p:cNvSpPr>
          <p:nvPr>
            <p:ph idx="1"/>
          </p:nvPr>
        </p:nvSpPr>
        <p:spPr>
          <a:xfrm>
            <a:off x="624469" y="2103120"/>
            <a:ext cx="10760926" cy="3931920"/>
          </a:xfrm>
        </p:spPr>
        <p:txBody>
          <a:bodyPr/>
          <a:lstStyle/>
          <a:p>
            <a:pPr>
              <a:buFont typeface="Wingdings" pitchFamily="2" charset="2"/>
              <a:buChar char="q"/>
            </a:pPr>
            <a:r>
              <a:rPr lang="en-US" dirty="0"/>
              <a:t>Canales, K. Curator , A. (1985) V&amp;A People’s History of the NHS </a:t>
            </a:r>
            <a:r>
              <a:rPr lang="en-US" dirty="0">
                <a:hlinkClick r:id="rId2"/>
              </a:rPr>
              <a:t>https://peopleshistorynhs.org/encyclopaedia/nhs-glasses/</a:t>
            </a:r>
            <a:r>
              <a:rPr lang="en-US" dirty="0"/>
              <a:t>.</a:t>
            </a:r>
          </a:p>
          <a:p>
            <a:pPr>
              <a:buFont typeface="Wingdings" pitchFamily="2" charset="2"/>
              <a:buChar char="q"/>
            </a:pPr>
            <a:r>
              <a:rPr lang="en-US" dirty="0"/>
              <a:t>Goldsmith ,O. (2016) Centro Optics  </a:t>
            </a:r>
            <a:r>
              <a:rPr lang="en-US" dirty="0">
                <a:hlinkClick r:id="rId3"/>
              </a:rPr>
              <a:t>https://www.centroopticoberciano.com/optometria-contactologia/</a:t>
            </a:r>
            <a:r>
              <a:rPr lang="en-US" dirty="0"/>
              <a:t>.</a:t>
            </a:r>
          </a:p>
          <a:p>
            <a:pPr>
              <a:buFont typeface="Wingdings" pitchFamily="2" charset="2"/>
              <a:buChar char="q"/>
            </a:pPr>
            <a:r>
              <a:rPr lang="en-US" dirty="0"/>
              <a:t>Wikipedia ,</a:t>
            </a:r>
            <a:r>
              <a:rPr lang="en-US" dirty="0" err="1"/>
              <a:t>nd</a:t>
            </a:r>
            <a:r>
              <a:rPr lang="en-US" dirty="0"/>
              <a:t> Optics </a:t>
            </a:r>
            <a:r>
              <a:rPr lang="en-US" dirty="0">
                <a:hlinkClick r:id="rId4"/>
              </a:rPr>
              <a:t>https://en.wikipedia.org/wiki/Optics#Lenses</a:t>
            </a:r>
            <a:r>
              <a:rPr lang="en-US" dirty="0"/>
              <a:t> .</a:t>
            </a:r>
          </a:p>
          <a:p>
            <a:pPr>
              <a:buFont typeface="Wingdings" pitchFamily="2" charset="2"/>
              <a:buChar char="q"/>
            </a:pPr>
            <a:r>
              <a:rPr lang="en-US" dirty="0"/>
              <a:t>Providing NHS services (2023) Primary Eyecare </a:t>
            </a:r>
            <a:r>
              <a:rPr lang="en-US" dirty="0">
                <a:hlinkClick r:id="rId5"/>
              </a:rPr>
              <a:t>https://primaryeyecare.co.uk/primary-eyecares-approach-to-delivering-nhs-eye-care-andsupport</a:t>
            </a:r>
            <a:r>
              <a:rPr lang="en-US" dirty="0"/>
              <a:t>.</a:t>
            </a:r>
          </a:p>
          <a:p>
            <a:pPr>
              <a:buFont typeface="Wingdings" pitchFamily="2" charset="2"/>
              <a:buChar char="q"/>
            </a:pPr>
            <a:r>
              <a:rPr lang="en-US" dirty="0" err="1"/>
              <a:t>Opticos</a:t>
            </a:r>
            <a:r>
              <a:rPr lang="en-US" dirty="0"/>
              <a:t> </a:t>
            </a:r>
            <a:r>
              <a:rPr lang="en-US" dirty="0" err="1"/>
              <a:t>Optometrista</a:t>
            </a:r>
            <a:r>
              <a:rPr lang="en-US" dirty="0"/>
              <a:t> (2009) Optometrist in England </a:t>
            </a:r>
            <a:r>
              <a:rPr lang="en-US" dirty="0">
                <a:hlinkClick r:id="rId6"/>
              </a:rPr>
              <a:t>https://www.opticos-optometristas.com/foro/viewtopic.php?t=2204</a:t>
            </a:r>
            <a:r>
              <a:rPr lang="en-US" dirty="0"/>
              <a:t>.</a:t>
            </a:r>
          </a:p>
          <a:p>
            <a:pPr>
              <a:buFont typeface="Wingdings" pitchFamily="2" charset="2"/>
              <a:buChar char="q"/>
            </a:pPr>
            <a:r>
              <a:rPr lang="en-US" dirty="0" err="1"/>
              <a:t>Linkedin</a:t>
            </a:r>
            <a:r>
              <a:rPr lang="en-US" dirty="0"/>
              <a:t> (1948) NHS Hospitals and healthcare, </a:t>
            </a:r>
            <a:r>
              <a:rPr lang="en-US" dirty="0">
                <a:hlinkClick r:id="rId7"/>
              </a:rPr>
              <a:t>https://es.linkedin.com/company/nhs?trk=ppro_cprof</a:t>
            </a:r>
            <a:r>
              <a:rPr lang="en-US" dirty="0"/>
              <a:t>.</a:t>
            </a:r>
          </a:p>
          <a:p>
            <a:pPr marL="0" indent="0">
              <a:buNone/>
            </a:pPr>
            <a:endParaRPr lang="en-US" dirty="0"/>
          </a:p>
          <a:p>
            <a:endParaRPr lang="en-US" dirty="0"/>
          </a:p>
          <a:p>
            <a:endParaRPr lang="en-US" dirty="0"/>
          </a:p>
        </p:txBody>
      </p:sp>
    </p:spTree>
    <p:extLst>
      <p:ext uri="{BB962C8B-B14F-4D97-AF65-F5344CB8AC3E}">
        <p14:creationId xmlns:p14="http://schemas.microsoft.com/office/powerpoint/2010/main" val="80505651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736059"/>
      </a:dk2>
      <a:lt2>
        <a:srgbClr val="E7E0C7"/>
      </a:lt2>
      <a:accent1>
        <a:srgbClr val="92B0C8"/>
      </a:accent1>
      <a:accent2>
        <a:srgbClr val="E37C3D"/>
      </a:accent2>
      <a:accent3>
        <a:srgbClr val="A5AB81"/>
      </a:accent3>
      <a:accent4>
        <a:srgbClr val="E9B635"/>
      </a:accent4>
      <a:accent5>
        <a:srgbClr val="7BA79D"/>
      </a:accent5>
      <a:accent6>
        <a:srgbClr val="968C8C"/>
      </a:accent6>
      <a:hlink>
        <a:srgbClr val="F7A115"/>
      </a:hlink>
      <a:folHlink>
        <a:srgbClr val="969696"/>
      </a:folHlink>
    </a:clrScheme>
    <a:fontScheme name="Savon">
      <a:maj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3F20CFC1-E34F-405B-AA49-5BE0E194F1B3}"/>
    </a:ext>
  </a:extLst>
</a:theme>
</file>

<file path=docProps/app.xml><?xml version="1.0" encoding="utf-8"?>
<Properties xmlns="http://schemas.openxmlformats.org/officeDocument/2006/extended-properties" xmlns:vt="http://schemas.openxmlformats.org/officeDocument/2006/docPropsVTypes">
  <Template>Savon</Template>
  <TotalTime>423</TotalTime>
  <Words>727</Words>
  <Application>Microsoft Macintosh PowerPoint</Application>
  <PresentationFormat>Widescreen</PresentationFormat>
  <Paragraphs>47</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Cambria Math</vt:lpstr>
      <vt:lpstr>Garamond</vt:lpstr>
      <vt:lpstr>Wingdings</vt:lpstr>
      <vt:lpstr>Savon</vt:lpstr>
      <vt:lpstr>  Opticians         in     NHS</vt:lpstr>
      <vt:lpstr>Introduction</vt:lpstr>
      <vt:lpstr>In 1948 NHS</vt:lpstr>
      <vt:lpstr>In 1948-1960 </vt:lpstr>
      <vt:lpstr>PowerPoint Presentation</vt:lpstr>
      <vt:lpstr>The design of the glasses</vt:lpstr>
      <vt:lpstr>PowerPoint Presentation</vt:lpstr>
      <vt:lpstr>Optics improvements</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Opticians         in     NHS</dc:title>
  <dc:creator>Mayerli Hadde Jaramillo Ronquillo (2312299)</dc:creator>
  <cp:lastModifiedBy>Mayerli Hadde Jaramillo Ronquillo (2312299)</cp:lastModifiedBy>
  <cp:revision>2</cp:revision>
  <dcterms:created xsi:type="dcterms:W3CDTF">2024-03-10T00:28:14Z</dcterms:created>
  <dcterms:modified xsi:type="dcterms:W3CDTF">2024-03-11T19:49:10Z</dcterms:modified>
</cp:coreProperties>
</file>