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20"/>
  </p:notesMasterIdLst>
  <p:sldIdLst>
    <p:sldId id="256" r:id="rId2"/>
    <p:sldId id="257" r:id="rId3"/>
    <p:sldId id="277" r:id="rId4"/>
    <p:sldId id="259" r:id="rId5"/>
    <p:sldId id="266" r:id="rId6"/>
    <p:sldId id="272" r:id="rId7"/>
    <p:sldId id="274" r:id="rId8"/>
    <p:sldId id="275" r:id="rId9"/>
    <p:sldId id="276" r:id="rId10"/>
    <p:sldId id="258" r:id="rId11"/>
    <p:sldId id="260" r:id="rId12"/>
    <p:sldId id="261" r:id="rId13"/>
    <p:sldId id="278" r:id="rId14"/>
    <p:sldId id="279" r:id="rId15"/>
    <p:sldId id="280" r:id="rId16"/>
    <p:sldId id="282" r:id="rId17"/>
    <p:sldId id="269" r:id="rId18"/>
    <p:sldId id="28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C4857A-08A3-9797-DCE5-6C73247C76FC}" v="22" dt="2021-01-14T15:20:43.159"/>
    <p1510:client id="{ECE32A23-4C7C-4529-B627-A01797207AF5}" v="7" dt="2021-01-14T13:19:54.7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392" autoAdjust="0"/>
  </p:normalViewPr>
  <p:slideViewPr>
    <p:cSldViewPr snapToGrid="0">
      <p:cViewPr varScale="1">
        <p:scale>
          <a:sx n="36" d="100"/>
          <a:sy n="36" d="100"/>
        </p:scale>
        <p:origin x="66" y="6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ata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ppt/diagrams/_rels/data4.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image" Target="../media/image6.png"/></Relationships>
</file>

<file path=ppt/diagrams/_rels/data5.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rawing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ppt/diagrams/_rels/drawing4.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image" Target="../media/image6.png"/></Relationships>
</file>

<file path=ppt/diagrams/_rels/drawing5.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A39A17-F758-42F9-A343-D5EE1483FAE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FB52CFA-9873-494C-8207-1FF28AFDFA14}">
      <dgm:prSet/>
      <dgm:spPr/>
      <dgm:t>
        <a:bodyPr/>
        <a:lstStyle/>
        <a:p>
          <a:pPr>
            <a:lnSpc>
              <a:spcPct val="100000"/>
            </a:lnSpc>
            <a:defRPr cap="all"/>
          </a:pPr>
          <a:r>
            <a:rPr lang="en-GB"/>
            <a:t>Sustainable jewellery – important for the environment</a:t>
          </a:r>
          <a:endParaRPr lang="en-US"/>
        </a:p>
      </dgm:t>
    </dgm:pt>
    <dgm:pt modelId="{761ED75D-AF26-4353-A94C-E917369BE71A}" type="parTrans" cxnId="{4A5C27FE-6392-4E63-A086-ABFDFA3C9A24}">
      <dgm:prSet/>
      <dgm:spPr/>
      <dgm:t>
        <a:bodyPr/>
        <a:lstStyle/>
        <a:p>
          <a:endParaRPr lang="en-US"/>
        </a:p>
      </dgm:t>
    </dgm:pt>
    <dgm:pt modelId="{348CA897-EE1C-49B3-B567-9EB0E9F59C2C}" type="sibTrans" cxnId="{4A5C27FE-6392-4E63-A086-ABFDFA3C9A24}">
      <dgm:prSet/>
      <dgm:spPr/>
      <dgm:t>
        <a:bodyPr/>
        <a:lstStyle/>
        <a:p>
          <a:endParaRPr lang="en-US"/>
        </a:p>
      </dgm:t>
    </dgm:pt>
    <dgm:pt modelId="{AA8411B4-1424-482E-A396-2041FA53FA33}">
      <dgm:prSet/>
      <dgm:spPr/>
      <dgm:t>
        <a:bodyPr/>
        <a:lstStyle/>
        <a:p>
          <a:pPr>
            <a:lnSpc>
              <a:spcPct val="100000"/>
            </a:lnSpc>
            <a:defRPr cap="all"/>
          </a:pPr>
          <a:r>
            <a:rPr lang="en-GB"/>
            <a:t>Selling online expands the market and increases the profit.</a:t>
          </a:r>
          <a:endParaRPr lang="en-US"/>
        </a:p>
      </dgm:t>
    </dgm:pt>
    <dgm:pt modelId="{5B8B4AA0-757F-46A7-B2BD-C0AA6F877A52}" type="parTrans" cxnId="{FAF04190-4D1E-4A49-B386-29EE6115C479}">
      <dgm:prSet/>
      <dgm:spPr/>
      <dgm:t>
        <a:bodyPr/>
        <a:lstStyle/>
        <a:p>
          <a:endParaRPr lang="en-US"/>
        </a:p>
      </dgm:t>
    </dgm:pt>
    <dgm:pt modelId="{A5D09FFB-5970-4A7C-9236-28105D12C08F}" type="sibTrans" cxnId="{FAF04190-4D1E-4A49-B386-29EE6115C479}">
      <dgm:prSet/>
      <dgm:spPr/>
      <dgm:t>
        <a:bodyPr/>
        <a:lstStyle/>
        <a:p>
          <a:endParaRPr lang="en-US"/>
        </a:p>
      </dgm:t>
    </dgm:pt>
    <dgm:pt modelId="{735AF622-9D71-4DFF-A05A-3BAFF48D5CDF}">
      <dgm:prSet/>
      <dgm:spPr/>
      <dgm:t>
        <a:bodyPr/>
        <a:lstStyle/>
        <a:p>
          <a:pPr>
            <a:lnSpc>
              <a:spcPct val="100000"/>
            </a:lnSpc>
            <a:defRPr cap="all"/>
          </a:pPr>
          <a:r>
            <a:rPr lang="en-GB"/>
            <a:t>Rules and regulations regarding the content of the jewellery e.g. lead and cadmium</a:t>
          </a:r>
          <a:endParaRPr lang="en-US"/>
        </a:p>
      </dgm:t>
    </dgm:pt>
    <dgm:pt modelId="{6EB827CE-9F8A-4800-89E0-A3749B1537FF}" type="parTrans" cxnId="{22643742-0211-4424-9546-22508FC0BC90}">
      <dgm:prSet/>
      <dgm:spPr/>
      <dgm:t>
        <a:bodyPr/>
        <a:lstStyle/>
        <a:p>
          <a:endParaRPr lang="en-US"/>
        </a:p>
      </dgm:t>
    </dgm:pt>
    <dgm:pt modelId="{1A171ACF-1AA4-4FE5-9CCB-FE27571E9667}" type="sibTrans" cxnId="{22643742-0211-4424-9546-22508FC0BC90}">
      <dgm:prSet/>
      <dgm:spPr/>
      <dgm:t>
        <a:bodyPr/>
        <a:lstStyle/>
        <a:p>
          <a:endParaRPr lang="en-US"/>
        </a:p>
      </dgm:t>
    </dgm:pt>
    <dgm:pt modelId="{F96B8BA6-CBAE-4B96-A9A9-BDEAEFD639BC}">
      <dgm:prSet/>
      <dgm:spPr/>
      <dgm:t>
        <a:bodyPr/>
        <a:lstStyle/>
        <a:p>
          <a:pPr>
            <a:lnSpc>
              <a:spcPct val="100000"/>
            </a:lnSpc>
            <a:defRPr cap="all"/>
          </a:pPr>
          <a:r>
            <a:rPr lang="en-GB"/>
            <a:t>Virtual ‘Try before you buy’ for custom-jewellery</a:t>
          </a:r>
          <a:endParaRPr lang="en-US"/>
        </a:p>
      </dgm:t>
    </dgm:pt>
    <dgm:pt modelId="{66837005-EA5C-4474-9722-CB414229B0E8}" type="parTrans" cxnId="{CF75E68C-F35C-4412-9E92-5FE13343A80F}">
      <dgm:prSet/>
      <dgm:spPr/>
      <dgm:t>
        <a:bodyPr/>
        <a:lstStyle/>
        <a:p>
          <a:endParaRPr lang="en-US"/>
        </a:p>
      </dgm:t>
    </dgm:pt>
    <dgm:pt modelId="{5F35B843-D06C-4C46-B389-1A01B5CD658F}" type="sibTrans" cxnId="{CF75E68C-F35C-4412-9E92-5FE13343A80F}">
      <dgm:prSet/>
      <dgm:spPr/>
      <dgm:t>
        <a:bodyPr/>
        <a:lstStyle/>
        <a:p>
          <a:endParaRPr lang="en-US"/>
        </a:p>
      </dgm:t>
    </dgm:pt>
    <dgm:pt modelId="{BE8BB9CF-5632-4048-A17E-608BABF41C78}" type="pres">
      <dgm:prSet presAssocID="{AEA39A17-F758-42F9-A343-D5EE1483FAE0}" presName="root" presStyleCnt="0">
        <dgm:presLayoutVars>
          <dgm:dir/>
          <dgm:resizeHandles val="exact"/>
        </dgm:presLayoutVars>
      </dgm:prSet>
      <dgm:spPr/>
    </dgm:pt>
    <dgm:pt modelId="{AF8454C8-4BB5-47CF-ABF7-A1C4B3546E12}" type="pres">
      <dgm:prSet presAssocID="{5FB52CFA-9873-494C-8207-1FF28AFDFA14}" presName="compNode" presStyleCnt="0"/>
      <dgm:spPr/>
    </dgm:pt>
    <dgm:pt modelId="{4362AD34-5561-4D48-ACBB-B2BBE6D07EB4}" type="pres">
      <dgm:prSet presAssocID="{5FB52CFA-9873-494C-8207-1FF28AFDFA14}" presName="iconBgRect" presStyleLbl="bgShp" presStyleIdx="0" presStyleCnt="4"/>
      <dgm:spPr/>
    </dgm:pt>
    <dgm:pt modelId="{A72135B3-423B-4B88-B27C-81F5DE12546E}" type="pres">
      <dgm:prSet presAssocID="{5FB52CFA-9873-494C-8207-1FF28AFDFA1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w"/>
        </a:ext>
      </dgm:extLst>
    </dgm:pt>
    <dgm:pt modelId="{63893483-DCBE-4E35-9454-4482A779C3DB}" type="pres">
      <dgm:prSet presAssocID="{5FB52CFA-9873-494C-8207-1FF28AFDFA14}" presName="spaceRect" presStyleCnt="0"/>
      <dgm:spPr/>
    </dgm:pt>
    <dgm:pt modelId="{55024E5E-B740-4636-910F-84E0F03F7E39}" type="pres">
      <dgm:prSet presAssocID="{5FB52CFA-9873-494C-8207-1FF28AFDFA14}" presName="textRect" presStyleLbl="revTx" presStyleIdx="0" presStyleCnt="4">
        <dgm:presLayoutVars>
          <dgm:chMax val="1"/>
          <dgm:chPref val="1"/>
        </dgm:presLayoutVars>
      </dgm:prSet>
      <dgm:spPr/>
    </dgm:pt>
    <dgm:pt modelId="{6C21E566-AB82-44A4-80E5-2FC60EDBBE4F}" type="pres">
      <dgm:prSet presAssocID="{348CA897-EE1C-49B3-B567-9EB0E9F59C2C}" presName="sibTrans" presStyleCnt="0"/>
      <dgm:spPr/>
    </dgm:pt>
    <dgm:pt modelId="{E5EE1C33-52DB-42A2-B576-ABAEA8D42ED2}" type="pres">
      <dgm:prSet presAssocID="{AA8411B4-1424-482E-A396-2041FA53FA33}" presName="compNode" presStyleCnt="0"/>
      <dgm:spPr/>
    </dgm:pt>
    <dgm:pt modelId="{77A1DC3D-5C50-4875-81B6-727948066B00}" type="pres">
      <dgm:prSet presAssocID="{AA8411B4-1424-482E-A396-2041FA53FA33}" presName="iconBgRect" presStyleLbl="bgShp" presStyleIdx="1" presStyleCnt="4"/>
      <dgm:spPr/>
    </dgm:pt>
    <dgm:pt modelId="{903BA6F2-33E3-4030-BF85-6447F0B3B111}" type="pres">
      <dgm:prSet presAssocID="{AA8411B4-1424-482E-A396-2041FA53FA3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Upward Trend"/>
        </a:ext>
      </dgm:extLst>
    </dgm:pt>
    <dgm:pt modelId="{150FEAD2-2A52-4033-BFC1-10C623B80AB5}" type="pres">
      <dgm:prSet presAssocID="{AA8411B4-1424-482E-A396-2041FA53FA33}" presName="spaceRect" presStyleCnt="0"/>
      <dgm:spPr/>
    </dgm:pt>
    <dgm:pt modelId="{02AB569C-6B9F-44B6-BE99-5368FC0A9174}" type="pres">
      <dgm:prSet presAssocID="{AA8411B4-1424-482E-A396-2041FA53FA33}" presName="textRect" presStyleLbl="revTx" presStyleIdx="1" presStyleCnt="4">
        <dgm:presLayoutVars>
          <dgm:chMax val="1"/>
          <dgm:chPref val="1"/>
        </dgm:presLayoutVars>
      </dgm:prSet>
      <dgm:spPr/>
    </dgm:pt>
    <dgm:pt modelId="{69826FB7-4301-4084-98D8-14FC0455A802}" type="pres">
      <dgm:prSet presAssocID="{A5D09FFB-5970-4A7C-9236-28105D12C08F}" presName="sibTrans" presStyleCnt="0"/>
      <dgm:spPr/>
    </dgm:pt>
    <dgm:pt modelId="{40B2D4E7-EDFD-4772-976F-7111BEA66AB5}" type="pres">
      <dgm:prSet presAssocID="{735AF622-9D71-4DFF-A05A-3BAFF48D5CDF}" presName="compNode" presStyleCnt="0"/>
      <dgm:spPr/>
    </dgm:pt>
    <dgm:pt modelId="{9EE2D75D-1ACA-4FB2-9222-3D3B6FFE27BF}" type="pres">
      <dgm:prSet presAssocID="{735AF622-9D71-4DFF-A05A-3BAFF48D5CDF}" presName="iconBgRect" presStyleLbl="bgShp" presStyleIdx="2" presStyleCnt="4"/>
      <dgm:spPr/>
    </dgm:pt>
    <dgm:pt modelId="{93E33904-82FD-4CD6-ADB2-B9B4F29F7F7E}" type="pres">
      <dgm:prSet presAssocID="{735AF622-9D71-4DFF-A05A-3BAFF48D5CD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7397BB6D-E03E-49BC-A323-D7F1DC075E28}" type="pres">
      <dgm:prSet presAssocID="{735AF622-9D71-4DFF-A05A-3BAFF48D5CDF}" presName="spaceRect" presStyleCnt="0"/>
      <dgm:spPr/>
    </dgm:pt>
    <dgm:pt modelId="{BBDF73D4-4AFD-46B6-B079-A1012FEF9D57}" type="pres">
      <dgm:prSet presAssocID="{735AF622-9D71-4DFF-A05A-3BAFF48D5CDF}" presName="textRect" presStyleLbl="revTx" presStyleIdx="2" presStyleCnt="4">
        <dgm:presLayoutVars>
          <dgm:chMax val="1"/>
          <dgm:chPref val="1"/>
        </dgm:presLayoutVars>
      </dgm:prSet>
      <dgm:spPr/>
    </dgm:pt>
    <dgm:pt modelId="{8CD19DEC-938E-4F9F-ACE4-E0C9EE79D767}" type="pres">
      <dgm:prSet presAssocID="{1A171ACF-1AA4-4FE5-9CCB-FE27571E9667}" presName="sibTrans" presStyleCnt="0"/>
      <dgm:spPr/>
    </dgm:pt>
    <dgm:pt modelId="{06408EC8-5305-4D5B-9ED9-439774B5E805}" type="pres">
      <dgm:prSet presAssocID="{F96B8BA6-CBAE-4B96-A9A9-BDEAEFD639BC}" presName="compNode" presStyleCnt="0"/>
      <dgm:spPr/>
    </dgm:pt>
    <dgm:pt modelId="{7EFE7C6D-66FB-40E0-A8DE-9588DA2B01A1}" type="pres">
      <dgm:prSet presAssocID="{F96B8BA6-CBAE-4B96-A9A9-BDEAEFD639BC}" presName="iconBgRect" presStyleLbl="bgShp" presStyleIdx="3" presStyleCnt="4"/>
      <dgm:spPr/>
    </dgm:pt>
    <dgm:pt modelId="{0D400A13-F1B7-4689-A569-E191CA2B0ADF}" type="pres">
      <dgm:prSet presAssocID="{F96B8BA6-CBAE-4B96-A9A9-BDEAEFD639B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gh heels"/>
        </a:ext>
      </dgm:extLst>
    </dgm:pt>
    <dgm:pt modelId="{197F852A-6079-4CC4-92EA-AC6C144512E2}" type="pres">
      <dgm:prSet presAssocID="{F96B8BA6-CBAE-4B96-A9A9-BDEAEFD639BC}" presName="spaceRect" presStyleCnt="0"/>
      <dgm:spPr/>
    </dgm:pt>
    <dgm:pt modelId="{0A8B7CBE-812A-4307-836E-189AAF71A083}" type="pres">
      <dgm:prSet presAssocID="{F96B8BA6-CBAE-4B96-A9A9-BDEAEFD639BC}" presName="textRect" presStyleLbl="revTx" presStyleIdx="3" presStyleCnt="4">
        <dgm:presLayoutVars>
          <dgm:chMax val="1"/>
          <dgm:chPref val="1"/>
        </dgm:presLayoutVars>
      </dgm:prSet>
      <dgm:spPr/>
    </dgm:pt>
  </dgm:ptLst>
  <dgm:cxnLst>
    <dgm:cxn modelId="{B440AF27-232E-47D3-AAE0-E7B838CFBD37}" type="presOf" srcId="{F96B8BA6-CBAE-4B96-A9A9-BDEAEFD639BC}" destId="{0A8B7CBE-812A-4307-836E-189AAF71A083}" srcOrd="0" destOrd="0" presId="urn:microsoft.com/office/officeart/2018/5/layout/IconCircleLabelList"/>
    <dgm:cxn modelId="{22643742-0211-4424-9546-22508FC0BC90}" srcId="{AEA39A17-F758-42F9-A343-D5EE1483FAE0}" destId="{735AF622-9D71-4DFF-A05A-3BAFF48D5CDF}" srcOrd="2" destOrd="0" parTransId="{6EB827CE-9F8A-4800-89E0-A3749B1537FF}" sibTransId="{1A171ACF-1AA4-4FE5-9CCB-FE27571E9667}"/>
    <dgm:cxn modelId="{54FA6B57-1F64-458F-A9D2-C18302BE4DEA}" type="presOf" srcId="{AA8411B4-1424-482E-A396-2041FA53FA33}" destId="{02AB569C-6B9F-44B6-BE99-5368FC0A9174}" srcOrd="0" destOrd="0" presId="urn:microsoft.com/office/officeart/2018/5/layout/IconCircleLabelList"/>
    <dgm:cxn modelId="{CF75E68C-F35C-4412-9E92-5FE13343A80F}" srcId="{AEA39A17-F758-42F9-A343-D5EE1483FAE0}" destId="{F96B8BA6-CBAE-4B96-A9A9-BDEAEFD639BC}" srcOrd="3" destOrd="0" parTransId="{66837005-EA5C-4474-9722-CB414229B0E8}" sibTransId="{5F35B843-D06C-4C46-B389-1A01B5CD658F}"/>
    <dgm:cxn modelId="{FAF04190-4D1E-4A49-B386-29EE6115C479}" srcId="{AEA39A17-F758-42F9-A343-D5EE1483FAE0}" destId="{AA8411B4-1424-482E-A396-2041FA53FA33}" srcOrd="1" destOrd="0" parTransId="{5B8B4AA0-757F-46A7-B2BD-C0AA6F877A52}" sibTransId="{A5D09FFB-5970-4A7C-9236-28105D12C08F}"/>
    <dgm:cxn modelId="{F0685FA7-1A27-4108-875A-A17D833380B5}" type="presOf" srcId="{735AF622-9D71-4DFF-A05A-3BAFF48D5CDF}" destId="{BBDF73D4-4AFD-46B6-B079-A1012FEF9D57}" srcOrd="0" destOrd="0" presId="urn:microsoft.com/office/officeart/2018/5/layout/IconCircleLabelList"/>
    <dgm:cxn modelId="{0442BCB7-5C79-4DDB-AC4A-9262180363F4}" type="presOf" srcId="{AEA39A17-F758-42F9-A343-D5EE1483FAE0}" destId="{BE8BB9CF-5632-4048-A17E-608BABF41C78}" srcOrd="0" destOrd="0" presId="urn:microsoft.com/office/officeart/2018/5/layout/IconCircleLabelList"/>
    <dgm:cxn modelId="{3962F6F8-D463-4C58-A1EB-7C97240E4508}" type="presOf" srcId="{5FB52CFA-9873-494C-8207-1FF28AFDFA14}" destId="{55024E5E-B740-4636-910F-84E0F03F7E39}" srcOrd="0" destOrd="0" presId="urn:microsoft.com/office/officeart/2018/5/layout/IconCircleLabelList"/>
    <dgm:cxn modelId="{4A5C27FE-6392-4E63-A086-ABFDFA3C9A24}" srcId="{AEA39A17-F758-42F9-A343-D5EE1483FAE0}" destId="{5FB52CFA-9873-494C-8207-1FF28AFDFA14}" srcOrd="0" destOrd="0" parTransId="{761ED75D-AF26-4353-A94C-E917369BE71A}" sibTransId="{348CA897-EE1C-49B3-B567-9EB0E9F59C2C}"/>
    <dgm:cxn modelId="{E79C3FD3-0948-42AC-9DFA-16AB750AF376}" type="presParOf" srcId="{BE8BB9CF-5632-4048-A17E-608BABF41C78}" destId="{AF8454C8-4BB5-47CF-ABF7-A1C4B3546E12}" srcOrd="0" destOrd="0" presId="urn:microsoft.com/office/officeart/2018/5/layout/IconCircleLabelList"/>
    <dgm:cxn modelId="{10DB905D-6329-4A2C-9778-6EA29C1DDB49}" type="presParOf" srcId="{AF8454C8-4BB5-47CF-ABF7-A1C4B3546E12}" destId="{4362AD34-5561-4D48-ACBB-B2BBE6D07EB4}" srcOrd="0" destOrd="0" presId="urn:microsoft.com/office/officeart/2018/5/layout/IconCircleLabelList"/>
    <dgm:cxn modelId="{8190DC52-6F44-4AFE-A4D0-EC483C5D448A}" type="presParOf" srcId="{AF8454C8-4BB5-47CF-ABF7-A1C4B3546E12}" destId="{A72135B3-423B-4B88-B27C-81F5DE12546E}" srcOrd="1" destOrd="0" presId="urn:microsoft.com/office/officeart/2018/5/layout/IconCircleLabelList"/>
    <dgm:cxn modelId="{4ECD3924-B15E-4172-AF0C-3F78E952F48D}" type="presParOf" srcId="{AF8454C8-4BB5-47CF-ABF7-A1C4B3546E12}" destId="{63893483-DCBE-4E35-9454-4482A779C3DB}" srcOrd="2" destOrd="0" presId="urn:microsoft.com/office/officeart/2018/5/layout/IconCircleLabelList"/>
    <dgm:cxn modelId="{B26CB178-C899-47BB-9753-2478CE154D60}" type="presParOf" srcId="{AF8454C8-4BB5-47CF-ABF7-A1C4B3546E12}" destId="{55024E5E-B740-4636-910F-84E0F03F7E39}" srcOrd="3" destOrd="0" presId="urn:microsoft.com/office/officeart/2018/5/layout/IconCircleLabelList"/>
    <dgm:cxn modelId="{76A66681-F39F-465C-989F-52FBEA67B6B6}" type="presParOf" srcId="{BE8BB9CF-5632-4048-A17E-608BABF41C78}" destId="{6C21E566-AB82-44A4-80E5-2FC60EDBBE4F}" srcOrd="1" destOrd="0" presId="urn:microsoft.com/office/officeart/2018/5/layout/IconCircleLabelList"/>
    <dgm:cxn modelId="{35C6800E-D4CB-431A-8B96-6C872CFDF881}" type="presParOf" srcId="{BE8BB9CF-5632-4048-A17E-608BABF41C78}" destId="{E5EE1C33-52DB-42A2-B576-ABAEA8D42ED2}" srcOrd="2" destOrd="0" presId="urn:microsoft.com/office/officeart/2018/5/layout/IconCircleLabelList"/>
    <dgm:cxn modelId="{4D891434-E947-4FBC-BFB7-A71CDDFDAB22}" type="presParOf" srcId="{E5EE1C33-52DB-42A2-B576-ABAEA8D42ED2}" destId="{77A1DC3D-5C50-4875-81B6-727948066B00}" srcOrd="0" destOrd="0" presId="urn:microsoft.com/office/officeart/2018/5/layout/IconCircleLabelList"/>
    <dgm:cxn modelId="{7AD0941A-D7E0-4DE0-9980-F99852E54879}" type="presParOf" srcId="{E5EE1C33-52DB-42A2-B576-ABAEA8D42ED2}" destId="{903BA6F2-33E3-4030-BF85-6447F0B3B111}" srcOrd="1" destOrd="0" presId="urn:microsoft.com/office/officeart/2018/5/layout/IconCircleLabelList"/>
    <dgm:cxn modelId="{5A6529BB-AF96-4F22-8064-B76B95DF993E}" type="presParOf" srcId="{E5EE1C33-52DB-42A2-B576-ABAEA8D42ED2}" destId="{150FEAD2-2A52-4033-BFC1-10C623B80AB5}" srcOrd="2" destOrd="0" presId="urn:microsoft.com/office/officeart/2018/5/layout/IconCircleLabelList"/>
    <dgm:cxn modelId="{7F06541B-9776-4880-8D85-66CA7D228821}" type="presParOf" srcId="{E5EE1C33-52DB-42A2-B576-ABAEA8D42ED2}" destId="{02AB569C-6B9F-44B6-BE99-5368FC0A9174}" srcOrd="3" destOrd="0" presId="urn:microsoft.com/office/officeart/2018/5/layout/IconCircleLabelList"/>
    <dgm:cxn modelId="{0AECD9D0-13F8-4587-A8CB-046E8EDD8A03}" type="presParOf" srcId="{BE8BB9CF-5632-4048-A17E-608BABF41C78}" destId="{69826FB7-4301-4084-98D8-14FC0455A802}" srcOrd="3" destOrd="0" presId="urn:microsoft.com/office/officeart/2018/5/layout/IconCircleLabelList"/>
    <dgm:cxn modelId="{A9B2F70C-2400-4544-BCE4-B31EB88C4E50}" type="presParOf" srcId="{BE8BB9CF-5632-4048-A17E-608BABF41C78}" destId="{40B2D4E7-EDFD-4772-976F-7111BEA66AB5}" srcOrd="4" destOrd="0" presId="urn:microsoft.com/office/officeart/2018/5/layout/IconCircleLabelList"/>
    <dgm:cxn modelId="{BE3B07B0-ACAE-4E43-ACF2-88E021C61BE3}" type="presParOf" srcId="{40B2D4E7-EDFD-4772-976F-7111BEA66AB5}" destId="{9EE2D75D-1ACA-4FB2-9222-3D3B6FFE27BF}" srcOrd="0" destOrd="0" presId="urn:microsoft.com/office/officeart/2018/5/layout/IconCircleLabelList"/>
    <dgm:cxn modelId="{7A95E3AA-4CA6-4ADE-B06D-53DADE4211DE}" type="presParOf" srcId="{40B2D4E7-EDFD-4772-976F-7111BEA66AB5}" destId="{93E33904-82FD-4CD6-ADB2-B9B4F29F7F7E}" srcOrd="1" destOrd="0" presId="urn:microsoft.com/office/officeart/2018/5/layout/IconCircleLabelList"/>
    <dgm:cxn modelId="{71C503E7-5699-4DC5-A38A-BAF2D1741CF6}" type="presParOf" srcId="{40B2D4E7-EDFD-4772-976F-7111BEA66AB5}" destId="{7397BB6D-E03E-49BC-A323-D7F1DC075E28}" srcOrd="2" destOrd="0" presId="urn:microsoft.com/office/officeart/2018/5/layout/IconCircleLabelList"/>
    <dgm:cxn modelId="{5B20603E-3B94-4D17-BAF2-D66DF34DC68B}" type="presParOf" srcId="{40B2D4E7-EDFD-4772-976F-7111BEA66AB5}" destId="{BBDF73D4-4AFD-46B6-B079-A1012FEF9D57}" srcOrd="3" destOrd="0" presId="urn:microsoft.com/office/officeart/2018/5/layout/IconCircleLabelList"/>
    <dgm:cxn modelId="{A3C15DD3-DCF8-4EB0-9CFF-5579586BB53C}" type="presParOf" srcId="{BE8BB9CF-5632-4048-A17E-608BABF41C78}" destId="{8CD19DEC-938E-4F9F-ACE4-E0C9EE79D767}" srcOrd="5" destOrd="0" presId="urn:microsoft.com/office/officeart/2018/5/layout/IconCircleLabelList"/>
    <dgm:cxn modelId="{B68475BC-8A35-4039-BFA4-F4E6B85ABD02}" type="presParOf" srcId="{BE8BB9CF-5632-4048-A17E-608BABF41C78}" destId="{06408EC8-5305-4D5B-9ED9-439774B5E805}" srcOrd="6" destOrd="0" presId="urn:microsoft.com/office/officeart/2018/5/layout/IconCircleLabelList"/>
    <dgm:cxn modelId="{4479DE66-6CFE-4D5C-AD4A-E19004A7B21B}" type="presParOf" srcId="{06408EC8-5305-4D5B-9ED9-439774B5E805}" destId="{7EFE7C6D-66FB-40E0-A8DE-9588DA2B01A1}" srcOrd="0" destOrd="0" presId="urn:microsoft.com/office/officeart/2018/5/layout/IconCircleLabelList"/>
    <dgm:cxn modelId="{37345486-7D63-413E-B161-1CD95A743650}" type="presParOf" srcId="{06408EC8-5305-4D5B-9ED9-439774B5E805}" destId="{0D400A13-F1B7-4689-A569-E191CA2B0ADF}" srcOrd="1" destOrd="0" presId="urn:microsoft.com/office/officeart/2018/5/layout/IconCircleLabelList"/>
    <dgm:cxn modelId="{44CE031D-955C-44FE-BA44-639F2597FAA0}" type="presParOf" srcId="{06408EC8-5305-4D5B-9ED9-439774B5E805}" destId="{197F852A-6079-4CC4-92EA-AC6C144512E2}" srcOrd="2" destOrd="0" presId="urn:microsoft.com/office/officeart/2018/5/layout/IconCircleLabelList"/>
    <dgm:cxn modelId="{3F07C9D4-B1C2-48CB-A215-B0516CC296C9}" type="presParOf" srcId="{06408EC8-5305-4D5B-9ED9-439774B5E805}" destId="{0A8B7CBE-812A-4307-836E-189AAF71A08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A39A17-F758-42F9-A343-D5EE1483FAE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FB52CFA-9873-494C-8207-1FF28AFDFA14}">
      <dgm:prSet/>
      <dgm:spPr/>
      <dgm:t>
        <a:bodyPr/>
        <a:lstStyle/>
        <a:p>
          <a:pPr>
            <a:lnSpc>
              <a:spcPct val="100000"/>
            </a:lnSpc>
            <a:defRPr cap="all"/>
          </a:pPr>
          <a:r>
            <a:rPr lang="en-GB"/>
            <a:t>Sustainable jewellery – important for the environment</a:t>
          </a:r>
          <a:endParaRPr lang="en-US"/>
        </a:p>
      </dgm:t>
    </dgm:pt>
    <dgm:pt modelId="{761ED75D-AF26-4353-A94C-E917369BE71A}" type="parTrans" cxnId="{4A5C27FE-6392-4E63-A086-ABFDFA3C9A24}">
      <dgm:prSet/>
      <dgm:spPr/>
      <dgm:t>
        <a:bodyPr/>
        <a:lstStyle/>
        <a:p>
          <a:endParaRPr lang="en-US"/>
        </a:p>
      </dgm:t>
    </dgm:pt>
    <dgm:pt modelId="{348CA897-EE1C-49B3-B567-9EB0E9F59C2C}" type="sibTrans" cxnId="{4A5C27FE-6392-4E63-A086-ABFDFA3C9A24}">
      <dgm:prSet/>
      <dgm:spPr/>
      <dgm:t>
        <a:bodyPr/>
        <a:lstStyle/>
        <a:p>
          <a:endParaRPr lang="en-US"/>
        </a:p>
      </dgm:t>
    </dgm:pt>
    <dgm:pt modelId="{BE8BB9CF-5632-4048-A17E-608BABF41C78}" type="pres">
      <dgm:prSet presAssocID="{AEA39A17-F758-42F9-A343-D5EE1483FAE0}" presName="root" presStyleCnt="0">
        <dgm:presLayoutVars>
          <dgm:dir/>
          <dgm:resizeHandles val="exact"/>
        </dgm:presLayoutVars>
      </dgm:prSet>
      <dgm:spPr/>
    </dgm:pt>
    <dgm:pt modelId="{AF8454C8-4BB5-47CF-ABF7-A1C4B3546E12}" type="pres">
      <dgm:prSet presAssocID="{5FB52CFA-9873-494C-8207-1FF28AFDFA14}" presName="compNode" presStyleCnt="0"/>
      <dgm:spPr/>
    </dgm:pt>
    <dgm:pt modelId="{4362AD34-5561-4D48-ACBB-B2BBE6D07EB4}" type="pres">
      <dgm:prSet presAssocID="{5FB52CFA-9873-494C-8207-1FF28AFDFA14}" presName="iconBgRect" presStyleLbl="bgShp" presStyleIdx="0" presStyleCnt="1"/>
      <dgm:spPr/>
    </dgm:pt>
    <dgm:pt modelId="{A72135B3-423B-4B88-B27C-81F5DE12546E}" type="pres">
      <dgm:prSet presAssocID="{5FB52CFA-9873-494C-8207-1FF28AFDFA14}"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w"/>
        </a:ext>
      </dgm:extLst>
    </dgm:pt>
    <dgm:pt modelId="{63893483-DCBE-4E35-9454-4482A779C3DB}" type="pres">
      <dgm:prSet presAssocID="{5FB52CFA-9873-494C-8207-1FF28AFDFA14}" presName="spaceRect" presStyleCnt="0"/>
      <dgm:spPr/>
    </dgm:pt>
    <dgm:pt modelId="{55024E5E-B740-4636-910F-84E0F03F7E39}" type="pres">
      <dgm:prSet presAssocID="{5FB52CFA-9873-494C-8207-1FF28AFDFA14}" presName="textRect" presStyleLbl="revTx" presStyleIdx="0" presStyleCnt="1">
        <dgm:presLayoutVars>
          <dgm:chMax val="1"/>
          <dgm:chPref val="1"/>
        </dgm:presLayoutVars>
      </dgm:prSet>
      <dgm:spPr/>
    </dgm:pt>
  </dgm:ptLst>
  <dgm:cxnLst>
    <dgm:cxn modelId="{0442BCB7-5C79-4DDB-AC4A-9262180363F4}" type="presOf" srcId="{AEA39A17-F758-42F9-A343-D5EE1483FAE0}" destId="{BE8BB9CF-5632-4048-A17E-608BABF41C78}" srcOrd="0" destOrd="0" presId="urn:microsoft.com/office/officeart/2018/5/layout/IconCircleLabelList"/>
    <dgm:cxn modelId="{3962F6F8-D463-4C58-A1EB-7C97240E4508}" type="presOf" srcId="{5FB52CFA-9873-494C-8207-1FF28AFDFA14}" destId="{55024E5E-B740-4636-910F-84E0F03F7E39}" srcOrd="0" destOrd="0" presId="urn:microsoft.com/office/officeart/2018/5/layout/IconCircleLabelList"/>
    <dgm:cxn modelId="{4A5C27FE-6392-4E63-A086-ABFDFA3C9A24}" srcId="{AEA39A17-F758-42F9-A343-D5EE1483FAE0}" destId="{5FB52CFA-9873-494C-8207-1FF28AFDFA14}" srcOrd="0" destOrd="0" parTransId="{761ED75D-AF26-4353-A94C-E917369BE71A}" sibTransId="{348CA897-EE1C-49B3-B567-9EB0E9F59C2C}"/>
    <dgm:cxn modelId="{E79C3FD3-0948-42AC-9DFA-16AB750AF376}" type="presParOf" srcId="{BE8BB9CF-5632-4048-A17E-608BABF41C78}" destId="{AF8454C8-4BB5-47CF-ABF7-A1C4B3546E12}" srcOrd="0" destOrd="0" presId="urn:microsoft.com/office/officeart/2018/5/layout/IconCircleLabelList"/>
    <dgm:cxn modelId="{10DB905D-6329-4A2C-9778-6EA29C1DDB49}" type="presParOf" srcId="{AF8454C8-4BB5-47CF-ABF7-A1C4B3546E12}" destId="{4362AD34-5561-4D48-ACBB-B2BBE6D07EB4}" srcOrd="0" destOrd="0" presId="urn:microsoft.com/office/officeart/2018/5/layout/IconCircleLabelList"/>
    <dgm:cxn modelId="{8190DC52-6F44-4AFE-A4D0-EC483C5D448A}" type="presParOf" srcId="{AF8454C8-4BB5-47CF-ABF7-A1C4B3546E12}" destId="{A72135B3-423B-4B88-B27C-81F5DE12546E}" srcOrd="1" destOrd="0" presId="urn:microsoft.com/office/officeart/2018/5/layout/IconCircleLabelList"/>
    <dgm:cxn modelId="{4ECD3924-B15E-4172-AF0C-3F78E952F48D}" type="presParOf" srcId="{AF8454C8-4BB5-47CF-ABF7-A1C4B3546E12}" destId="{63893483-DCBE-4E35-9454-4482A779C3DB}" srcOrd="2" destOrd="0" presId="urn:microsoft.com/office/officeart/2018/5/layout/IconCircleLabelList"/>
    <dgm:cxn modelId="{B26CB178-C899-47BB-9753-2478CE154D60}" type="presParOf" srcId="{AF8454C8-4BB5-47CF-ABF7-A1C4B3546E12}" destId="{55024E5E-B740-4636-910F-84E0F03F7E3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A39A17-F758-42F9-A343-D5EE1483FAE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A8411B4-1424-482E-A396-2041FA53FA33}">
      <dgm:prSet/>
      <dgm:spPr/>
      <dgm:t>
        <a:bodyPr/>
        <a:lstStyle/>
        <a:p>
          <a:pPr>
            <a:lnSpc>
              <a:spcPct val="100000"/>
            </a:lnSpc>
            <a:defRPr cap="all"/>
          </a:pPr>
          <a:r>
            <a:rPr lang="en-GB"/>
            <a:t>Selling online expands the market and increases the profit.</a:t>
          </a:r>
          <a:endParaRPr lang="en-US"/>
        </a:p>
      </dgm:t>
    </dgm:pt>
    <dgm:pt modelId="{5B8B4AA0-757F-46A7-B2BD-C0AA6F877A52}" type="parTrans" cxnId="{FAF04190-4D1E-4A49-B386-29EE6115C479}">
      <dgm:prSet/>
      <dgm:spPr/>
      <dgm:t>
        <a:bodyPr/>
        <a:lstStyle/>
        <a:p>
          <a:endParaRPr lang="en-US"/>
        </a:p>
      </dgm:t>
    </dgm:pt>
    <dgm:pt modelId="{A5D09FFB-5970-4A7C-9236-28105D12C08F}" type="sibTrans" cxnId="{FAF04190-4D1E-4A49-B386-29EE6115C479}">
      <dgm:prSet/>
      <dgm:spPr/>
      <dgm:t>
        <a:bodyPr/>
        <a:lstStyle/>
        <a:p>
          <a:endParaRPr lang="en-US"/>
        </a:p>
      </dgm:t>
    </dgm:pt>
    <dgm:pt modelId="{BE8BB9CF-5632-4048-A17E-608BABF41C78}" type="pres">
      <dgm:prSet presAssocID="{AEA39A17-F758-42F9-A343-D5EE1483FAE0}" presName="root" presStyleCnt="0">
        <dgm:presLayoutVars>
          <dgm:dir/>
          <dgm:resizeHandles val="exact"/>
        </dgm:presLayoutVars>
      </dgm:prSet>
      <dgm:spPr/>
    </dgm:pt>
    <dgm:pt modelId="{E5EE1C33-52DB-42A2-B576-ABAEA8D42ED2}" type="pres">
      <dgm:prSet presAssocID="{AA8411B4-1424-482E-A396-2041FA53FA33}" presName="compNode" presStyleCnt="0"/>
      <dgm:spPr/>
    </dgm:pt>
    <dgm:pt modelId="{77A1DC3D-5C50-4875-81B6-727948066B00}" type="pres">
      <dgm:prSet presAssocID="{AA8411B4-1424-482E-A396-2041FA53FA33}" presName="iconBgRect" presStyleLbl="bgShp" presStyleIdx="0" presStyleCnt="1"/>
      <dgm:spPr/>
    </dgm:pt>
    <dgm:pt modelId="{903BA6F2-33E3-4030-BF85-6447F0B3B111}" type="pres">
      <dgm:prSet presAssocID="{AA8411B4-1424-482E-A396-2041FA53FA33}"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Graph with Upward Trend"/>
        </a:ext>
      </dgm:extLst>
    </dgm:pt>
    <dgm:pt modelId="{150FEAD2-2A52-4033-BFC1-10C623B80AB5}" type="pres">
      <dgm:prSet presAssocID="{AA8411B4-1424-482E-A396-2041FA53FA33}" presName="spaceRect" presStyleCnt="0"/>
      <dgm:spPr/>
    </dgm:pt>
    <dgm:pt modelId="{02AB569C-6B9F-44B6-BE99-5368FC0A9174}" type="pres">
      <dgm:prSet presAssocID="{AA8411B4-1424-482E-A396-2041FA53FA33}" presName="textRect" presStyleLbl="revTx" presStyleIdx="0" presStyleCnt="1">
        <dgm:presLayoutVars>
          <dgm:chMax val="1"/>
          <dgm:chPref val="1"/>
        </dgm:presLayoutVars>
      </dgm:prSet>
      <dgm:spPr/>
    </dgm:pt>
  </dgm:ptLst>
  <dgm:cxnLst>
    <dgm:cxn modelId="{54FA6B57-1F64-458F-A9D2-C18302BE4DEA}" type="presOf" srcId="{AA8411B4-1424-482E-A396-2041FA53FA33}" destId="{02AB569C-6B9F-44B6-BE99-5368FC0A9174}" srcOrd="0" destOrd="0" presId="urn:microsoft.com/office/officeart/2018/5/layout/IconCircleLabelList"/>
    <dgm:cxn modelId="{FAF04190-4D1E-4A49-B386-29EE6115C479}" srcId="{AEA39A17-F758-42F9-A343-D5EE1483FAE0}" destId="{AA8411B4-1424-482E-A396-2041FA53FA33}" srcOrd="0" destOrd="0" parTransId="{5B8B4AA0-757F-46A7-B2BD-C0AA6F877A52}" sibTransId="{A5D09FFB-5970-4A7C-9236-28105D12C08F}"/>
    <dgm:cxn modelId="{0442BCB7-5C79-4DDB-AC4A-9262180363F4}" type="presOf" srcId="{AEA39A17-F758-42F9-A343-D5EE1483FAE0}" destId="{BE8BB9CF-5632-4048-A17E-608BABF41C78}" srcOrd="0" destOrd="0" presId="urn:microsoft.com/office/officeart/2018/5/layout/IconCircleLabelList"/>
    <dgm:cxn modelId="{35C6800E-D4CB-431A-8B96-6C872CFDF881}" type="presParOf" srcId="{BE8BB9CF-5632-4048-A17E-608BABF41C78}" destId="{E5EE1C33-52DB-42A2-B576-ABAEA8D42ED2}" srcOrd="0" destOrd="0" presId="urn:microsoft.com/office/officeart/2018/5/layout/IconCircleLabelList"/>
    <dgm:cxn modelId="{4D891434-E947-4FBC-BFB7-A71CDDFDAB22}" type="presParOf" srcId="{E5EE1C33-52DB-42A2-B576-ABAEA8D42ED2}" destId="{77A1DC3D-5C50-4875-81B6-727948066B00}" srcOrd="0" destOrd="0" presId="urn:microsoft.com/office/officeart/2018/5/layout/IconCircleLabelList"/>
    <dgm:cxn modelId="{7AD0941A-D7E0-4DE0-9980-F99852E54879}" type="presParOf" srcId="{E5EE1C33-52DB-42A2-B576-ABAEA8D42ED2}" destId="{903BA6F2-33E3-4030-BF85-6447F0B3B111}" srcOrd="1" destOrd="0" presId="urn:microsoft.com/office/officeart/2018/5/layout/IconCircleLabelList"/>
    <dgm:cxn modelId="{5A6529BB-AF96-4F22-8064-B76B95DF993E}" type="presParOf" srcId="{E5EE1C33-52DB-42A2-B576-ABAEA8D42ED2}" destId="{150FEAD2-2A52-4033-BFC1-10C623B80AB5}" srcOrd="2" destOrd="0" presId="urn:microsoft.com/office/officeart/2018/5/layout/IconCircleLabelList"/>
    <dgm:cxn modelId="{7F06541B-9776-4880-8D85-66CA7D228821}" type="presParOf" srcId="{E5EE1C33-52DB-42A2-B576-ABAEA8D42ED2}" destId="{02AB569C-6B9F-44B6-BE99-5368FC0A917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EA39A17-F758-42F9-A343-D5EE1483FAE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35AF622-9D71-4DFF-A05A-3BAFF48D5CDF}">
      <dgm:prSet/>
      <dgm:spPr/>
      <dgm:t>
        <a:bodyPr/>
        <a:lstStyle/>
        <a:p>
          <a:pPr>
            <a:lnSpc>
              <a:spcPct val="100000"/>
            </a:lnSpc>
            <a:defRPr cap="all"/>
          </a:pPr>
          <a:r>
            <a:rPr lang="en-GB"/>
            <a:t>Rules and regulations regarding the content of the jewellery e.g. lead and cadmium</a:t>
          </a:r>
          <a:endParaRPr lang="en-US"/>
        </a:p>
      </dgm:t>
    </dgm:pt>
    <dgm:pt modelId="{6EB827CE-9F8A-4800-89E0-A3749B1537FF}" type="parTrans" cxnId="{22643742-0211-4424-9546-22508FC0BC90}">
      <dgm:prSet/>
      <dgm:spPr/>
      <dgm:t>
        <a:bodyPr/>
        <a:lstStyle/>
        <a:p>
          <a:endParaRPr lang="en-US"/>
        </a:p>
      </dgm:t>
    </dgm:pt>
    <dgm:pt modelId="{1A171ACF-1AA4-4FE5-9CCB-FE27571E9667}" type="sibTrans" cxnId="{22643742-0211-4424-9546-22508FC0BC90}">
      <dgm:prSet/>
      <dgm:spPr/>
      <dgm:t>
        <a:bodyPr/>
        <a:lstStyle/>
        <a:p>
          <a:endParaRPr lang="en-US"/>
        </a:p>
      </dgm:t>
    </dgm:pt>
    <dgm:pt modelId="{BE8BB9CF-5632-4048-A17E-608BABF41C78}" type="pres">
      <dgm:prSet presAssocID="{AEA39A17-F758-42F9-A343-D5EE1483FAE0}" presName="root" presStyleCnt="0">
        <dgm:presLayoutVars>
          <dgm:dir/>
          <dgm:resizeHandles val="exact"/>
        </dgm:presLayoutVars>
      </dgm:prSet>
      <dgm:spPr/>
    </dgm:pt>
    <dgm:pt modelId="{40B2D4E7-EDFD-4772-976F-7111BEA66AB5}" type="pres">
      <dgm:prSet presAssocID="{735AF622-9D71-4DFF-A05A-3BAFF48D5CDF}" presName="compNode" presStyleCnt="0"/>
      <dgm:spPr/>
    </dgm:pt>
    <dgm:pt modelId="{9EE2D75D-1ACA-4FB2-9222-3D3B6FFE27BF}" type="pres">
      <dgm:prSet presAssocID="{735AF622-9D71-4DFF-A05A-3BAFF48D5CDF}" presName="iconBgRect" presStyleLbl="bgShp" presStyleIdx="0" presStyleCnt="1"/>
      <dgm:spPr/>
    </dgm:pt>
    <dgm:pt modelId="{93E33904-82FD-4CD6-ADB2-B9B4F29F7F7E}" type="pres">
      <dgm:prSet presAssocID="{735AF622-9D71-4DFF-A05A-3BAFF48D5CDF}"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7397BB6D-E03E-49BC-A323-D7F1DC075E28}" type="pres">
      <dgm:prSet presAssocID="{735AF622-9D71-4DFF-A05A-3BAFF48D5CDF}" presName="spaceRect" presStyleCnt="0"/>
      <dgm:spPr/>
    </dgm:pt>
    <dgm:pt modelId="{BBDF73D4-4AFD-46B6-B079-A1012FEF9D57}" type="pres">
      <dgm:prSet presAssocID="{735AF622-9D71-4DFF-A05A-3BAFF48D5CDF}" presName="textRect" presStyleLbl="revTx" presStyleIdx="0" presStyleCnt="1">
        <dgm:presLayoutVars>
          <dgm:chMax val="1"/>
          <dgm:chPref val="1"/>
        </dgm:presLayoutVars>
      </dgm:prSet>
      <dgm:spPr/>
    </dgm:pt>
  </dgm:ptLst>
  <dgm:cxnLst>
    <dgm:cxn modelId="{22643742-0211-4424-9546-22508FC0BC90}" srcId="{AEA39A17-F758-42F9-A343-D5EE1483FAE0}" destId="{735AF622-9D71-4DFF-A05A-3BAFF48D5CDF}" srcOrd="0" destOrd="0" parTransId="{6EB827CE-9F8A-4800-89E0-A3749B1537FF}" sibTransId="{1A171ACF-1AA4-4FE5-9CCB-FE27571E9667}"/>
    <dgm:cxn modelId="{F0685FA7-1A27-4108-875A-A17D833380B5}" type="presOf" srcId="{735AF622-9D71-4DFF-A05A-3BAFF48D5CDF}" destId="{BBDF73D4-4AFD-46B6-B079-A1012FEF9D57}" srcOrd="0" destOrd="0" presId="urn:microsoft.com/office/officeart/2018/5/layout/IconCircleLabelList"/>
    <dgm:cxn modelId="{0442BCB7-5C79-4DDB-AC4A-9262180363F4}" type="presOf" srcId="{AEA39A17-F758-42F9-A343-D5EE1483FAE0}" destId="{BE8BB9CF-5632-4048-A17E-608BABF41C78}" srcOrd="0" destOrd="0" presId="urn:microsoft.com/office/officeart/2018/5/layout/IconCircleLabelList"/>
    <dgm:cxn modelId="{A9B2F70C-2400-4544-BCE4-B31EB88C4E50}" type="presParOf" srcId="{BE8BB9CF-5632-4048-A17E-608BABF41C78}" destId="{40B2D4E7-EDFD-4772-976F-7111BEA66AB5}" srcOrd="0" destOrd="0" presId="urn:microsoft.com/office/officeart/2018/5/layout/IconCircleLabelList"/>
    <dgm:cxn modelId="{BE3B07B0-ACAE-4E43-ACF2-88E021C61BE3}" type="presParOf" srcId="{40B2D4E7-EDFD-4772-976F-7111BEA66AB5}" destId="{9EE2D75D-1ACA-4FB2-9222-3D3B6FFE27BF}" srcOrd="0" destOrd="0" presId="urn:microsoft.com/office/officeart/2018/5/layout/IconCircleLabelList"/>
    <dgm:cxn modelId="{7A95E3AA-4CA6-4ADE-B06D-53DADE4211DE}" type="presParOf" srcId="{40B2D4E7-EDFD-4772-976F-7111BEA66AB5}" destId="{93E33904-82FD-4CD6-ADB2-B9B4F29F7F7E}" srcOrd="1" destOrd="0" presId="urn:microsoft.com/office/officeart/2018/5/layout/IconCircleLabelList"/>
    <dgm:cxn modelId="{71C503E7-5699-4DC5-A38A-BAF2D1741CF6}" type="presParOf" srcId="{40B2D4E7-EDFD-4772-976F-7111BEA66AB5}" destId="{7397BB6D-E03E-49BC-A323-D7F1DC075E28}" srcOrd="2" destOrd="0" presId="urn:microsoft.com/office/officeart/2018/5/layout/IconCircleLabelList"/>
    <dgm:cxn modelId="{5B20603E-3B94-4D17-BAF2-D66DF34DC68B}" type="presParOf" srcId="{40B2D4E7-EDFD-4772-976F-7111BEA66AB5}" destId="{BBDF73D4-4AFD-46B6-B079-A1012FEF9D5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EA39A17-F758-42F9-A343-D5EE1483FAE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96B8BA6-CBAE-4B96-A9A9-BDEAEFD639BC}">
      <dgm:prSet/>
      <dgm:spPr/>
      <dgm:t>
        <a:bodyPr/>
        <a:lstStyle/>
        <a:p>
          <a:pPr>
            <a:lnSpc>
              <a:spcPct val="100000"/>
            </a:lnSpc>
            <a:defRPr cap="all"/>
          </a:pPr>
          <a:r>
            <a:rPr lang="en-GB"/>
            <a:t>Virtual ‘Try before you buy’ for custom-jewellery</a:t>
          </a:r>
          <a:endParaRPr lang="en-US"/>
        </a:p>
      </dgm:t>
    </dgm:pt>
    <dgm:pt modelId="{66837005-EA5C-4474-9722-CB414229B0E8}" type="parTrans" cxnId="{CF75E68C-F35C-4412-9E92-5FE13343A80F}">
      <dgm:prSet/>
      <dgm:spPr/>
      <dgm:t>
        <a:bodyPr/>
        <a:lstStyle/>
        <a:p>
          <a:endParaRPr lang="en-US"/>
        </a:p>
      </dgm:t>
    </dgm:pt>
    <dgm:pt modelId="{5F35B843-D06C-4C46-B389-1A01B5CD658F}" type="sibTrans" cxnId="{CF75E68C-F35C-4412-9E92-5FE13343A80F}">
      <dgm:prSet/>
      <dgm:spPr/>
      <dgm:t>
        <a:bodyPr/>
        <a:lstStyle/>
        <a:p>
          <a:endParaRPr lang="en-US"/>
        </a:p>
      </dgm:t>
    </dgm:pt>
    <dgm:pt modelId="{BE8BB9CF-5632-4048-A17E-608BABF41C78}" type="pres">
      <dgm:prSet presAssocID="{AEA39A17-F758-42F9-A343-D5EE1483FAE0}" presName="root" presStyleCnt="0">
        <dgm:presLayoutVars>
          <dgm:dir/>
          <dgm:resizeHandles val="exact"/>
        </dgm:presLayoutVars>
      </dgm:prSet>
      <dgm:spPr/>
    </dgm:pt>
    <dgm:pt modelId="{06408EC8-5305-4D5B-9ED9-439774B5E805}" type="pres">
      <dgm:prSet presAssocID="{F96B8BA6-CBAE-4B96-A9A9-BDEAEFD639BC}" presName="compNode" presStyleCnt="0"/>
      <dgm:spPr/>
    </dgm:pt>
    <dgm:pt modelId="{7EFE7C6D-66FB-40E0-A8DE-9588DA2B01A1}" type="pres">
      <dgm:prSet presAssocID="{F96B8BA6-CBAE-4B96-A9A9-BDEAEFD639BC}" presName="iconBgRect" presStyleLbl="bgShp" presStyleIdx="0" presStyleCnt="1"/>
      <dgm:spPr/>
    </dgm:pt>
    <dgm:pt modelId="{0D400A13-F1B7-4689-A569-E191CA2B0ADF}" type="pres">
      <dgm:prSet presAssocID="{F96B8BA6-CBAE-4B96-A9A9-BDEAEFD639BC}"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gh heels"/>
        </a:ext>
      </dgm:extLst>
    </dgm:pt>
    <dgm:pt modelId="{197F852A-6079-4CC4-92EA-AC6C144512E2}" type="pres">
      <dgm:prSet presAssocID="{F96B8BA6-CBAE-4B96-A9A9-BDEAEFD639BC}" presName="spaceRect" presStyleCnt="0"/>
      <dgm:spPr/>
    </dgm:pt>
    <dgm:pt modelId="{0A8B7CBE-812A-4307-836E-189AAF71A083}" type="pres">
      <dgm:prSet presAssocID="{F96B8BA6-CBAE-4B96-A9A9-BDEAEFD639BC}" presName="textRect" presStyleLbl="revTx" presStyleIdx="0" presStyleCnt="1">
        <dgm:presLayoutVars>
          <dgm:chMax val="1"/>
          <dgm:chPref val="1"/>
        </dgm:presLayoutVars>
      </dgm:prSet>
      <dgm:spPr/>
    </dgm:pt>
  </dgm:ptLst>
  <dgm:cxnLst>
    <dgm:cxn modelId="{B440AF27-232E-47D3-AAE0-E7B838CFBD37}" type="presOf" srcId="{F96B8BA6-CBAE-4B96-A9A9-BDEAEFD639BC}" destId="{0A8B7CBE-812A-4307-836E-189AAF71A083}" srcOrd="0" destOrd="0" presId="urn:microsoft.com/office/officeart/2018/5/layout/IconCircleLabelList"/>
    <dgm:cxn modelId="{CF75E68C-F35C-4412-9E92-5FE13343A80F}" srcId="{AEA39A17-F758-42F9-A343-D5EE1483FAE0}" destId="{F96B8BA6-CBAE-4B96-A9A9-BDEAEFD639BC}" srcOrd="0" destOrd="0" parTransId="{66837005-EA5C-4474-9722-CB414229B0E8}" sibTransId="{5F35B843-D06C-4C46-B389-1A01B5CD658F}"/>
    <dgm:cxn modelId="{0442BCB7-5C79-4DDB-AC4A-9262180363F4}" type="presOf" srcId="{AEA39A17-F758-42F9-A343-D5EE1483FAE0}" destId="{BE8BB9CF-5632-4048-A17E-608BABF41C78}" srcOrd="0" destOrd="0" presId="urn:microsoft.com/office/officeart/2018/5/layout/IconCircleLabelList"/>
    <dgm:cxn modelId="{B68475BC-8A35-4039-BFA4-F4E6B85ABD02}" type="presParOf" srcId="{BE8BB9CF-5632-4048-A17E-608BABF41C78}" destId="{06408EC8-5305-4D5B-9ED9-439774B5E805}" srcOrd="0" destOrd="0" presId="urn:microsoft.com/office/officeart/2018/5/layout/IconCircleLabelList"/>
    <dgm:cxn modelId="{4479DE66-6CFE-4D5C-AD4A-E19004A7B21B}" type="presParOf" srcId="{06408EC8-5305-4D5B-9ED9-439774B5E805}" destId="{7EFE7C6D-66FB-40E0-A8DE-9588DA2B01A1}" srcOrd="0" destOrd="0" presId="urn:microsoft.com/office/officeart/2018/5/layout/IconCircleLabelList"/>
    <dgm:cxn modelId="{37345486-7D63-413E-B161-1CD95A743650}" type="presParOf" srcId="{06408EC8-5305-4D5B-9ED9-439774B5E805}" destId="{0D400A13-F1B7-4689-A569-E191CA2B0ADF}" srcOrd="1" destOrd="0" presId="urn:microsoft.com/office/officeart/2018/5/layout/IconCircleLabelList"/>
    <dgm:cxn modelId="{44CE031D-955C-44FE-BA44-639F2597FAA0}" type="presParOf" srcId="{06408EC8-5305-4D5B-9ED9-439774B5E805}" destId="{197F852A-6079-4CC4-92EA-AC6C144512E2}" srcOrd="2" destOrd="0" presId="urn:microsoft.com/office/officeart/2018/5/layout/IconCircleLabelList"/>
    <dgm:cxn modelId="{3F07C9D4-B1C2-48CB-A215-B0516CC296C9}" type="presParOf" srcId="{06408EC8-5305-4D5B-9ED9-439774B5E805}" destId="{0A8B7CBE-812A-4307-836E-189AAF71A08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62AD34-5561-4D48-ACBB-B2BBE6D07EB4}">
      <dsp:nvSpPr>
        <dsp:cNvPr id="0" name=""/>
        <dsp:cNvSpPr/>
      </dsp:nvSpPr>
      <dsp:spPr>
        <a:xfrm>
          <a:off x="600792" y="528370"/>
          <a:ext cx="1449891" cy="144989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2135B3-423B-4B88-B27C-81F5DE12546E}">
      <dsp:nvSpPr>
        <dsp:cNvPr id="0" name=""/>
        <dsp:cNvSpPr/>
      </dsp:nvSpPr>
      <dsp:spPr>
        <a:xfrm>
          <a:off x="909785" y="837363"/>
          <a:ext cx="831905" cy="8319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024E5E-B740-4636-910F-84E0F03F7E39}">
      <dsp:nvSpPr>
        <dsp:cNvPr id="0" name=""/>
        <dsp:cNvSpPr/>
      </dsp:nvSpPr>
      <dsp:spPr>
        <a:xfrm>
          <a:off x="137302" y="2429867"/>
          <a:ext cx="23768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Sustainable jewellery – important for the environment</a:t>
          </a:r>
          <a:endParaRPr lang="en-US" sz="1200" kern="1200"/>
        </a:p>
      </dsp:txBody>
      <dsp:txXfrm>
        <a:off x="137302" y="2429867"/>
        <a:ext cx="2376871" cy="720000"/>
      </dsp:txXfrm>
    </dsp:sp>
    <dsp:sp modelId="{77A1DC3D-5C50-4875-81B6-727948066B00}">
      <dsp:nvSpPr>
        <dsp:cNvPr id="0" name=""/>
        <dsp:cNvSpPr/>
      </dsp:nvSpPr>
      <dsp:spPr>
        <a:xfrm>
          <a:off x="3393616" y="528370"/>
          <a:ext cx="1449891" cy="144989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3BA6F2-33E3-4030-BF85-6447F0B3B111}">
      <dsp:nvSpPr>
        <dsp:cNvPr id="0" name=""/>
        <dsp:cNvSpPr/>
      </dsp:nvSpPr>
      <dsp:spPr>
        <a:xfrm>
          <a:off x="3702610" y="837363"/>
          <a:ext cx="831905" cy="8319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AB569C-6B9F-44B6-BE99-5368FC0A9174}">
      <dsp:nvSpPr>
        <dsp:cNvPr id="0" name=""/>
        <dsp:cNvSpPr/>
      </dsp:nvSpPr>
      <dsp:spPr>
        <a:xfrm>
          <a:off x="2930126" y="2429867"/>
          <a:ext cx="23768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Selling online expands the market and increases the profit.</a:t>
          </a:r>
          <a:endParaRPr lang="en-US" sz="1200" kern="1200"/>
        </a:p>
      </dsp:txBody>
      <dsp:txXfrm>
        <a:off x="2930126" y="2429867"/>
        <a:ext cx="2376871" cy="720000"/>
      </dsp:txXfrm>
    </dsp:sp>
    <dsp:sp modelId="{9EE2D75D-1ACA-4FB2-9222-3D3B6FFE27BF}">
      <dsp:nvSpPr>
        <dsp:cNvPr id="0" name=""/>
        <dsp:cNvSpPr/>
      </dsp:nvSpPr>
      <dsp:spPr>
        <a:xfrm>
          <a:off x="6186441" y="528370"/>
          <a:ext cx="1449891" cy="144989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E33904-82FD-4CD6-ADB2-B9B4F29F7F7E}">
      <dsp:nvSpPr>
        <dsp:cNvPr id="0" name=""/>
        <dsp:cNvSpPr/>
      </dsp:nvSpPr>
      <dsp:spPr>
        <a:xfrm>
          <a:off x="6495434" y="837363"/>
          <a:ext cx="831905" cy="8319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BDF73D4-4AFD-46B6-B079-A1012FEF9D57}">
      <dsp:nvSpPr>
        <dsp:cNvPr id="0" name=""/>
        <dsp:cNvSpPr/>
      </dsp:nvSpPr>
      <dsp:spPr>
        <a:xfrm>
          <a:off x="5722951" y="2429867"/>
          <a:ext cx="23768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Rules and regulations regarding the content of the jewellery e.g. lead and cadmium</a:t>
          </a:r>
          <a:endParaRPr lang="en-US" sz="1200" kern="1200"/>
        </a:p>
      </dsp:txBody>
      <dsp:txXfrm>
        <a:off x="5722951" y="2429867"/>
        <a:ext cx="2376871" cy="720000"/>
      </dsp:txXfrm>
    </dsp:sp>
    <dsp:sp modelId="{7EFE7C6D-66FB-40E0-A8DE-9588DA2B01A1}">
      <dsp:nvSpPr>
        <dsp:cNvPr id="0" name=""/>
        <dsp:cNvSpPr/>
      </dsp:nvSpPr>
      <dsp:spPr>
        <a:xfrm>
          <a:off x="8979265" y="528370"/>
          <a:ext cx="1449891" cy="144989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00A13-F1B7-4689-A569-E191CA2B0ADF}">
      <dsp:nvSpPr>
        <dsp:cNvPr id="0" name=""/>
        <dsp:cNvSpPr/>
      </dsp:nvSpPr>
      <dsp:spPr>
        <a:xfrm>
          <a:off x="9288259" y="837363"/>
          <a:ext cx="831905" cy="83190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8B7CBE-812A-4307-836E-189AAF71A083}">
      <dsp:nvSpPr>
        <dsp:cNvPr id="0" name=""/>
        <dsp:cNvSpPr/>
      </dsp:nvSpPr>
      <dsp:spPr>
        <a:xfrm>
          <a:off x="8515775" y="2429867"/>
          <a:ext cx="23768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Virtual ‘Try before you buy’ for custom-jewellery</a:t>
          </a:r>
          <a:endParaRPr lang="en-US" sz="1200" kern="1200"/>
        </a:p>
      </dsp:txBody>
      <dsp:txXfrm>
        <a:off x="8515775" y="2429867"/>
        <a:ext cx="2376871"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62AD34-5561-4D48-ACBB-B2BBE6D07EB4}">
      <dsp:nvSpPr>
        <dsp:cNvPr id="0" name=""/>
        <dsp:cNvSpPr/>
      </dsp:nvSpPr>
      <dsp:spPr>
        <a:xfrm>
          <a:off x="4416975" y="3911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2135B3-423B-4B88-B27C-81F5DE12546E}">
      <dsp:nvSpPr>
        <dsp:cNvPr id="0" name=""/>
        <dsp:cNvSpPr/>
      </dsp:nvSpPr>
      <dsp:spPr>
        <a:xfrm>
          <a:off x="4884975" y="50711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024E5E-B740-4636-910F-84E0F03F7E39}">
      <dsp:nvSpPr>
        <dsp:cNvPr id="0" name=""/>
        <dsp:cNvSpPr/>
      </dsp:nvSpPr>
      <dsp:spPr>
        <a:xfrm>
          <a:off x="3714975" y="291911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Sustainable jewellery – important for the environment</a:t>
          </a:r>
          <a:endParaRPr lang="en-US" sz="1600" kern="1200"/>
        </a:p>
      </dsp:txBody>
      <dsp:txXfrm>
        <a:off x="3714975" y="2919119"/>
        <a:ext cx="36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A1DC3D-5C50-4875-81B6-727948066B00}">
      <dsp:nvSpPr>
        <dsp:cNvPr id="0" name=""/>
        <dsp:cNvSpPr/>
      </dsp:nvSpPr>
      <dsp:spPr>
        <a:xfrm>
          <a:off x="4416975" y="3911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3BA6F2-33E3-4030-BF85-6447F0B3B111}">
      <dsp:nvSpPr>
        <dsp:cNvPr id="0" name=""/>
        <dsp:cNvSpPr/>
      </dsp:nvSpPr>
      <dsp:spPr>
        <a:xfrm>
          <a:off x="4884975" y="50711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AB569C-6B9F-44B6-BE99-5368FC0A9174}">
      <dsp:nvSpPr>
        <dsp:cNvPr id="0" name=""/>
        <dsp:cNvSpPr/>
      </dsp:nvSpPr>
      <dsp:spPr>
        <a:xfrm>
          <a:off x="3714975" y="291911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Selling online expands the market and increases the profit.</a:t>
          </a:r>
          <a:endParaRPr lang="en-US" sz="1600" kern="1200"/>
        </a:p>
      </dsp:txBody>
      <dsp:txXfrm>
        <a:off x="3714975" y="2919119"/>
        <a:ext cx="36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E2D75D-1ACA-4FB2-9222-3D3B6FFE27BF}">
      <dsp:nvSpPr>
        <dsp:cNvPr id="0" name=""/>
        <dsp:cNvSpPr/>
      </dsp:nvSpPr>
      <dsp:spPr>
        <a:xfrm>
          <a:off x="4416975" y="3911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E33904-82FD-4CD6-ADB2-B9B4F29F7F7E}">
      <dsp:nvSpPr>
        <dsp:cNvPr id="0" name=""/>
        <dsp:cNvSpPr/>
      </dsp:nvSpPr>
      <dsp:spPr>
        <a:xfrm>
          <a:off x="4884975" y="50711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BDF73D4-4AFD-46B6-B079-A1012FEF9D57}">
      <dsp:nvSpPr>
        <dsp:cNvPr id="0" name=""/>
        <dsp:cNvSpPr/>
      </dsp:nvSpPr>
      <dsp:spPr>
        <a:xfrm>
          <a:off x="3714975" y="291911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Rules and regulations regarding the content of the jewellery e.g. lead and cadmium</a:t>
          </a:r>
          <a:endParaRPr lang="en-US" sz="1600" kern="1200"/>
        </a:p>
      </dsp:txBody>
      <dsp:txXfrm>
        <a:off x="3714975" y="2919119"/>
        <a:ext cx="360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E7C6D-66FB-40E0-A8DE-9588DA2B01A1}">
      <dsp:nvSpPr>
        <dsp:cNvPr id="0" name=""/>
        <dsp:cNvSpPr/>
      </dsp:nvSpPr>
      <dsp:spPr>
        <a:xfrm>
          <a:off x="4416975" y="3911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00A13-F1B7-4689-A569-E191CA2B0ADF}">
      <dsp:nvSpPr>
        <dsp:cNvPr id="0" name=""/>
        <dsp:cNvSpPr/>
      </dsp:nvSpPr>
      <dsp:spPr>
        <a:xfrm>
          <a:off x="4884975" y="50711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8B7CBE-812A-4307-836E-189AAF71A083}">
      <dsp:nvSpPr>
        <dsp:cNvPr id="0" name=""/>
        <dsp:cNvSpPr/>
      </dsp:nvSpPr>
      <dsp:spPr>
        <a:xfrm>
          <a:off x="3714975" y="291911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a:t>Virtual ‘Try before you buy’ for custom-jewellery</a:t>
          </a:r>
          <a:endParaRPr lang="en-US" sz="2000" kern="1200"/>
        </a:p>
      </dsp:txBody>
      <dsp:txXfrm>
        <a:off x="3714975" y="2919119"/>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385F4F-51A9-4361-B215-9EC15777E8D0}" type="datetimeFigureOut">
              <a:rPr lang="en-GB" smtClean="0"/>
              <a:t>18/01/2021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FE401B-2864-4839-916A-E56A6B739DE1}" type="slidenum">
              <a:rPr lang="en-GB" smtClean="0"/>
              <a:t>‹#›</a:t>
            </a:fld>
            <a:endParaRPr lang="en-GB"/>
          </a:p>
        </p:txBody>
      </p:sp>
    </p:spTree>
    <p:extLst>
      <p:ext uri="{BB962C8B-B14F-4D97-AF65-F5344CB8AC3E}">
        <p14:creationId xmlns:p14="http://schemas.microsoft.com/office/powerpoint/2010/main" val="708474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FE401B-2864-4839-916A-E56A6B739DE1}" type="slidenum">
              <a:rPr lang="en-GB" smtClean="0"/>
              <a:t>3</a:t>
            </a:fld>
            <a:endParaRPr lang="en-GB"/>
          </a:p>
        </p:txBody>
      </p:sp>
    </p:spTree>
    <p:extLst>
      <p:ext uri="{BB962C8B-B14F-4D97-AF65-F5344CB8AC3E}">
        <p14:creationId xmlns:p14="http://schemas.microsoft.com/office/powerpoint/2010/main" val="1264077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philosophy of the project will be a mixture of both phenomenology and positivism. </a:t>
            </a:r>
          </a:p>
          <a:p>
            <a:r>
              <a:rPr lang="en-GB" dirty="0"/>
              <a:t>Phenomenology concerning the clients opinions on how the website will look ad how it is run</a:t>
            </a:r>
          </a:p>
          <a:p>
            <a:r>
              <a:rPr lang="en-GB" dirty="0"/>
              <a:t>Positivism regarding design principles</a:t>
            </a:r>
          </a:p>
          <a:p>
            <a:r>
              <a:rPr lang="en-GB" dirty="0"/>
              <a:t>The approach will be both inductive and deductive depending on the section of the project.</a:t>
            </a:r>
          </a:p>
          <a:p>
            <a:r>
              <a:rPr lang="en-GB" dirty="0"/>
              <a:t>The strategy used for the project will be a case study</a:t>
            </a:r>
          </a:p>
          <a:p>
            <a:r>
              <a:rPr lang="en-GB" dirty="0"/>
              <a:t>The time horizon will be cross-sectional</a:t>
            </a:r>
          </a:p>
        </p:txBody>
      </p:sp>
      <p:sp>
        <p:nvSpPr>
          <p:cNvPr id="4" name="Slide Number Placeholder 3"/>
          <p:cNvSpPr>
            <a:spLocks noGrp="1"/>
          </p:cNvSpPr>
          <p:nvPr>
            <p:ph type="sldNum" sz="quarter" idx="5"/>
          </p:nvPr>
        </p:nvSpPr>
        <p:spPr/>
        <p:txBody>
          <a:bodyPr/>
          <a:lstStyle/>
          <a:p>
            <a:fld id="{DAFE401B-2864-4839-916A-E56A6B739DE1}" type="slidenum">
              <a:rPr lang="en-GB" smtClean="0"/>
              <a:t>4</a:t>
            </a:fld>
            <a:endParaRPr lang="en-GB"/>
          </a:p>
        </p:txBody>
      </p:sp>
    </p:spTree>
    <p:extLst>
      <p:ext uri="{BB962C8B-B14F-4D97-AF65-F5344CB8AC3E}">
        <p14:creationId xmlns:p14="http://schemas.microsoft.com/office/powerpoint/2010/main" val="10422031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FE401B-2864-4839-916A-E56A6B739DE1}" type="slidenum">
              <a:rPr lang="en-GB" smtClean="0"/>
              <a:t>5</a:t>
            </a:fld>
            <a:endParaRPr lang="en-GB"/>
          </a:p>
        </p:txBody>
      </p:sp>
    </p:spTree>
    <p:extLst>
      <p:ext uri="{BB962C8B-B14F-4D97-AF65-F5344CB8AC3E}">
        <p14:creationId xmlns:p14="http://schemas.microsoft.com/office/powerpoint/2010/main" val="3485990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Sustainable jewellery goes hand-in-hand with ethical jewellery. Sustainable development was defined by The Brundtland Commission in 1983 as ‘meets the needs of the present without compromising the ability of future generations to meet their own needs’. (1)</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other words, jewellery needs to be ethically created and maintained at a rate that does not negatively impact the environment. It should be ensured that all materials used to create the jewellery and accessories are ethically gathered and sustainable to be environmentally friendly. The benefits of doing so vary from building a good reputation for the company to being a central selling point. The client is not creating the jewellery itself. However, the client does need to ensure that they are gathering the correct pieces that fit with the brand. For example, this could involve asking to see test certificates to ensure the materials are sustainable, or a large retailer auditing the suppliers, to ensure their expectations are met.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packaging for the products also needs to be taken into consideration. The use of recyclable materials and packaging is becoming more common among retailers. "Using recyclable materials can help reduce the need for freshly mined raw materials, which reduces the impact of gem and metal mining on the environment." There are many recyclable materials available for creating sustainable jewellery such as recycled silver and gold, diamonds, and other gems. (2)</a:t>
            </a:r>
          </a:p>
          <a:p>
            <a:endParaRPr lang="en-GB" dirty="0"/>
          </a:p>
        </p:txBody>
      </p:sp>
      <p:sp>
        <p:nvSpPr>
          <p:cNvPr id="4" name="Slide Number Placeholder 3"/>
          <p:cNvSpPr>
            <a:spLocks noGrp="1"/>
          </p:cNvSpPr>
          <p:nvPr>
            <p:ph type="sldNum" sz="quarter" idx="5"/>
          </p:nvPr>
        </p:nvSpPr>
        <p:spPr/>
        <p:txBody>
          <a:bodyPr/>
          <a:lstStyle/>
          <a:p>
            <a:fld id="{DAFE401B-2864-4839-916A-E56A6B739DE1}" type="slidenum">
              <a:rPr lang="en-GB" smtClean="0"/>
              <a:t>6</a:t>
            </a:fld>
            <a:endParaRPr lang="en-GB"/>
          </a:p>
        </p:txBody>
      </p:sp>
    </p:spTree>
    <p:extLst>
      <p:ext uri="{BB962C8B-B14F-4D97-AF65-F5344CB8AC3E}">
        <p14:creationId xmlns:p14="http://schemas.microsoft.com/office/powerpoint/2010/main" val="1790769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Selling jewellery online expands the market globally. Doing this would be a massive benefit for any business as it would generate more profit because websites can reach a larger audience. However, some challenges come with e-commerce, for example, competition. For a business to successfully sell online, they need a USP (Unique Selling Point) that will attract customers. As such, the client's business offers sustainable jewellery that can be personalised. (3) Selling jewellery online is also a benefit considering COVID-19, as leaving the home is restricted at this current time to reduce the spread of the virus. (4)</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Another benefit to an e-commerce website is that they are open 24/7. This allows a higher amount of cash flow with customers as they can shop whenever they want. This expands the market to people on a different time-zone, people who work nightshifts or people who do not have time in the day to do shopping. E-commerce also allows for better engaging with the customers as they can quickly leave comments or complaints about the service or products on the website. In turn, this helps the business owner to understand the business better and what they can be doing to improve their service. (5)</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DAFE401B-2864-4839-916A-E56A6B739DE1}" type="slidenum">
              <a:rPr lang="en-GB" smtClean="0"/>
              <a:t>7</a:t>
            </a:fld>
            <a:endParaRPr lang="en-GB"/>
          </a:p>
        </p:txBody>
      </p:sp>
    </p:spTree>
    <p:extLst>
      <p:ext uri="{BB962C8B-B14F-4D97-AF65-F5344CB8AC3E}">
        <p14:creationId xmlns:p14="http://schemas.microsoft.com/office/powerpoint/2010/main" val="1045218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General rules to selling online include making sure all the prices are made transparent to the buyer, this includes, the delivery cost, VAT and any other costs that may be included. The total price should be made clear to the buyer so they are aware of the price they are purchasing an item or service for and can commit to a purchase knowingly. The process should also be made clear to the buyer, which includes making the purchase button visually easily detectable and possibly listing the steps taken in the process, for example, amazon will tell you when an item as been dispatched, or is out for delivery. (6)</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legislation in place specifically regarding selling jewellery. If you are the manufacturer of the jewellery then you must ensure that the amount of materials used in the production complies with the law. The amount of nickel released from the jewellery must remain lower or equal to ‘0.5 micrograms per square centimetre, per week’.(8) This is specific to any jewellery that have prolonged contact with skin. If the product were to contain too high a concentration of nickel, this can cause skin irritation for the wearer, and can even lead to them developing a nickel allergy. (7) A higher concentration of nickel may be used, only if the product has a sufficient enough coating to ensure the rate of nickel released complies with the legislation. (8)</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Jewellery is not allowed to be supplied if the concentration of lead contained in them is at 0.05% by weight or higher. (8) This is because lead is environmentally damaging as it does not break down, and therefore it is limited to try and have less of a negative impact on the environment. It also accumulates in the body and can lead to people developing bad health, as it specifically can damage people’s nervous system and children’s cognitive development. (9)</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content of cadmium is also restricted in jewellery, to 0.01% (100 mg/kg) by weight of the metal. (8) Being exposed to too much cadmium or exposed for a prolonged period of time can lead to cadmium toxicity, which is damaging to people’s health. “large number of cases of kidney, heart disease,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osteomalacia</a:t>
            </a:r>
            <a:r>
              <a:rPr lang="en-GB" sz="1800" dirty="0">
                <a:effectLst/>
                <a:latin typeface="Calibri" panose="020F0502020204030204" pitchFamily="34" charset="0"/>
                <a:ea typeface="Calibri" panose="020F0502020204030204" pitchFamily="34" charset="0"/>
                <a:cs typeface="Times New Roman" panose="02020603050405020304" pitchFamily="18" charset="0"/>
              </a:rPr>
              <a:t> (softening of the bones) and lung cancer that result from cadmium toxicity.” (10)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also rules and regulations on the packaging of products that retailers need to be aware of such as registering with the Environment Agency and recovering and recycling certain amounts depending on the size of the business and how much they earn. As an SME (Small business Enterprise), these are not regulations the client must abide by, although they will need to ensure the materials they use are sustainable for the environment. (11)</a:t>
            </a:r>
          </a:p>
          <a:p>
            <a:endParaRPr lang="en-GB" dirty="0"/>
          </a:p>
        </p:txBody>
      </p:sp>
      <p:sp>
        <p:nvSpPr>
          <p:cNvPr id="4" name="Slide Number Placeholder 3"/>
          <p:cNvSpPr>
            <a:spLocks noGrp="1"/>
          </p:cNvSpPr>
          <p:nvPr>
            <p:ph type="sldNum" sz="quarter" idx="5"/>
          </p:nvPr>
        </p:nvSpPr>
        <p:spPr/>
        <p:txBody>
          <a:bodyPr/>
          <a:lstStyle/>
          <a:p>
            <a:fld id="{DAFE401B-2864-4839-916A-E56A6B739DE1}" type="slidenum">
              <a:rPr lang="en-GB" smtClean="0"/>
              <a:t>8</a:t>
            </a:fld>
            <a:endParaRPr lang="en-GB"/>
          </a:p>
        </p:txBody>
      </p:sp>
    </p:spTree>
    <p:extLst>
      <p:ext uri="{BB962C8B-B14F-4D97-AF65-F5344CB8AC3E}">
        <p14:creationId xmlns:p14="http://schemas.microsoft.com/office/powerpoint/2010/main" val="25499128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virtual 'try before you buy' is an application that allows you to virtually envision how something looks before you purchase it. A virtual 'try before you buy' has been done before in many different markets. There are some companies that have virtual fitting rooms on their websites, or have their own applications, allowing users to try on clothing on their image before they purchase them. There are applications allowing users to try on shoes, cosmetics and accessories.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DecorMatters</a:t>
            </a:r>
            <a:r>
              <a:rPr lang="en-GB" sz="1800" dirty="0">
                <a:effectLst/>
                <a:latin typeface="Calibri" panose="020F0502020204030204" pitchFamily="34" charset="0"/>
                <a:ea typeface="Calibri" panose="020F0502020204030204" pitchFamily="34" charset="0"/>
                <a:cs typeface="Times New Roman" panose="02020603050405020304" pitchFamily="18" charset="0"/>
              </a:rPr>
              <a:t> allows users to envision what particular furniture will look like in their homes. (12)</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market size for virtual fitting rooms in 2019 was £3,128.6, and is expected to rise to £19,250.4, by the year 2030. Although, in 2020, there has been a decrease in the market due to the COVID-19 pandemic, which is seeing many companies going out of business. (13)</a:t>
            </a:r>
          </a:p>
          <a:p>
            <a:endParaRPr lang="en-GB" dirty="0"/>
          </a:p>
        </p:txBody>
      </p:sp>
      <p:sp>
        <p:nvSpPr>
          <p:cNvPr id="4" name="Slide Number Placeholder 3"/>
          <p:cNvSpPr>
            <a:spLocks noGrp="1"/>
          </p:cNvSpPr>
          <p:nvPr>
            <p:ph type="sldNum" sz="quarter" idx="5"/>
          </p:nvPr>
        </p:nvSpPr>
        <p:spPr/>
        <p:txBody>
          <a:bodyPr/>
          <a:lstStyle/>
          <a:p>
            <a:fld id="{DAFE401B-2864-4839-916A-E56A6B739DE1}" type="slidenum">
              <a:rPr lang="en-GB" smtClean="0"/>
              <a:t>9</a:t>
            </a:fld>
            <a:endParaRPr lang="en-GB"/>
          </a:p>
        </p:txBody>
      </p:sp>
    </p:spTree>
    <p:extLst>
      <p:ext uri="{BB962C8B-B14F-4D97-AF65-F5344CB8AC3E}">
        <p14:creationId xmlns:p14="http://schemas.microsoft.com/office/powerpoint/2010/main" val="1411789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1C84869E-52C3-4BE8-8773-AC36A65231E1}" type="datetimeFigureOut">
              <a:rPr lang="en-GB" smtClean="0"/>
              <a:t>18/01/2021</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23576A3-F11F-4FC8-ADFC-A29E511897A6}" type="slidenum">
              <a:rPr lang="en-GB" smtClean="0"/>
              <a:t>‹#›</a:t>
            </a:fld>
            <a:endParaRPr lang="en-GB"/>
          </a:p>
        </p:txBody>
      </p:sp>
    </p:spTree>
    <p:extLst>
      <p:ext uri="{BB962C8B-B14F-4D97-AF65-F5344CB8AC3E}">
        <p14:creationId xmlns:p14="http://schemas.microsoft.com/office/powerpoint/2010/main" val="1756118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84869E-52C3-4BE8-8773-AC36A65231E1}"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D23576A3-F11F-4FC8-ADFC-A29E511897A6}" type="slidenum">
              <a:rPr lang="en-GB" smtClean="0"/>
              <a:t>‹#›</a:t>
            </a:fld>
            <a:endParaRPr lang="en-GB"/>
          </a:p>
        </p:txBody>
      </p:sp>
    </p:spTree>
    <p:extLst>
      <p:ext uri="{BB962C8B-B14F-4D97-AF65-F5344CB8AC3E}">
        <p14:creationId xmlns:p14="http://schemas.microsoft.com/office/powerpoint/2010/main" val="3321929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1C84869E-52C3-4BE8-8773-AC36A65231E1}" type="datetimeFigureOut">
              <a:rPr lang="en-GB" smtClean="0"/>
              <a:t>18/01/2021</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23576A3-F11F-4FC8-ADFC-A29E511897A6}" type="slidenum">
              <a:rPr lang="en-GB" smtClean="0"/>
              <a:t>‹#›</a:t>
            </a:fld>
            <a:endParaRPr lang="en-GB"/>
          </a:p>
        </p:txBody>
      </p:sp>
    </p:spTree>
    <p:extLst>
      <p:ext uri="{BB962C8B-B14F-4D97-AF65-F5344CB8AC3E}">
        <p14:creationId xmlns:p14="http://schemas.microsoft.com/office/powerpoint/2010/main" val="365003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84869E-52C3-4BE8-8773-AC36A65231E1}" type="datetimeFigureOut">
              <a:rPr lang="en-GB" smtClean="0"/>
              <a:t>18/01/2021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3576A3-F11F-4FC8-ADFC-A29E511897A6}" type="slidenum">
              <a:rPr lang="en-GB" smtClean="0"/>
              <a:t>‹#›</a:t>
            </a:fld>
            <a:endParaRPr lang="en-GB"/>
          </a:p>
        </p:txBody>
      </p:sp>
    </p:spTree>
    <p:extLst>
      <p:ext uri="{BB962C8B-B14F-4D97-AF65-F5344CB8AC3E}">
        <p14:creationId xmlns:p14="http://schemas.microsoft.com/office/powerpoint/2010/main" val="411027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84869E-52C3-4BE8-8773-AC36A65231E1}" type="datetimeFigureOut">
              <a:rPr lang="en-GB" smtClean="0"/>
              <a:t>18/01/2021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3576A3-F11F-4FC8-ADFC-A29E511897A6}" type="slidenum">
              <a:rPr lang="en-GB" smtClean="0"/>
              <a:t>‹#›</a:t>
            </a:fld>
            <a:endParaRPr lang="en-GB"/>
          </a:p>
        </p:txBody>
      </p:sp>
    </p:spTree>
    <p:extLst>
      <p:ext uri="{BB962C8B-B14F-4D97-AF65-F5344CB8AC3E}">
        <p14:creationId xmlns:p14="http://schemas.microsoft.com/office/powerpoint/2010/main" val="734030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84869E-52C3-4BE8-8773-AC36A65231E1}" type="datetimeFigureOut">
              <a:rPr lang="en-GB" smtClean="0"/>
              <a:t>18/01/2021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3576A3-F11F-4FC8-ADFC-A29E511897A6}" type="slidenum">
              <a:rPr lang="en-GB" smtClean="0"/>
              <a:t>‹#›</a:t>
            </a:fld>
            <a:endParaRPr lang="en-GB"/>
          </a:p>
        </p:txBody>
      </p:sp>
    </p:spTree>
    <p:extLst>
      <p:ext uri="{BB962C8B-B14F-4D97-AF65-F5344CB8AC3E}">
        <p14:creationId xmlns:p14="http://schemas.microsoft.com/office/powerpoint/2010/main" val="1604169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84869E-52C3-4BE8-8773-AC36A65231E1}" type="datetimeFigureOut">
              <a:rPr lang="en-GB" smtClean="0"/>
              <a:t>18/01/2021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3576A3-F11F-4FC8-ADFC-A29E511897A6}" type="slidenum">
              <a:rPr lang="en-GB" smtClean="0"/>
              <a:t>‹#›</a:t>
            </a:fld>
            <a:endParaRPr lang="en-GB"/>
          </a:p>
        </p:txBody>
      </p:sp>
    </p:spTree>
    <p:extLst>
      <p:ext uri="{BB962C8B-B14F-4D97-AF65-F5344CB8AC3E}">
        <p14:creationId xmlns:p14="http://schemas.microsoft.com/office/powerpoint/2010/main" val="4261358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1C84869E-52C3-4BE8-8773-AC36A65231E1}" type="datetimeFigureOut">
              <a:rPr lang="en-GB" smtClean="0"/>
              <a:t>18/01/2021</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23576A3-F11F-4FC8-ADFC-A29E511897A6}" type="slidenum">
              <a:rPr lang="en-GB" smtClean="0"/>
              <a:t>‹#›</a:t>
            </a:fld>
            <a:endParaRPr lang="en-GB"/>
          </a:p>
        </p:txBody>
      </p:sp>
    </p:spTree>
    <p:extLst>
      <p:ext uri="{BB962C8B-B14F-4D97-AF65-F5344CB8AC3E}">
        <p14:creationId xmlns:p14="http://schemas.microsoft.com/office/powerpoint/2010/main" val="3375704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84869E-52C3-4BE8-8773-AC36A65231E1}" type="datetimeFigureOut">
              <a:rPr lang="en-GB" smtClean="0"/>
              <a:t>18/01/2021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3576A3-F11F-4FC8-ADFC-A29E511897A6}" type="slidenum">
              <a:rPr lang="en-GB" smtClean="0"/>
              <a:t>‹#›</a:t>
            </a:fld>
            <a:endParaRPr lang="en-GB"/>
          </a:p>
        </p:txBody>
      </p:sp>
    </p:spTree>
    <p:extLst>
      <p:ext uri="{BB962C8B-B14F-4D97-AF65-F5344CB8AC3E}">
        <p14:creationId xmlns:p14="http://schemas.microsoft.com/office/powerpoint/2010/main" val="3061771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84869E-52C3-4BE8-8773-AC36A65231E1}"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3576A3-F11F-4FC8-ADFC-A29E511897A6}" type="slidenum">
              <a:rPr lang="en-GB" smtClean="0"/>
              <a:t>‹#›</a:t>
            </a:fld>
            <a:endParaRPr lang="en-GB"/>
          </a:p>
        </p:txBody>
      </p:sp>
    </p:spTree>
    <p:extLst>
      <p:ext uri="{BB962C8B-B14F-4D97-AF65-F5344CB8AC3E}">
        <p14:creationId xmlns:p14="http://schemas.microsoft.com/office/powerpoint/2010/main" val="182399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1C84869E-52C3-4BE8-8773-AC36A65231E1}" type="datetimeFigureOut">
              <a:rPr lang="en-GB" smtClean="0"/>
              <a:t>18/01/2021</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23576A3-F11F-4FC8-ADFC-A29E511897A6}" type="slidenum">
              <a:rPr lang="en-GB" smtClean="0"/>
              <a:t>‹#›</a:t>
            </a:fld>
            <a:endParaRPr lang="en-GB"/>
          </a:p>
        </p:txBody>
      </p:sp>
    </p:spTree>
    <p:extLst>
      <p:ext uri="{BB962C8B-B14F-4D97-AF65-F5344CB8AC3E}">
        <p14:creationId xmlns:p14="http://schemas.microsoft.com/office/powerpoint/2010/main" val="3971443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1C84869E-52C3-4BE8-8773-AC36A65231E1}" type="datetimeFigureOut">
              <a:rPr lang="en-GB" smtClean="0"/>
              <a:t>18/01/2021</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23576A3-F11F-4FC8-ADFC-A29E511897A6}"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2244535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A8B7C6-6F7F-4E8B-AC95-93AFE2D06FAF}"/>
              </a:ext>
            </a:extLst>
          </p:cNvPr>
          <p:cNvSpPr>
            <a:spLocks noGrp="1"/>
          </p:cNvSpPr>
          <p:nvPr>
            <p:ph type="ctrTitle"/>
          </p:nvPr>
        </p:nvSpPr>
        <p:spPr>
          <a:xfrm>
            <a:off x="4449960" y="1507414"/>
            <a:ext cx="7295507" cy="3703320"/>
          </a:xfrm>
        </p:spPr>
        <p:txBody>
          <a:bodyPr anchor="ctr">
            <a:normAutofit fontScale="90000"/>
          </a:bodyPr>
          <a:lstStyle/>
          <a:p>
            <a:r>
              <a:rPr lang="en-GB" sz="4800" dirty="0">
                <a:solidFill>
                  <a:schemeClr val="accent2"/>
                </a:solidFill>
              </a:rPr>
              <a:t>Project management and research methods</a:t>
            </a:r>
            <a:br>
              <a:rPr lang="en-GB" sz="4800" dirty="0">
                <a:solidFill>
                  <a:schemeClr val="accent2"/>
                </a:solidFill>
              </a:rPr>
            </a:br>
            <a:br>
              <a:rPr lang="en-GB" sz="4800" dirty="0">
                <a:solidFill>
                  <a:schemeClr val="accent2"/>
                </a:solidFill>
              </a:rPr>
            </a:br>
            <a:r>
              <a:rPr lang="en-GB" sz="4800" dirty="0">
                <a:solidFill>
                  <a:schemeClr val="accent2"/>
                </a:solidFill>
              </a:rPr>
              <a:t>Interim Viva</a:t>
            </a:r>
          </a:p>
        </p:txBody>
      </p:sp>
      <p:sp>
        <p:nvSpPr>
          <p:cNvPr id="3" name="Subtitle 2">
            <a:extLst>
              <a:ext uri="{FF2B5EF4-FFF2-40B4-BE49-F238E27FC236}">
                <a16:creationId xmlns:a16="http://schemas.microsoft.com/office/drawing/2014/main" id="{3A2A910F-4DA0-434B-8779-1FCECC9055DC}"/>
              </a:ext>
            </a:extLst>
          </p:cNvPr>
          <p:cNvSpPr>
            <a:spLocks noGrp="1"/>
          </p:cNvSpPr>
          <p:nvPr>
            <p:ph type="subTitle" idx="1"/>
          </p:nvPr>
        </p:nvSpPr>
        <p:spPr>
          <a:xfrm>
            <a:off x="444342" y="1507414"/>
            <a:ext cx="3330781" cy="3703320"/>
          </a:xfrm>
          <a:ln w="57150">
            <a:noFill/>
          </a:ln>
        </p:spPr>
        <p:txBody>
          <a:bodyPr anchor="ctr">
            <a:normAutofit/>
          </a:bodyPr>
          <a:lstStyle/>
          <a:p>
            <a:pPr algn="r"/>
            <a:r>
              <a:rPr lang="en-GB" sz="2000" dirty="0"/>
              <a:t>BY Shannon James</a:t>
            </a:r>
          </a:p>
          <a:p>
            <a:pPr algn="r"/>
            <a:endParaRPr lang="en-GB" sz="2000" dirty="0"/>
          </a:p>
          <a:p>
            <a:pPr algn="r"/>
            <a:r>
              <a:rPr lang="en-GB" sz="2000" dirty="0"/>
              <a:t>SUPERVISED BY: </a:t>
            </a:r>
          </a:p>
          <a:p>
            <a:pPr algn="r"/>
            <a:r>
              <a:rPr lang="en-GB" sz="2000" dirty="0"/>
              <a:t>JEANETTE </a:t>
            </a:r>
            <a:r>
              <a:rPr lang="en-GB" sz="2000" dirty="0" err="1"/>
              <a:t>adDams</a:t>
            </a:r>
            <a:endParaRPr lang="en-GB" sz="2000" dirty="0"/>
          </a:p>
        </p:txBody>
      </p:sp>
      <p:sp>
        <p:nvSpPr>
          <p:cNvPr id="10" name="Rectangle 9">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938068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DB5F9-5DB0-41B5-BC7B-3E20683022F9}"/>
              </a:ext>
            </a:extLst>
          </p:cNvPr>
          <p:cNvSpPr>
            <a:spLocks noGrp="1"/>
          </p:cNvSpPr>
          <p:nvPr>
            <p:ph type="title"/>
          </p:nvPr>
        </p:nvSpPr>
        <p:spPr>
          <a:xfrm>
            <a:off x="446534" y="1507414"/>
            <a:ext cx="11298933" cy="3903332"/>
          </a:xfrm>
        </p:spPr>
        <p:txBody>
          <a:bodyPr anchor="t">
            <a:normAutofit/>
          </a:bodyPr>
          <a:lstStyle/>
          <a:p>
            <a:pPr algn="ctr"/>
            <a:r>
              <a:rPr lang="en-GB" sz="4000" dirty="0">
                <a:solidFill>
                  <a:schemeClr val="accent2"/>
                </a:solidFill>
              </a:rPr>
              <a:t>Title:</a:t>
            </a:r>
            <a:br>
              <a:rPr lang="en-GB" sz="4000" dirty="0">
                <a:solidFill>
                  <a:schemeClr val="accent2"/>
                </a:solidFill>
              </a:rPr>
            </a:br>
            <a:br>
              <a:rPr lang="en-GB" sz="4000" dirty="0">
                <a:solidFill>
                  <a:schemeClr val="accent2"/>
                </a:solidFill>
              </a:rPr>
            </a:br>
            <a:r>
              <a:rPr lang="en-GB" sz="4000" dirty="0">
                <a:solidFill>
                  <a:schemeClr val="accent2"/>
                </a:solidFill>
              </a:rPr>
              <a:t>An investigation on how e-commerce can support the selling of sustainable, custom-made jewellery</a:t>
            </a:r>
          </a:p>
        </p:txBody>
      </p:sp>
      <p:sp>
        <p:nvSpPr>
          <p:cNvPr id="10" name="Rectangle 9">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42363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DB5F9-5DB0-41B5-BC7B-3E20683022F9}"/>
              </a:ext>
            </a:extLst>
          </p:cNvPr>
          <p:cNvSpPr>
            <a:spLocks noGrp="1"/>
          </p:cNvSpPr>
          <p:nvPr>
            <p:ph type="title"/>
          </p:nvPr>
        </p:nvSpPr>
        <p:spPr>
          <a:xfrm>
            <a:off x="3535872" y="1213617"/>
            <a:ext cx="5120255" cy="3903332"/>
          </a:xfrm>
        </p:spPr>
        <p:txBody>
          <a:bodyPr anchor="t">
            <a:normAutofit/>
          </a:bodyPr>
          <a:lstStyle/>
          <a:p>
            <a:pPr algn="ctr"/>
            <a:r>
              <a:rPr lang="en-GB" sz="4000" dirty="0">
                <a:solidFill>
                  <a:schemeClr val="accent2"/>
                </a:solidFill>
              </a:rPr>
              <a:t>Introduction</a:t>
            </a:r>
          </a:p>
        </p:txBody>
      </p:sp>
      <p:sp>
        <p:nvSpPr>
          <p:cNvPr id="19" name="Rectangle 18">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pic>
        <p:nvPicPr>
          <p:cNvPr id="1026" name="Picture 2" descr="Image result for e-commerce">
            <a:extLst>
              <a:ext uri="{FF2B5EF4-FFF2-40B4-BE49-F238E27FC236}">
                <a16:creationId xmlns:a16="http://schemas.microsoft.com/office/drawing/2014/main" id="{C503EBB0-52D2-4F74-BA26-9A8F6BAF72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55231" y="2260139"/>
            <a:ext cx="4681538" cy="3384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6657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DB5F9-5DB0-41B5-BC7B-3E20683022F9}"/>
              </a:ext>
            </a:extLst>
          </p:cNvPr>
          <p:cNvSpPr>
            <a:spLocks noGrp="1"/>
          </p:cNvSpPr>
          <p:nvPr>
            <p:ph type="title"/>
          </p:nvPr>
        </p:nvSpPr>
        <p:spPr>
          <a:xfrm>
            <a:off x="581192" y="1507414"/>
            <a:ext cx="5120255" cy="3903332"/>
          </a:xfrm>
        </p:spPr>
        <p:txBody>
          <a:bodyPr anchor="t">
            <a:normAutofit/>
          </a:bodyPr>
          <a:lstStyle/>
          <a:p>
            <a:r>
              <a:rPr lang="en-GB" sz="4000">
                <a:solidFill>
                  <a:schemeClr val="accent2"/>
                </a:solidFill>
              </a:rPr>
              <a:t>Research</a:t>
            </a:r>
            <a:endParaRPr lang="en-GB" sz="4000" dirty="0">
              <a:solidFill>
                <a:schemeClr val="accent2"/>
              </a:solidFill>
            </a:endParaRPr>
          </a:p>
        </p:txBody>
      </p:sp>
      <p:sp>
        <p:nvSpPr>
          <p:cNvPr id="19" name="Rectangle 18">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070AD7B-1425-4993-9ABE-15A69B4D2384}"/>
              </a:ext>
            </a:extLst>
          </p:cNvPr>
          <p:cNvSpPr>
            <a:spLocks noGrp="1"/>
          </p:cNvSpPr>
          <p:nvPr>
            <p:ph idx="1"/>
          </p:nvPr>
        </p:nvSpPr>
        <p:spPr>
          <a:xfrm>
            <a:off x="6400800" y="1507415"/>
            <a:ext cx="5210007" cy="2044677"/>
          </a:xfrm>
          <a:ln w="57150">
            <a:noFill/>
          </a:ln>
        </p:spPr>
        <p:txBody>
          <a:bodyPr anchor="t">
            <a:normAutofit/>
          </a:bodyPr>
          <a:lstStyle/>
          <a:p>
            <a:r>
              <a:rPr lang="en-GB" sz="2000" dirty="0"/>
              <a:t>Philosophy: Phenomenology/Positivism</a:t>
            </a:r>
          </a:p>
          <a:p>
            <a:r>
              <a:rPr lang="en-GB" sz="2000" dirty="0"/>
              <a:t>Approach: Inductive/Deductive</a:t>
            </a:r>
          </a:p>
          <a:p>
            <a:r>
              <a:rPr lang="en-GB" sz="2000" dirty="0"/>
              <a:t>Strategy: Case Study</a:t>
            </a:r>
          </a:p>
          <a:p>
            <a:r>
              <a:rPr lang="en-GB" sz="2000" dirty="0"/>
              <a:t>Time Horizon: Cross-sectional</a:t>
            </a:r>
          </a:p>
        </p:txBody>
      </p:sp>
      <p:sp>
        <p:nvSpPr>
          <p:cNvPr id="21" name="Rectangle 20">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22451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4" name="Content Placeholder 2">
            <a:extLst>
              <a:ext uri="{FF2B5EF4-FFF2-40B4-BE49-F238E27FC236}">
                <a16:creationId xmlns:a16="http://schemas.microsoft.com/office/drawing/2014/main" id="{062D0AE9-E952-4F3C-A66C-322CEB0E18DA}"/>
              </a:ext>
            </a:extLst>
          </p:cNvPr>
          <p:cNvGraphicFramePr>
            <a:graphicFrameLocks noGrp="1"/>
          </p:cNvGraphicFramePr>
          <p:nvPr>
            <p:ph idx="4294967295"/>
            <p:extLst>
              <p:ext uri="{D42A27DB-BD31-4B8C-83A1-F6EECF244321}">
                <p14:modId xmlns:p14="http://schemas.microsoft.com/office/powerpoint/2010/main" val="4084827735"/>
              </p:ext>
            </p:extLst>
          </p:nvPr>
        </p:nvGraphicFramePr>
        <p:xfrm>
          <a:off x="581192" y="217524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itle 1">
            <a:extLst>
              <a:ext uri="{FF2B5EF4-FFF2-40B4-BE49-F238E27FC236}">
                <a16:creationId xmlns:a16="http://schemas.microsoft.com/office/drawing/2014/main" id="{82C21AC4-1EF0-429A-936D-935E44DF7EBF}"/>
              </a:ext>
            </a:extLst>
          </p:cNvPr>
          <p:cNvSpPr txBox="1">
            <a:spLocks/>
          </p:cNvSpPr>
          <p:nvPr/>
        </p:nvSpPr>
        <p:spPr>
          <a:xfrm>
            <a:off x="581192" y="1365321"/>
            <a:ext cx="5120255" cy="809924"/>
          </a:xfrm>
          <a:prstGeom prst="rect">
            <a:avLst/>
          </a:prstGeom>
        </p:spPr>
        <p:txBody>
          <a:bodyPr anchor="t">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000" dirty="0">
                <a:solidFill>
                  <a:schemeClr val="accent2"/>
                </a:solidFill>
              </a:rPr>
              <a:t>findings</a:t>
            </a:r>
          </a:p>
        </p:txBody>
      </p:sp>
      <p:pic>
        <p:nvPicPr>
          <p:cNvPr id="5" name="Picture 4">
            <a:extLst>
              <a:ext uri="{FF2B5EF4-FFF2-40B4-BE49-F238E27FC236}">
                <a16:creationId xmlns:a16="http://schemas.microsoft.com/office/drawing/2014/main" id="{9C71673D-AF86-4489-BFF1-ED4134199D18}"/>
              </a:ext>
            </a:extLst>
          </p:cNvPr>
          <p:cNvPicPr>
            <a:picLocks noChangeAspect="1"/>
          </p:cNvPicPr>
          <p:nvPr/>
        </p:nvPicPr>
        <p:blipFill rotWithShape="1">
          <a:blip r:embed="rId8"/>
          <a:srcRect l="1428" r="896"/>
          <a:stretch/>
        </p:blipFill>
        <p:spPr>
          <a:xfrm>
            <a:off x="419100" y="338549"/>
            <a:ext cx="11334750" cy="770408"/>
          </a:xfrm>
          <a:prstGeom prst="rect">
            <a:avLst/>
          </a:prstGeom>
        </p:spPr>
      </p:pic>
      <p:pic>
        <p:nvPicPr>
          <p:cNvPr id="13" name="Picture 12">
            <a:extLst>
              <a:ext uri="{FF2B5EF4-FFF2-40B4-BE49-F238E27FC236}">
                <a16:creationId xmlns:a16="http://schemas.microsoft.com/office/drawing/2014/main" id="{A16DEA5D-9B08-41F3-9200-72803323EC25}"/>
              </a:ext>
            </a:extLst>
          </p:cNvPr>
          <p:cNvPicPr>
            <a:picLocks noChangeAspect="1"/>
          </p:cNvPicPr>
          <p:nvPr/>
        </p:nvPicPr>
        <p:blipFill rotWithShape="1">
          <a:blip r:embed="rId8"/>
          <a:srcRect l="1428" r="896"/>
          <a:stretch/>
        </p:blipFill>
        <p:spPr>
          <a:xfrm>
            <a:off x="428625" y="5772223"/>
            <a:ext cx="11334750" cy="770408"/>
          </a:xfrm>
          <a:prstGeom prst="rect">
            <a:avLst/>
          </a:prstGeom>
        </p:spPr>
      </p:pic>
    </p:spTree>
    <p:extLst>
      <p:ext uri="{BB962C8B-B14F-4D97-AF65-F5344CB8AC3E}">
        <p14:creationId xmlns:p14="http://schemas.microsoft.com/office/powerpoint/2010/main" val="730607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4" name="Content Placeholder 2">
            <a:extLst>
              <a:ext uri="{FF2B5EF4-FFF2-40B4-BE49-F238E27FC236}">
                <a16:creationId xmlns:a16="http://schemas.microsoft.com/office/drawing/2014/main" id="{062D0AE9-E952-4F3C-A66C-322CEB0E18DA}"/>
              </a:ext>
            </a:extLst>
          </p:cNvPr>
          <p:cNvGraphicFramePr>
            <a:graphicFrameLocks noGrp="1"/>
          </p:cNvGraphicFramePr>
          <p:nvPr>
            <p:ph idx="4294967295"/>
            <p:extLst>
              <p:ext uri="{D42A27DB-BD31-4B8C-83A1-F6EECF244321}">
                <p14:modId xmlns:p14="http://schemas.microsoft.com/office/powerpoint/2010/main" val="737635577"/>
              </p:ext>
            </p:extLst>
          </p:nvPr>
        </p:nvGraphicFramePr>
        <p:xfrm>
          <a:off x="581192" y="217524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itle 1">
            <a:extLst>
              <a:ext uri="{FF2B5EF4-FFF2-40B4-BE49-F238E27FC236}">
                <a16:creationId xmlns:a16="http://schemas.microsoft.com/office/drawing/2014/main" id="{82C21AC4-1EF0-429A-936D-935E44DF7EBF}"/>
              </a:ext>
            </a:extLst>
          </p:cNvPr>
          <p:cNvSpPr txBox="1">
            <a:spLocks/>
          </p:cNvSpPr>
          <p:nvPr/>
        </p:nvSpPr>
        <p:spPr>
          <a:xfrm>
            <a:off x="581192" y="1365321"/>
            <a:ext cx="5120255" cy="809924"/>
          </a:xfrm>
          <a:prstGeom prst="rect">
            <a:avLst/>
          </a:prstGeom>
        </p:spPr>
        <p:txBody>
          <a:bodyPr anchor="t">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000" dirty="0">
                <a:solidFill>
                  <a:schemeClr val="accent2"/>
                </a:solidFill>
              </a:rPr>
              <a:t>findings</a:t>
            </a:r>
          </a:p>
        </p:txBody>
      </p:sp>
      <p:pic>
        <p:nvPicPr>
          <p:cNvPr id="5" name="Picture 4">
            <a:extLst>
              <a:ext uri="{FF2B5EF4-FFF2-40B4-BE49-F238E27FC236}">
                <a16:creationId xmlns:a16="http://schemas.microsoft.com/office/drawing/2014/main" id="{9C71673D-AF86-4489-BFF1-ED4134199D18}"/>
              </a:ext>
            </a:extLst>
          </p:cNvPr>
          <p:cNvPicPr>
            <a:picLocks noChangeAspect="1"/>
          </p:cNvPicPr>
          <p:nvPr/>
        </p:nvPicPr>
        <p:blipFill rotWithShape="1">
          <a:blip r:embed="rId8"/>
          <a:srcRect l="1428" r="896"/>
          <a:stretch/>
        </p:blipFill>
        <p:spPr>
          <a:xfrm>
            <a:off x="419100" y="338549"/>
            <a:ext cx="11334750" cy="770408"/>
          </a:xfrm>
          <a:prstGeom prst="rect">
            <a:avLst/>
          </a:prstGeom>
        </p:spPr>
      </p:pic>
      <p:pic>
        <p:nvPicPr>
          <p:cNvPr id="13" name="Picture 12">
            <a:extLst>
              <a:ext uri="{FF2B5EF4-FFF2-40B4-BE49-F238E27FC236}">
                <a16:creationId xmlns:a16="http://schemas.microsoft.com/office/drawing/2014/main" id="{A16DEA5D-9B08-41F3-9200-72803323EC25}"/>
              </a:ext>
            </a:extLst>
          </p:cNvPr>
          <p:cNvPicPr>
            <a:picLocks noChangeAspect="1"/>
          </p:cNvPicPr>
          <p:nvPr/>
        </p:nvPicPr>
        <p:blipFill rotWithShape="1">
          <a:blip r:embed="rId8"/>
          <a:srcRect l="1428" r="896"/>
          <a:stretch/>
        </p:blipFill>
        <p:spPr>
          <a:xfrm>
            <a:off x="428625" y="5772223"/>
            <a:ext cx="11334750" cy="770408"/>
          </a:xfrm>
          <a:prstGeom prst="rect">
            <a:avLst/>
          </a:prstGeom>
        </p:spPr>
      </p:pic>
    </p:spTree>
    <p:extLst>
      <p:ext uri="{BB962C8B-B14F-4D97-AF65-F5344CB8AC3E}">
        <p14:creationId xmlns:p14="http://schemas.microsoft.com/office/powerpoint/2010/main" val="640677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4" name="Content Placeholder 2">
            <a:extLst>
              <a:ext uri="{FF2B5EF4-FFF2-40B4-BE49-F238E27FC236}">
                <a16:creationId xmlns:a16="http://schemas.microsoft.com/office/drawing/2014/main" id="{062D0AE9-E952-4F3C-A66C-322CEB0E18DA}"/>
              </a:ext>
            </a:extLst>
          </p:cNvPr>
          <p:cNvGraphicFramePr>
            <a:graphicFrameLocks noGrp="1"/>
          </p:cNvGraphicFramePr>
          <p:nvPr>
            <p:ph idx="4294967295"/>
            <p:extLst>
              <p:ext uri="{D42A27DB-BD31-4B8C-83A1-F6EECF244321}">
                <p14:modId xmlns:p14="http://schemas.microsoft.com/office/powerpoint/2010/main" val="1103459963"/>
              </p:ext>
            </p:extLst>
          </p:nvPr>
        </p:nvGraphicFramePr>
        <p:xfrm>
          <a:off x="581192" y="217524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itle 1">
            <a:extLst>
              <a:ext uri="{FF2B5EF4-FFF2-40B4-BE49-F238E27FC236}">
                <a16:creationId xmlns:a16="http://schemas.microsoft.com/office/drawing/2014/main" id="{82C21AC4-1EF0-429A-936D-935E44DF7EBF}"/>
              </a:ext>
            </a:extLst>
          </p:cNvPr>
          <p:cNvSpPr txBox="1">
            <a:spLocks/>
          </p:cNvSpPr>
          <p:nvPr/>
        </p:nvSpPr>
        <p:spPr>
          <a:xfrm>
            <a:off x="581192" y="1365321"/>
            <a:ext cx="5120255" cy="809924"/>
          </a:xfrm>
          <a:prstGeom prst="rect">
            <a:avLst/>
          </a:prstGeom>
        </p:spPr>
        <p:txBody>
          <a:bodyPr anchor="t">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000" dirty="0">
                <a:solidFill>
                  <a:schemeClr val="accent2"/>
                </a:solidFill>
              </a:rPr>
              <a:t>findings</a:t>
            </a:r>
          </a:p>
        </p:txBody>
      </p:sp>
      <p:pic>
        <p:nvPicPr>
          <p:cNvPr id="5" name="Picture 4">
            <a:extLst>
              <a:ext uri="{FF2B5EF4-FFF2-40B4-BE49-F238E27FC236}">
                <a16:creationId xmlns:a16="http://schemas.microsoft.com/office/drawing/2014/main" id="{9C71673D-AF86-4489-BFF1-ED4134199D18}"/>
              </a:ext>
            </a:extLst>
          </p:cNvPr>
          <p:cNvPicPr>
            <a:picLocks noChangeAspect="1"/>
          </p:cNvPicPr>
          <p:nvPr/>
        </p:nvPicPr>
        <p:blipFill rotWithShape="1">
          <a:blip r:embed="rId8"/>
          <a:srcRect l="1428" r="896"/>
          <a:stretch/>
        </p:blipFill>
        <p:spPr>
          <a:xfrm>
            <a:off x="419100" y="338549"/>
            <a:ext cx="11334750" cy="770408"/>
          </a:xfrm>
          <a:prstGeom prst="rect">
            <a:avLst/>
          </a:prstGeom>
        </p:spPr>
      </p:pic>
      <p:pic>
        <p:nvPicPr>
          <p:cNvPr id="13" name="Picture 12">
            <a:extLst>
              <a:ext uri="{FF2B5EF4-FFF2-40B4-BE49-F238E27FC236}">
                <a16:creationId xmlns:a16="http://schemas.microsoft.com/office/drawing/2014/main" id="{A16DEA5D-9B08-41F3-9200-72803323EC25}"/>
              </a:ext>
            </a:extLst>
          </p:cNvPr>
          <p:cNvPicPr>
            <a:picLocks noChangeAspect="1"/>
          </p:cNvPicPr>
          <p:nvPr/>
        </p:nvPicPr>
        <p:blipFill rotWithShape="1">
          <a:blip r:embed="rId8"/>
          <a:srcRect l="1428" r="896"/>
          <a:stretch/>
        </p:blipFill>
        <p:spPr>
          <a:xfrm>
            <a:off x="428625" y="5772223"/>
            <a:ext cx="11334750" cy="770408"/>
          </a:xfrm>
          <a:prstGeom prst="rect">
            <a:avLst/>
          </a:prstGeom>
        </p:spPr>
      </p:pic>
    </p:spTree>
    <p:extLst>
      <p:ext uri="{BB962C8B-B14F-4D97-AF65-F5344CB8AC3E}">
        <p14:creationId xmlns:p14="http://schemas.microsoft.com/office/powerpoint/2010/main" val="4019726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4" name="Content Placeholder 2">
            <a:extLst>
              <a:ext uri="{FF2B5EF4-FFF2-40B4-BE49-F238E27FC236}">
                <a16:creationId xmlns:a16="http://schemas.microsoft.com/office/drawing/2014/main" id="{062D0AE9-E952-4F3C-A66C-322CEB0E18DA}"/>
              </a:ext>
            </a:extLst>
          </p:cNvPr>
          <p:cNvGraphicFramePr>
            <a:graphicFrameLocks noGrp="1"/>
          </p:cNvGraphicFramePr>
          <p:nvPr>
            <p:ph idx="4294967295"/>
            <p:extLst>
              <p:ext uri="{D42A27DB-BD31-4B8C-83A1-F6EECF244321}">
                <p14:modId xmlns:p14="http://schemas.microsoft.com/office/powerpoint/2010/main" val="1592589121"/>
              </p:ext>
            </p:extLst>
          </p:nvPr>
        </p:nvGraphicFramePr>
        <p:xfrm>
          <a:off x="581192" y="217524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itle 1">
            <a:extLst>
              <a:ext uri="{FF2B5EF4-FFF2-40B4-BE49-F238E27FC236}">
                <a16:creationId xmlns:a16="http://schemas.microsoft.com/office/drawing/2014/main" id="{82C21AC4-1EF0-429A-936D-935E44DF7EBF}"/>
              </a:ext>
            </a:extLst>
          </p:cNvPr>
          <p:cNvSpPr txBox="1">
            <a:spLocks/>
          </p:cNvSpPr>
          <p:nvPr/>
        </p:nvSpPr>
        <p:spPr>
          <a:xfrm>
            <a:off x="581192" y="1365321"/>
            <a:ext cx="5120255" cy="809924"/>
          </a:xfrm>
          <a:prstGeom prst="rect">
            <a:avLst/>
          </a:prstGeom>
        </p:spPr>
        <p:txBody>
          <a:bodyPr anchor="t">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000" dirty="0">
                <a:solidFill>
                  <a:schemeClr val="accent2"/>
                </a:solidFill>
              </a:rPr>
              <a:t>findings</a:t>
            </a:r>
          </a:p>
        </p:txBody>
      </p:sp>
      <p:pic>
        <p:nvPicPr>
          <p:cNvPr id="5" name="Picture 4">
            <a:extLst>
              <a:ext uri="{FF2B5EF4-FFF2-40B4-BE49-F238E27FC236}">
                <a16:creationId xmlns:a16="http://schemas.microsoft.com/office/drawing/2014/main" id="{9C71673D-AF86-4489-BFF1-ED4134199D18}"/>
              </a:ext>
            </a:extLst>
          </p:cNvPr>
          <p:cNvPicPr>
            <a:picLocks noChangeAspect="1"/>
          </p:cNvPicPr>
          <p:nvPr/>
        </p:nvPicPr>
        <p:blipFill rotWithShape="1">
          <a:blip r:embed="rId8"/>
          <a:srcRect l="1428" r="896"/>
          <a:stretch/>
        </p:blipFill>
        <p:spPr>
          <a:xfrm>
            <a:off x="419100" y="338549"/>
            <a:ext cx="11334750" cy="770408"/>
          </a:xfrm>
          <a:prstGeom prst="rect">
            <a:avLst/>
          </a:prstGeom>
        </p:spPr>
      </p:pic>
      <p:pic>
        <p:nvPicPr>
          <p:cNvPr id="13" name="Picture 12">
            <a:extLst>
              <a:ext uri="{FF2B5EF4-FFF2-40B4-BE49-F238E27FC236}">
                <a16:creationId xmlns:a16="http://schemas.microsoft.com/office/drawing/2014/main" id="{A16DEA5D-9B08-41F3-9200-72803323EC25}"/>
              </a:ext>
            </a:extLst>
          </p:cNvPr>
          <p:cNvPicPr>
            <a:picLocks noChangeAspect="1"/>
          </p:cNvPicPr>
          <p:nvPr/>
        </p:nvPicPr>
        <p:blipFill rotWithShape="1">
          <a:blip r:embed="rId8"/>
          <a:srcRect l="1428" r="896"/>
          <a:stretch/>
        </p:blipFill>
        <p:spPr>
          <a:xfrm>
            <a:off x="428625" y="5772223"/>
            <a:ext cx="11334750" cy="770408"/>
          </a:xfrm>
          <a:prstGeom prst="rect">
            <a:avLst/>
          </a:prstGeom>
        </p:spPr>
      </p:pic>
    </p:spTree>
    <p:extLst>
      <p:ext uri="{BB962C8B-B14F-4D97-AF65-F5344CB8AC3E}">
        <p14:creationId xmlns:p14="http://schemas.microsoft.com/office/powerpoint/2010/main" val="2809473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4" name="Content Placeholder 2">
            <a:extLst>
              <a:ext uri="{FF2B5EF4-FFF2-40B4-BE49-F238E27FC236}">
                <a16:creationId xmlns:a16="http://schemas.microsoft.com/office/drawing/2014/main" id="{062D0AE9-E952-4F3C-A66C-322CEB0E18DA}"/>
              </a:ext>
            </a:extLst>
          </p:cNvPr>
          <p:cNvGraphicFramePr>
            <a:graphicFrameLocks noGrp="1"/>
          </p:cNvGraphicFramePr>
          <p:nvPr>
            <p:ph idx="4294967295"/>
            <p:extLst>
              <p:ext uri="{D42A27DB-BD31-4B8C-83A1-F6EECF244321}">
                <p14:modId xmlns:p14="http://schemas.microsoft.com/office/powerpoint/2010/main" val="1952959171"/>
              </p:ext>
            </p:extLst>
          </p:nvPr>
        </p:nvGraphicFramePr>
        <p:xfrm>
          <a:off x="581192" y="217524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itle 1">
            <a:extLst>
              <a:ext uri="{FF2B5EF4-FFF2-40B4-BE49-F238E27FC236}">
                <a16:creationId xmlns:a16="http://schemas.microsoft.com/office/drawing/2014/main" id="{82C21AC4-1EF0-429A-936D-935E44DF7EBF}"/>
              </a:ext>
            </a:extLst>
          </p:cNvPr>
          <p:cNvSpPr txBox="1">
            <a:spLocks/>
          </p:cNvSpPr>
          <p:nvPr/>
        </p:nvSpPr>
        <p:spPr>
          <a:xfrm>
            <a:off x="581192" y="1365321"/>
            <a:ext cx="5120255" cy="809924"/>
          </a:xfrm>
          <a:prstGeom prst="rect">
            <a:avLst/>
          </a:prstGeom>
        </p:spPr>
        <p:txBody>
          <a:bodyPr anchor="t">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000" dirty="0">
                <a:solidFill>
                  <a:schemeClr val="accent2"/>
                </a:solidFill>
              </a:rPr>
              <a:t>findings</a:t>
            </a:r>
          </a:p>
        </p:txBody>
      </p:sp>
      <p:pic>
        <p:nvPicPr>
          <p:cNvPr id="5" name="Picture 4">
            <a:extLst>
              <a:ext uri="{FF2B5EF4-FFF2-40B4-BE49-F238E27FC236}">
                <a16:creationId xmlns:a16="http://schemas.microsoft.com/office/drawing/2014/main" id="{9C71673D-AF86-4489-BFF1-ED4134199D18}"/>
              </a:ext>
            </a:extLst>
          </p:cNvPr>
          <p:cNvPicPr>
            <a:picLocks noChangeAspect="1"/>
          </p:cNvPicPr>
          <p:nvPr/>
        </p:nvPicPr>
        <p:blipFill rotWithShape="1">
          <a:blip r:embed="rId8"/>
          <a:srcRect l="1428" r="896"/>
          <a:stretch/>
        </p:blipFill>
        <p:spPr>
          <a:xfrm>
            <a:off x="419100" y="338549"/>
            <a:ext cx="11334750" cy="770408"/>
          </a:xfrm>
          <a:prstGeom prst="rect">
            <a:avLst/>
          </a:prstGeom>
        </p:spPr>
      </p:pic>
      <p:pic>
        <p:nvPicPr>
          <p:cNvPr id="13" name="Picture 12">
            <a:extLst>
              <a:ext uri="{FF2B5EF4-FFF2-40B4-BE49-F238E27FC236}">
                <a16:creationId xmlns:a16="http://schemas.microsoft.com/office/drawing/2014/main" id="{A16DEA5D-9B08-41F3-9200-72803323EC25}"/>
              </a:ext>
            </a:extLst>
          </p:cNvPr>
          <p:cNvPicPr>
            <a:picLocks noChangeAspect="1"/>
          </p:cNvPicPr>
          <p:nvPr/>
        </p:nvPicPr>
        <p:blipFill rotWithShape="1">
          <a:blip r:embed="rId8"/>
          <a:srcRect l="1428" r="896"/>
          <a:stretch/>
        </p:blipFill>
        <p:spPr>
          <a:xfrm>
            <a:off x="428625" y="5772223"/>
            <a:ext cx="11334750" cy="770408"/>
          </a:xfrm>
          <a:prstGeom prst="rect">
            <a:avLst/>
          </a:prstGeom>
        </p:spPr>
      </p:pic>
    </p:spTree>
    <p:extLst>
      <p:ext uri="{BB962C8B-B14F-4D97-AF65-F5344CB8AC3E}">
        <p14:creationId xmlns:p14="http://schemas.microsoft.com/office/powerpoint/2010/main" val="3468014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DB5F9-5DB0-41B5-BC7B-3E20683022F9}"/>
              </a:ext>
            </a:extLst>
          </p:cNvPr>
          <p:cNvSpPr>
            <a:spLocks noGrp="1"/>
          </p:cNvSpPr>
          <p:nvPr>
            <p:ph type="title"/>
          </p:nvPr>
        </p:nvSpPr>
        <p:spPr>
          <a:xfrm>
            <a:off x="581192" y="1507414"/>
            <a:ext cx="5120255" cy="1502116"/>
          </a:xfrm>
        </p:spPr>
        <p:txBody>
          <a:bodyPr anchor="t">
            <a:normAutofit/>
          </a:bodyPr>
          <a:lstStyle/>
          <a:p>
            <a:r>
              <a:rPr lang="en-GB" sz="4000" dirty="0">
                <a:solidFill>
                  <a:schemeClr val="accent2"/>
                </a:solidFill>
              </a:rPr>
              <a:t>Aims and objectives</a:t>
            </a:r>
          </a:p>
        </p:txBody>
      </p:sp>
      <p:sp>
        <p:nvSpPr>
          <p:cNvPr id="10" name="Rectangle 9">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070AD7B-1425-4993-9ABE-15A69B4D2384}"/>
              </a:ext>
            </a:extLst>
          </p:cNvPr>
          <p:cNvSpPr>
            <a:spLocks noGrp="1"/>
          </p:cNvSpPr>
          <p:nvPr>
            <p:ph idx="1"/>
          </p:nvPr>
        </p:nvSpPr>
        <p:spPr>
          <a:xfrm>
            <a:off x="6400800" y="1507416"/>
            <a:ext cx="5210007" cy="2665090"/>
          </a:xfrm>
          <a:ln w="57150">
            <a:noFill/>
          </a:ln>
        </p:spPr>
        <p:txBody>
          <a:bodyPr anchor="t">
            <a:normAutofit/>
          </a:bodyPr>
          <a:lstStyle/>
          <a:p>
            <a:pPr marL="342900" lvl="0" indent="-342900">
              <a:lnSpc>
                <a:spcPct val="107000"/>
              </a:lnSpc>
              <a:spcBef>
                <a:spcPts val="1000"/>
              </a:spcBef>
              <a:spcAft>
                <a:spcPts val="800"/>
              </a:spcAft>
              <a:buFont typeface="Arial" panose="020B0604020202020204" pitchFamily="34" charset="0"/>
              <a:buChar char="-"/>
            </a:pPr>
            <a:r>
              <a:rPr lang="en-GB" sz="2000" dirty="0">
                <a:effectLst/>
                <a:latin typeface="Gill Sans MT" panose="020B0502020104020203" pitchFamily="34" charset="0"/>
                <a:ea typeface="Gill Sans MT" panose="020B0502020104020203" pitchFamily="34" charset="0"/>
                <a:cs typeface="Times New Roman" panose="02020603050405020304" pitchFamily="18" charset="0"/>
              </a:rPr>
              <a:t>How effective is sustainable jewellery?</a:t>
            </a:r>
          </a:p>
          <a:p>
            <a:pPr marL="342900" lvl="0" indent="-342900">
              <a:lnSpc>
                <a:spcPct val="107000"/>
              </a:lnSpc>
              <a:spcBef>
                <a:spcPts val="1000"/>
              </a:spcBef>
              <a:spcAft>
                <a:spcPts val="800"/>
              </a:spcAft>
              <a:buFont typeface="Arial" panose="020B0604020202020204" pitchFamily="34" charset="0"/>
              <a:buChar char="-"/>
            </a:pPr>
            <a:r>
              <a:rPr lang="en-GB" sz="2000" dirty="0">
                <a:effectLst/>
                <a:latin typeface="Gill Sans MT" panose="020B0502020104020203" pitchFamily="34" charset="0"/>
                <a:ea typeface="Gill Sans MT" panose="020B0502020104020203" pitchFamily="34" charset="0"/>
                <a:cs typeface="Times New Roman" panose="02020603050405020304" pitchFamily="18" charset="0"/>
              </a:rPr>
              <a:t>What are the benefits of selling online?</a:t>
            </a:r>
          </a:p>
          <a:p>
            <a:pPr marL="342900" lvl="0" indent="-342900">
              <a:lnSpc>
                <a:spcPct val="107000"/>
              </a:lnSpc>
              <a:spcBef>
                <a:spcPts val="1000"/>
              </a:spcBef>
              <a:spcAft>
                <a:spcPts val="800"/>
              </a:spcAft>
              <a:buFont typeface="Arial" panose="020B0604020202020204" pitchFamily="34" charset="0"/>
              <a:buChar char="-"/>
            </a:pPr>
            <a:r>
              <a:rPr lang="en-GB" sz="2000" dirty="0">
                <a:effectLst/>
                <a:latin typeface="Gill Sans MT" panose="020B0502020104020203" pitchFamily="34" charset="0"/>
                <a:ea typeface="Gill Sans MT" panose="020B0502020104020203" pitchFamily="34" charset="0"/>
                <a:cs typeface="Times New Roman" panose="02020603050405020304" pitchFamily="18" charset="0"/>
              </a:rPr>
              <a:t>What are the rules and regulations for selling jewellery online?</a:t>
            </a:r>
          </a:p>
          <a:p>
            <a:pPr marL="342900" lvl="0" indent="-342900">
              <a:lnSpc>
                <a:spcPct val="107000"/>
              </a:lnSpc>
              <a:spcBef>
                <a:spcPts val="1000"/>
              </a:spcBef>
              <a:spcAft>
                <a:spcPts val="800"/>
              </a:spcAft>
              <a:buFont typeface="Arial" panose="020B0604020202020204" pitchFamily="34" charset="0"/>
              <a:buChar char="-"/>
            </a:pPr>
            <a:r>
              <a:rPr lang="en-GB" sz="2000" dirty="0">
                <a:effectLst/>
                <a:latin typeface="Gill Sans MT" panose="020B0502020104020203" pitchFamily="34" charset="0"/>
                <a:ea typeface="Gill Sans MT" panose="020B0502020104020203" pitchFamily="34" charset="0"/>
                <a:cs typeface="Times New Roman" panose="02020603050405020304" pitchFamily="18" charset="0"/>
              </a:rPr>
              <a:t>How useful is a virtual ‘Try before you buy.’</a:t>
            </a:r>
          </a:p>
          <a:p>
            <a:endParaRPr lang="en-GB" sz="2000" dirty="0"/>
          </a:p>
        </p:txBody>
      </p:sp>
      <p:sp>
        <p:nvSpPr>
          <p:cNvPr id="12" name="Rectangle 11">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900964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DB5F9-5DB0-41B5-BC7B-3E20683022F9}"/>
              </a:ext>
            </a:extLst>
          </p:cNvPr>
          <p:cNvSpPr>
            <a:spLocks noGrp="1"/>
          </p:cNvSpPr>
          <p:nvPr>
            <p:ph type="title"/>
          </p:nvPr>
        </p:nvSpPr>
        <p:spPr>
          <a:xfrm>
            <a:off x="446534" y="1035461"/>
            <a:ext cx="5120255" cy="769061"/>
          </a:xfrm>
        </p:spPr>
        <p:txBody>
          <a:bodyPr anchor="t">
            <a:normAutofit/>
          </a:bodyPr>
          <a:lstStyle/>
          <a:p>
            <a:r>
              <a:rPr lang="en-GB" sz="4000" dirty="0">
                <a:solidFill>
                  <a:schemeClr val="accent2"/>
                </a:solidFill>
              </a:rPr>
              <a:t>Project plan</a:t>
            </a:r>
          </a:p>
        </p:txBody>
      </p:sp>
      <p:sp>
        <p:nvSpPr>
          <p:cNvPr id="10" name="Rectangle 9">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pic>
        <p:nvPicPr>
          <p:cNvPr id="9" name="Picture 8">
            <a:extLst>
              <a:ext uri="{FF2B5EF4-FFF2-40B4-BE49-F238E27FC236}">
                <a16:creationId xmlns:a16="http://schemas.microsoft.com/office/drawing/2014/main" id="{6EDAE466-B7F0-407E-B50A-CC033147C795}"/>
              </a:ext>
            </a:extLst>
          </p:cNvPr>
          <p:cNvPicPr/>
          <p:nvPr/>
        </p:nvPicPr>
        <p:blipFill>
          <a:blip r:embed="rId2"/>
          <a:stretch>
            <a:fillRect/>
          </a:stretch>
        </p:blipFill>
        <p:spPr>
          <a:xfrm>
            <a:off x="869576" y="1818152"/>
            <a:ext cx="10452848" cy="3221696"/>
          </a:xfrm>
          <a:prstGeom prst="rect">
            <a:avLst/>
          </a:prstGeom>
        </p:spPr>
      </p:pic>
    </p:spTree>
    <p:extLst>
      <p:ext uri="{BB962C8B-B14F-4D97-AF65-F5344CB8AC3E}">
        <p14:creationId xmlns:p14="http://schemas.microsoft.com/office/powerpoint/2010/main" val="2513882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DB5F9-5DB0-41B5-BC7B-3E20683022F9}"/>
              </a:ext>
            </a:extLst>
          </p:cNvPr>
          <p:cNvSpPr>
            <a:spLocks noGrp="1"/>
          </p:cNvSpPr>
          <p:nvPr>
            <p:ph type="title"/>
          </p:nvPr>
        </p:nvSpPr>
        <p:spPr>
          <a:xfrm>
            <a:off x="446534" y="1035461"/>
            <a:ext cx="5120255" cy="769061"/>
          </a:xfrm>
        </p:spPr>
        <p:txBody>
          <a:bodyPr anchor="t">
            <a:normAutofit/>
          </a:bodyPr>
          <a:lstStyle/>
          <a:p>
            <a:r>
              <a:rPr lang="en-GB" sz="4000" dirty="0">
                <a:solidFill>
                  <a:schemeClr val="accent2"/>
                </a:solidFill>
              </a:rPr>
              <a:t>Project plan</a:t>
            </a:r>
          </a:p>
        </p:txBody>
      </p:sp>
      <p:sp>
        <p:nvSpPr>
          <p:cNvPr id="10" name="Rectangle 9">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a:extLst>
              <a:ext uri="{FF2B5EF4-FFF2-40B4-BE49-F238E27FC236}">
                <a16:creationId xmlns:a16="http://schemas.microsoft.com/office/drawing/2014/main" id="{643033FD-FF05-4D63-9236-39BC2E62B5FA}"/>
              </a:ext>
            </a:extLst>
          </p:cNvPr>
          <p:cNvPicPr/>
          <p:nvPr/>
        </p:nvPicPr>
        <p:blipFill>
          <a:blip r:embed="rId2"/>
          <a:stretch>
            <a:fillRect/>
          </a:stretch>
        </p:blipFill>
        <p:spPr>
          <a:xfrm>
            <a:off x="1407459" y="1873633"/>
            <a:ext cx="9377082" cy="3248958"/>
          </a:xfrm>
          <a:prstGeom prst="rect">
            <a:avLst/>
          </a:prstGeom>
        </p:spPr>
      </p:pic>
    </p:spTree>
    <p:extLst>
      <p:ext uri="{BB962C8B-B14F-4D97-AF65-F5344CB8AC3E}">
        <p14:creationId xmlns:p14="http://schemas.microsoft.com/office/powerpoint/2010/main" val="1739788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DB5F9-5DB0-41B5-BC7B-3E20683022F9}"/>
              </a:ext>
            </a:extLst>
          </p:cNvPr>
          <p:cNvSpPr>
            <a:spLocks noGrp="1"/>
          </p:cNvSpPr>
          <p:nvPr>
            <p:ph type="title"/>
          </p:nvPr>
        </p:nvSpPr>
        <p:spPr>
          <a:xfrm>
            <a:off x="446534" y="1035461"/>
            <a:ext cx="5120255" cy="769061"/>
          </a:xfrm>
        </p:spPr>
        <p:txBody>
          <a:bodyPr anchor="t">
            <a:normAutofit/>
          </a:bodyPr>
          <a:lstStyle/>
          <a:p>
            <a:r>
              <a:rPr lang="en-GB" sz="4000" dirty="0">
                <a:solidFill>
                  <a:schemeClr val="accent2"/>
                </a:solidFill>
              </a:rPr>
              <a:t>Project plan</a:t>
            </a:r>
          </a:p>
        </p:txBody>
      </p:sp>
      <p:sp>
        <p:nvSpPr>
          <p:cNvPr id="10" name="Rectangle 9">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a:extLst>
              <a:ext uri="{FF2B5EF4-FFF2-40B4-BE49-F238E27FC236}">
                <a16:creationId xmlns:a16="http://schemas.microsoft.com/office/drawing/2014/main" id="{F1C1EE69-FC6D-48F6-A6C2-16C12F2D6B7B}"/>
              </a:ext>
            </a:extLst>
          </p:cNvPr>
          <p:cNvPicPr/>
          <p:nvPr/>
        </p:nvPicPr>
        <p:blipFill>
          <a:blip r:embed="rId2"/>
          <a:stretch>
            <a:fillRect/>
          </a:stretch>
        </p:blipFill>
        <p:spPr>
          <a:xfrm>
            <a:off x="1219200" y="2019119"/>
            <a:ext cx="9753600" cy="3248958"/>
          </a:xfrm>
          <a:prstGeom prst="rect">
            <a:avLst/>
          </a:prstGeom>
        </p:spPr>
      </p:pic>
    </p:spTree>
    <p:extLst>
      <p:ext uri="{BB962C8B-B14F-4D97-AF65-F5344CB8AC3E}">
        <p14:creationId xmlns:p14="http://schemas.microsoft.com/office/powerpoint/2010/main" val="3193407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DB5F9-5DB0-41B5-BC7B-3E20683022F9}"/>
              </a:ext>
            </a:extLst>
          </p:cNvPr>
          <p:cNvSpPr>
            <a:spLocks noGrp="1"/>
          </p:cNvSpPr>
          <p:nvPr>
            <p:ph type="title"/>
          </p:nvPr>
        </p:nvSpPr>
        <p:spPr>
          <a:xfrm>
            <a:off x="446534" y="1035461"/>
            <a:ext cx="5120255" cy="769061"/>
          </a:xfrm>
        </p:spPr>
        <p:txBody>
          <a:bodyPr anchor="t">
            <a:normAutofit/>
          </a:bodyPr>
          <a:lstStyle/>
          <a:p>
            <a:r>
              <a:rPr lang="en-GB" sz="4000" dirty="0">
                <a:solidFill>
                  <a:schemeClr val="accent2"/>
                </a:solidFill>
              </a:rPr>
              <a:t>Project plan</a:t>
            </a:r>
          </a:p>
        </p:txBody>
      </p:sp>
      <p:sp>
        <p:nvSpPr>
          <p:cNvPr id="10" name="Rectangle 9">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a:extLst>
              <a:ext uri="{FF2B5EF4-FFF2-40B4-BE49-F238E27FC236}">
                <a16:creationId xmlns:a16="http://schemas.microsoft.com/office/drawing/2014/main" id="{3AD784C2-7BEF-4184-B37C-31506CE2031A}"/>
              </a:ext>
            </a:extLst>
          </p:cNvPr>
          <p:cNvPicPr/>
          <p:nvPr/>
        </p:nvPicPr>
        <p:blipFill>
          <a:blip r:embed="rId2"/>
          <a:stretch>
            <a:fillRect/>
          </a:stretch>
        </p:blipFill>
        <p:spPr>
          <a:xfrm>
            <a:off x="1888546" y="2063284"/>
            <a:ext cx="8414908" cy="3347462"/>
          </a:xfrm>
          <a:prstGeom prst="rect">
            <a:avLst/>
          </a:prstGeom>
        </p:spPr>
      </p:pic>
    </p:spTree>
    <p:extLst>
      <p:ext uri="{BB962C8B-B14F-4D97-AF65-F5344CB8AC3E}">
        <p14:creationId xmlns:p14="http://schemas.microsoft.com/office/powerpoint/2010/main" val="9799121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DB5F9-5DB0-41B5-BC7B-3E20683022F9}"/>
              </a:ext>
            </a:extLst>
          </p:cNvPr>
          <p:cNvSpPr>
            <a:spLocks noGrp="1"/>
          </p:cNvSpPr>
          <p:nvPr>
            <p:ph type="title"/>
          </p:nvPr>
        </p:nvSpPr>
        <p:spPr>
          <a:xfrm>
            <a:off x="446534" y="1035461"/>
            <a:ext cx="5120255" cy="769061"/>
          </a:xfrm>
        </p:spPr>
        <p:txBody>
          <a:bodyPr anchor="t">
            <a:normAutofit/>
          </a:bodyPr>
          <a:lstStyle/>
          <a:p>
            <a:r>
              <a:rPr lang="en-GB" sz="4000" dirty="0">
                <a:solidFill>
                  <a:schemeClr val="accent2"/>
                </a:solidFill>
              </a:rPr>
              <a:t>Project plan</a:t>
            </a:r>
          </a:p>
        </p:txBody>
      </p:sp>
      <p:sp>
        <p:nvSpPr>
          <p:cNvPr id="10" name="Rectangle 9">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a:extLst>
              <a:ext uri="{FF2B5EF4-FFF2-40B4-BE49-F238E27FC236}">
                <a16:creationId xmlns:a16="http://schemas.microsoft.com/office/drawing/2014/main" id="{D26FCBFA-2A13-4991-A417-C6523A12A6D3}"/>
              </a:ext>
            </a:extLst>
          </p:cNvPr>
          <p:cNvPicPr/>
          <p:nvPr/>
        </p:nvPicPr>
        <p:blipFill>
          <a:blip r:embed="rId2"/>
          <a:stretch>
            <a:fillRect/>
          </a:stretch>
        </p:blipFill>
        <p:spPr>
          <a:xfrm>
            <a:off x="1864659" y="2413655"/>
            <a:ext cx="7817224" cy="2017058"/>
          </a:xfrm>
          <a:prstGeom prst="rect">
            <a:avLst/>
          </a:prstGeom>
        </p:spPr>
      </p:pic>
    </p:spTree>
    <p:extLst>
      <p:ext uri="{BB962C8B-B14F-4D97-AF65-F5344CB8AC3E}">
        <p14:creationId xmlns:p14="http://schemas.microsoft.com/office/powerpoint/2010/main" val="23202695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DB5F9-5DB0-41B5-BC7B-3E20683022F9}"/>
              </a:ext>
            </a:extLst>
          </p:cNvPr>
          <p:cNvSpPr>
            <a:spLocks noGrp="1"/>
          </p:cNvSpPr>
          <p:nvPr>
            <p:ph type="title"/>
          </p:nvPr>
        </p:nvSpPr>
        <p:spPr>
          <a:xfrm>
            <a:off x="446534" y="1035461"/>
            <a:ext cx="5120255" cy="769061"/>
          </a:xfrm>
        </p:spPr>
        <p:txBody>
          <a:bodyPr anchor="t">
            <a:normAutofit/>
          </a:bodyPr>
          <a:lstStyle/>
          <a:p>
            <a:r>
              <a:rPr lang="en-GB" sz="4000" dirty="0">
                <a:solidFill>
                  <a:schemeClr val="accent2"/>
                </a:solidFill>
              </a:rPr>
              <a:t>Mock-up</a:t>
            </a:r>
          </a:p>
        </p:txBody>
      </p:sp>
      <p:sp>
        <p:nvSpPr>
          <p:cNvPr id="10" name="Rectangle 9">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a:extLst>
              <a:ext uri="{FF2B5EF4-FFF2-40B4-BE49-F238E27FC236}">
                <a16:creationId xmlns:a16="http://schemas.microsoft.com/office/drawing/2014/main" id="{96428584-ACD8-4758-BD2A-EEE9F09C9303}"/>
              </a:ext>
            </a:extLst>
          </p:cNvPr>
          <p:cNvPicPr>
            <a:picLocks noChangeAspect="1"/>
          </p:cNvPicPr>
          <p:nvPr/>
        </p:nvPicPr>
        <p:blipFill>
          <a:blip r:embed="rId2"/>
          <a:stretch>
            <a:fillRect/>
          </a:stretch>
        </p:blipFill>
        <p:spPr>
          <a:xfrm>
            <a:off x="2184597" y="1736480"/>
            <a:ext cx="7822805" cy="4018824"/>
          </a:xfrm>
          <a:prstGeom prst="rect">
            <a:avLst/>
          </a:prstGeom>
        </p:spPr>
      </p:pic>
    </p:spTree>
    <p:extLst>
      <p:ext uri="{BB962C8B-B14F-4D97-AF65-F5344CB8AC3E}">
        <p14:creationId xmlns:p14="http://schemas.microsoft.com/office/powerpoint/2010/main" val="20453446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DB5F9-5DB0-41B5-BC7B-3E20683022F9}"/>
              </a:ext>
            </a:extLst>
          </p:cNvPr>
          <p:cNvSpPr>
            <a:spLocks noGrp="1"/>
          </p:cNvSpPr>
          <p:nvPr>
            <p:ph type="title"/>
          </p:nvPr>
        </p:nvSpPr>
        <p:spPr>
          <a:xfrm>
            <a:off x="446534" y="1035461"/>
            <a:ext cx="5120255" cy="769061"/>
          </a:xfrm>
        </p:spPr>
        <p:txBody>
          <a:bodyPr anchor="t">
            <a:normAutofit/>
          </a:bodyPr>
          <a:lstStyle/>
          <a:p>
            <a:r>
              <a:rPr lang="en-GB" sz="4000" dirty="0">
                <a:solidFill>
                  <a:schemeClr val="accent2"/>
                </a:solidFill>
              </a:rPr>
              <a:t>References</a:t>
            </a:r>
          </a:p>
        </p:txBody>
      </p:sp>
      <p:sp>
        <p:nvSpPr>
          <p:cNvPr id="10" name="Rectangle 9">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7" name="Content Placeholder 2">
            <a:extLst>
              <a:ext uri="{FF2B5EF4-FFF2-40B4-BE49-F238E27FC236}">
                <a16:creationId xmlns:a16="http://schemas.microsoft.com/office/drawing/2014/main" id="{F7356C32-BE5B-40B4-A292-70B602363A1B}"/>
              </a:ext>
            </a:extLst>
          </p:cNvPr>
          <p:cNvSpPr>
            <a:spLocks noGrp="1"/>
          </p:cNvSpPr>
          <p:nvPr>
            <p:ph idx="1"/>
          </p:nvPr>
        </p:nvSpPr>
        <p:spPr>
          <a:xfrm>
            <a:off x="446534" y="1688123"/>
            <a:ext cx="11164273" cy="4716236"/>
          </a:xfrm>
          <a:ln w="57150">
            <a:noFill/>
          </a:ln>
        </p:spPr>
        <p:txBody>
          <a:bodyPr anchor="t">
            <a:normAutofit fontScale="40000" lnSpcReduction="20000"/>
          </a:bodyPr>
          <a:lstStyle/>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1.	Manheim J. Sustainable Jewellery [Internet]. Google Books. 2009 [cited 23 November 2020]. Available from: https://books.google.co.uk/books?id=hTjtqVJoOnEC&amp;printsec=frontcover&amp;source=gbs_ge_summary_r&amp;cad=0#v=onepage&amp;q&amp;f=false</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2.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LaMarco</a:t>
            </a:r>
            <a:r>
              <a:rPr lang="en-GB" sz="1800" dirty="0">
                <a:effectLst/>
                <a:latin typeface="Calibri" panose="020F0502020204030204" pitchFamily="34" charset="0"/>
                <a:ea typeface="Calibri" panose="020F0502020204030204" pitchFamily="34" charset="0"/>
                <a:cs typeface="Times New Roman" panose="02020603050405020304" pitchFamily="18" charset="0"/>
              </a:rPr>
              <a:t> N. What Are the Benefits of Going Green for a Business? [Internet]. Small Business - Chron.com. 2019 [cited 23 November 2020]. Available from: https://smallbusiness.chron.com/benefits-going-green-business-3225.html </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3.	Ethical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Jewelry</a:t>
            </a:r>
            <a:r>
              <a:rPr lang="en-GB" sz="1800" dirty="0">
                <a:effectLst/>
                <a:latin typeface="Calibri" panose="020F0502020204030204" pitchFamily="34" charset="0"/>
                <a:ea typeface="Calibri" panose="020F0502020204030204" pitchFamily="34" charset="0"/>
                <a:cs typeface="Times New Roman" panose="02020603050405020304" pitchFamily="18" charset="0"/>
              </a:rPr>
              <a:t> Practices and Sustainable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Jewelry</a:t>
            </a:r>
            <a:r>
              <a:rPr lang="en-GB" sz="1800" dirty="0">
                <a:effectLst/>
                <a:latin typeface="Calibri" panose="020F0502020204030204" pitchFamily="34" charset="0"/>
                <a:ea typeface="Calibri" panose="020F0502020204030204" pitchFamily="34" charset="0"/>
                <a:cs typeface="Times New Roman" panose="02020603050405020304" pitchFamily="18" charset="0"/>
              </a:rPr>
              <a:t> Brands [Internet]. Academy of Art University. 2019 [cited 23 November 2020]. Available from: https://blog.academyart.edu/understanding-the-trade-ethical-jewelry-practices-and-sustainable-jewelry-brands/</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4.	Buying and selling online | business.gov.au [Internet]. Business.gov.au. 2020 [cited 24 November 2020]. Available from: https://business.gov.au/Marketing/Online-presence/Buying-and-selling-online</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5.	Online and distance selling [Internet]. GOV.UK. 2020 [cited 1 December 2020]. Available from: https://www.gov.uk/online-and-distance-selling-for-businesses</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6.	Nickel allergy - Symptoms and causes [Internet]. Mayo Clinic. 2020 [cited 1 December 2020]. Available from: https://www.mayoclinic.org/diseases-conditions/nickel-allergy/symptoms-causes/syc-20351529#:~:text=Nickel%20allergy%20signs%20and%20symptoms%20include:%201%20Rash,Blisters%20and%20draining%20fluid%20in%20severe%20cases.</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7.	Trading Standards Institute Advice | Jewellery safety: metal content | London Borough of Bromley [Internet]. Bromley.gov.uk. 2019 [cited 1 December 2020]. Available from: https://www.bromley.gov.uk/leaflet/122620/6/402/ch</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8.	Povey D. Lead Poisoning: The Truth Behind Consumer Products and Legislation. [Internet]. Lead.org.au. 2010 [cited 1 December 2020]. Available from: https://lead.org.au/Lead_Poisoning_The_Truth_Behind_Consumer_Products_and_Legislation.pdf#:~:text=Lead%20Poisoning:%20The%20Truth%20Behind%20Consumer%20Products%20and,poisoning%20globally%20and%20protecting%20the%20environment%20from%20lead.</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9.	Do you have cadmium toxicity? Cadmium toxicity symptoms &amp; you [Internet]. Naturalhealthgroup.com.au. 2020 [cited 1 December 2020]. Available from: https://www.naturalhealthgroup.com.au/heavy-metal-toxicity/cadmium-heavy-metal-toxicity/</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10.	Do you have cadmium toxicity? Cadmium toxicity symptoms &amp; you [Internet]. Naturalhealthgroup.com.au. 2020 [cited 1 December 2020]. Available from: https://www.naturalhealthgroup.com.au/heavy-metal-toxicity/cadmium-heavy-metal-toxicity/</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11.	Packaging Waste Legislation | Clarity [Internet]. Clarity Environmental. 2020 [cited 1 December 2020]. Available from: https://www.clarity.eu.com/packaging-recovery-note-trading/packaging-waste-legislation/?gclid=Cj0KCQiA5bz-BRD-ARIsABjT4ngt78XJgZefBEGqGlCoFRGpcrBR4Nhb-HD7UvHQSicBIxWhwytVtLsaAkaSEALw_wcB</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12.	Sheldon P. Augmented reality in retail: Virtual try before you buy [Internet]. MIT Technology Review. 2019 [cited 5 December 2020]. Available from: https://www.technologyreview.com/2019/10/23/238473/augmented-reality-in-retail-virtual-try-before-you-buy/</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13.	Virtual Fitting Room Market | Growth &amp; Trends Forecast, 2030 [Internet]. Prescient &amp; Strategic Intelligence Private Limited. 2020 [cited 5 December 2020]. Available from: https://www.psmarketresearch.com/market-analysis/virtual-fitting-room-market#:~:text=The%20virtual%20fitting%20room%20market%20growth%20rate%20has,lockdown,%20have%20impacted%20the%20market%20growth%20in%202020. </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14.	Baker S. Understanding The Rise of Personalized Products Ecommerce - Financesonline.com [Internet]. Financesonline.com. 2020 [cited 15 December 2020]. Available from: https://financesonline.com/understanding-rise-personalized-products-ecommerce/</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15.	Personalised Jewellery [Internet]. Bloom-boutique.co.uk. 2020 [cited 19 December 2020]. Available from: https://www.bloom-boutique.co.uk/personalised-jewellery-gifts </a:t>
            </a:r>
          </a:p>
        </p:txBody>
      </p:sp>
    </p:spTree>
    <p:extLst>
      <p:ext uri="{BB962C8B-B14F-4D97-AF65-F5344CB8AC3E}">
        <p14:creationId xmlns:p14="http://schemas.microsoft.com/office/powerpoint/2010/main" val="29665621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DB5F9-5DB0-41B5-BC7B-3E20683022F9}"/>
              </a:ext>
            </a:extLst>
          </p:cNvPr>
          <p:cNvSpPr>
            <a:spLocks noGrp="1"/>
          </p:cNvSpPr>
          <p:nvPr>
            <p:ph type="title"/>
          </p:nvPr>
        </p:nvSpPr>
        <p:spPr>
          <a:xfrm>
            <a:off x="446534" y="1035461"/>
            <a:ext cx="5120255" cy="769061"/>
          </a:xfrm>
        </p:spPr>
        <p:txBody>
          <a:bodyPr anchor="t">
            <a:normAutofit/>
          </a:bodyPr>
          <a:lstStyle/>
          <a:p>
            <a:r>
              <a:rPr lang="en-GB" sz="4000" dirty="0">
                <a:solidFill>
                  <a:schemeClr val="accent2"/>
                </a:solidFill>
              </a:rPr>
              <a:t>References</a:t>
            </a:r>
          </a:p>
        </p:txBody>
      </p:sp>
      <p:sp>
        <p:nvSpPr>
          <p:cNvPr id="10" name="Rectangle 9">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7" name="Content Placeholder 2">
            <a:extLst>
              <a:ext uri="{FF2B5EF4-FFF2-40B4-BE49-F238E27FC236}">
                <a16:creationId xmlns:a16="http://schemas.microsoft.com/office/drawing/2014/main" id="{F7356C32-BE5B-40B4-A292-70B602363A1B}"/>
              </a:ext>
            </a:extLst>
          </p:cNvPr>
          <p:cNvSpPr>
            <a:spLocks noGrp="1"/>
          </p:cNvSpPr>
          <p:nvPr>
            <p:ph idx="1"/>
          </p:nvPr>
        </p:nvSpPr>
        <p:spPr>
          <a:xfrm>
            <a:off x="446534" y="1688122"/>
            <a:ext cx="11164273" cy="4189897"/>
          </a:xfrm>
          <a:ln w="57150">
            <a:noFill/>
          </a:ln>
        </p:spPr>
        <p:txBody>
          <a:bodyPr anchor="t">
            <a:normAutofit fontScale="47500" lnSpcReduction="20000"/>
          </a:bodyPr>
          <a:lstStyle/>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16.	Personalised Jewellery &amp; Gifts | Shop Online  |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H.Samuel</a:t>
            </a:r>
            <a:r>
              <a:rPr lang="en-GB" sz="1800" dirty="0">
                <a:effectLst/>
                <a:latin typeface="Calibri" panose="020F0502020204030204" pitchFamily="34" charset="0"/>
                <a:ea typeface="Calibri" panose="020F0502020204030204" pitchFamily="34" charset="0"/>
                <a:cs typeface="Times New Roman" panose="02020603050405020304" pitchFamily="18" charset="0"/>
              </a:rPr>
              <a:t> [Internet]. Hsamuel.co.uk. 2020 [cited 19 December 2020]. Available from: https://www.hsamuel.co.uk/personalised/ </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17.	Personalised Jewellery and Gifts - Feel the Love - Soufeel [Internet]. Soufeel.co.uk. 2020 [cited 19 December 2020]. Available from: https://www.soufeel.co.uk/?utm_medium=uk&amp;utm_campaign=Bingads&amp;msclkid=cbda338e7ba21bd34a9e538f308cb860</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18.	Ryan G. Introduction to positivism, interpretivism and critical theory [Internet]. Oro.open.ac.uk. 2018 [cited 13 October 2020]. Available from: https://oro.open.ac.uk/49591/17/49591ORO.pdf </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19.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Biemel</a:t>
            </a:r>
            <a:r>
              <a:rPr lang="en-GB" sz="1800" dirty="0">
                <a:effectLst/>
                <a:latin typeface="Calibri" panose="020F0502020204030204" pitchFamily="34" charset="0"/>
                <a:ea typeface="Calibri" panose="020F0502020204030204" pitchFamily="34" charset="0"/>
                <a:cs typeface="Times New Roman" panose="02020603050405020304" pitchFamily="18" charset="0"/>
              </a:rPr>
              <a:t> W,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Spiegelberg</a:t>
            </a:r>
            <a:r>
              <a:rPr lang="en-GB" sz="1800" dirty="0">
                <a:effectLst/>
                <a:latin typeface="Calibri" panose="020F0502020204030204" pitchFamily="34" charset="0"/>
                <a:ea typeface="Calibri" panose="020F0502020204030204" pitchFamily="34" charset="0"/>
                <a:cs typeface="Times New Roman" panose="02020603050405020304" pitchFamily="18" charset="0"/>
              </a:rPr>
              <a:t> H. Phenomenology | philosophy [Internet].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Encyclopedia</a:t>
            </a:r>
            <a:r>
              <a:rPr lang="en-GB" sz="1800" dirty="0">
                <a:effectLst/>
                <a:latin typeface="Calibri" panose="020F0502020204030204" pitchFamily="34" charset="0"/>
                <a:ea typeface="Calibri" panose="020F0502020204030204" pitchFamily="34" charset="0"/>
                <a:cs typeface="Times New Roman" panose="02020603050405020304" pitchFamily="18" charset="0"/>
              </a:rPr>
              <a:t> Britannica. 2017 [cited 13 October 2020]. Available from: https://www.britannica.com/topic/phenomenology</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20.	Johnson S. Advantages &amp; Disadvantages of Positivism | Synonym [Internet]. Classroom.synonym.com. 2020 [cited 13 October 2020]. Available from: https://classroom.synonym.com/advantages-disadvantages-positivism-12088541.html </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21.	Introduction - Research Methodology [Internet]. Coursehero.com. 2020 [cited 13 October 2020]. Available from: https://www.coursehero.com/file/p2njp9i/11-The-Pros-and-Cons-Positivism-Interpretivism-Advantages-Economical-collection/</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22.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Soiferman</a:t>
            </a:r>
            <a:r>
              <a:rPr lang="en-GB" sz="1800" dirty="0">
                <a:effectLst/>
                <a:latin typeface="Calibri" panose="020F0502020204030204" pitchFamily="34" charset="0"/>
                <a:ea typeface="Calibri" panose="020F0502020204030204" pitchFamily="34" charset="0"/>
                <a:cs typeface="Times New Roman" panose="02020603050405020304" pitchFamily="18" charset="0"/>
              </a:rPr>
              <a:t> L. Inductive and Deductive Research Approaches [Internet]. Files.eric.ed.gov. 2010 [cited 13 October 2020]. Available from: https://files.eric.ed.gov/fulltext/ED542066.pdf </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23.	Denscombe, M., 2014. The Good Research Guide. 4th ed. Milton Keynes: Open University Press, pp.241, 269-270, 304-306.</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24.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Niglas</a:t>
            </a:r>
            <a:r>
              <a:rPr lang="en-GB" sz="1800" dirty="0">
                <a:effectLst/>
                <a:latin typeface="Calibri" panose="020F0502020204030204" pitchFamily="34" charset="0"/>
                <a:ea typeface="Calibri" panose="020F0502020204030204" pitchFamily="34" charset="0"/>
                <a:cs typeface="Times New Roman" panose="02020603050405020304" pitchFamily="18" charset="0"/>
              </a:rPr>
              <a:t> K. Quantitative and qualitative inquiry in educational research: is there a paradigmatic difference between them? [Internet]. Leeds.ac.uk. 1999 [cited 13 October 2020]. Available from: http://www.leeds.ac.uk/educol/documents/00001487.htm </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25.	Case Study | Student Learning Support [Internet]. Sls.navitas-professional.edu.au. 2020 [cited 14 January 2021]. Available from: https://sls.navitas-professional.edu.au/case-study-0 </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26.	Gillham B. Developing a Questionnaire [Internet]. Google Books. 2000 [cited 13 October 2020]. Available from: https://books.google.co.uk/books?hl=en&amp;lr=&amp;id=EpKvAwAAQBAJ&amp;oi=fnd&amp;pg=PP1&amp;dq=pros+and+cons+of+questionnaire+research&amp;ots=A7AuCL03N9&amp;sig=M96LZdJ4v7qTz_UPNsCl097xuqM&amp;redir_esc=y#v=onepage&amp;q=pros%20and%20cons%20of%20questionnaire%20research&amp;f=false </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27.	Pretty T, Baker V. 9 User Research Methods &amp; Tools When Creating a New Website - Coast Digital [Internet]. Coast Digital. 2017 [cited 27 October 2020]. Available from: https://www.coastdigital.co.uk/2017/03/10/9-user-research-methods-tools-creating-new-website/</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28.	Cross-sectional vs. longitudinal studies [Internet]. Iwh.on.ca. 2015 [cited 27 November October 2020]. Available from: https://www.iwh.on.ca/what-researchers-mean-by/cross-sectional-vs-longitudinal-studies</a:t>
            </a:r>
          </a:p>
          <a:p>
            <a:pPr marL="0" lvl="0"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29.	Learning Hub | Longitudinal vs cross-sectional studies [Internet]. Learning.closer.ac.uk. 2020 [cited 27 November 2020]. Available from: https://learning.closer.ac.uk/learning-modules/introduction/types-of-longitudinal-research/longitudinal-versus-cross-sectional-studies/</a:t>
            </a:r>
          </a:p>
          <a:p>
            <a:pPr marL="0" lvl="0" indent="0">
              <a:lnSpc>
                <a:spcPct val="107000"/>
              </a:lnSpc>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2901711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250</TotalTime>
  <Words>2925</Words>
  <Application>Microsoft Office PowerPoint</Application>
  <PresentationFormat>Widescreen</PresentationFormat>
  <Paragraphs>93</Paragraphs>
  <Slides>18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Gill Sans MT</vt:lpstr>
      <vt:lpstr>Wingdings 2</vt:lpstr>
      <vt:lpstr>Dividend</vt:lpstr>
      <vt:lpstr>Project management and research methods  Interim Viva</vt:lpstr>
      <vt:lpstr>Title:  An investigation on how e-commerce can support the selling of sustainable, custom-made jewellery</vt:lpstr>
      <vt:lpstr>Introduction</vt:lpstr>
      <vt:lpstr>Research</vt:lpstr>
      <vt:lpstr>PowerPoint Presentation</vt:lpstr>
      <vt:lpstr>PowerPoint Presentation</vt:lpstr>
      <vt:lpstr>PowerPoint Presentation</vt:lpstr>
      <vt:lpstr>PowerPoint Presentation</vt:lpstr>
      <vt:lpstr>PowerPoint Presentation</vt:lpstr>
      <vt:lpstr>Aims and objectives</vt:lpstr>
      <vt:lpstr>Project plan</vt:lpstr>
      <vt:lpstr>Project plan</vt:lpstr>
      <vt:lpstr>Project plan</vt:lpstr>
      <vt:lpstr>Project plan</vt:lpstr>
      <vt:lpstr>Project plan</vt:lpstr>
      <vt:lpstr>Mock-up</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and research methods  Interim Viva</dc:title>
  <dc:creator>CLEMENT K. (660328)</dc:creator>
  <cp:lastModifiedBy>170099 (Shannon James)</cp:lastModifiedBy>
  <cp:revision>14</cp:revision>
  <dcterms:created xsi:type="dcterms:W3CDTF">2021-01-05T05:19:58Z</dcterms:created>
  <dcterms:modified xsi:type="dcterms:W3CDTF">2021-01-18T21:56:54Z</dcterms:modified>
</cp:coreProperties>
</file>