
<file path=[Content_Types].xml><?xml version="1.0" encoding="utf-8"?>
<Types xmlns="http://schemas.openxmlformats.org/package/2006/content-types">
  <Default Extension="xml" ContentType="application/xml"/>
  <Default Extension="jpeg" ContentType="image/jpeg"/>
  <Default Extension="rels" ContentType="application/vnd.openxmlformats-package.relationships+xml"/>
  <Default Extension="tiff" ContentType="image/tiff"/>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4" Type="http://schemas.openxmlformats.org/officeDocument/2006/relationships/extended-properties" Target="docProps/app.xml"/><Relationship Id="rId1" Type="http://schemas.openxmlformats.org/officeDocument/2006/relationships/officeDocument" Target="ppt/presentation.xml"/><Relationship Id="rId2" Type="http://schemas.openxmlformats.org/package/2006/relationships/metadata/thumbnail" Target="docProps/thumbnail.jpeg"/></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sldIdLst>
    <p:sldId id="256" r:id="rId2"/>
    <p:sldId id="275" r:id="rId3"/>
    <p:sldId id="276" r:id="rId4"/>
    <p:sldId id="277" r:id="rId5"/>
    <p:sldId id="267" r:id="rId6"/>
    <p:sldId id="268" r:id="rId7"/>
    <p:sldId id="269" r:id="rId8"/>
    <p:sldId id="270" r:id="rId9"/>
    <p:sldId id="271" r:id="rId10"/>
    <p:sldId id="272" r:id="rId11"/>
    <p:sldId id="273" r:id="rId12"/>
    <p:sldId id="274" r:id="rId13"/>
    <p:sldId id="257" r:id="rId14"/>
    <p:sldId id="258" r:id="rId15"/>
    <p:sldId id="259" r:id="rId16"/>
    <p:sldId id="260" r:id="rId17"/>
    <p:sldId id="261" r:id="rId18"/>
    <p:sldId id="262" r:id="rId19"/>
    <p:sldId id="263" r:id="rId20"/>
    <p:sldId id="264" r:id="rId21"/>
    <p:sldId id="265" r:id="rId22"/>
    <p:sldId id="266" r:id="rId23"/>
    <p:sldId id="278" r:id="rId2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7"/>
    <p:restoredTop sz="94682"/>
  </p:normalViewPr>
  <p:slideViewPr>
    <p:cSldViewPr snapToGrid="0" snapToObjects="1">
      <p:cViewPr varScale="1">
        <p:scale>
          <a:sx n="119" d="100"/>
          <a:sy n="119" d="100"/>
        </p:scale>
        <p:origin x="232" y="18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9" Type="http://schemas.openxmlformats.org/officeDocument/2006/relationships/slide" Target="slides/slide8.xml"/><Relationship Id="rId20" Type="http://schemas.openxmlformats.org/officeDocument/2006/relationships/slide" Target="slides/slide19.xml"/><Relationship Id="rId21" Type="http://schemas.openxmlformats.org/officeDocument/2006/relationships/slide" Target="slides/slide20.xml"/><Relationship Id="rId22" Type="http://schemas.openxmlformats.org/officeDocument/2006/relationships/slide" Target="slides/slide21.xml"/><Relationship Id="rId23" Type="http://schemas.openxmlformats.org/officeDocument/2006/relationships/slide" Target="slides/slide22.xml"/><Relationship Id="rId24" Type="http://schemas.openxmlformats.org/officeDocument/2006/relationships/slide" Target="slides/slide23.xml"/><Relationship Id="rId25" Type="http://schemas.openxmlformats.org/officeDocument/2006/relationships/presProps" Target="presProps.xml"/><Relationship Id="rId26" Type="http://schemas.openxmlformats.org/officeDocument/2006/relationships/viewProps" Target="viewProps.xml"/><Relationship Id="rId27" Type="http://schemas.openxmlformats.org/officeDocument/2006/relationships/theme" Target="theme/theme1.xml"/><Relationship Id="rId28" Type="http://schemas.openxmlformats.org/officeDocument/2006/relationships/tableStyles" Target="tableStyles.xml"/><Relationship Id="rId10" Type="http://schemas.openxmlformats.org/officeDocument/2006/relationships/slide" Target="slides/slide9.xml"/><Relationship Id="rId11" Type="http://schemas.openxmlformats.org/officeDocument/2006/relationships/slide" Target="slides/slide10.xml"/><Relationship Id="rId12" Type="http://schemas.openxmlformats.org/officeDocument/2006/relationships/slide" Target="slides/slide11.xml"/><Relationship Id="rId13" Type="http://schemas.openxmlformats.org/officeDocument/2006/relationships/slide" Target="slides/slide12.xml"/><Relationship Id="rId14" Type="http://schemas.openxmlformats.org/officeDocument/2006/relationships/slide" Target="slides/slide13.xml"/><Relationship Id="rId15" Type="http://schemas.openxmlformats.org/officeDocument/2006/relationships/slide" Target="slides/slide14.xml"/><Relationship Id="rId16" Type="http://schemas.openxmlformats.org/officeDocument/2006/relationships/slide" Target="slides/slide15.xml"/><Relationship Id="rId17" Type="http://schemas.openxmlformats.org/officeDocument/2006/relationships/slide" Target="slides/slide16.xml"/><Relationship Id="rId18" Type="http://schemas.openxmlformats.org/officeDocument/2006/relationships/slide" Target="slides/slide17.xml"/><Relationship Id="rId19" Type="http://schemas.openxmlformats.org/officeDocument/2006/relationships/slide" Target="slides/slide18.xml"/><Relationship Id="rId1" Type="http://schemas.openxmlformats.org/officeDocument/2006/relationships/slideMaster" Target="slideMasters/slideMaster1.xml"/><Relationship Id="rId2" Type="http://schemas.openxmlformats.org/officeDocument/2006/relationships/slide" Target="slides/slide1.xml"/><Relationship Id="rId3" Type="http://schemas.openxmlformats.org/officeDocument/2006/relationships/slide" Target="slides/slide2.xml"/><Relationship Id="rId4" Type="http://schemas.openxmlformats.org/officeDocument/2006/relationships/slide" Target="slides/slide3.xml"/><Relationship Id="rId5" Type="http://schemas.openxmlformats.org/officeDocument/2006/relationships/slide" Target="slides/slide4.xml"/><Relationship Id="rId6" Type="http://schemas.openxmlformats.org/officeDocument/2006/relationships/slide" Target="slides/slide5.xml"/><Relationship Id="rId7" Type="http://schemas.openxmlformats.org/officeDocument/2006/relationships/slide" Target="slides/slide6.xml"/><Relationship Id="rId8" Type="http://schemas.openxmlformats.org/officeDocument/2006/relationships/slide" Target="slides/slide7.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smtClean="0"/>
              <a:t>Click to edit Master title style</a:t>
            </a:r>
            <a:endParaRPr lang="en-US"/>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28CB2C89-F540-844A-BC4A-B62064023C13}" type="datetimeFigureOut">
              <a:rPr lang="en-US" smtClean="0"/>
              <a:t>9/9/19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12A8652D-B9EF-CC4F-8A8C-BAF61D759206}" type="slidenum">
              <a:rPr lang="en-US" smtClean="0"/>
              <a:t>‹#›</a:t>
            </a:fld>
            <a:endParaRPr lang="en-US"/>
          </a:p>
        </p:txBody>
      </p:sp>
    </p:spTree>
    <p:extLst>
      <p:ext uri="{BB962C8B-B14F-4D97-AF65-F5344CB8AC3E}">
        <p14:creationId xmlns:p14="http://schemas.microsoft.com/office/powerpoint/2010/main" val="89394971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28CB2C89-F540-844A-BC4A-B62064023C13}" type="datetimeFigureOut">
              <a:rPr lang="en-US" smtClean="0"/>
              <a:t>9/9/19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12A8652D-B9EF-CC4F-8A8C-BAF61D759206}" type="slidenum">
              <a:rPr lang="en-US" smtClean="0"/>
              <a:t>‹#›</a:t>
            </a:fld>
            <a:endParaRPr lang="en-US"/>
          </a:p>
        </p:txBody>
      </p:sp>
    </p:spTree>
    <p:extLst>
      <p:ext uri="{BB962C8B-B14F-4D97-AF65-F5344CB8AC3E}">
        <p14:creationId xmlns:p14="http://schemas.microsoft.com/office/powerpoint/2010/main" val="129885851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smtClean="0"/>
              <a:t>Click to edit Master title style</a:t>
            </a:r>
            <a:endParaRPr lang="en-US"/>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28CB2C89-F540-844A-BC4A-B62064023C13}" type="datetimeFigureOut">
              <a:rPr lang="en-US" smtClean="0"/>
              <a:t>9/9/19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12A8652D-B9EF-CC4F-8A8C-BAF61D759206}" type="slidenum">
              <a:rPr lang="en-US" smtClean="0"/>
              <a:t>‹#›</a:t>
            </a:fld>
            <a:endParaRPr lang="en-US"/>
          </a:p>
        </p:txBody>
      </p:sp>
    </p:spTree>
    <p:extLst>
      <p:ext uri="{BB962C8B-B14F-4D97-AF65-F5344CB8AC3E}">
        <p14:creationId xmlns:p14="http://schemas.microsoft.com/office/powerpoint/2010/main" val="74384027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838200" y="1825625"/>
            <a:ext cx="5181600" cy="435133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6172200" y="1825625"/>
            <a:ext cx="5181600" cy="435133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28CB2C89-F540-844A-BC4A-B62064023C13}" type="datetimeFigureOut">
              <a:rPr lang="en-US" smtClean="0"/>
              <a:t>9/9/19</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12A8652D-B9EF-CC4F-8A8C-BAF61D759206}" type="slidenum">
              <a:rPr lang="en-US" smtClean="0"/>
              <a:t>‹#›</a:t>
            </a:fld>
            <a:endParaRPr lang="en-US"/>
          </a:p>
        </p:txBody>
      </p:sp>
    </p:spTree>
    <p:extLst>
      <p:ext uri="{BB962C8B-B14F-4D97-AF65-F5344CB8AC3E}">
        <p14:creationId xmlns:p14="http://schemas.microsoft.com/office/powerpoint/2010/main" val="122112551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smtClean="0"/>
              <a:t>Click to edit Master title style</a:t>
            </a:r>
            <a:endParaRPr lang="en-US"/>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28CB2C89-F540-844A-BC4A-B62064023C13}" type="datetimeFigureOut">
              <a:rPr lang="en-US" smtClean="0"/>
              <a:t>9/9/19</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12A8652D-B9EF-CC4F-8A8C-BAF61D759206}" type="slidenum">
              <a:rPr lang="en-US" smtClean="0"/>
              <a:t>‹#›</a:t>
            </a:fld>
            <a:endParaRPr lang="en-US"/>
          </a:p>
        </p:txBody>
      </p:sp>
    </p:spTree>
    <p:extLst>
      <p:ext uri="{BB962C8B-B14F-4D97-AF65-F5344CB8AC3E}">
        <p14:creationId xmlns:p14="http://schemas.microsoft.com/office/powerpoint/2010/main" val="210271583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28CB2C89-F540-844A-BC4A-B62064023C13}" type="datetimeFigureOut">
              <a:rPr lang="en-US" smtClean="0"/>
              <a:t>9/9/19</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12A8652D-B9EF-CC4F-8A8C-BAF61D759206}" type="slidenum">
              <a:rPr lang="en-US" smtClean="0"/>
              <a:t>‹#›</a:t>
            </a:fld>
            <a:endParaRPr lang="en-US"/>
          </a:p>
        </p:txBody>
      </p:sp>
    </p:spTree>
    <p:extLst>
      <p:ext uri="{BB962C8B-B14F-4D97-AF65-F5344CB8AC3E}">
        <p14:creationId xmlns:p14="http://schemas.microsoft.com/office/powerpoint/2010/main" val="135419423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28CB2C89-F540-844A-BC4A-B62064023C13}" type="datetimeFigureOut">
              <a:rPr lang="en-US" smtClean="0"/>
              <a:t>9/9/19</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12A8652D-B9EF-CC4F-8A8C-BAF61D759206}" type="slidenum">
              <a:rPr lang="en-US" smtClean="0"/>
              <a:t>‹#›</a:t>
            </a:fld>
            <a:endParaRPr lang="en-US"/>
          </a:p>
        </p:txBody>
      </p:sp>
    </p:spTree>
    <p:extLst>
      <p:ext uri="{BB962C8B-B14F-4D97-AF65-F5344CB8AC3E}">
        <p14:creationId xmlns:p14="http://schemas.microsoft.com/office/powerpoint/2010/main" val="91079993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US"/>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28CB2C89-F540-844A-BC4A-B62064023C13}" type="datetimeFigureOut">
              <a:rPr lang="en-US" smtClean="0"/>
              <a:t>9/9/19</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12A8652D-B9EF-CC4F-8A8C-BAF61D759206}" type="slidenum">
              <a:rPr lang="en-US" smtClean="0"/>
              <a:t>‹#›</a:t>
            </a:fld>
            <a:endParaRPr lang="en-US"/>
          </a:p>
        </p:txBody>
      </p:sp>
    </p:spTree>
    <p:extLst>
      <p:ext uri="{BB962C8B-B14F-4D97-AF65-F5344CB8AC3E}">
        <p14:creationId xmlns:p14="http://schemas.microsoft.com/office/powerpoint/2010/main" val="55102130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US"/>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28CB2C89-F540-844A-BC4A-B62064023C13}" type="datetimeFigureOut">
              <a:rPr lang="en-US" smtClean="0"/>
              <a:t>9/9/19</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12A8652D-B9EF-CC4F-8A8C-BAF61D759206}" type="slidenum">
              <a:rPr lang="en-US" smtClean="0"/>
              <a:t>‹#›</a:t>
            </a:fld>
            <a:endParaRPr lang="en-US"/>
          </a:p>
        </p:txBody>
      </p:sp>
    </p:spTree>
    <p:extLst>
      <p:ext uri="{BB962C8B-B14F-4D97-AF65-F5344CB8AC3E}">
        <p14:creationId xmlns:p14="http://schemas.microsoft.com/office/powerpoint/2010/main" val="106563769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28CB2C89-F540-844A-BC4A-B62064023C13}" type="datetimeFigureOut">
              <a:rPr lang="en-US" smtClean="0"/>
              <a:t>9/9/19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12A8652D-B9EF-CC4F-8A8C-BAF61D759206}" type="slidenum">
              <a:rPr lang="en-US" smtClean="0"/>
              <a:t>‹#›</a:t>
            </a:fld>
            <a:endParaRPr lang="en-US"/>
          </a:p>
        </p:txBody>
      </p:sp>
    </p:spTree>
    <p:extLst>
      <p:ext uri="{BB962C8B-B14F-4D97-AF65-F5344CB8AC3E}">
        <p14:creationId xmlns:p14="http://schemas.microsoft.com/office/powerpoint/2010/main" val="15907346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28CB2C89-F540-844A-BC4A-B62064023C13}" type="datetimeFigureOut">
              <a:rPr lang="en-US" smtClean="0"/>
              <a:t>9/9/19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12A8652D-B9EF-CC4F-8A8C-BAF61D759206}" type="slidenum">
              <a:rPr lang="en-US" smtClean="0"/>
              <a:t>‹#›</a:t>
            </a:fld>
            <a:endParaRPr lang="en-US"/>
          </a:p>
        </p:txBody>
      </p:sp>
    </p:spTree>
    <p:extLst>
      <p:ext uri="{BB962C8B-B14F-4D97-AF65-F5344CB8AC3E}">
        <p14:creationId xmlns:p14="http://schemas.microsoft.com/office/powerpoint/2010/main" val="2078052580"/>
      </p:ext>
    </p:extLst>
  </p:cSld>
  <p:clrMapOvr>
    <a:masterClrMapping/>
  </p:clrMapOvr>
</p:sldLayout>
</file>

<file path=ppt/slideMasters/_rels/slideMaster1.xml.rels><?xml version="1.0" encoding="UTF-8" standalone="yes"?>
<Relationships xmlns="http://schemas.openxmlformats.org/package/2006/relationships"><Relationship Id="rId11" Type="http://schemas.openxmlformats.org/officeDocument/2006/relationships/slideLayout" Target="../slideLayouts/slideLayout11.xml"/><Relationship Id="rId12" Type="http://schemas.openxmlformats.org/officeDocument/2006/relationships/theme" Target="../theme/theme1.xml"/><Relationship Id="rId1" Type="http://schemas.openxmlformats.org/officeDocument/2006/relationships/slideLayout" Target="../slideLayouts/slideLayout1.xml"/><Relationship Id="rId2" Type="http://schemas.openxmlformats.org/officeDocument/2006/relationships/slideLayout" Target="../slideLayouts/slideLayout2.xml"/><Relationship Id="rId3" Type="http://schemas.openxmlformats.org/officeDocument/2006/relationships/slideLayout" Target="../slideLayouts/slideLayout3.xml"/><Relationship Id="rId4" Type="http://schemas.openxmlformats.org/officeDocument/2006/relationships/slideLayout" Target="../slideLayouts/slideLayout4.xml"/><Relationship Id="rId5" Type="http://schemas.openxmlformats.org/officeDocument/2006/relationships/slideLayout" Target="../slideLayouts/slideLayout5.xml"/><Relationship Id="rId6" Type="http://schemas.openxmlformats.org/officeDocument/2006/relationships/slideLayout" Target="../slideLayouts/slideLayout6.xml"/><Relationship Id="rId7" Type="http://schemas.openxmlformats.org/officeDocument/2006/relationships/slideLayout" Target="../slideLayouts/slideLayout7.xml"/><Relationship Id="rId8" Type="http://schemas.openxmlformats.org/officeDocument/2006/relationships/slideLayout" Target="../slideLayouts/slideLayout8.xml"/><Relationship Id="rId9" Type="http://schemas.openxmlformats.org/officeDocument/2006/relationships/slideLayout" Target="../slideLayouts/slideLayout9.xml"/><Relationship Id="rId10" Type="http://schemas.openxmlformats.org/officeDocument/2006/relationships/slideLayout" Target="../slideLayouts/slideLayout1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28CB2C89-F540-844A-BC4A-B62064023C13}" type="datetimeFigureOut">
              <a:rPr lang="en-US" smtClean="0"/>
              <a:t>9/9/19</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12A8652D-B9EF-CC4F-8A8C-BAF61D759206}" type="slidenum">
              <a:rPr lang="en-US" smtClean="0"/>
              <a:t>‹#›</a:t>
            </a:fld>
            <a:endParaRPr lang="en-US"/>
          </a:p>
        </p:txBody>
      </p:sp>
    </p:spTree>
    <p:extLst>
      <p:ext uri="{BB962C8B-B14F-4D97-AF65-F5344CB8AC3E}">
        <p14:creationId xmlns:p14="http://schemas.microsoft.com/office/powerpoint/2010/main" val="1913456391"/>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image" Target="../media/image1.tiff"/></Relationships>
</file>

<file path=ppt/slides/_rels/slide3.xml.rels><?xml version="1.0" encoding="UTF-8" standalone="yes"?>
<Relationships xmlns="http://schemas.openxmlformats.org/package/2006/relationships"><Relationship Id="rId3" Type="http://schemas.openxmlformats.org/officeDocument/2006/relationships/hyperlink" Target="https://www.instagram.com/explore/tags/bujo/" TargetMode="External"/><Relationship Id="rId4" Type="http://schemas.openxmlformats.org/officeDocument/2006/relationships/image" Target="../media/image2.tiff"/><Relationship Id="rId1" Type="http://schemas.openxmlformats.org/officeDocument/2006/relationships/slideLayout" Target="../slideLayouts/slideLayout7.xml"/><Relationship Id="rId2" Type="http://schemas.openxmlformats.org/officeDocument/2006/relationships/hyperlink" Target="https://www.instagram.com/explore/tags/bulletjournal/" TargetMode="Externa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image" Target="../media/image3.tiff"/></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image" Target="../media/image4.tiff"/></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image" Target="../media/image5.tiff"/></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image" Target="../media/image6.tiff"/></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image" Target="../media/image7.tiff"/></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image" Target="../media/image8.tiff"/></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image" Target="../media/image9.tiff"/></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image" Target="../media/image10.tiff"/></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image" Target="../media/image11.tiff"/></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image" Target="../media/image12.tiff"/></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image" Target="../media/image13.tiff"/></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hyperlink" Target="https://www.instagram.com/isabelhoops/"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US" dirty="0" smtClean="0"/>
              <a:t>Bullet Journal</a:t>
            </a:r>
            <a:endParaRPr lang="en-US" dirty="0"/>
          </a:p>
        </p:txBody>
      </p:sp>
      <p:sp>
        <p:nvSpPr>
          <p:cNvPr id="3" name="Subtitle 2"/>
          <p:cNvSpPr>
            <a:spLocks noGrp="1"/>
          </p:cNvSpPr>
          <p:nvPr>
            <p:ph type="subTitle" idx="1"/>
          </p:nvPr>
        </p:nvSpPr>
        <p:spPr/>
        <p:txBody>
          <a:bodyPr/>
          <a:lstStyle/>
          <a:p>
            <a:r>
              <a:rPr lang="en-US" b="1" dirty="0"/>
              <a:t>Bullet journal:</a:t>
            </a:r>
            <a:r>
              <a:rPr lang="en-US" dirty="0"/>
              <a:t> a method of journaling and note-taking that uses bullet points as the core structure</a:t>
            </a:r>
          </a:p>
        </p:txBody>
      </p:sp>
    </p:spTree>
    <p:extLst>
      <p:ext uri="{BB962C8B-B14F-4D97-AF65-F5344CB8AC3E}">
        <p14:creationId xmlns:p14="http://schemas.microsoft.com/office/powerpoint/2010/main" val="81721517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20748292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831925" y="312896"/>
            <a:ext cx="6096000" cy="1477328"/>
          </a:xfrm>
          <a:prstGeom prst="rect">
            <a:avLst/>
          </a:prstGeom>
        </p:spPr>
        <p:txBody>
          <a:bodyPr>
            <a:spAutoFit/>
          </a:bodyPr>
          <a:lstStyle/>
          <a:p>
            <a:r>
              <a:rPr lang="en-US" dirty="0" smtClean="0">
                <a:solidFill>
                  <a:srgbClr val="313131"/>
                </a:solidFill>
                <a:latin typeface="Helvetica" charset="0"/>
              </a:rPr>
              <a:t>It's mainly young people from North America, Asia and Europe who are creating them, and they are incredibly beautiful and detailed. Indeed, type in the hashtags </a:t>
            </a:r>
            <a:r>
              <a:rPr lang="en-US" b="1" dirty="0" smtClean="0">
                <a:solidFill>
                  <a:srgbClr val="1A1A1A"/>
                </a:solidFill>
                <a:latin typeface="Helvetica" charset="0"/>
                <a:hlinkClick r:id="rId2"/>
              </a:rPr>
              <a:t>#bulletjournal</a:t>
            </a:r>
            <a:r>
              <a:rPr lang="en-US" b="1" dirty="0" smtClean="0">
                <a:solidFill>
                  <a:srgbClr val="313131"/>
                </a:solidFill>
                <a:latin typeface="Helvetica" charset="0"/>
                <a:hlinkClick r:id="rId2"/>
              </a:rPr>
              <a:t> or </a:t>
            </a:r>
            <a:r>
              <a:rPr lang="en-US" b="1" dirty="0" smtClean="0">
                <a:solidFill>
                  <a:srgbClr val="1A1A1A"/>
                </a:solidFill>
                <a:latin typeface="Helvetica" charset="0"/>
                <a:hlinkClick r:id="rId3"/>
              </a:rPr>
              <a:t>#bujo</a:t>
            </a:r>
            <a:r>
              <a:rPr lang="en-US" b="1" dirty="0" smtClean="0">
                <a:solidFill>
                  <a:srgbClr val="313131"/>
                </a:solidFill>
                <a:latin typeface="Helvetica" charset="0"/>
                <a:hlinkClick r:id="rId3"/>
              </a:rPr>
              <a:t> on Instagram and you'll now see seven million photos of them.</a:t>
            </a:r>
            <a:endParaRPr lang="en-US" dirty="0"/>
          </a:p>
        </p:txBody>
      </p:sp>
      <p:pic>
        <p:nvPicPr>
          <p:cNvPr id="3" name="Picture 2"/>
          <p:cNvPicPr>
            <a:picLocks noChangeAspect="1"/>
          </p:cNvPicPr>
          <p:nvPr/>
        </p:nvPicPr>
        <p:blipFill>
          <a:blip r:embed="rId4"/>
          <a:stretch>
            <a:fillRect/>
          </a:stretch>
        </p:blipFill>
        <p:spPr>
          <a:xfrm>
            <a:off x="6669386" y="0"/>
            <a:ext cx="5522614" cy="6858000"/>
          </a:xfrm>
          <a:prstGeom prst="rect">
            <a:avLst/>
          </a:prstGeom>
        </p:spPr>
      </p:pic>
    </p:spTree>
    <p:extLst>
      <p:ext uri="{BB962C8B-B14F-4D97-AF65-F5344CB8AC3E}">
        <p14:creationId xmlns:p14="http://schemas.microsoft.com/office/powerpoint/2010/main" val="47784263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stretch>
            <a:fillRect/>
          </a:stretch>
        </p:blipFill>
        <p:spPr>
          <a:xfrm>
            <a:off x="0" y="0"/>
            <a:ext cx="6019252" cy="6858000"/>
          </a:xfrm>
          <a:prstGeom prst="rect">
            <a:avLst/>
          </a:prstGeom>
        </p:spPr>
      </p:pic>
    </p:spTree>
    <p:extLst>
      <p:ext uri="{BB962C8B-B14F-4D97-AF65-F5344CB8AC3E}">
        <p14:creationId xmlns:p14="http://schemas.microsoft.com/office/powerpoint/2010/main" val="165663299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sp>
        <p:nvSpPr>
          <p:cNvPr id="3" name="Content Placeholder 2"/>
          <p:cNvSpPr>
            <a:spLocks noGrp="1"/>
          </p:cNvSpPr>
          <p:nvPr>
            <p:ph idx="1"/>
          </p:nvPr>
        </p:nvSpPr>
        <p:spPr/>
        <p:txBody>
          <a:bodyPr/>
          <a:lstStyle/>
          <a:p>
            <a:endParaRPr lang="en-US"/>
          </a:p>
        </p:txBody>
      </p:sp>
      <p:sp>
        <p:nvSpPr>
          <p:cNvPr id="4" name="Rectangle 3"/>
          <p:cNvSpPr/>
          <p:nvPr/>
        </p:nvSpPr>
        <p:spPr>
          <a:xfrm>
            <a:off x="3048000" y="2136339"/>
            <a:ext cx="6096000" cy="2585323"/>
          </a:xfrm>
          <a:prstGeom prst="rect">
            <a:avLst/>
          </a:prstGeom>
        </p:spPr>
        <p:txBody>
          <a:bodyPr>
            <a:spAutoFit/>
          </a:bodyPr>
          <a:lstStyle/>
          <a:p>
            <a:r>
              <a:rPr lang="en-US" b="1" dirty="0" smtClean="0">
                <a:solidFill>
                  <a:srgbClr val="646464"/>
                </a:solidFill>
                <a:latin typeface="ProximaNova-Bold" charset="0"/>
              </a:rPr>
              <a:t>Mindset</a:t>
            </a:r>
            <a:endParaRPr lang="en-US" b="0" dirty="0" smtClean="0">
              <a:solidFill>
                <a:srgbClr val="646464"/>
              </a:solidFill>
              <a:latin typeface="ProximaNova-Light" charset="0"/>
            </a:endParaRPr>
          </a:p>
          <a:p>
            <a:r>
              <a:rPr lang="en-US" b="0" dirty="0" smtClean="0">
                <a:solidFill>
                  <a:srgbClr val="646464"/>
                </a:solidFill>
                <a:latin typeface="ProximaNova-Light" charset="0"/>
              </a:rPr>
              <a:t>First, let’s talk about your motivation for using the Bullet Journal. Most of the people who Bullet Journal tend to do it because it’s a flexible system that lets them work the way that they work.</a:t>
            </a:r>
          </a:p>
          <a:p>
            <a:r>
              <a:rPr lang="en-US" b="0" dirty="0" smtClean="0">
                <a:solidFill>
                  <a:srgbClr val="646464"/>
                </a:solidFill>
                <a:latin typeface="ProximaNova-Light" charset="0"/>
              </a:rPr>
              <a:t>It’s important to think about what you want a system to do for you before you dive in. That said, you’ll figure out your needs more as time goes on, so get started after you’ve thought about it for a little while.</a:t>
            </a:r>
            <a:endParaRPr lang="en-US" dirty="0"/>
          </a:p>
        </p:txBody>
      </p:sp>
    </p:spTree>
    <p:extLst>
      <p:ext uri="{BB962C8B-B14F-4D97-AF65-F5344CB8AC3E}">
        <p14:creationId xmlns:p14="http://schemas.microsoft.com/office/powerpoint/2010/main" val="97468008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3048000" y="2413338"/>
            <a:ext cx="6096000" cy="2031325"/>
          </a:xfrm>
          <a:prstGeom prst="rect">
            <a:avLst/>
          </a:prstGeom>
        </p:spPr>
        <p:txBody>
          <a:bodyPr>
            <a:spAutoFit/>
          </a:bodyPr>
          <a:lstStyle/>
          <a:p>
            <a:r>
              <a:rPr lang="en-US" b="1" dirty="0" smtClean="0">
                <a:solidFill>
                  <a:srgbClr val="646464"/>
                </a:solidFill>
                <a:latin typeface="ProximaNova-Bold" charset="0"/>
              </a:rPr>
              <a:t>Tools</a:t>
            </a:r>
            <a:endParaRPr lang="en-US" b="0" dirty="0" smtClean="0">
              <a:solidFill>
                <a:srgbClr val="646464"/>
              </a:solidFill>
              <a:latin typeface="ProximaNova-Light" charset="0"/>
            </a:endParaRPr>
          </a:p>
          <a:p>
            <a:r>
              <a:rPr lang="en-US" b="0" dirty="0" smtClean="0">
                <a:solidFill>
                  <a:srgbClr val="646464"/>
                </a:solidFill>
                <a:latin typeface="ProximaNova-Light" charset="0"/>
              </a:rPr>
              <a:t>Honestly, any notebook and pen will do. If you’d like to grab one that’s already set up for the Bullet Journal with an Index and page numbers, then I recommend a Leuchtturm1917 notebook. It is archival quality which means that it will keep what you write in your notebook safe. Options Bullet Journalists really seem to like are:</a:t>
            </a:r>
            <a:endParaRPr lang="en-US" dirty="0"/>
          </a:p>
        </p:txBody>
      </p:sp>
    </p:spTree>
    <p:extLst>
      <p:ext uri="{BB962C8B-B14F-4D97-AF65-F5344CB8AC3E}">
        <p14:creationId xmlns:p14="http://schemas.microsoft.com/office/powerpoint/2010/main" val="190155545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967459" y="727045"/>
            <a:ext cx="4878259" cy="369332"/>
          </a:xfrm>
          <a:prstGeom prst="rect">
            <a:avLst/>
          </a:prstGeom>
        </p:spPr>
        <p:txBody>
          <a:bodyPr wrap="none">
            <a:spAutoFit/>
          </a:bodyPr>
          <a:lstStyle/>
          <a:p>
            <a:r>
              <a:rPr lang="en-US" dirty="0" smtClean="0">
                <a:solidFill>
                  <a:srgbClr val="2A1B00"/>
                </a:solidFill>
                <a:latin typeface="ProximaNovaT-Thin" charset="0"/>
              </a:rPr>
              <a:t>The Bullet Journal is comprised of 4 key concepts:</a:t>
            </a:r>
            <a:endParaRPr lang="en-US" dirty="0"/>
          </a:p>
        </p:txBody>
      </p:sp>
      <p:sp>
        <p:nvSpPr>
          <p:cNvPr id="3" name="Rectangle 2"/>
          <p:cNvSpPr/>
          <p:nvPr/>
        </p:nvSpPr>
        <p:spPr>
          <a:xfrm>
            <a:off x="967459" y="1193383"/>
            <a:ext cx="6096000" cy="1631216"/>
          </a:xfrm>
          <a:prstGeom prst="rect">
            <a:avLst/>
          </a:prstGeom>
        </p:spPr>
        <p:txBody>
          <a:bodyPr>
            <a:spAutoFit/>
          </a:bodyPr>
          <a:lstStyle/>
          <a:p>
            <a:r>
              <a:rPr lang="en-US" sz="2800" dirty="0" smtClean="0">
                <a:solidFill>
                  <a:srgbClr val="DE982F"/>
                </a:solidFill>
                <a:latin typeface="ProximaNova-Light" charset="0"/>
              </a:rPr>
              <a:t>1. Index</a:t>
            </a:r>
          </a:p>
          <a:p>
            <a:r>
              <a:rPr lang="en-US" dirty="0" smtClean="0">
                <a:solidFill>
                  <a:srgbClr val="646464"/>
                </a:solidFill>
                <a:latin typeface="ProximaNova-Light" charset="0"/>
              </a:rPr>
              <a:t>This is the genius of the Bullet Journal.  In order for Indexing to work, you need to number your pages, this way your entries can be added to the Index. The Index is how your organize your entries in your Bullet Journal.</a:t>
            </a:r>
            <a:endParaRPr lang="en-US" dirty="0"/>
          </a:p>
        </p:txBody>
      </p:sp>
      <p:sp>
        <p:nvSpPr>
          <p:cNvPr id="4" name="Rectangle 3"/>
          <p:cNvSpPr/>
          <p:nvPr/>
        </p:nvSpPr>
        <p:spPr>
          <a:xfrm>
            <a:off x="967459" y="3261551"/>
            <a:ext cx="6096000" cy="2185214"/>
          </a:xfrm>
          <a:prstGeom prst="rect">
            <a:avLst/>
          </a:prstGeom>
        </p:spPr>
        <p:txBody>
          <a:bodyPr>
            <a:spAutoFit/>
          </a:bodyPr>
          <a:lstStyle/>
          <a:p>
            <a:r>
              <a:rPr lang="en-US" sz="2800" dirty="0" smtClean="0">
                <a:solidFill>
                  <a:srgbClr val="DE982F"/>
                </a:solidFill>
                <a:latin typeface="ProximaNova-Light" charset="0"/>
              </a:rPr>
              <a:t>2. Collections</a:t>
            </a:r>
          </a:p>
          <a:p>
            <a:r>
              <a:rPr lang="en-US" dirty="0" smtClean="0">
                <a:solidFill>
                  <a:srgbClr val="646464"/>
                </a:solidFill>
                <a:latin typeface="ProximaNova-Light" charset="0"/>
              </a:rPr>
              <a:t>Every page in the Bullet Journal is given a topic and these topics are referred to as Collections.</a:t>
            </a:r>
          </a:p>
          <a:p>
            <a:r>
              <a:rPr lang="en-US" b="1" dirty="0" smtClean="0">
                <a:solidFill>
                  <a:srgbClr val="646464"/>
                </a:solidFill>
                <a:latin typeface="ProximaNova-Bold" charset="0"/>
              </a:rPr>
              <a:t>Every entry in the Bullet Journal is by definition a Collection, regardless of what it looks like.</a:t>
            </a:r>
            <a:endParaRPr lang="en-US" b="0" dirty="0" smtClean="0">
              <a:solidFill>
                <a:srgbClr val="646464"/>
              </a:solidFill>
              <a:latin typeface="ProximaNova-Light" charset="0"/>
            </a:endParaRPr>
          </a:p>
          <a:p>
            <a:r>
              <a:rPr lang="en-US" b="0" dirty="0" smtClean="0">
                <a:solidFill>
                  <a:srgbClr val="646464"/>
                </a:solidFill>
                <a:latin typeface="ProximaNova-Light" charset="0"/>
              </a:rPr>
              <a:t>There are 3 main types of Collections that make up the Bullet Journal (Future Log, Monthly Log, and Daily Log):</a:t>
            </a:r>
            <a:endParaRPr lang="en-US" dirty="0"/>
          </a:p>
        </p:txBody>
      </p:sp>
    </p:spTree>
    <p:extLst>
      <p:ext uri="{BB962C8B-B14F-4D97-AF65-F5344CB8AC3E}">
        <p14:creationId xmlns:p14="http://schemas.microsoft.com/office/powerpoint/2010/main" val="63459137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778137" y="472620"/>
            <a:ext cx="6096000" cy="1631216"/>
          </a:xfrm>
          <a:prstGeom prst="rect">
            <a:avLst/>
          </a:prstGeom>
        </p:spPr>
        <p:txBody>
          <a:bodyPr>
            <a:spAutoFit/>
          </a:bodyPr>
          <a:lstStyle/>
          <a:p>
            <a:r>
              <a:rPr lang="en-US" sz="2800" dirty="0" smtClean="0">
                <a:solidFill>
                  <a:srgbClr val="DE982F"/>
                </a:solidFill>
                <a:latin typeface="ProximaNova-Light" charset="0"/>
              </a:rPr>
              <a:t>3. Rapid-logging</a:t>
            </a:r>
          </a:p>
          <a:p>
            <a:r>
              <a:rPr lang="en-US" dirty="0" smtClean="0">
                <a:solidFill>
                  <a:srgbClr val="646464"/>
                </a:solidFill>
                <a:latin typeface="ProximaNova-Light" charset="0"/>
              </a:rPr>
              <a:t>This is the basis of how the Bullet Journal got its name because Rapid-logging consists of Bullets and Signifiers. Rapid-logging is meant to be short-form notation. Rapid-logging consists of 2 parts (Bullets and Signifiers):</a:t>
            </a:r>
            <a:endParaRPr lang="en-US" dirty="0"/>
          </a:p>
        </p:txBody>
      </p:sp>
      <p:sp>
        <p:nvSpPr>
          <p:cNvPr id="3" name="Rectangle 2"/>
          <p:cNvSpPr/>
          <p:nvPr/>
        </p:nvSpPr>
        <p:spPr>
          <a:xfrm>
            <a:off x="1000461" y="2445695"/>
            <a:ext cx="9789459" cy="3293209"/>
          </a:xfrm>
          <a:prstGeom prst="rect">
            <a:avLst/>
          </a:prstGeom>
        </p:spPr>
        <p:txBody>
          <a:bodyPr wrap="square">
            <a:spAutoFit/>
          </a:bodyPr>
          <a:lstStyle/>
          <a:p>
            <a:r>
              <a:rPr lang="en-US" dirty="0" smtClean="0">
                <a:solidFill>
                  <a:srgbClr val="646464"/>
                </a:solidFill>
                <a:latin typeface="ProximaNova-Light" charset="0"/>
              </a:rPr>
              <a:t>These are divided into 3 main categories:</a:t>
            </a:r>
          </a:p>
          <a:p>
            <a:r>
              <a:rPr lang="en-US" sz="1000" b="1" dirty="0" smtClean="0">
                <a:solidFill>
                  <a:srgbClr val="646464"/>
                </a:solidFill>
                <a:latin typeface="ProximaNova-Bold" charset="0"/>
              </a:rPr>
              <a:t>Task Bullet</a:t>
            </a:r>
            <a:endParaRPr lang="en-US" sz="1000" b="0" dirty="0" smtClean="0">
              <a:solidFill>
                <a:srgbClr val="646464"/>
              </a:solidFill>
              <a:latin typeface="ProximaNova-Light" charset="0"/>
            </a:endParaRPr>
          </a:p>
          <a:p>
            <a:r>
              <a:rPr lang="en-US" sz="1000" b="0" dirty="0" smtClean="0">
                <a:solidFill>
                  <a:srgbClr val="646464"/>
                </a:solidFill>
                <a:latin typeface="ProximaNova-Light" charset="0"/>
              </a:rPr>
              <a:t>The Task Bullet is indicated by a dot: • and it turns into a completed, migrated, scheduled, or cancelled as needed.</a:t>
            </a:r>
          </a:p>
          <a:p>
            <a:r>
              <a:rPr lang="en-US" sz="1000" b="0" dirty="0" smtClean="0">
                <a:solidFill>
                  <a:srgbClr val="646464"/>
                </a:solidFill>
                <a:latin typeface="ProximaNova-Light" charset="0"/>
              </a:rPr>
              <a:t>• Task - Precedes any Task you write down.</a:t>
            </a:r>
          </a:p>
          <a:p>
            <a:r>
              <a:rPr lang="en-US" sz="1000" b="0" dirty="0" smtClean="0">
                <a:solidFill>
                  <a:srgbClr val="646464"/>
                </a:solidFill>
                <a:latin typeface="ProximaNova-Light" charset="0"/>
              </a:rPr>
              <a:t>X Completed - Once you’ve completed a Task, mark it with a X</a:t>
            </a:r>
          </a:p>
          <a:p>
            <a:r>
              <a:rPr lang="en-US" sz="1000" b="0" dirty="0" smtClean="0">
                <a:solidFill>
                  <a:srgbClr val="646464"/>
                </a:solidFill>
                <a:latin typeface="ProximaNova-Light" charset="0"/>
              </a:rPr>
              <a:t>&gt; Migrated - If you didn’t complete a Task, you Migrate it to another Collection.</a:t>
            </a:r>
          </a:p>
          <a:p>
            <a:r>
              <a:rPr lang="en-US" sz="1000" b="0" dirty="0" smtClean="0">
                <a:solidFill>
                  <a:srgbClr val="646464"/>
                </a:solidFill>
                <a:latin typeface="ProximaNova-Light" charset="0"/>
              </a:rPr>
              <a:t>&lt; Scheduled - Tasks with specific dates in the future. These can be added to the Future Log.</a:t>
            </a:r>
          </a:p>
          <a:p>
            <a:r>
              <a:rPr lang="en-US" sz="1000" b="0" i="1" dirty="0" smtClean="0">
                <a:solidFill>
                  <a:srgbClr val="646464"/>
                </a:solidFill>
                <a:latin typeface="ProximaNova-LightIt" charset="0"/>
              </a:rPr>
              <a:t>Examples:</a:t>
            </a:r>
            <a:endParaRPr lang="en-US" sz="1000" b="0" i="0" dirty="0" smtClean="0">
              <a:solidFill>
                <a:srgbClr val="646464"/>
              </a:solidFill>
              <a:latin typeface="ProximaNova-Light" charset="0"/>
            </a:endParaRPr>
          </a:p>
          <a:p>
            <a:r>
              <a:rPr lang="en-US" sz="1000" b="0" i="0" dirty="0" smtClean="0">
                <a:solidFill>
                  <a:srgbClr val="646464"/>
                </a:solidFill>
                <a:latin typeface="ProximaNova-Light" charset="0"/>
              </a:rPr>
              <a:t>• Wash clothes</a:t>
            </a:r>
          </a:p>
          <a:p>
            <a:r>
              <a:rPr lang="en-US" sz="1000" b="0" i="0" dirty="0" smtClean="0">
                <a:solidFill>
                  <a:srgbClr val="646464"/>
                </a:solidFill>
                <a:latin typeface="ProximaNova-Light" charset="0"/>
              </a:rPr>
              <a:t>• Clear gutter</a:t>
            </a:r>
          </a:p>
          <a:p>
            <a:r>
              <a:rPr lang="en-US" sz="1000" b="0" i="0" dirty="0" smtClean="0">
                <a:solidFill>
                  <a:srgbClr val="646464"/>
                </a:solidFill>
                <a:latin typeface="ProximaNova-Light" charset="0"/>
              </a:rPr>
              <a:t>• Math </a:t>
            </a:r>
            <a:r>
              <a:rPr lang="en-US" sz="1000" b="0" i="0" dirty="0" err="1" smtClean="0">
                <a:solidFill>
                  <a:srgbClr val="646464"/>
                </a:solidFill>
                <a:latin typeface="ProximaNova-Light" charset="0"/>
              </a:rPr>
              <a:t>hw</a:t>
            </a:r>
            <a:r>
              <a:rPr lang="en-US" sz="1000" b="0" i="0" dirty="0" smtClean="0">
                <a:solidFill>
                  <a:srgbClr val="646464"/>
                </a:solidFill>
                <a:latin typeface="ProximaNova-Light" charset="0"/>
              </a:rPr>
              <a:t> ch5 </a:t>
            </a:r>
            <a:r>
              <a:rPr lang="en-US" sz="1000" b="0" i="0" dirty="0" err="1" smtClean="0">
                <a:solidFill>
                  <a:srgbClr val="646464"/>
                </a:solidFill>
                <a:latin typeface="ProximaNova-Light" charset="0"/>
              </a:rPr>
              <a:t>probs</a:t>
            </a:r>
            <a:r>
              <a:rPr lang="en-US" sz="1000" b="0" i="0" dirty="0" smtClean="0">
                <a:solidFill>
                  <a:srgbClr val="646464"/>
                </a:solidFill>
                <a:latin typeface="ProximaNova-Light" charset="0"/>
              </a:rPr>
              <a:t> 62-90 (odd)</a:t>
            </a:r>
          </a:p>
          <a:p>
            <a:r>
              <a:rPr lang="en-US" sz="1000" b="0" i="0" dirty="0" smtClean="0">
                <a:solidFill>
                  <a:srgbClr val="646464"/>
                </a:solidFill>
                <a:latin typeface="ProximaNova-Light" charset="0"/>
              </a:rPr>
              <a:t>X Buy groceries</a:t>
            </a:r>
          </a:p>
          <a:p>
            <a:r>
              <a:rPr lang="en-US" sz="1000" b="0" i="0" dirty="0" smtClean="0">
                <a:solidFill>
                  <a:srgbClr val="646464"/>
                </a:solidFill>
                <a:latin typeface="ProximaNova-Light" charset="0"/>
              </a:rPr>
              <a:t>X Shine shoes</a:t>
            </a:r>
          </a:p>
          <a:p>
            <a:r>
              <a:rPr lang="en-US" sz="1000" b="0" i="0" dirty="0" smtClean="0">
                <a:solidFill>
                  <a:srgbClr val="646464"/>
                </a:solidFill>
                <a:latin typeface="ProximaNova-Light" charset="0"/>
              </a:rPr>
              <a:t>X Ask for a raise</a:t>
            </a:r>
          </a:p>
          <a:p>
            <a:r>
              <a:rPr lang="en-US" sz="1000" b="0" i="0" dirty="0" smtClean="0">
                <a:solidFill>
                  <a:srgbClr val="646464"/>
                </a:solidFill>
                <a:latin typeface="ProximaNova-Light" charset="0"/>
              </a:rPr>
              <a:t>&gt;  Pick up mail</a:t>
            </a:r>
          </a:p>
          <a:p>
            <a:r>
              <a:rPr lang="en-US" sz="1000" b="0" i="0" dirty="0" smtClean="0">
                <a:solidFill>
                  <a:srgbClr val="646464"/>
                </a:solidFill>
                <a:latin typeface="ProximaNova-Light" charset="0"/>
              </a:rPr>
              <a:t>&gt;  Buy shoes</a:t>
            </a:r>
          </a:p>
          <a:p>
            <a:r>
              <a:rPr lang="en-US" sz="1000" b="0" i="0" dirty="0" smtClean="0">
                <a:solidFill>
                  <a:srgbClr val="646464"/>
                </a:solidFill>
                <a:latin typeface="ProximaNova-Light" charset="0"/>
              </a:rPr>
              <a:t>&gt;  Call Joan</a:t>
            </a:r>
          </a:p>
          <a:p>
            <a:r>
              <a:rPr lang="en-US" sz="1000" b="0" i="0" dirty="0" smtClean="0">
                <a:solidFill>
                  <a:srgbClr val="646464"/>
                </a:solidFill>
                <a:latin typeface="ProximaNova-Light" charset="0"/>
              </a:rPr>
              <a:t>&lt; Visit to the Vet, Sep 16</a:t>
            </a:r>
          </a:p>
          <a:p>
            <a:r>
              <a:rPr lang="en-US" sz="1000" b="0" i="0" dirty="0" smtClean="0">
                <a:solidFill>
                  <a:srgbClr val="646464"/>
                </a:solidFill>
                <a:latin typeface="ProximaNova-Light" charset="0"/>
              </a:rPr>
              <a:t>&lt; Begin budgeting for Anniversary present, June 4</a:t>
            </a:r>
          </a:p>
          <a:p>
            <a:r>
              <a:rPr lang="en-US" sz="1000" b="0" i="0" dirty="0" smtClean="0">
                <a:solidFill>
                  <a:srgbClr val="646464"/>
                </a:solidFill>
                <a:latin typeface="ProximaNova-Light" charset="0"/>
              </a:rPr>
              <a:t>&lt; CL, March</a:t>
            </a:r>
            <a:endParaRPr lang="en-US" sz="1000" dirty="0"/>
          </a:p>
        </p:txBody>
      </p:sp>
    </p:spTree>
    <p:extLst>
      <p:ext uri="{BB962C8B-B14F-4D97-AF65-F5344CB8AC3E}">
        <p14:creationId xmlns:p14="http://schemas.microsoft.com/office/powerpoint/2010/main" val="155075943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702833" y="696164"/>
            <a:ext cx="6096000" cy="1323439"/>
          </a:xfrm>
          <a:prstGeom prst="rect">
            <a:avLst/>
          </a:prstGeom>
        </p:spPr>
        <p:txBody>
          <a:bodyPr>
            <a:spAutoFit/>
          </a:bodyPr>
          <a:lstStyle/>
          <a:p>
            <a:r>
              <a:rPr lang="en-US" sz="1000" b="1" dirty="0" smtClean="0">
                <a:solidFill>
                  <a:srgbClr val="646464"/>
                </a:solidFill>
                <a:latin typeface="ProximaNova-Bold" charset="0"/>
              </a:rPr>
              <a:t>Event Bullet</a:t>
            </a:r>
            <a:endParaRPr lang="en-US" sz="1000" b="0" dirty="0" smtClean="0">
              <a:solidFill>
                <a:srgbClr val="646464"/>
              </a:solidFill>
              <a:latin typeface="ProximaNova-Light" charset="0"/>
            </a:endParaRPr>
          </a:p>
          <a:p>
            <a:r>
              <a:rPr lang="en-US" sz="1000" b="0" dirty="0" smtClean="0">
                <a:solidFill>
                  <a:srgbClr val="646464"/>
                </a:solidFill>
                <a:latin typeface="ProximaNova-Light" charset="0"/>
              </a:rPr>
              <a:t>Indicated by an open circle: O. These are date-specific. You would add them to the according Collections: Future Log, Monthly Log, and Daily Log. Sometimes other Collections if you need to, for example as part of a project planning Collection.</a:t>
            </a:r>
          </a:p>
          <a:p>
            <a:r>
              <a:rPr lang="en-US" sz="1000" b="0" i="1" dirty="0" smtClean="0">
                <a:solidFill>
                  <a:srgbClr val="646464"/>
                </a:solidFill>
                <a:latin typeface="ProximaNova-LightIt" charset="0"/>
              </a:rPr>
              <a:t>Examples:</a:t>
            </a:r>
            <a:endParaRPr lang="en-US" sz="1000" b="0" i="0" dirty="0" smtClean="0">
              <a:solidFill>
                <a:srgbClr val="646464"/>
              </a:solidFill>
              <a:latin typeface="ProximaNova-Light" charset="0"/>
            </a:endParaRPr>
          </a:p>
          <a:p>
            <a:r>
              <a:rPr lang="en-US" sz="1000" b="0" i="0" dirty="0" smtClean="0">
                <a:solidFill>
                  <a:srgbClr val="646464"/>
                </a:solidFill>
                <a:latin typeface="ProximaNova-Light" charset="0"/>
              </a:rPr>
              <a:t>O Run</a:t>
            </a:r>
          </a:p>
          <a:p>
            <a:r>
              <a:rPr lang="en-US" sz="1000" b="0" i="0" dirty="0" smtClean="0">
                <a:solidFill>
                  <a:srgbClr val="646464"/>
                </a:solidFill>
                <a:latin typeface="ProximaNova-Light" charset="0"/>
              </a:rPr>
              <a:t>O Meeting at 2pm</a:t>
            </a:r>
          </a:p>
          <a:p>
            <a:r>
              <a:rPr lang="en-US" sz="1000" b="0" i="0" dirty="0" smtClean="0">
                <a:solidFill>
                  <a:srgbClr val="646464"/>
                </a:solidFill>
                <a:latin typeface="ProximaNova-Light" charset="0"/>
              </a:rPr>
              <a:t>O 10am </a:t>
            </a:r>
            <a:r>
              <a:rPr lang="en-US" sz="1000" b="0" i="0" dirty="0" err="1" smtClean="0">
                <a:solidFill>
                  <a:srgbClr val="646464"/>
                </a:solidFill>
                <a:latin typeface="ProximaNova-Light" charset="0"/>
              </a:rPr>
              <a:t>Calc</a:t>
            </a:r>
            <a:endParaRPr lang="en-US" sz="1000" dirty="0"/>
          </a:p>
        </p:txBody>
      </p:sp>
      <p:sp>
        <p:nvSpPr>
          <p:cNvPr id="3" name="Rectangle 2"/>
          <p:cNvSpPr/>
          <p:nvPr/>
        </p:nvSpPr>
        <p:spPr>
          <a:xfrm>
            <a:off x="702833" y="2295004"/>
            <a:ext cx="6096000" cy="1015663"/>
          </a:xfrm>
          <a:prstGeom prst="rect">
            <a:avLst/>
          </a:prstGeom>
        </p:spPr>
        <p:txBody>
          <a:bodyPr>
            <a:spAutoFit/>
          </a:bodyPr>
          <a:lstStyle/>
          <a:p>
            <a:r>
              <a:rPr lang="en-US" sz="1000" b="1" dirty="0" smtClean="0">
                <a:solidFill>
                  <a:srgbClr val="646464"/>
                </a:solidFill>
                <a:latin typeface="ProximaNova-Bold" charset="0"/>
              </a:rPr>
              <a:t>Note Bullet</a:t>
            </a:r>
            <a:endParaRPr lang="en-US" sz="1000" b="0" dirty="0" smtClean="0">
              <a:solidFill>
                <a:srgbClr val="646464"/>
              </a:solidFill>
              <a:latin typeface="ProximaNova-Light" charset="0"/>
            </a:endParaRPr>
          </a:p>
          <a:p>
            <a:r>
              <a:rPr lang="en-US" sz="1000" b="0" dirty="0" smtClean="0">
                <a:solidFill>
                  <a:srgbClr val="646464"/>
                </a:solidFill>
                <a:latin typeface="ProximaNova-Light" charset="0"/>
              </a:rPr>
              <a:t>Indicated by a dash: -. These are Notes that you want to remember such as ideas, observations, thoughts, and facts.</a:t>
            </a:r>
          </a:p>
          <a:p>
            <a:r>
              <a:rPr lang="en-US" sz="1000" b="0" i="1" dirty="0" smtClean="0">
                <a:solidFill>
                  <a:srgbClr val="646464"/>
                </a:solidFill>
                <a:latin typeface="ProximaNova-LightIt" charset="0"/>
              </a:rPr>
              <a:t>Examples:</a:t>
            </a:r>
            <a:endParaRPr lang="en-US" sz="1000" b="0" i="0" dirty="0" smtClean="0">
              <a:solidFill>
                <a:srgbClr val="646464"/>
              </a:solidFill>
              <a:latin typeface="ProximaNova-Light" charset="0"/>
            </a:endParaRPr>
          </a:p>
          <a:p>
            <a:r>
              <a:rPr lang="en-US" sz="1000" b="0" i="0" dirty="0" smtClean="0">
                <a:solidFill>
                  <a:srgbClr val="646464"/>
                </a:solidFill>
                <a:latin typeface="ProximaNova-Light" charset="0"/>
              </a:rPr>
              <a:t>- Night terrors of 1927: Perfect day</a:t>
            </a:r>
          </a:p>
          <a:p>
            <a:r>
              <a:rPr lang="en-US" sz="1000" b="0" i="0" dirty="0" smtClean="0">
                <a:solidFill>
                  <a:srgbClr val="646464"/>
                </a:solidFill>
                <a:latin typeface="ProximaNova-Light" charset="0"/>
              </a:rPr>
              <a:t>- Timer bubble bath</a:t>
            </a:r>
          </a:p>
          <a:p>
            <a:r>
              <a:rPr lang="en-US" sz="1000" b="0" i="0" dirty="0" smtClean="0">
                <a:solidFill>
                  <a:srgbClr val="646464"/>
                </a:solidFill>
                <a:latin typeface="ProximaNova-Light" charset="0"/>
              </a:rPr>
              <a:t>- Got to see </a:t>
            </a:r>
            <a:r>
              <a:rPr lang="en-US" sz="1000" b="0" i="0" dirty="0" err="1" smtClean="0">
                <a:solidFill>
                  <a:srgbClr val="646464"/>
                </a:solidFill>
                <a:latin typeface="ProximaNova-Light" charset="0"/>
              </a:rPr>
              <a:t>AndyAna</a:t>
            </a:r>
            <a:r>
              <a:rPr lang="en-US" sz="1000" b="0" i="0" dirty="0" smtClean="0">
                <a:solidFill>
                  <a:srgbClr val="646464"/>
                </a:solidFill>
                <a:latin typeface="ProximaNova-Light" charset="0"/>
              </a:rPr>
              <a:t> Jones!</a:t>
            </a:r>
            <a:endParaRPr lang="en-US" sz="1000" dirty="0"/>
          </a:p>
        </p:txBody>
      </p:sp>
    </p:spTree>
    <p:extLst>
      <p:ext uri="{BB962C8B-B14F-4D97-AF65-F5344CB8AC3E}">
        <p14:creationId xmlns:p14="http://schemas.microsoft.com/office/powerpoint/2010/main" val="24960926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398033" y="1556861"/>
            <a:ext cx="9983096" cy="3046988"/>
          </a:xfrm>
          <a:prstGeom prst="rect">
            <a:avLst/>
          </a:prstGeom>
        </p:spPr>
        <p:txBody>
          <a:bodyPr wrap="square">
            <a:spAutoFit/>
          </a:bodyPr>
          <a:lstStyle/>
          <a:p>
            <a:r>
              <a:rPr lang="en-US" sz="1200" b="1" dirty="0" smtClean="0">
                <a:solidFill>
                  <a:srgbClr val="0F0F0F"/>
                </a:solidFill>
                <a:latin typeface="ProximaNova-Bold" charset="0"/>
              </a:rPr>
              <a:t>2. Signifiers</a:t>
            </a:r>
            <a:endParaRPr lang="en-US" sz="1200" b="1" dirty="0" smtClean="0">
              <a:solidFill>
                <a:srgbClr val="0F0F0F"/>
              </a:solidFill>
              <a:latin typeface="ProximaNova-Semibold" charset="0"/>
            </a:endParaRPr>
          </a:p>
          <a:p>
            <a:r>
              <a:rPr lang="en-US" sz="1200" b="0" dirty="0" smtClean="0">
                <a:solidFill>
                  <a:srgbClr val="646464"/>
                </a:solidFill>
                <a:latin typeface="ProximaNova-Light" charset="0"/>
              </a:rPr>
              <a:t>Signifiers add extra context to the Bullet Journal. This helps you to see at a glance what the Bullets represent. You do not need to add a Signifier to each Bullet, only the ones you’d like to have more information about stand out. You place these to the left of the Bullets.</a:t>
            </a:r>
          </a:p>
          <a:p>
            <a:r>
              <a:rPr lang="en-US" sz="1200" b="0" dirty="0" smtClean="0">
                <a:solidFill>
                  <a:srgbClr val="646464"/>
                </a:solidFill>
                <a:latin typeface="ProximaNova-Light" charset="0"/>
              </a:rPr>
              <a:t>Here are some examples:</a:t>
            </a:r>
          </a:p>
          <a:p>
            <a:r>
              <a:rPr lang="en-US" sz="1200" b="0" dirty="0" smtClean="0">
                <a:solidFill>
                  <a:srgbClr val="646464"/>
                </a:solidFill>
                <a:latin typeface="ProximaNova-Light" charset="0"/>
              </a:rPr>
              <a:t>* = Priority</a:t>
            </a:r>
          </a:p>
          <a:p>
            <a:r>
              <a:rPr lang="en-US" sz="1200" b="0" dirty="0" smtClean="0">
                <a:solidFill>
                  <a:srgbClr val="646464"/>
                </a:solidFill>
                <a:latin typeface="ProximaNova-Light" charset="0"/>
              </a:rPr>
              <a:t>Eye - Explore</a:t>
            </a:r>
          </a:p>
          <a:p>
            <a:r>
              <a:rPr lang="en-US" sz="1200" b="0" dirty="0" smtClean="0">
                <a:solidFill>
                  <a:srgbClr val="646464"/>
                </a:solidFill>
                <a:latin typeface="ProximaNova-Light" charset="0"/>
              </a:rPr>
              <a:t>! - Inspiration.</a:t>
            </a:r>
          </a:p>
          <a:p>
            <a:r>
              <a:rPr lang="en-US" sz="1200" b="0" i="1" dirty="0" smtClean="0">
                <a:solidFill>
                  <a:srgbClr val="646464"/>
                </a:solidFill>
                <a:latin typeface="ProximaNova-LightIt" charset="0"/>
              </a:rPr>
              <a:t>Examples of how you combine Signifiers with Bullets:</a:t>
            </a:r>
            <a:endParaRPr lang="en-US" sz="1200" b="0" i="0" dirty="0" smtClean="0">
              <a:solidFill>
                <a:srgbClr val="646464"/>
              </a:solidFill>
              <a:latin typeface="ProximaNova-Light" charset="0"/>
            </a:endParaRPr>
          </a:p>
          <a:p>
            <a:r>
              <a:rPr lang="en-US" sz="1200" b="0" i="0" dirty="0" smtClean="0">
                <a:solidFill>
                  <a:srgbClr val="646464"/>
                </a:solidFill>
                <a:latin typeface="ProximaNova-Light" charset="0"/>
              </a:rPr>
              <a:t>$ • Buy ink</a:t>
            </a:r>
          </a:p>
          <a:p>
            <a:r>
              <a:rPr lang="en-US" sz="1200" b="0" i="0" dirty="0" smtClean="0">
                <a:solidFill>
                  <a:srgbClr val="646464"/>
                </a:solidFill>
                <a:latin typeface="ProximaNova-Light" charset="0"/>
              </a:rPr>
              <a:t>* O 9AM phone call</a:t>
            </a:r>
          </a:p>
          <a:p>
            <a:r>
              <a:rPr lang="en-US" sz="1200" b="0" i="0" dirty="0" smtClean="0">
                <a:solidFill>
                  <a:srgbClr val="646464"/>
                </a:solidFill>
                <a:latin typeface="ProximaNova-Light" charset="0"/>
              </a:rPr>
              <a:t>! - Timer bubble-bath</a:t>
            </a:r>
          </a:p>
          <a:p>
            <a:r>
              <a:rPr lang="en-US" sz="1200" b="0" i="0" dirty="0" smtClean="0">
                <a:solidFill>
                  <a:srgbClr val="646464"/>
                </a:solidFill>
                <a:latin typeface="ProximaNova-Light" charset="0"/>
              </a:rPr>
              <a:t>You can create your own Bullets and Signifiers as you see fit. For example, you can use a checkbox instead of a dot for a Task.</a:t>
            </a:r>
          </a:p>
          <a:p>
            <a:r>
              <a:rPr lang="en-US" sz="1200" b="0" i="0" dirty="0" smtClean="0">
                <a:solidFill>
                  <a:srgbClr val="646464"/>
                </a:solidFill>
                <a:latin typeface="ProximaNova-Light" charset="0"/>
              </a:rPr>
              <a:t>Rapid-logging occurs throughout the entire Bullet Journal in Collections (this includes the Month Log, Daily Log, Future Log, and other Collections) by using the Bullets to jot down short snippets and Signifiers to add more context if needed. You do not need to use a Signifier with every Bullet, only add them to the ones you would like more information from at a glance.</a:t>
            </a:r>
          </a:p>
          <a:p>
            <a:r>
              <a:rPr lang="en-US" sz="1200" b="0" i="0" dirty="0" smtClean="0">
                <a:solidFill>
                  <a:srgbClr val="646464"/>
                </a:solidFill>
                <a:latin typeface="ProximaNova-Light" charset="0"/>
              </a:rPr>
              <a:t>Review is key to keeping up with any system. In the Bullet Journal, there is a regular type of review process called Migration.</a:t>
            </a:r>
            <a:endParaRPr lang="en-US" sz="1200" dirty="0"/>
          </a:p>
        </p:txBody>
      </p:sp>
    </p:spTree>
    <p:extLst>
      <p:ext uri="{BB962C8B-B14F-4D97-AF65-F5344CB8AC3E}">
        <p14:creationId xmlns:p14="http://schemas.microsoft.com/office/powerpoint/2010/main" val="63667591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3048000" y="812899"/>
            <a:ext cx="6096000" cy="5232202"/>
          </a:xfrm>
          <a:prstGeom prst="rect">
            <a:avLst/>
          </a:prstGeom>
        </p:spPr>
        <p:txBody>
          <a:bodyPr>
            <a:spAutoFit/>
          </a:bodyPr>
          <a:lstStyle/>
          <a:p>
            <a:r>
              <a:rPr lang="en-US" sz="2800" dirty="0" smtClean="0">
                <a:solidFill>
                  <a:srgbClr val="DE982F"/>
                </a:solidFill>
                <a:latin typeface="ProximaNova-Light" charset="0"/>
              </a:rPr>
              <a:t>4. Migration</a:t>
            </a:r>
          </a:p>
          <a:p>
            <a:r>
              <a:rPr lang="en-US" dirty="0" smtClean="0">
                <a:solidFill>
                  <a:srgbClr val="646464"/>
                </a:solidFill>
                <a:latin typeface="ProximaNova-Light" charset="0"/>
              </a:rPr>
              <a:t>Migration is the cornerstone of the Bullet Journal. Another way you could think of Migration is active reviewing.</a:t>
            </a:r>
          </a:p>
          <a:p>
            <a:r>
              <a:rPr lang="en-US" dirty="0" smtClean="0">
                <a:solidFill>
                  <a:srgbClr val="646464"/>
                </a:solidFill>
                <a:latin typeface="ProximaNova-Light" charset="0"/>
              </a:rPr>
              <a:t>Migration is the act of moving over </a:t>
            </a:r>
            <a:r>
              <a:rPr lang="en-US" dirty="0" err="1" smtClean="0">
                <a:solidFill>
                  <a:srgbClr val="646464"/>
                </a:solidFill>
                <a:latin typeface="ProximaNova-Light" charset="0"/>
              </a:rPr>
              <a:t>undoneTasks</a:t>
            </a:r>
            <a:r>
              <a:rPr lang="en-US" dirty="0" smtClean="0">
                <a:solidFill>
                  <a:srgbClr val="646464"/>
                </a:solidFill>
                <a:latin typeface="ProximaNova-Light" charset="0"/>
              </a:rPr>
              <a:t> over to another Collection. You can also Schedule Events and Tasks to the Future Log is they will be occurring at another time.</a:t>
            </a:r>
          </a:p>
          <a:p>
            <a:r>
              <a:rPr lang="en-US" dirty="0" smtClean="0">
                <a:solidFill>
                  <a:srgbClr val="646464"/>
                </a:solidFill>
                <a:latin typeface="ProximaNova-Light" charset="0"/>
              </a:rPr>
              <a:t>Migration is done at the end of the month when preparing the next Month Log. You look over the undone Tasks from your Collections and assess each one and Migrate the ones you still want to do over to the new Month Log. If there are Tasks you no longer want to do, cross them out. If there are Tasks and Events you want to Schedule to another month, add those to the Future Log.</a:t>
            </a:r>
          </a:p>
          <a:p>
            <a:r>
              <a:rPr lang="en-US" dirty="0" smtClean="0">
                <a:solidFill>
                  <a:srgbClr val="646464"/>
                </a:solidFill>
                <a:latin typeface="ProximaNova-Light" charset="0"/>
              </a:rPr>
              <a:t>Next, Migrate Scheduled Events and Tasks from the Future Log to the new Month Log.</a:t>
            </a:r>
          </a:p>
          <a:p>
            <a:r>
              <a:rPr lang="en-US" dirty="0" smtClean="0">
                <a:solidFill>
                  <a:srgbClr val="646464"/>
                </a:solidFill>
                <a:latin typeface="ProximaNova-Light" charset="0"/>
              </a:rPr>
              <a:t>You now know the framework of the Bullet Journal (Index, Collections, Rapid-logging, and Migration), now how do you apply them?</a:t>
            </a:r>
            <a:endParaRPr lang="en-US" dirty="0"/>
          </a:p>
        </p:txBody>
      </p:sp>
    </p:spTree>
    <p:extLst>
      <p:ext uri="{BB962C8B-B14F-4D97-AF65-F5344CB8AC3E}">
        <p14:creationId xmlns:p14="http://schemas.microsoft.com/office/powerpoint/2010/main" val="46238681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extLst>
      <p:ext uri="{BB962C8B-B14F-4D97-AF65-F5344CB8AC3E}">
        <p14:creationId xmlns:p14="http://schemas.microsoft.com/office/powerpoint/2010/main" val="122665318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a:stretch>
            <a:fillRect/>
          </a:stretch>
        </p:blipFill>
        <p:spPr>
          <a:xfrm>
            <a:off x="1430767" y="238803"/>
            <a:ext cx="8918089" cy="6098399"/>
          </a:xfrm>
          <a:prstGeom prst="rect">
            <a:avLst/>
          </a:prstGeom>
        </p:spPr>
      </p:pic>
    </p:spTree>
    <p:extLst>
      <p:ext uri="{BB962C8B-B14F-4D97-AF65-F5344CB8AC3E}">
        <p14:creationId xmlns:p14="http://schemas.microsoft.com/office/powerpoint/2010/main" val="130316089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stretch>
            <a:fillRect/>
          </a:stretch>
        </p:blipFill>
        <p:spPr>
          <a:xfrm>
            <a:off x="1524000" y="0"/>
            <a:ext cx="9144000" cy="6858000"/>
          </a:xfrm>
          <a:prstGeom prst="rect">
            <a:avLst/>
          </a:prstGeom>
        </p:spPr>
      </p:pic>
    </p:spTree>
    <p:extLst>
      <p:ext uri="{BB962C8B-B14F-4D97-AF65-F5344CB8AC3E}">
        <p14:creationId xmlns:p14="http://schemas.microsoft.com/office/powerpoint/2010/main" val="21393817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stretch>
            <a:fillRect/>
          </a:stretch>
        </p:blipFill>
        <p:spPr>
          <a:xfrm>
            <a:off x="609600" y="0"/>
            <a:ext cx="10972800" cy="6858000"/>
          </a:xfrm>
          <a:prstGeom prst="rect">
            <a:avLst/>
          </a:prstGeom>
        </p:spPr>
      </p:pic>
    </p:spTree>
    <p:extLst>
      <p:ext uri="{BB962C8B-B14F-4D97-AF65-F5344CB8AC3E}">
        <p14:creationId xmlns:p14="http://schemas.microsoft.com/office/powerpoint/2010/main" val="197033421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stretch>
            <a:fillRect/>
          </a:stretch>
        </p:blipFill>
        <p:spPr>
          <a:xfrm>
            <a:off x="616162" y="0"/>
            <a:ext cx="10959675" cy="6858000"/>
          </a:xfrm>
          <a:prstGeom prst="rect">
            <a:avLst/>
          </a:prstGeom>
        </p:spPr>
      </p:pic>
    </p:spTree>
    <p:extLst>
      <p:ext uri="{BB962C8B-B14F-4D97-AF65-F5344CB8AC3E}">
        <p14:creationId xmlns:p14="http://schemas.microsoft.com/office/powerpoint/2010/main" val="814742753"/>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stretch>
            <a:fillRect/>
          </a:stretch>
        </p:blipFill>
        <p:spPr>
          <a:xfrm>
            <a:off x="1206712" y="656216"/>
            <a:ext cx="6781588" cy="3845934"/>
          </a:xfrm>
          <a:prstGeom prst="rect">
            <a:avLst/>
          </a:prstGeom>
        </p:spPr>
      </p:pic>
    </p:spTree>
    <p:extLst>
      <p:ext uri="{BB962C8B-B14F-4D97-AF65-F5344CB8AC3E}">
        <p14:creationId xmlns:p14="http://schemas.microsoft.com/office/powerpoint/2010/main" val="830288849"/>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stretch>
            <a:fillRect/>
          </a:stretch>
        </p:blipFill>
        <p:spPr>
          <a:xfrm>
            <a:off x="2667000" y="0"/>
            <a:ext cx="6858000" cy="6858000"/>
          </a:xfrm>
          <a:prstGeom prst="rect">
            <a:avLst/>
          </a:prstGeom>
        </p:spPr>
      </p:pic>
    </p:spTree>
    <p:extLst>
      <p:ext uri="{BB962C8B-B14F-4D97-AF65-F5344CB8AC3E}">
        <p14:creationId xmlns:p14="http://schemas.microsoft.com/office/powerpoint/2010/main" val="275777412"/>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stretch>
            <a:fillRect/>
          </a:stretch>
        </p:blipFill>
        <p:spPr>
          <a:xfrm>
            <a:off x="1896163" y="0"/>
            <a:ext cx="6786027" cy="6858000"/>
          </a:xfrm>
          <a:prstGeom prst="rect">
            <a:avLst/>
          </a:prstGeom>
        </p:spPr>
      </p:pic>
    </p:spTree>
    <p:extLst>
      <p:ext uri="{BB962C8B-B14F-4D97-AF65-F5344CB8AC3E}">
        <p14:creationId xmlns:p14="http://schemas.microsoft.com/office/powerpoint/2010/main" val="533375716"/>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stretch>
            <a:fillRect/>
          </a:stretch>
        </p:blipFill>
        <p:spPr>
          <a:xfrm>
            <a:off x="2667000" y="0"/>
            <a:ext cx="6858000" cy="6858000"/>
          </a:xfrm>
          <a:prstGeom prst="rect">
            <a:avLst/>
          </a:prstGeom>
        </p:spPr>
      </p:pic>
    </p:spTree>
    <p:extLst>
      <p:ext uri="{BB962C8B-B14F-4D97-AF65-F5344CB8AC3E}">
        <p14:creationId xmlns:p14="http://schemas.microsoft.com/office/powerpoint/2010/main" val="1091274354"/>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stretch>
            <a:fillRect/>
          </a:stretch>
        </p:blipFill>
        <p:spPr>
          <a:xfrm>
            <a:off x="2667000" y="0"/>
            <a:ext cx="6858000" cy="6858000"/>
          </a:xfrm>
          <a:prstGeom prst="rect">
            <a:avLst/>
          </a:prstGeom>
        </p:spPr>
      </p:pic>
    </p:spTree>
    <p:extLst>
      <p:ext uri="{BB962C8B-B14F-4D97-AF65-F5344CB8AC3E}">
        <p14:creationId xmlns:p14="http://schemas.microsoft.com/office/powerpoint/2010/main" val="1841138119"/>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stretch>
            <a:fillRect/>
          </a:stretch>
        </p:blipFill>
        <p:spPr>
          <a:xfrm>
            <a:off x="952500" y="0"/>
            <a:ext cx="10287000" cy="6858000"/>
          </a:xfrm>
          <a:prstGeom prst="rect">
            <a:avLst/>
          </a:prstGeom>
        </p:spPr>
      </p:pic>
    </p:spTree>
    <p:extLst>
      <p:ext uri="{BB962C8B-B14F-4D97-AF65-F5344CB8AC3E}">
        <p14:creationId xmlns:p14="http://schemas.microsoft.com/office/powerpoint/2010/main" val="1315446320"/>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3048000" y="874455"/>
            <a:ext cx="6096000" cy="5109091"/>
          </a:xfrm>
          <a:prstGeom prst="rect">
            <a:avLst/>
          </a:prstGeom>
        </p:spPr>
        <p:txBody>
          <a:bodyPr>
            <a:spAutoFit/>
          </a:bodyPr>
          <a:lstStyle/>
          <a:p>
            <a:r>
              <a:rPr lang="en-US" sz="2800" dirty="0" smtClean="0">
                <a:solidFill>
                  <a:srgbClr val="171717"/>
                </a:solidFill>
                <a:latin typeface="Helvetica" charset="0"/>
              </a:rPr>
              <a:t>How do you make money from your bullet journal?</a:t>
            </a:r>
          </a:p>
          <a:p>
            <a:r>
              <a:rPr lang="en-US" dirty="0" smtClean="0">
                <a:solidFill>
                  <a:srgbClr val="313131"/>
                </a:solidFill>
                <a:latin typeface="Helvetica" charset="0"/>
              </a:rPr>
              <a:t>		Bullet journalists are using Instagram, Pinterest, Facebook and YouTube to their advantage, to make money from their illustrations</a:t>
            </a:r>
          </a:p>
          <a:p>
            <a:r>
              <a:rPr lang="en-US" dirty="0" smtClean="0">
                <a:solidFill>
                  <a:srgbClr val="313131"/>
                </a:solidFill>
                <a:latin typeface="Helvetica" charset="0"/>
              </a:rPr>
              <a:t>		In posting their illustrations online they are </a:t>
            </a:r>
            <a:r>
              <a:rPr lang="en-US" dirty="0" err="1" smtClean="0">
                <a:solidFill>
                  <a:srgbClr val="313131"/>
                </a:solidFill>
                <a:latin typeface="Helvetica" charset="0"/>
              </a:rPr>
              <a:t>publicising</a:t>
            </a:r>
            <a:r>
              <a:rPr lang="en-US" dirty="0" smtClean="0">
                <a:solidFill>
                  <a:srgbClr val="313131"/>
                </a:solidFill>
                <a:latin typeface="Helvetica" charset="0"/>
              </a:rPr>
              <a:t> their work, and firms ask to buy their images or commission something specific</a:t>
            </a:r>
          </a:p>
          <a:p>
            <a:r>
              <a:rPr lang="en-US" b="1" dirty="0" smtClean="0">
                <a:solidFill>
                  <a:srgbClr val="1A1A1A"/>
                </a:solidFill>
                <a:latin typeface="Helvetica" charset="0"/>
              </a:rPr>
              <a:t>		</a:t>
            </a:r>
            <a:r>
              <a:rPr lang="en-US" b="1" dirty="0" smtClean="0">
                <a:solidFill>
                  <a:srgbClr val="1A1A1A"/>
                </a:solidFill>
                <a:latin typeface="Helvetica" charset="0"/>
                <a:hlinkClick r:id="rId2"/>
              </a:rPr>
              <a:t>Susanne</a:t>
            </a:r>
            <a:r>
              <a:rPr lang="en-US" b="0" dirty="0" smtClean="0">
                <a:solidFill>
                  <a:srgbClr val="313131"/>
                </a:solidFill>
                <a:latin typeface="Helvetica" charset="0"/>
                <a:hlinkClick r:id="rId2"/>
              </a:rPr>
              <a:t>, in Germany, came across bullet journaling via a Facebook group: "I wasn't even aware that you could earn money with this"</a:t>
            </a:r>
          </a:p>
          <a:p>
            <a:r>
              <a:rPr lang="en-US" b="0" dirty="0" smtClean="0">
                <a:solidFill>
                  <a:srgbClr val="313131"/>
                </a:solidFill>
                <a:latin typeface="Helvetica" charset="0"/>
              </a:rPr>
              <a:t>		"Job offers started rolling in. I love working with businesses that sell planners and art supplies" said Susanne</a:t>
            </a:r>
          </a:p>
          <a:p>
            <a:r>
              <a:rPr lang="en-US" b="0" smtClean="0">
                <a:solidFill>
                  <a:srgbClr val="313131"/>
                </a:solidFill>
                <a:latin typeface="Helvetica" charset="0"/>
              </a:rPr>
              <a:t>		Nadia is hoping to become a children's illustrator and is using the hashtags on Instagram to showcase her talent</a:t>
            </a:r>
            <a:endParaRPr lang="en-US"/>
          </a:p>
        </p:txBody>
      </p:sp>
    </p:spTree>
    <p:extLst>
      <p:ext uri="{BB962C8B-B14F-4D97-AF65-F5344CB8AC3E}">
        <p14:creationId xmlns:p14="http://schemas.microsoft.com/office/powerpoint/2010/main" val="530082225"/>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Yu Gothic Light"/>
        <a:font script="Hang" typeface="맑은 고딕"/>
        <a:font script="Hans" typeface="DengXian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Yu Gothic"/>
        <a:font script="Hang" typeface="맑은 고딕"/>
        <a:font script="Hans" typeface="DengXian"/>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26</TotalTime>
  <Words>644</Words>
  <Application>Microsoft Macintosh PowerPoint</Application>
  <PresentationFormat>Widescreen</PresentationFormat>
  <Paragraphs>74</Paragraphs>
  <Slides>23</Slides>
  <Notes>0</Notes>
  <HiddenSlides>0</HiddenSlides>
  <MMClips>0</MMClips>
  <ScaleCrop>false</ScaleCrop>
  <HeadingPairs>
    <vt:vector size="6" baseType="variant">
      <vt:variant>
        <vt:lpstr>Fonts Used</vt:lpstr>
      </vt:variant>
      <vt:variant>
        <vt:i4>9</vt:i4>
      </vt:variant>
      <vt:variant>
        <vt:lpstr>Theme</vt:lpstr>
      </vt:variant>
      <vt:variant>
        <vt:i4>1</vt:i4>
      </vt:variant>
      <vt:variant>
        <vt:lpstr>Slide Titles</vt:lpstr>
      </vt:variant>
      <vt:variant>
        <vt:i4>23</vt:i4>
      </vt:variant>
    </vt:vector>
  </HeadingPairs>
  <TitlesOfParts>
    <vt:vector size="33" baseType="lpstr">
      <vt:lpstr>Calibri</vt:lpstr>
      <vt:lpstr>Calibri Light</vt:lpstr>
      <vt:lpstr>Helvetica</vt:lpstr>
      <vt:lpstr>ProximaNova-Bold</vt:lpstr>
      <vt:lpstr>ProximaNova-Light</vt:lpstr>
      <vt:lpstr>ProximaNova-LightIt</vt:lpstr>
      <vt:lpstr>ProximaNova-Semibold</vt:lpstr>
      <vt:lpstr>ProximaNovaT-Thin</vt:lpstr>
      <vt:lpstr>Arial</vt:lpstr>
      <vt:lpstr>Office Theme</vt:lpstr>
      <vt:lpstr>Bullet Journal</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15.0024</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Bullet Journal</dc:title>
  <dc:creator>Microsoft Office User</dc:creator>
  <cp:lastModifiedBy>Microsoft Office User</cp:lastModifiedBy>
  <cp:revision>9</cp:revision>
  <dcterms:created xsi:type="dcterms:W3CDTF">2019-09-09T08:12:43Z</dcterms:created>
  <dcterms:modified xsi:type="dcterms:W3CDTF">2019-09-09T08:39:15Z</dcterms:modified>
</cp:coreProperties>
</file>