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4" r:id="rId7"/>
    <p:sldId id="263" r:id="rId8"/>
    <p:sldId id="261" r:id="rId9"/>
    <p:sldId id="262" r:id="rId10"/>
    <p:sldId id="266" r:id="rId11"/>
    <p:sldId id="267" r:id="rId12"/>
    <p:sldId id="265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71" d="100"/>
          <a:sy n="71" d="100"/>
        </p:scale>
        <p:origin x="69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E83D81-20ED-4D01-8D51-333C748E416B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098D68-7458-4D19-9ECA-717BD5BBB4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065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83F13-2312-4DAD-B4B2-BDBE05A6DD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438D99-461A-4C23-A9C8-86291678B2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8D512C-A772-44B6-BFDB-AFA8CA9439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2BD0F-2BF8-4A8D-9559-D8EA24463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1C80B-2265-40B8-B28D-263BF80D16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43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9DB9C8-0E79-443F-ABF3-351684064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A4FBF2-C9DA-47C9-A03D-A56EE503C4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ECA40-68B6-4EED-89F9-5D8AE86FB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C6CEF-B675-431F-ABD0-65BF0D764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8786A9-0CAD-455A-9503-C649656326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492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06065-B6C3-4D03-A8C8-4D7DACC19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3DA372-A8B8-4E9F-B9BD-05179EF9C3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65504A-5E35-4265-854F-A6C55F8EE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FB536-3DDD-47D7-AA9C-8ABEAA90CF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E182F5-8889-4AE9-9E54-398789A92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36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401F2-76B4-432C-946F-E1DDD1B5AE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45517-7F28-4E06-89D0-F38518FD1D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16D2F8-4669-4A6C-AB33-F03041ED84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1AEA9F-F270-4722-91F5-A2D37653FB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F05D5D-E17F-4B83-B24F-9A5627C529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F7A31F-D1BA-4136-B47A-75F6B9A1B7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443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396B-E81B-408B-8E2C-0FDA06DB9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CAFAD3-DB1D-4863-83B8-9F7C27406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214FBB-5117-4B12-8D88-3E32E968F1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64D305-3C40-43EB-9346-37F57D6343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A51E7C-88E8-4717-904A-C899BF300A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80F06C-B6F6-4491-B717-29811EB89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B41382-BBF9-49E6-9B06-124F80111C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EC9BDE-3945-4427-B418-B604816134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929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2F66-EF6C-4588-A628-4B9A7C114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0401EB-BFD8-4B0F-A174-C4AA71444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079F38-3B6E-490A-BDC3-B7D7074E2D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0646F-7BAC-4F3C-811D-BD4B736857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239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42EA3FE-5FAF-4A12-8246-9D3D590B4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3FBDA4-5E3D-4559-98B6-13452AC6F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563532-892D-464B-A1C6-21ED6132D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137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0D751-BAC7-42CB-A49D-AC6FBEFC12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6B5A4-11D1-489F-ACDF-39FB07809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918B27-EB70-4479-9993-2C8B62F073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38440E-C099-4B7E-8DDF-A33C44E0F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30DC11-8D95-489F-AC87-80FEA79F43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CD1281-58B8-426A-8222-0A7CD0085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135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0BCA7-1121-4EA6-8CDD-07B974681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03678FF-A2B1-4831-8C89-FC9ECDB0D6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86BDC4-6124-49F1-9325-770B952D2F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960422-1CF4-4A52-B73F-063FBEEC3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08C35F-9CAB-4A5B-AA2B-B17C637C4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A1A6B0-14C4-44DC-BAA0-F409C14DD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4735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A77DD-FBA5-402B-831D-261952F56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D3DBA9-B515-43C0-9655-AEEF1C8345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5E5F2E-AB1E-476C-9932-2006CE213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1A9A7D-5E12-4E38-B552-189EDEFD78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F030F-3B3A-4D21-B16C-59E1A6640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9934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0B6FC2-F870-4B49-BA71-31C7710532A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1E9D21-549F-416D-B15A-4E9FDE80DE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260F62-E925-4257-BE73-E7CA62EBF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DD62F-0730-44A1-9E5B-05516D6047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658F1-0CF8-4ED5-95ED-8C616FACD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776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6E4BE1-229E-4EE4-A6AD-A1E6AE48E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61FE63-D035-49BF-AE55-8D1265BEE9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E24DF-BA0E-483B-A0DD-6A6EB3E87F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1B1B68-CF73-4C27-81B2-CF88F433B3F4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22451F-E643-4AC3-9CB8-EC9B4251CD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59AB54-CCD2-468A-BE01-A684993BB6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D07D67-D0EE-468A-AEFC-F5DB5B8C0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6347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FD201A-3244-418B-AA88-134443D7C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774" y="1718711"/>
            <a:ext cx="12178747" cy="247967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P</a:t>
            </a:r>
            <a:r>
              <a:rPr lang="en-GB" dirty="0">
                <a:solidFill>
                  <a:srgbClr val="FFC000"/>
                </a:solidFill>
              </a:rPr>
              <a:t>e</a:t>
            </a:r>
            <a:r>
              <a:rPr lang="en-GB" dirty="0">
                <a:solidFill>
                  <a:srgbClr val="FFFF00"/>
                </a:solidFill>
              </a:rPr>
              <a:t>b</a:t>
            </a:r>
            <a:r>
              <a:rPr lang="en-GB" dirty="0">
                <a:solidFill>
                  <a:srgbClr val="92D050"/>
                </a:solidFill>
              </a:rPr>
              <a:t>b</a:t>
            </a:r>
            <a:r>
              <a:rPr lang="en-GB" dirty="0">
                <a:solidFill>
                  <a:srgbClr val="00B050"/>
                </a:solidFill>
              </a:rPr>
              <a:t>l</a:t>
            </a:r>
            <a:r>
              <a:rPr lang="en-GB" dirty="0">
                <a:solidFill>
                  <a:srgbClr val="00B0F0"/>
                </a:solidFill>
              </a:rPr>
              <a:t>e</a:t>
            </a:r>
            <a:r>
              <a:rPr lang="en-GB" dirty="0">
                <a:solidFill>
                  <a:srgbClr val="0070C0"/>
                </a:solidFill>
              </a:rPr>
              <a:t>s</a:t>
            </a:r>
            <a:r>
              <a:rPr lang="en-GB" dirty="0"/>
              <a:t> </a:t>
            </a:r>
            <a:r>
              <a:rPr lang="en-GB" dirty="0">
                <a:solidFill>
                  <a:srgbClr val="002060"/>
                </a:solidFill>
              </a:rPr>
              <a:t>a</a:t>
            </a:r>
            <a:r>
              <a:rPr lang="en-GB" dirty="0">
                <a:solidFill>
                  <a:srgbClr val="7030A0"/>
                </a:solidFill>
              </a:rPr>
              <a:t>n</a:t>
            </a:r>
            <a:r>
              <a:rPr lang="en-GB" dirty="0">
                <a:solidFill>
                  <a:srgbClr val="FF0000"/>
                </a:solidFill>
              </a:rPr>
              <a:t>d</a:t>
            </a:r>
            <a:r>
              <a:rPr lang="en-GB" dirty="0"/>
              <a:t> </a:t>
            </a:r>
            <a:r>
              <a:rPr lang="en-GB" dirty="0">
                <a:solidFill>
                  <a:srgbClr val="FFC000"/>
                </a:solidFill>
              </a:rPr>
              <a:t>p</a:t>
            </a:r>
            <a:r>
              <a:rPr lang="en-GB" dirty="0">
                <a:solidFill>
                  <a:srgbClr val="FFFF00"/>
                </a:solidFill>
              </a:rPr>
              <a:t>a</a:t>
            </a:r>
            <a:r>
              <a:rPr lang="en-GB" dirty="0">
                <a:solidFill>
                  <a:srgbClr val="92D050"/>
                </a:solidFill>
              </a:rPr>
              <a:t>p</a:t>
            </a:r>
            <a:r>
              <a:rPr lang="en-GB" dirty="0">
                <a:solidFill>
                  <a:srgbClr val="00B050"/>
                </a:solidFill>
              </a:rPr>
              <a:t>e</a:t>
            </a:r>
            <a:r>
              <a:rPr lang="en-GB" dirty="0">
                <a:solidFill>
                  <a:srgbClr val="00B0F0"/>
                </a:solidFill>
              </a:rPr>
              <a:t>r</a:t>
            </a:r>
            <a:r>
              <a:rPr lang="en-GB" dirty="0"/>
              <a:t> </a:t>
            </a:r>
            <a:r>
              <a:rPr lang="en-GB" dirty="0">
                <a:solidFill>
                  <a:srgbClr val="0070C0"/>
                </a:solidFill>
              </a:rPr>
              <a:t>p</a:t>
            </a:r>
            <a:r>
              <a:rPr lang="en-GB" dirty="0">
                <a:solidFill>
                  <a:srgbClr val="002060"/>
                </a:solidFill>
              </a:rPr>
              <a:t>l</a:t>
            </a:r>
            <a:r>
              <a:rPr lang="en-GB" dirty="0">
                <a:solidFill>
                  <a:srgbClr val="7030A0"/>
                </a:solidFill>
              </a:rPr>
              <a:t>a</a:t>
            </a:r>
            <a:r>
              <a:rPr lang="en-GB" dirty="0">
                <a:solidFill>
                  <a:srgbClr val="FF0000"/>
                </a:solidFill>
              </a:rPr>
              <a:t>n</a:t>
            </a:r>
            <a:r>
              <a:rPr lang="en-GB" dirty="0">
                <a:solidFill>
                  <a:srgbClr val="FFC000"/>
                </a:solidFill>
              </a:rPr>
              <a:t>e</a:t>
            </a:r>
            <a:r>
              <a:rPr lang="en-GB" dirty="0">
                <a:solidFill>
                  <a:srgbClr val="FFFF00"/>
                </a:solidFill>
              </a:rPr>
              <a:t>s</a:t>
            </a:r>
            <a:r>
              <a:rPr lang="en-GB" dirty="0"/>
              <a:t>:</a:t>
            </a:r>
            <a:r>
              <a:rPr lang="en-GB" sz="4900" dirty="0"/>
              <a:t> explore the evidence for investment in creative approaches intended to enhance the health and well-being of children and/or young people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3D485C-F1B3-47A7-BE84-79D7B04DDA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202238"/>
            <a:ext cx="9144000" cy="1655762"/>
          </a:xfrm>
        </p:spPr>
        <p:txBody>
          <a:bodyPr/>
          <a:lstStyle/>
          <a:p>
            <a:r>
              <a:rPr lang="en-GB" dirty="0"/>
              <a:t>Devion McKenzie</a:t>
            </a:r>
          </a:p>
          <a:p>
            <a:r>
              <a:rPr lang="en-GB" dirty="0"/>
              <a:t>1201168</a:t>
            </a:r>
          </a:p>
        </p:txBody>
      </p:sp>
    </p:spTree>
    <p:extLst>
      <p:ext uri="{BB962C8B-B14F-4D97-AF65-F5344CB8AC3E}">
        <p14:creationId xmlns:p14="http://schemas.microsoft.com/office/powerpoint/2010/main" val="27865328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AD88E3-CFBC-453E-8415-B5461EE1F7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a creative approach?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12DA1-52B7-424B-83F7-731109209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78125"/>
            <a:ext cx="10515600" cy="24288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“It involves the capacity to imagine, to invent and to make new experiences as well as new artefacts/art works. It involves the much prized and rather easily trivialised ability to ‘think outside the box’”.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(Batsleer, 2008, p.110). </a:t>
            </a:r>
          </a:p>
        </p:txBody>
      </p:sp>
    </p:spTree>
    <p:extLst>
      <p:ext uri="{BB962C8B-B14F-4D97-AF65-F5344CB8AC3E}">
        <p14:creationId xmlns:p14="http://schemas.microsoft.com/office/powerpoint/2010/main" val="1160799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9D18B-383B-45BB-AB33-A64F13ADC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365125"/>
            <a:ext cx="11252200" cy="1325563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can creative approaches be used for?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ABE5EF9-6CC5-416B-ACFF-D24888771475}"/>
              </a:ext>
            </a:extLst>
          </p:cNvPr>
          <p:cNvSpPr/>
          <p:nvPr/>
        </p:nvSpPr>
        <p:spPr>
          <a:xfrm>
            <a:off x="9035256" y="1690688"/>
            <a:ext cx="220925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18CBD0D-EC05-46C1-B136-880BBC05DD37}"/>
              </a:ext>
            </a:extLst>
          </p:cNvPr>
          <p:cNvSpPr/>
          <p:nvPr/>
        </p:nvSpPr>
        <p:spPr>
          <a:xfrm>
            <a:off x="8174671" y="2919381"/>
            <a:ext cx="3236784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Engagement</a:t>
            </a:r>
            <a: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136C2E5-3F5C-4176-B898-8DA3CA556A42}"/>
              </a:ext>
            </a:extLst>
          </p:cNvPr>
          <p:cNvSpPr/>
          <p:nvPr/>
        </p:nvSpPr>
        <p:spPr>
          <a:xfrm>
            <a:off x="8038188" y="4092394"/>
            <a:ext cx="32063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6FFF25D-AB84-4700-9005-BD384FEE0CFC}"/>
              </a:ext>
            </a:extLst>
          </p:cNvPr>
          <p:cNvSpPr/>
          <p:nvPr/>
        </p:nvSpPr>
        <p:spPr>
          <a:xfrm>
            <a:off x="3816648" y="5321087"/>
            <a:ext cx="742786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Tackling challenging behaviours</a:t>
            </a:r>
          </a:p>
        </p:txBody>
      </p:sp>
    </p:spTree>
    <p:extLst>
      <p:ext uri="{BB962C8B-B14F-4D97-AF65-F5344CB8AC3E}">
        <p14:creationId xmlns:p14="http://schemas.microsoft.com/office/powerpoint/2010/main" val="5403188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CAB57-3AD5-4A30-BBF6-8A1F4DDA4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Styles of education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1BA325-A122-4988-A9F8-CC0E46BE5D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8213" y="1300958"/>
            <a:ext cx="5157787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Formal education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3F50CF-EA5B-490A-B4F8-DD825F8F32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6612" y="2314575"/>
            <a:ext cx="5157787" cy="368458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School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Structured routine with goals for academic achievements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Curriculum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National Mission: 2017-2021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2017).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E2AB22-00D6-4C9E-9E95-79C30F7674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278732"/>
            <a:ext cx="5727700" cy="823912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Informal and/or non-formal education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80A7CE-0262-436E-A996-B9D3DD6C32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314575"/>
            <a:ext cx="5183188" cy="3684588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and developing through non-formal means of education, for example: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Self expression – art, theatre, dance and music.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Pros – building relationships, opportunities to develop skills are their own pace, inclusion, personal and social educational development opportunities.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(Sapin, 2013, p.9-10). </a:t>
            </a:r>
          </a:p>
        </p:txBody>
      </p:sp>
    </p:spTree>
    <p:extLst>
      <p:ext uri="{BB962C8B-B14F-4D97-AF65-F5344CB8AC3E}">
        <p14:creationId xmlns:p14="http://schemas.microsoft.com/office/powerpoint/2010/main" val="439717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E4E6216-83F2-496E-9FFB-0B2D1DB11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39" y="3020458"/>
            <a:ext cx="10515600" cy="1325563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 Giving every child the best start in life is crucial to reducing health inequalities across the life course” </a:t>
            </a:r>
            <a:b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(Larkin, 2013, p.52).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9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F4A10-14C3-4382-B60C-71DB8EA44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Play wales/Chwarae Cymru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Lets explore!</a:t>
            </a:r>
          </a:p>
        </p:txBody>
      </p:sp>
    </p:spTree>
    <p:extLst>
      <p:ext uri="{BB962C8B-B14F-4D97-AF65-F5344CB8AC3E}">
        <p14:creationId xmlns:p14="http://schemas.microsoft.com/office/powerpoint/2010/main" val="20284441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889C3-8C80-41F1-9A24-0D4183406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66218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ARTS4WELLBEING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Lets explore!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51376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383CD-7070-4390-BAE1-5DE1E3889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7050" y="327025"/>
            <a:ext cx="11137900" cy="1325563"/>
          </a:xfrm>
        </p:spPr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are examples of creative approaches in Wales?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D58B6E-B8C4-4B0F-8485-29272E2B38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 1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Play wales/Chwarae Cymru: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Registered charity in wales campaigning for children’s rights to play.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44C0E9-A719-428E-887D-E0313C6547B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 2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ARTS4WELLBEING: </a:t>
            </a: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community welsh project running in Carmarthenshire.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384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BC4C1-94A8-49CF-8A3E-FEFF2A6451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Five Pillars of Youth Work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3A582-4740-4E39-8801-2373F23049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Educative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Participative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Expressive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40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E27CE4-F3BA-4DFD-A5A7-E7F562A6CAE6}"/>
              </a:ext>
            </a:extLst>
          </p:cNvPr>
          <p:cNvSpPr txBox="1"/>
          <p:nvPr/>
        </p:nvSpPr>
        <p:spPr>
          <a:xfrm>
            <a:off x="6705600" y="5791199"/>
            <a:ext cx="47972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(Youth Work in Wales Review Group, 2013)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6938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AE3F1-EF39-4CD8-B43A-F41702136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Who is championing these creative approaches in youth work for health and wellbeing?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387B9-89DA-4109-920D-C995E1525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YMCA England and Wales are providing 270 health and wellbeing facilities including: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Community gyms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Swimming pools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Community halls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Outdoor activity centres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(YMCA England and Wales, 2019).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4280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7AC25-4C41-4B38-9641-EE7B9AFBA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7474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can youth work led projects be supported with development</a:t>
            </a:r>
            <a:r>
              <a:rPr lang="en-GB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5D565D7-EE5C-41F9-8727-23A5F44E26A4}"/>
              </a:ext>
            </a:extLst>
          </p:cNvPr>
          <p:cNvSpPr txBox="1"/>
          <p:nvPr/>
        </p:nvSpPr>
        <p:spPr>
          <a:xfrm>
            <a:off x="1775791" y="3127513"/>
            <a:ext cx="87596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Local Vision - collective viewpoint services were needed from all across the board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Finding the right young people – core group of young people needed to move things forward and champion the project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the right youth work organisation – strong positioning within the community, good roots and knows the area well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access to mental health knowledge – partnership where possible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Get the structure right – make sure you have solid foundations partnerships etc 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Back experimentation – it is outcome created – make sure you explore first!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 aware of power – create challenges </a:t>
            </a:r>
          </a:p>
          <a:p>
            <a:pPr marL="342900" indent="-342900">
              <a:buFont typeface="+mj-lt"/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(Mental Health Foundation, 2019).</a:t>
            </a:r>
          </a:p>
          <a:p>
            <a:pPr marL="342900" indent="-34290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438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A0B2A-C44D-429B-99EC-B02B52D535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D5873A-993B-4CEF-A92E-1A00B7C69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Batsleer, J.R. (2008)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Informal Learning in Youth Work.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London: SAGE Publications Ltd.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Larkin, M. (2013)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Health and Well-being across the Life Course.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London: SAGE Publications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Mental Health Foundation (2019)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How can the development of youth work-led mental health and wellbeing projects be supported? 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https://www.mentalhealth.org.uk/projects/right-here/how-can-development-youth-work-led-mental-health-and-wellbeing-projects-be-supported (Accessed: 7</a:t>
            </a:r>
            <a:r>
              <a:rPr lang="en-GB" sz="3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January 2019). </a:t>
            </a:r>
          </a:p>
          <a:p>
            <a:pPr marL="0" indent="0">
              <a:buNone/>
            </a:pPr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Sapin, K. (2013)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Essential Skills for Youth Work Practice.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30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Edition. London: SAGE Publications.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Welsh Government (2017).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Education in Wales:  Our national mission.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https://beta.gov.wales/sites/default/files/publications/2018-03/education-in-wales-our-national-mission.pdf (Accessed: 29</a:t>
            </a:r>
            <a:r>
              <a:rPr lang="en-GB" sz="30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 December 2018). </a:t>
            </a:r>
          </a:p>
          <a:p>
            <a:pPr marL="0" indent="0">
              <a:buNone/>
            </a:pPr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YMCA England and Wales (2019) Health and Wellbeing.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https://www.ymca.org.uk/about/what-we-do/health-and-wellbeing (Accessed: 6</a:t>
            </a:r>
            <a:r>
              <a:rPr lang="en-GB" sz="3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January 2019). </a:t>
            </a:r>
          </a:p>
          <a:p>
            <a:pPr marL="0" indent="0">
              <a:buNone/>
            </a:pP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Youth Work in Wales Review Group (2013) 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Youth Work in Wales: Principles and Purposes.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689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</TotalTime>
  <Words>646</Words>
  <Application>Microsoft Office PowerPoint</Application>
  <PresentationFormat>Widescreen</PresentationFormat>
  <Paragraphs>90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Pebbles and paper planes: explore the evidence for investment in creative approaches intended to enhance the health and well-being of children and/or young people in wales</vt:lpstr>
      <vt:lpstr>What is a creative approach?</vt:lpstr>
      <vt:lpstr>What can creative approaches be used for? </vt:lpstr>
      <vt:lpstr>Styles of education</vt:lpstr>
      <vt:lpstr>“ Giving every child the best start in life is crucial to reducing health inequalities across the life course”   (Larkin, 2013, p.52). </vt:lpstr>
      <vt:lpstr>Play wales/Chwarae Cymru   Lets explore!</vt:lpstr>
      <vt:lpstr>ARTS4WELLBEING   Lets explore!</vt:lpstr>
      <vt:lpstr>What are examples of creative approaches in Wales?  </vt:lpstr>
      <vt:lpstr>The Five Pillars of Youth Work in Wales</vt:lpstr>
      <vt:lpstr>Who is championing these creative approaches in youth work for health and wellbeing?</vt:lpstr>
      <vt:lpstr>How can youth work led projects be supported with development?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Pebbles and paper planes: explore the evidence for investment in creative approaches intended to enhance the health and well-being of children and/or young people in wales</dc:title>
  <dc:creator>D McKenzie</dc:creator>
  <cp:lastModifiedBy>D McKenzie</cp:lastModifiedBy>
  <cp:revision>34</cp:revision>
  <dcterms:created xsi:type="dcterms:W3CDTF">2019-01-08T09:46:44Z</dcterms:created>
  <dcterms:modified xsi:type="dcterms:W3CDTF">2019-01-09T10:03:26Z</dcterms:modified>
</cp:coreProperties>
</file>