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5143500" type="screen16x9"/>
  <p:notesSz cx="7102475" cy="9388475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349839-D32A-461F-B733-EA20D2768AA2}" v="1" dt="2026-04-12T19:57:08.9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46" d="100"/>
          <a:sy n="146" d="100"/>
        </p:scale>
        <p:origin x="594" y="-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am Kowalik" userId="dc241c273705c912" providerId="LiveId" clId="{7DE74A1A-A316-41EB-BB07-276475194407}"/>
    <pc:docChg chg="modSld">
      <pc:chgData name="Adam Kowalik" userId="dc241c273705c912" providerId="LiveId" clId="{7DE74A1A-A316-41EB-BB07-276475194407}" dt="2026-04-12T19:57:38.937" v="26" actId="20577"/>
      <pc:docMkLst>
        <pc:docMk/>
      </pc:docMkLst>
      <pc:sldChg chg="modSp mod">
        <pc:chgData name="Adam Kowalik" userId="dc241c273705c912" providerId="LiveId" clId="{7DE74A1A-A316-41EB-BB07-276475194407}" dt="2026-04-12T19:57:38.937" v="26" actId="20577"/>
        <pc:sldMkLst>
          <pc:docMk/>
          <pc:sldMk cId="0" sldId="267"/>
        </pc:sldMkLst>
        <pc:spChg chg="mod">
          <ac:chgData name="Adam Kowalik" userId="dc241c273705c912" providerId="LiveId" clId="{7DE74A1A-A316-41EB-BB07-276475194407}" dt="2026-04-12T19:57:38.937" v="26" actId="20577"/>
          <ac:spMkLst>
            <pc:docMk/>
            <pc:sldMk cId="0" sldId="267"/>
            <ac:spMk id="1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322038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105540" tIns="52770" rIns="105540" bIns="52770"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105540" tIns="52770" rIns="105540" bIns="52770"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105540" tIns="52770" rIns="105540" bIns="52770"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105540" tIns="52770" rIns="105540" bIns="52770"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105540" tIns="52770" rIns="105540" bIns="52770"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105540" tIns="52770" rIns="105540" bIns="52770"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105540" tIns="52770" rIns="105540" bIns="52770"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105540" tIns="52770" rIns="105540" bIns="52770"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105540" tIns="52770" rIns="105540" bIns="52770"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105540" tIns="52770" rIns="105540" bIns="52770"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105540" tIns="52770" rIns="105540" bIns="52770"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105540" tIns="52770" rIns="105540" bIns="52770"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105540" tIns="52770" rIns="105540" bIns="52770"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105540" tIns="52770" rIns="105540" bIns="52770"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105540" tIns="52770" rIns="105540" bIns="52770"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105540" tIns="52770" rIns="105540" bIns="52770"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105540" tIns="52770" rIns="105540" bIns="52770"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105540" tIns="52770" rIns="105540" bIns="52770"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105540" tIns="52770" rIns="105540" bIns="52770"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105540" tIns="52770" rIns="105540" bIns="52770"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105540" tIns="52770" rIns="105540" bIns="52770"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105540" tIns="52770" rIns="105540" bIns="52770"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105540" tIns="52770" rIns="105540" bIns="52770"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105540" tIns="52770" rIns="105540" bIns="52770"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105540" tIns="52770" rIns="105540" bIns="52770"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105540" tIns="52770" rIns="105540" bIns="52770"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760720" y="0"/>
            <a:ext cx="338328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5760720" y="0"/>
            <a:ext cx="3383280" cy="5143500"/>
          </a:xfrm>
          <a:prstGeom prst="rect">
            <a:avLst/>
          </a:prstGeom>
          <a:solidFill>
            <a:srgbClr val="0D1B2A">
              <a:alpha val="40000"/>
            </a:srgbClr>
          </a:solidFill>
          <a:ln w="12700">
            <a:solidFill>
              <a:srgbClr val="0D1B2A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5806440" y="4206240"/>
            <a:ext cx="32918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Coworking &amp; Mentoring Hub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Peterborough, UK</a:t>
            </a:r>
            <a:endParaRPr lang="en-US" sz="1400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320" y="182880"/>
            <a:ext cx="2103120" cy="105156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365760" y="1463040"/>
            <a:ext cx="52120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42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Plan Pitch</a:t>
            </a:r>
            <a:endParaRPr lang="en-US" sz="4200" dirty="0"/>
          </a:p>
        </p:txBody>
      </p:sp>
      <p:sp>
        <p:nvSpPr>
          <p:cNvPr id="7" name="Text 3"/>
          <p:cNvSpPr/>
          <p:nvPr/>
        </p:nvSpPr>
        <p:spPr>
          <a:xfrm>
            <a:off x="365760" y="2359152"/>
            <a:ext cx="5212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3AB5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 &amp; Work: Coworking &amp; Mentoring Hub</a:t>
            </a:r>
            <a:endParaRPr lang="en-US" sz="2000" dirty="0"/>
          </a:p>
        </p:txBody>
      </p:sp>
      <p:sp>
        <p:nvSpPr>
          <p:cNvPr id="8" name="Shape 4"/>
          <p:cNvSpPr/>
          <p:nvPr/>
        </p:nvSpPr>
        <p:spPr>
          <a:xfrm>
            <a:off x="365760" y="2880360"/>
            <a:ext cx="4206240" cy="1417320"/>
          </a:xfrm>
          <a:prstGeom prst="rect">
            <a:avLst/>
          </a:prstGeom>
          <a:solidFill>
            <a:srgbClr val="EBF5EC"/>
          </a:solidFill>
          <a:ln w="12700">
            <a:solidFill>
              <a:srgbClr val="D6D6D6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5"/>
          <p:cNvSpPr/>
          <p:nvPr/>
        </p:nvSpPr>
        <p:spPr>
          <a:xfrm>
            <a:off x="548640" y="2944368"/>
            <a:ext cx="3886200" cy="1298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Programme: </a:t>
            </a: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CertHE Business Skills for the Workplace
</a:t>
            </a: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Adam Wojciech Kowalik
</a:t>
            </a: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ID: </a:t>
            </a: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2436788
</a:t>
            </a: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</a:t>
            </a: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&amp; Entrepreneurship  LCLM4006
</a:t>
            </a: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</a:t>
            </a: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Andry Rakotovololona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64592"/>
            <a:ext cx="84124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Table of Contents</a:t>
            </a:r>
            <a:endParaRPr lang="en-US" sz="3800" dirty="0"/>
          </a:p>
        </p:txBody>
      </p:sp>
      <p:sp>
        <p:nvSpPr>
          <p:cNvPr id="3" name="Shape 1"/>
          <p:cNvSpPr/>
          <p:nvPr/>
        </p:nvSpPr>
        <p:spPr>
          <a:xfrm>
            <a:off x="457200" y="893826"/>
            <a:ext cx="8412480" cy="41148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457200" y="960120"/>
            <a:ext cx="4114800" cy="758952"/>
          </a:xfrm>
          <a:prstGeom prst="rect">
            <a:avLst/>
          </a:prstGeom>
          <a:solidFill>
            <a:srgbClr val="EBF5EC"/>
          </a:solidFill>
          <a:ln w="1270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57200" y="960120"/>
            <a:ext cx="475488" cy="758952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57200" y="960120"/>
            <a:ext cx="475488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1051560" y="960120"/>
            <a:ext cx="342900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457200" y="1764792"/>
            <a:ext cx="4114800" cy="758952"/>
          </a:xfrm>
          <a:prstGeom prst="rect">
            <a:avLst/>
          </a:prstGeom>
          <a:solidFill>
            <a:srgbClr val="FFFFFF"/>
          </a:solidFill>
          <a:ln w="1270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57200" y="1764792"/>
            <a:ext cx="475488" cy="758952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57200" y="1764792"/>
            <a:ext cx="475488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051560" y="1764792"/>
            <a:ext cx="342900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 of the Business Idea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457200" y="2569464"/>
            <a:ext cx="4114800" cy="758952"/>
          </a:xfrm>
          <a:prstGeom prst="rect">
            <a:avLst/>
          </a:prstGeom>
          <a:solidFill>
            <a:srgbClr val="EBF5EC"/>
          </a:solidFill>
          <a:ln w="1270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457200" y="2569464"/>
            <a:ext cx="475488" cy="758952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57200" y="2569464"/>
            <a:ext cx="475488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3a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1051560" y="2569464"/>
            <a:ext cx="342900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Legal Format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457200" y="3374136"/>
            <a:ext cx="4114800" cy="758952"/>
          </a:xfrm>
          <a:prstGeom prst="rect">
            <a:avLst/>
          </a:prstGeom>
          <a:solidFill>
            <a:srgbClr val="FFFFFF"/>
          </a:solidFill>
          <a:ln w="1270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457200" y="3374136"/>
            <a:ext cx="475488" cy="758952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57200" y="3374136"/>
            <a:ext cx="475488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3b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1051560" y="3374136"/>
            <a:ext cx="342900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 Structure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457200" y="4178808"/>
            <a:ext cx="4114800" cy="758952"/>
          </a:xfrm>
          <a:prstGeom prst="rect">
            <a:avLst/>
          </a:prstGeom>
          <a:solidFill>
            <a:srgbClr val="EBF5EC"/>
          </a:solidFill>
          <a:ln w="1270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457200" y="4178808"/>
            <a:ext cx="475488" cy="758952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57200" y="4178808"/>
            <a:ext cx="475488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1051560" y="4178808"/>
            <a:ext cx="342900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PESTEL Analysis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4937760" y="960120"/>
            <a:ext cx="4114800" cy="758952"/>
          </a:xfrm>
          <a:prstGeom prst="rect">
            <a:avLst/>
          </a:prstGeom>
          <a:solidFill>
            <a:srgbClr val="FFFFFF"/>
          </a:solidFill>
          <a:ln w="1270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937760" y="960120"/>
            <a:ext cx="475488" cy="758952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937760" y="960120"/>
            <a:ext cx="475488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5532120" y="960120"/>
            <a:ext cx="342900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Marketing Strategies</a:t>
            </a:r>
            <a:endParaRPr lang="en-US" sz="1600" dirty="0"/>
          </a:p>
        </p:txBody>
      </p:sp>
      <p:sp>
        <p:nvSpPr>
          <p:cNvPr id="28" name="Shape 26"/>
          <p:cNvSpPr/>
          <p:nvPr/>
        </p:nvSpPr>
        <p:spPr>
          <a:xfrm>
            <a:off x="4937760" y="1764792"/>
            <a:ext cx="4114800" cy="758952"/>
          </a:xfrm>
          <a:prstGeom prst="rect">
            <a:avLst/>
          </a:prstGeom>
          <a:solidFill>
            <a:srgbClr val="EBF5EC"/>
          </a:solidFill>
          <a:ln w="1270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4937760" y="1764792"/>
            <a:ext cx="475488" cy="758952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4937760" y="1764792"/>
            <a:ext cx="475488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600" dirty="0"/>
          </a:p>
        </p:txBody>
      </p:sp>
      <p:sp>
        <p:nvSpPr>
          <p:cNvPr id="31" name="Text 29"/>
          <p:cNvSpPr/>
          <p:nvPr/>
        </p:nvSpPr>
        <p:spPr>
          <a:xfrm>
            <a:off x="5532120" y="1764792"/>
            <a:ext cx="342900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Funding Requirements &amp; Allocation</a:t>
            </a:r>
            <a:endParaRPr lang="en-US" sz="1600" dirty="0"/>
          </a:p>
        </p:txBody>
      </p:sp>
      <p:sp>
        <p:nvSpPr>
          <p:cNvPr id="32" name="Shape 30"/>
          <p:cNvSpPr/>
          <p:nvPr/>
        </p:nvSpPr>
        <p:spPr>
          <a:xfrm>
            <a:off x="4937760" y="2569464"/>
            <a:ext cx="4114800" cy="758952"/>
          </a:xfrm>
          <a:prstGeom prst="rect">
            <a:avLst/>
          </a:prstGeom>
          <a:solidFill>
            <a:srgbClr val="FFFFFF"/>
          </a:solidFill>
          <a:ln w="1270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4937760" y="2569464"/>
            <a:ext cx="475488" cy="758952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4937760" y="2569464"/>
            <a:ext cx="475488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7a</a:t>
            </a:r>
            <a:endParaRPr lang="en-US" sz="1600" dirty="0"/>
          </a:p>
        </p:txBody>
      </p:sp>
      <p:sp>
        <p:nvSpPr>
          <p:cNvPr id="35" name="Text 33"/>
          <p:cNvSpPr/>
          <p:nvPr/>
        </p:nvSpPr>
        <p:spPr>
          <a:xfrm>
            <a:off x="5532120" y="2569464"/>
            <a:ext cx="342900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Financial Forecast - Months 1 to 6</a:t>
            </a:r>
            <a:endParaRPr lang="en-US" sz="1600" dirty="0"/>
          </a:p>
        </p:txBody>
      </p:sp>
      <p:sp>
        <p:nvSpPr>
          <p:cNvPr id="36" name="Shape 34"/>
          <p:cNvSpPr/>
          <p:nvPr/>
        </p:nvSpPr>
        <p:spPr>
          <a:xfrm>
            <a:off x="4937760" y="3374136"/>
            <a:ext cx="4114800" cy="758952"/>
          </a:xfrm>
          <a:prstGeom prst="rect">
            <a:avLst/>
          </a:prstGeom>
          <a:solidFill>
            <a:srgbClr val="EBF5EC"/>
          </a:solidFill>
          <a:ln w="1270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4937760" y="3374136"/>
            <a:ext cx="475488" cy="758952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4937760" y="3374136"/>
            <a:ext cx="475488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7b</a:t>
            </a:r>
            <a:endParaRPr lang="en-US" sz="1600" dirty="0"/>
          </a:p>
        </p:txBody>
      </p:sp>
      <p:sp>
        <p:nvSpPr>
          <p:cNvPr id="39" name="Text 37"/>
          <p:cNvSpPr/>
          <p:nvPr/>
        </p:nvSpPr>
        <p:spPr>
          <a:xfrm>
            <a:off x="5532120" y="3374136"/>
            <a:ext cx="342900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Financial Forecast - Months 7 to 12</a:t>
            </a:r>
            <a:endParaRPr lang="en-US" sz="1600" dirty="0"/>
          </a:p>
        </p:txBody>
      </p:sp>
      <p:sp>
        <p:nvSpPr>
          <p:cNvPr id="40" name="Shape 38"/>
          <p:cNvSpPr/>
          <p:nvPr/>
        </p:nvSpPr>
        <p:spPr>
          <a:xfrm>
            <a:off x="4937760" y="4178808"/>
            <a:ext cx="4114800" cy="758952"/>
          </a:xfrm>
          <a:prstGeom prst="rect">
            <a:avLst/>
          </a:prstGeom>
          <a:solidFill>
            <a:srgbClr val="FFFFFF"/>
          </a:solidFill>
          <a:ln w="1270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Shape 39"/>
          <p:cNvSpPr/>
          <p:nvPr/>
        </p:nvSpPr>
        <p:spPr>
          <a:xfrm>
            <a:off x="4937760" y="4178808"/>
            <a:ext cx="475488" cy="758952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4937760" y="4178808"/>
            <a:ext cx="475488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600" dirty="0"/>
          </a:p>
        </p:txBody>
      </p:sp>
      <p:sp>
        <p:nvSpPr>
          <p:cNvPr id="43" name="Text 41"/>
          <p:cNvSpPr/>
          <p:nvPr/>
        </p:nvSpPr>
        <p:spPr>
          <a:xfrm>
            <a:off x="5532120" y="4178808"/>
            <a:ext cx="342900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 &amp; References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64592"/>
            <a:ext cx="84124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Introduction</a:t>
            </a:r>
            <a:endParaRPr lang="en-US" sz="3800" dirty="0"/>
          </a:p>
        </p:txBody>
      </p:sp>
      <p:sp>
        <p:nvSpPr>
          <p:cNvPr id="3" name="Shape 1"/>
          <p:cNvSpPr/>
          <p:nvPr/>
        </p:nvSpPr>
        <p:spPr>
          <a:xfrm>
            <a:off x="365760" y="877824"/>
            <a:ext cx="8412480" cy="41148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365760" y="1024128"/>
            <a:ext cx="109728" cy="868680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94360" y="1024128"/>
            <a:ext cx="8183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am I and what is Grow &amp; Work?</a:t>
            </a:r>
            <a:endParaRPr lang="en-US" sz="2600" dirty="0"/>
          </a:p>
        </p:txBody>
      </p:sp>
      <p:sp>
        <p:nvSpPr>
          <p:cNvPr id="6" name="Text 4"/>
          <p:cNvSpPr/>
          <p:nvPr/>
        </p:nvSpPr>
        <p:spPr>
          <a:xfrm>
            <a:off x="594360" y="1508760"/>
            <a:ext cx="81838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000" i="1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Adam Wojciech Kowalik - Founder &amp; Lead Mentor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502920" y="2011680"/>
            <a:ext cx="80924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Peterborough-based Coworking &amp; Mentoring Hub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502920" y="2542032"/>
            <a:ext cx="80924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Solves professional isolation in the gig economy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502920" y="3072384"/>
            <a:ext cx="80924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Target: Students, Freelancers and Sole Traders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502920" y="3602736"/>
            <a:ext cx="80924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Unique Offer: Desk Space + Business Mentoring in one place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502920" y="4133088"/>
            <a:ext cx="80924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Requires £15,000 Startup Capital - Break-Even at Month 10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64592"/>
            <a:ext cx="84124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Overview of the Business Idea</a:t>
            </a:r>
            <a:endParaRPr lang="en-US" sz="3800" dirty="0"/>
          </a:p>
        </p:txBody>
      </p:sp>
      <p:sp>
        <p:nvSpPr>
          <p:cNvPr id="3" name="Shape 1"/>
          <p:cNvSpPr/>
          <p:nvPr/>
        </p:nvSpPr>
        <p:spPr>
          <a:xfrm>
            <a:off x="365760" y="877824"/>
            <a:ext cx="8412480" cy="41148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365760" y="969264"/>
            <a:ext cx="8412480" cy="402336"/>
          </a:xfrm>
          <a:prstGeom prst="rect">
            <a:avLst/>
          </a:prstGeom>
          <a:solidFill>
            <a:srgbClr val="EBF5EC"/>
          </a:solidFill>
          <a:ln w="1905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75488" y="987552"/>
            <a:ext cx="8229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★  Unique Selling Points:  Only Peterborough Hub with Coworking + Mentoring + Virtual Office  ·  Unique 2-hour desk model  ·  No direct local competitor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365760" y="1463040"/>
            <a:ext cx="4206240" cy="1691640"/>
          </a:xfrm>
          <a:prstGeom prst="rect">
            <a:avLst/>
          </a:prstGeom>
          <a:solidFill>
            <a:srgbClr val="F4F8F4"/>
          </a:solidFill>
          <a:ln w="12700">
            <a:solidFill>
              <a:srgbClr val="D6D6D6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365760" y="1463040"/>
            <a:ext cx="64008" cy="1691640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48640" y="1554480"/>
            <a:ext cx="3913632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🧭  Mentoring Zone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548640" y="2011680"/>
            <a:ext cx="39136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1-on-1 Business Coaching</a:t>
            </a:r>
            <a:endParaRPr lang="en-US" sz="1700" dirty="0"/>
          </a:p>
        </p:txBody>
      </p:sp>
      <p:sp>
        <p:nvSpPr>
          <p:cNvPr id="10" name="Text 8"/>
          <p:cNvSpPr/>
          <p:nvPr/>
        </p:nvSpPr>
        <p:spPr>
          <a:xfrm>
            <a:off x="548640" y="2377440"/>
            <a:ext cx="39136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HMRC &amp; Registration Help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548640" y="2743200"/>
            <a:ext cx="39136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Mindset &amp; Startup Support</a:t>
            </a:r>
            <a:endParaRPr lang="en-US" sz="1700" dirty="0"/>
          </a:p>
        </p:txBody>
      </p:sp>
      <p:sp>
        <p:nvSpPr>
          <p:cNvPr id="12" name="Shape 10"/>
          <p:cNvSpPr/>
          <p:nvPr/>
        </p:nvSpPr>
        <p:spPr>
          <a:xfrm>
            <a:off x="4828032" y="1463040"/>
            <a:ext cx="4206240" cy="1691640"/>
          </a:xfrm>
          <a:prstGeom prst="rect">
            <a:avLst/>
          </a:prstGeom>
          <a:solidFill>
            <a:srgbClr val="F4F8F4"/>
          </a:solidFill>
          <a:ln w="12700">
            <a:solidFill>
              <a:srgbClr val="D6D6D6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4828032" y="1463040"/>
            <a:ext cx="64008" cy="1691640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5010912" y="1554480"/>
            <a:ext cx="3913632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💼  Boutique Coworking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5010912" y="2011680"/>
            <a:ext cx="39136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Unique 2-hour Desk Rental Model</a:t>
            </a:r>
            <a:endParaRPr lang="en-US" sz="1700" dirty="0"/>
          </a:p>
        </p:txBody>
      </p:sp>
      <p:sp>
        <p:nvSpPr>
          <p:cNvPr id="16" name="Text 14"/>
          <p:cNvSpPr/>
          <p:nvPr/>
        </p:nvSpPr>
        <p:spPr>
          <a:xfrm>
            <a:off x="5010912" y="2377440"/>
            <a:ext cx="39136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No Daily/Monthly Lock-in</a:t>
            </a:r>
            <a:endParaRPr lang="en-US" sz="1700" dirty="0"/>
          </a:p>
        </p:txBody>
      </p:sp>
      <p:sp>
        <p:nvSpPr>
          <p:cNvPr id="17" name="Text 15"/>
          <p:cNvSpPr/>
          <p:nvPr/>
        </p:nvSpPr>
        <p:spPr>
          <a:xfrm>
            <a:off x="5010912" y="2743200"/>
            <a:ext cx="39136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Ideal for Students &amp; Freelancers</a:t>
            </a:r>
            <a:endParaRPr lang="en-US" sz="1700" dirty="0"/>
          </a:p>
        </p:txBody>
      </p:sp>
      <p:sp>
        <p:nvSpPr>
          <p:cNvPr id="18" name="Shape 16"/>
          <p:cNvSpPr/>
          <p:nvPr/>
        </p:nvSpPr>
        <p:spPr>
          <a:xfrm>
            <a:off x="365760" y="3291840"/>
            <a:ext cx="4206240" cy="1691640"/>
          </a:xfrm>
          <a:prstGeom prst="rect">
            <a:avLst/>
          </a:prstGeom>
          <a:solidFill>
            <a:srgbClr val="F4F8F4"/>
          </a:solidFill>
          <a:ln w="12700">
            <a:solidFill>
              <a:srgbClr val="D6D6D6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365760" y="3291840"/>
            <a:ext cx="64008" cy="1691640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548640" y="3383280"/>
            <a:ext cx="3913632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📮  Virtual Office</a:t>
            </a:r>
            <a:endParaRPr lang="en-US" sz="2000" dirty="0"/>
          </a:p>
        </p:txBody>
      </p:sp>
      <p:sp>
        <p:nvSpPr>
          <p:cNvPr id="21" name="Text 19"/>
          <p:cNvSpPr/>
          <p:nvPr/>
        </p:nvSpPr>
        <p:spPr>
          <a:xfrm>
            <a:off x="548640" y="3840480"/>
            <a:ext cx="39136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Professional Peterborough Address</a:t>
            </a:r>
            <a:endParaRPr lang="en-US" sz="1700" dirty="0"/>
          </a:p>
        </p:txBody>
      </p:sp>
      <p:sp>
        <p:nvSpPr>
          <p:cNvPr id="22" name="Text 20"/>
          <p:cNvSpPr/>
          <p:nvPr/>
        </p:nvSpPr>
        <p:spPr>
          <a:xfrm>
            <a:off x="548640" y="4206240"/>
            <a:ext cx="39136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Mail Handling &amp; Call Answering</a:t>
            </a:r>
            <a:endParaRPr lang="en-US" sz="1700" dirty="0"/>
          </a:p>
        </p:txBody>
      </p:sp>
      <p:sp>
        <p:nvSpPr>
          <p:cNvPr id="23" name="Text 21"/>
          <p:cNvSpPr/>
          <p:nvPr/>
        </p:nvSpPr>
        <p:spPr>
          <a:xfrm>
            <a:off x="548640" y="4572000"/>
            <a:ext cx="39136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From £30/month</a:t>
            </a:r>
            <a:endParaRPr lang="en-US" sz="1700" dirty="0"/>
          </a:p>
        </p:txBody>
      </p:sp>
      <p:sp>
        <p:nvSpPr>
          <p:cNvPr id="24" name="Shape 22"/>
          <p:cNvSpPr/>
          <p:nvPr/>
        </p:nvSpPr>
        <p:spPr>
          <a:xfrm>
            <a:off x="4828032" y="3291840"/>
            <a:ext cx="4206240" cy="1691640"/>
          </a:xfrm>
          <a:prstGeom prst="rect">
            <a:avLst/>
          </a:prstGeom>
          <a:solidFill>
            <a:srgbClr val="F4F8F4"/>
          </a:solidFill>
          <a:ln w="12700">
            <a:solidFill>
              <a:srgbClr val="D6D6D6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828032" y="3291840"/>
            <a:ext cx="64008" cy="1691640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5010912" y="3383280"/>
            <a:ext cx="3913632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☕  Essential Facilities</a:t>
            </a:r>
            <a:endParaRPr lang="en-US" sz="2000" dirty="0"/>
          </a:p>
        </p:txBody>
      </p:sp>
      <p:sp>
        <p:nvSpPr>
          <p:cNvPr id="27" name="Text 25"/>
          <p:cNvSpPr/>
          <p:nvPr/>
        </p:nvSpPr>
        <p:spPr>
          <a:xfrm>
            <a:off x="5010912" y="3840480"/>
            <a:ext cx="39136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Free High-Speed </a:t>
            </a:r>
            <a:r>
              <a:rPr lang="en-US" sz="1700" dirty="0" err="1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Fibre</a:t>
            </a:r>
            <a:r>
              <a:rPr lang="en-US" sz="170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-Optic Wi-Fi</a:t>
            </a:r>
            <a:endParaRPr lang="en-US" sz="1700" dirty="0"/>
          </a:p>
        </p:txBody>
      </p:sp>
      <p:sp>
        <p:nvSpPr>
          <p:cNvPr id="28" name="Text 26"/>
          <p:cNvSpPr/>
          <p:nvPr/>
        </p:nvSpPr>
        <p:spPr>
          <a:xfrm>
            <a:off x="5010912" y="4206240"/>
            <a:ext cx="39136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Printing Services</a:t>
            </a:r>
            <a:endParaRPr lang="en-US" sz="1700" dirty="0"/>
          </a:p>
        </p:txBody>
      </p:sp>
      <p:sp>
        <p:nvSpPr>
          <p:cNvPr id="29" name="Text 27"/>
          <p:cNvSpPr/>
          <p:nvPr/>
        </p:nvSpPr>
        <p:spPr>
          <a:xfrm>
            <a:off x="5010912" y="4572000"/>
            <a:ext cx="39136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Coffee-Break Networking Area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64592"/>
            <a:ext cx="84124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Legal Format</a:t>
            </a:r>
            <a:endParaRPr lang="en-US" sz="3800" dirty="0"/>
          </a:p>
        </p:txBody>
      </p:sp>
      <p:sp>
        <p:nvSpPr>
          <p:cNvPr id="3" name="Shape 1"/>
          <p:cNvSpPr/>
          <p:nvPr/>
        </p:nvSpPr>
        <p:spPr>
          <a:xfrm>
            <a:off x="365760" y="877824"/>
            <a:ext cx="8412480" cy="41148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365760" y="987552"/>
            <a:ext cx="8412480" cy="1901952"/>
          </a:xfrm>
          <a:prstGeom prst="rect">
            <a:avLst/>
          </a:prstGeom>
          <a:solidFill>
            <a:srgbClr val="EBF5EC"/>
          </a:solidFill>
          <a:ln w="19050">
            <a:solidFill>
              <a:srgbClr val="3AB54A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65760" y="987552"/>
            <a:ext cx="73152" cy="1901952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987552"/>
            <a:ext cx="8412480" cy="420624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02920" y="1005840"/>
            <a:ext cx="82296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Year 1 - Sole Trader</a:t>
            </a:r>
            <a:endParaRPr lang="en-US" sz="2100" dirty="0"/>
          </a:p>
        </p:txBody>
      </p:sp>
      <p:sp>
        <p:nvSpPr>
          <p:cNvPr id="8" name="Text 6"/>
          <p:cNvSpPr/>
          <p:nvPr/>
        </p:nvSpPr>
        <p:spPr>
          <a:xfrm>
            <a:off x="566928" y="1481328"/>
            <a:ext cx="809244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Simple and quick to register with HMRC - minimal admin burden and low setup costs</a:t>
            </a:r>
            <a:endParaRPr lang="en-US" sz="1700" dirty="0"/>
          </a:p>
        </p:txBody>
      </p:sp>
      <p:sp>
        <p:nvSpPr>
          <p:cNvPr id="9" name="Text 7"/>
          <p:cNvSpPr/>
          <p:nvPr/>
        </p:nvSpPr>
        <p:spPr>
          <a:xfrm>
            <a:off x="566928" y="1938528"/>
            <a:ext cx="809244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Full personal control - allows an intensely personal approach to mentoring</a:t>
            </a:r>
            <a:endParaRPr lang="en-US" sz="1700" dirty="0"/>
          </a:p>
        </p:txBody>
      </p:sp>
      <p:sp>
        <p:nvSpPr>
          <p:cNvPr id="10" name="Text 8"/>
          <p:cNvSpPr/>
          <p:nvPr/>
        </p:nvSpPr>
        <p:spPr>
          <a:xfrm>
            <a:off x="566928" y="2395728"/>
            <a:ext cx="809244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Ideal for the startup phase where agility and direct oversight are essential</a:t>
            </a:r>
            <a:endParaRPr lang="en-US" sz="1700" dirty="0"/>
          </a:p>
        </p:txBody>
      </p:sp>
      <p:sp>
        <p:nvSpPr>
          <p:cNvPr id="11" name="Shape 9"/>
          <p:cNvSpPr/>
          <p:nvPr/>
        </p:nvSpPr>
        <p:spPr>
          <a:xfrm>
            <a:off x="365760" y="3017520"/>
            <a:ext cx="8412480" cy="1901952"/>
          </a:xfrm>
          <a:prstGeom prst="rect">
            <a:avLst/>
          </a:prstGeom>
          <a:solidFill>
            <a:srgbClr val="E8EEF5"/>
          </a:solidFill>
          <a:ln w="19050">
            <a:solidFill>
              <a:srgbClr val="0D1B2A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365760" y="3017520"/>
            <a:ext cx="73152" cy="1901952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365760" y="3017520"/>
            <a:ext cx="8412480" cy="420624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502920" y="3035808"/>
            <a:ext cx="82296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Year 2 - Private Limited Company (LTD)</a:t>
            </a:r>
            <a:endParaRPr lang="en-US" sz="2100" dirty="0"/>
          </a:p>
        </p:txBody>
      </p:sp>
      <p:sp>
        <p:nvSpPr>
          <p:cNvPr id="15" name="Text 13"/>
          <p:cNvSpPr/>
          <p:nvPr/>
        </p:nvSpPr>
        <p:spPr>
          <a:xfrm>
            <a:off x="566928" y="3511296"/>
            <a:ext cx="809244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Transition once the business model is proven and consistently profitable</a:t>
            </a:r>
            <a:endParaRPr lang="en-US" sz="1700" dirty="0"/>
          </a:p>
        </p:txBody>
      </p:sp>
      <p:sp>
        <p:nvSpPr>
          <p:cNvPr id="16" name="Text 14"/>
          <p:cNvSpPr/>
          <p:nvPr/>
        </p:nvSpPr>
        <p:spPr>
          <a:xfrm>
            <a:off x="566928" y="3968496"/>
            <a:ext cx="809244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Protects personal assets via limited liability - separates business and personal finances</a:t>
            </a:r>
            <a:endParaRPr lang="en-US" sz="1700" dirty="0"/>
          </a:p>
        </p:txBody>
      </p:sp>
      <p:sp>
        <p:nvSpPr>
          <p:cNvPr id="17" name="Text 15"/>
          <p:cNvSpPr/>
          <p:nvPr/>
        </p:nvSpPr>
        <p:spPr>
          <a:xfrm>
            <a:off x="566928" y="4425696"/>
            <a:ext cx="809244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Opens access to external investment, bank lending, and regional expansion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64592"/>
            <a:ext cx="84124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3b. Management Structure</a:t>
            </a:r>
            <a:endParaRPr lang="en-US" sz="3800" dirty="0"/>
          </a:p>
        </p:txBody>
      </p:sp>
      <p:sp>
        <p:nvSpPr>
          <p:cNvPr id="3" name="Shape 1"/>
          <p:cNvSpPr/>
          <p:nvPr/>
        </p:nvSpPr>
        <p:spPr>
          <a:xfrm>
            <a:off x="365760" y="877824"/>
            <a:ext cx="8412480" cy="41148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365760" y="987552"/>
            <a:ext cx="8412480" cy="1234440"/>
          </a:xfrm>
          <a:prstGeom prst="rect">
            <a:avLst/>
          </a:prstGeom>
          <a:solidFill>
            <a:srgbClr val="EBF5EC"/>
          </a:solidFill>
          <a:ln w="12700">
            <a:solidFill>
              <a:srgbClr val="3AB54A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65760" y="987552"/>
            <a:ext cx="64008" cy="1234440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30352" y="1051560"/>
            <a:ext cx="82296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👤  Managing Director &amp; Lead Mentor (Founder)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566928" y="1408176"/>
            <a:ext cx="8138160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Overall business management - finances, operations &amp; strategy</a:t>
            </a: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566928" y="1691640"/>
            <a:ext cx="8138160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Delivers all 1-on-1 mentoring sessions and business coaching</a:t>
            </a:r>
            <a:endParaRPr lang="en-US" sz="1350" dirty="0"/>
          </a:p>
        </p:txBody>
      </p:sp>
      <p:sp>
        <p:nvSpPr>
          <p:cNvPr id="9" name="Text 7"/>
          <p:cNvSpPr/>
          <p:nvPr/>
        </p:nvSpPr>
        <p:spPr>
          <a:xfrm>
            <a:off x="566928" y="1975104"/>
            <a:ext cx="8138160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Leads marketing, social media content and client acquisition</a:t>
            </a:r>
            <a:endParaRPr lang="en-US" sz="1350" dirty="0"/>
          </a:p>
        </p:txBody>
      </p:sp>
      <p:sp>
        <p:nvSpPr>
          <p:cNvPr id="10" name="Shape 8"/>
          <p:cNvSpPr/>
          <p:nvPr/>
        </p:nvSpPr>
        <p:spPr>
          <a:xfrm>
            <a:off x="365760" y="2304288"/>
            <a:ext cx="8412480" cy="1234440"/>
          </a:xfrm>
          <a:prstGeom prst="rect">
            <a:avLst/>
          </a:prstGeom>
          <a:solidFill>
            <a:srgbClr val="E8EEF5"/>
          </a:solidFill>
          <a:ln w="12700">
            <a:solidFill>
              <a:srgbClr val="0D1B2A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365760" y="2304288"/>
            <a:ext cx="64008" cy="1234440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30352" y="2368296"/>
            <a:ext cx="82296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📋  Administrative Assistant (Part-Time)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566928" y="2724912"/>
            <a:ext cx="8138160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Secure mail handling, sorting and forwarding for Virtual Office clients</a:t>
            </a:r>
            <a:endParaRPr lang="en-US" sz="1350" dirty="0"/>
          </a:p>
        </p:txBody>
      </p:sp>
      <p:sp>
        <p:nvSpPr>
          <p:cNvPr id="14" name="Text 12"/>
          <p:cNvSpPr/>
          <p:nvPr/>
        </p:nvSpPr>
        <p:spPr>
          <a:xfrm>
            <a:off x="566928" y="3008376"/>
            <a:ext cx="8138160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Professional phone answering and client reception at the front desk</a:t>
            </a:r>
            <a:endParaRPr lang="en-US" sz="1350" dirty="0"/>
          </a:p>
        </p:txBody>
      </p:sp>
      <p:sp>
        <p:nvSpPr>
          <p:cNvPr id="15" name="Text 13"/>
          <p:cNvSpPr/>
          <p:nvPr/>
        </p:nvSpPr>
        <p:spPr>
          <a:xfrm>
            <a:off x="566928" y="3291840"/>
            <a:ext cx="8138160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Manages online desk booking system and membership enquiries</a:t>
            </a:r>
            <a:endParaRPr lang="en-US" sz="1350" dirty="0"/>
          </a:p>
        </p:txBody>
      </p:sp>
      <p:sp>
        <p:nvSpPr>
          <p:cNvPr id="16" name="Shape 14"/>
          <p:cNvSpPr/>
          <p:nvPr/>
        </p:nvSpPr>
        <p:spPr>
          <a:xfrm>
            <a:off x="365760" y="3621024"/>
            <a:ext cx="8412480" cy="1005840"/>
          </a:xfrm>
          <a:prstGeom prst="rect">
            <a:avLst/>
          </a:prstGeom>
          <a:solidFill>
            <a:srgbClr val="EBF5EC"/>
          </a:solidFill>
          <a:ln w="12700">
            <a:solidFill>
              <a:srgbClr val="3AB54A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365760" y="3621024"/>
            <a:ext cx="64008" cy="1005840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30352" y="3685032"/>
            <a:ext cx="82296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🔗  Outsourcing Partners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566928" y="4041648"/>
            <a:ext cx="8138160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Annual accounts and tax returns - contracted local accountancy firm</a:t>
            </a:r>
            <a:endParaRPr lang="en-US" sz="1350" dirty="0"/>
          </a:p>
        </p:txBody>
      </p:sp>
      <p:sp>
        <p:nvSpPr>
          <p:cNvPr id="20" name="Text 18"/>
          <p:cNvSpPr/>
          <p:nvPr/>
        </p:nvSpPr>
        <p:spPr>
          <a:xfrm>
            <a:off x="566928" y="4325112"/>
            <a:ext cx="8138160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IT infrastructure maintenance and cybersecurity - specialist IT partner</a:t>
            </a:r>
            <a:endParaRPr lang="en-US" sz="13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64592"/>
            <a:ext cx="84124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 PESTEL Analysis</a:t>
            </a:r>
            <a:endParaRPr lang="en-US" sz="3800" dirty="0"/>
          </a:p>
        </p:txBody>
      </p:sp>
      <p:sp>
        <p:nvSpPr>
          <p:cNvPr id="3" name="Shape 1"/>
          <p:cNvSpPr/>
          <p:nvPr/>
        </p:nvSpPr>
        <p:spPr>
          <a:xfrm>
            <a:off x="365760" y="877824"/>
            <a:ext cx="8412480" cy="41148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329184" y="987552"/>
            <a:ext cx="2798064" cy="1719072"/>
          </a:xfrm>
          <a:prstGeom prst="rect">
            <a:avLst/>
          </a:prstGeom>
          <a:solidFill>
            <a:srgbClr val="E8F5EC"/>
          </a:solidFill>
          <a:ln w="10160">
            <a:solidFill>
              <a:srgbClr val="333333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29184" y="987552"/>
            <a:ext cx="54864" cy="1719072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438912" y="1097280"/>
            <a:ext cx="566928" cy="566928"/>
          </a:xfrm>
          <a:prstGeom prst="ellipse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38912" y="1097280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1106424" y="1124712"/>
            <a:ext cx="1929384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POLITICAL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457200" y="1645920"/>
            <a:ext cx="261518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UK Start Up Loans scheme (6% APR) -  gov. support for new businesses</a:t>
            </a:r>
            <a:endParaRPr lang="en-US" sz="1150" dirty="0"/>
          </a:p>
        </p:txBody>
      </p:sp>
      <p:sp>
        <p:nvSpPr>
          <p:cNvPr id="10" name="Text 8"/>
          <p:cNvSpPr/>
          <p:nvPr/>
        </p:nvSpPr>
        <p:spPr>
          <a:xfrm>
            <a:off x="457200" y="2157984"/>
            <a:ext cx="261518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Enterprise policy supports self-employment growth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3182112" y="987552"/>
            <a:ext cx="2798064" cy="1719072"/>
          </a:xfrm>
          <a:prstGeom prst="rect">
            <a:avLst/>
          </a:prstGeom>
          <a:solidFill>
            <a:srgbClr val="EAF3FB"/>
          </a:solidFill>
          <a:ln w="10160">
            <a:solidFill>
              <a:srgbClr val="333333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3182112" y="987552"/>
            <a:ext cx="54864" cy="1719072"/>
          </a:xfrm>
          <a:prstGeom prst="rect">
            <a:avLst/>
          </a:prstGeom>
          <a:solidFill>
            <a:srgbClr val="1C7293"/>
          </a:solidFill>
          <a:ln w="12700">
            <a:solidFill>
              <a:srgbClr val="1C72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3291840" y="1097280"/>
            <a:ext cx="566928" cy="566928"/>
          </a:xfrm>
          <a:prstGeom prst="ellipse">
            <a:avLst/>
          </a:prstGeom>
          <a:solidFill>
            <a:srgbClr val="1C7293"/>
          </a:solidFill>
          <a:ln w="12700">
            <a:solidFill>
              <a:srgbClr val="1C72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291840" y="1097280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3959352" y="1124712"/>
            <a:ext cx="1929384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ECONOMIC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3310128" y="1645920"/>
            <a:ext cx="261518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High commercial rents → shared space far more affordable</a:t>
            </a:r>
            <a:endParaRPr lang="en-US" sz="1150" dirty="0"/>
          </a:p>
        </p:txBody>
      </p:sp>
      <p:sp>
        <p:nvSpPr>
          <p:cNvPr id="17" name="Text 15"/>
          <p:cNvSpPr/>
          <p:nvPr/>
        </p:nvSpPr>
        <p:spPr>
          <a:xfrm>
            <a:off x="3310128" y="2157984"/>
            <a:ext cx="261518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Price-sensitive Peterborough market - flexible pricing is key</a:t>
            </a:r>
            <a:endParaRPr lang="en-US" sz="1150" dirty="0"/>
          </a:p>
        </p:txBody>
      </p:sp>
      <p:sp>
        <p:nvSpPr>
          <p:cNvPr id="18" name="Shape 16"/>
          <p:cNvSpPr/>
          <p:nvPr/>
        </p:nvSpPr>
        <p:spPr>
          <a:xfrm>
            <a:off x="6035040" y="987552"/>
            <a:ext cx="2798064" cy="1719072"/>
          </a:xfrm>
          <a:prstGeom prst="rect">
            <a:avLst/>
          </a:prstGeom>
          <a:solidFill>
            <a:srgbClr val="E8F5EC"/>
          </a:solidFill>
          <a:ln w="10160">
            <a:solidFill>
              <a:srgbClr val="333333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035040" y="987552"/>
            <a:ext cx="54864" cy="1719072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6144768" y="1097280"/>
            <a:ext cx="566928" cy="566928"/>
          </a:xfrm>
          <a:prstGeom prst="ellipse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144768" y="1097280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</a:t>
            </a:r>
            <a:endParaRPr lang="en-US" sz="1800" dirty="0"/>
          </a:p>
        </p:txBody>
      </p:sp>
      <p:sp>
        <p:nvSpPr>
          <p:cNvPr id="22" name="Text 20"/>
          <p:cNvSpPr/>
          <p:nvPr/>
        </p:nvSpPr>
        <p:spPr>
          <a:xfrm>
            <a:off x="6812280" y="1124712"/>
            <a:ext cx="1929384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6163056" y="1645920"/>
            <a:ext cx="261518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4.2M self-employed workers in the UK (ONS, 2025)</a:t>
            </a:r>
            <a:endParaRPr lang="en-US" sz="1150" dirty="0"/>
          </a:p>
        </p:txBody>
      </p:sp>
      <p:sp>
        <p:nvSpPr>
          <p:cNvPr id="24" name="Text 22"/>
          <p:cNvSpPr/>
          <p:nvPr/>
        </p:nvSpPr>
        <p:spPr>
          <a:xfrm>
            <a:off x="6163056" y="2157984"/>
            <a:ext cx="261518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Post-COVID rise in remote work &amp; freelancing</a:t>
            </a:r>
            <a:endParaRPr lang="en-US" sz="1150" dirty="0"/>
          </a:p>
        </p:txBody>
      </p:sp>
      <p:sp>
        <p:nvSpPr>
          <p:cNvPr id="25" name="Shape 23"/>
          <p:cNvSpPr/>
          <p:nvPr/>
        </p:nvSpPr>
        <p:spPr>
          <a:xfrm>
            <a:off x="329184" y="2761488"/>
            <a:ext cx="2798064" cy="1719072"/>
          </a:xfrm>
          <a:prstGeom prst="rect">
            <a:avLst/>
          </a:prstGeom>
          <a:solidFill>
            <a:srgbClr val="EAF3FB"/>
          </a:solidFill>
          <a:ln w="10160">
            <a:solidFill>
              <a:srgbClr val="333333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329184" y="2761488"/>
            <a:ext cx="54864" cy="1719072"/>
          </a:xfrm>
          <a:prstGeom prst="rect">
            <a:avLst/>
          </a:prstGeom>
          <a:solidFill>
            <a:srgbClr val="1C7293"/>
          </a:solidFill>
          <a:ln w="12700">
            <a:solidFill>
              <a:srgbClr val="1C72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438912" y="2871216"/>
            <a:ext cx="566928" cy="566928"/>
          </a:xfrm>
          <a:prstGeom prst="ellipse">
            <a:avLst/>
          </a:prstGeom>
          <a:solidFill>
            <a:srgbClr val="1C7293"/>
          </a:solidFill>
          <a:ln w="12700">
            <a:solidFill>
              <a:srgbClr val="1C72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438912" y="2871216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</a:t>
            </a:r>
            <a:endParaRPr lang="en-US" sz="1800" dirty="0"/>
          </a:p>
        </p:txBody>
      </p:sp>
      <p:sp>
        <p:nvSpPr>
          <p:cNvPr id="29" name="Text 27"/>
          <p:cNvSpPr/>
          <p:nvPr/>
        </p:nvSpPr>
        <p:spPr>
          <a:xfrm>
            <a:off x="1106424" y="2898648"/>
            <a:ext cx="1929384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TECHNOLOGICAL</a:t>
            </a:r>
            <a:endParaRPr lang="en-US" sz="1300" dirty="0"/>
          </a:p>
        </p:txBody>
      </p:sp>
      <p:sp>
        <p:nvSpPr>
          <p:cNvPr id="30" name="Text 28"/>
          <p:cNvSpPr/>
          <p:nvPr/>
        </p:nvSpPr>
        <p:spPr>
          <a:xfrm>
            <a:off x="457200" y="3419856"/>
            <a:ext cx="261518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Cloud booking systems enable low-cost operations</a:t>
            </a:r>
            <a:endParaRPr lang="en-US" sz="1150" dirty="0"/>
          </a:p>
        </p:txBody>
      </p:sp>
      <p:sp>
        <p:nvSpPr>
          <p:cNvPr id="31" name="Text 29"/>
          <p:cNvSpPr/>
          <p:nvPr/>
        </p:nvSpPr>
        <p:spPr>
          <a:xfrm>
            <a:off x="457200" y="3931920"/>
            <a:ext cx="261518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Fibre-optic Wi-Fi &amp; social media = affordable marketing</a:t>
            </a:r>
            <a:endParaRPr lang="en-US" sz="1150" dirty="0"/>
          </a:p>
        </p:txBody>
      </p:sp>
      <p:sp>
        <p:nvSpPr>
          <p:cNvPr id="32" name="Shape 30"/>
          <p:cNvSpPr/>
          <p:nvPr/>
        </p:nvSpPr>
        <p:spPr>
          <a:xfrm>
            <a:off x="3182112" y="2761488"/>
            <a:ext cx="2798064" cy="1719072"/>
          </a:xfrm>
          <a:prstGeom prst="rect">
            <a:avLst/>
          </a:prstGeom>
          <a:solidFill>
            <a:srgbClr val="E8F5EC"/>
          </a:solidFill>
          <a:ln w="10160">
            <a:solidFill>
              <a:srgbClr val="333333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3182112" y="2761488"/>
            <a:ext cx="54864" cy="1719072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3291840" y="2871216"/>
            <a:ext cx="566928" cy="566928"/>
          </a:xfrm>
          <a:prstGeom prst="ellipse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3291840" y="2871216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</a:t>
            </a:r>
            <a:endParaRPr lang="en-US" sz="1800" dirty="0"/>
          </a:p>
        </p:txBody>
      </p:sp>
      <p:sp>
        <p:nvSpPr>
          <p:cNvPr id="36" name="Text 34"/>
          <p:cNvSpPr/>
          <p:nvPr/>
        </p:nvSpPr>
        <p:spPr>
          <a:xfrm>
            <a:off x="3959352" y="2898648"/>
            <a:ext cx="1929384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ENVIRONMENTAL</a:t>
            </a:r>
            <a:endParaRPr lang="en-US" sz="1300" dirty="0"/>
          </a:p>
        </p:txBody>
      </p:sp>
      <p:sp>
        <p:nvSpPr>
          <p:cNvPr id="37" name="Text 35"/>
          <p:cNvSpPr/>
          <p:nvPr/>
        </p:nvSpPr>
        <p:spPr>
          <a:xfrm>
            <a:off x="3310128" y="3419856"/>
            <a:ext cx="261518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Paper-free operations &amp; LED lighting -  Net Zero aligned</a:t>
            </a:r>
            <a:endParaRPr lang="en-US" sz="1150" dirty="0"/>
          </a:p>
        </p:txBody>
      </p:sp>
      <p:sp>
        <p:nvSpPr>
          <p:cNvPr id="38" name="Text 36"/>
          <p:cNvSpPr/>
          <p:nvPr/>
        </p:nvSpPr>
        <p:spPr>
          <a:xfrm>
            <a:off x="3310128" y="3931920"/>
            <a:ext cx="261518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Sustainability appeals to environmentally aware clients</a:t>
            </a:r>
            <a:endParaRPr lang="en-US" sz="1150" dirty="0"/>
          </a:p>
        </p:txBody>
      </p:sp>
      <p:sp>
        <p:nvSpPr>
          <p:cNvPr id="39" name="Shape 37"/>
          <p:cNvSpPr/>
          <p:nvPr/>
        </p:nvSpPr>
        <p:spPr>
          <a:xfrm>
            <a:off x="6035040" y="2761488"/>
            <a:ext cx="2798064" cy="1719072"/>
          </a:xfrm>
          <a:prstGeom prst="rect">
            <a:avLst/>
          </a:prstGeom>
          <a:solidFill>
            <a:srgbClr val="EAF3FB"/>
          </a:solidFill>
          <a:ln w="10160">
            <a:solidFill>
              <a:srgbClr val="333333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0" name="Shape 38"/>
          <p:cNvSpPr/>
          <p:nvPr/>
        </p:nvSpPr>
        <p:spPr>
          <a:xfrm>
            <a:off x="6035040" y="2761488"/>
            <a:ext cx="54864" cy="1719072"/>
          </a:xfrm>
          <a:prstGeom prst="rect">
            <a:avLst/>
          </a:prstGeom>
          <a:solidFill>
            <a:srgbClr val="1C7293"/>
          </a:solidFill>
          <a:ln w="12700">
            <a:solidFill>
              <a:srgbClr val="1C72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Shape 39"/>
          <p:cNvSpPr/>
          <p:nvPr/>
        </p:nvSpPr>
        <p:spPr>
          <a:xfrm>
            <a:off x="6144768" y="2871216"/>
            <a:ext cx="566928" cy="566928"/>
          </a:xfrm>
          <a:prstGeom prst="ellipse">
            <a:avLst/>
          </a:prstGeom>
          <a:solidFill>
            <a:srgbClr val="1C7293"/>
          </a:solidFill>
          <a:ln w="12700">
            <a:solidFill>
              <a:srgbClr val="1C729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6144768" y="2871216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</a:t>
            </a:r>
            <a:endParaRPr lang="en-US" sz="1800" dirty="0"/>
          </a:p>
        </p:txBody>
      </p:sp>
      <p:sp>
        <p:nvSpPr>
          <p:cNvPr id="43" name="Text 41"/>
          <p:cNvSpPr/>
          <p:nvPr/>
        </p:nvSpPr>
        <p:spPr>
          <a:xfrm>
            <a:off x="6812280" y="2898648"/>
            <a:ext cx="1929384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LEGAL</a:t>
            </a:r>
            <a:endParaRPr lang="en-US" sz="1300" dirty="0"/>
          </a:p>
        </p:txBody>
      </p:sp>
      <p:sp>
        <p:nvSpPr>
          <p:cNvPr id="44" name="Text 42"/>
          <p:cNvSpPr/>
          <p:nvPr/>
        </p:nvSpPr>
        <p:spPr>
          <a:xfrm>
            <a:off x="6163056" y="3419856"/>
            <a:ext cx="261518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GDPR compliance for all mail &amp; data handling</a:t>
            </a:r>
            <a:endParaRPr lang="en-US" sz="1150" dirty="0"/>
          </a:p>
        </p:txBody>
      </p:sp>
      <p:sp>
        <p:nvSpPr>
          <p:cNvPr id="45" name="Text 43"/>
          <p:cNvSpPr/>
          <p:nvPr/>
        </p:nvSpPr>
        <p:spPr>
          <a:xfrm>
            <a:off x="6163056" y="3931920"/>
            <a:ext cx="261518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HSE Health &amp; Safety regulations for shared workspaces</a:t>
            </a:r>
            <a:endParaRPr lang="en-US" sz="11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64592"/>
            <a:ext cx="84124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5. Marketing Strategies</a:t>
            </a:r>
            <a:endParaRPr lang="en-US" sz="3800" dirty="0"/>
          </a:p>
        </p:txBody>
      </p:sp>
      <p:sp>
        <p:nvSpPr>
          <p:cNvPr id="3" name="Shape 1"/>
          <p:cNvSpPr/>
          <p:nvPr/>
        </p:nvSpPr>
        <p:spPr>
          <a:xfrm>
            <a:off x="365760" y="877824"/>
            <a:ext cx="8412480" cy="41148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987552"/>
            <a:ext cx="42062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3AB5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Market</a:t>
            </a:r>
            <a:endParaRPr lang="en-US" sz="2200" dirty="0"/>
          </a:p>
        </p:txBody>
      </p:sp>
      <p:sp>
        <p:nvSpPr>
          <p:cNvPr id="5" name="Shape 3"/>
          <p:cNvSpPr/>
          <p:nvPr/>
        </p:nvSpPr>
        <p:spPr>
          <a:xfrm>
            <a:off x="365760" y="1463040"/>
            <a:ext cx="4206240" cy="896112"/>
          </a:xfrm>
          <a:prstGeom prst="rect">
            <a:avLst/>
          </a:prstGeom>
          <a:solidFill>
            <a:srgbClr val="EBF5EC"/>
          </a:solidFill>
          <a:ln w="12700">
            <a:solidFill>
              <a:srgbClr val="D6D6D6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1463040"/>
            <a:ext cx="18288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🎓  Students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502920" y="1920240"/>
            <a:ext cx="3931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Professional Study </a:t>
            </a:r>
            <a:r>
              <a:rPr lang="en-US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</a:t>
            </a:r>
            <a:r>
              <a:rPr lang="en-US" sz="180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pace away from crowded libraries</a:t>
            </a:r>
            <a:endParaRPr lang="en-US" sz="1800" dirty="0"/>
          </a:p>
        </p:txBody>
      </p:sp>
      <p:sp>
        <p:nvSpPr>
          <p:cNvPr id="8" name="Shape 6"/>
          <p:cNvSpPr/>
          <p:nvPr/>
        </p:nvSpPr>
        <p:spPr>
          <a:xfrm>
            <a:off x="365760" y="2514600"/>
            <a:ext cx="4206240" cy="896112"/>
          </a:xfrm>
          <a:prstGeom prst="rect">
            <a:avLst/>
          </a:prstGeom>
          <a:solidFill>
            <a:srgbClr val="FFFFFF"/>
          </a:solidFill>
          <a:ln w="12700">
            <a:solidFill>
              <a:srgbClr val="D6D6D6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02920" y="2587752"/>
            <a:ext cx="1828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🚀  Startups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502920" y="2971800"/>
            <a:ext cx="3931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Business Address + Registration </a:t>
            </a:r>
            <a:r>
              <a:rPr lang="en-US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</a:t>
            </a:r>
            <a:r>
              <a:rPr lang="en-US" sz="180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upport</a:t>
            </a:r>
            <a:endParaRPr lang="en-US" sz="1800" dirty="0"/>
          </a:p>
        </p:txBody>
      </p:sp>
      <p:sp>
        <p:nvSpPr>
          <p:cNvPr id="11" name="Shape 9"/>
          <p:cNvSpPr/>
          <p:nvPr/>
        </p:nvSpPr>
        <p:spPr>
          <a:xfrm>
            <a:off x="365760" y="3566160"/>
            <a:ext cx="4206240" cy="896112"/>
          </a:xfrm>
          <a:prstGeom prst="rect">
            <a:avLst/>
          </a:prstGeom>
          <a:solidFill>
            <a:srgbClr val="EBF5EC"/>
          </a:solidFill>
          <a:ln w="12700">
            <a:solidFill>
              <a:srgbClr val="D6D6D6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02919" y="3566160"/>
            <a:ext cx="2495461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💻  Freelancers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502920" y="4023360"/>
            <a:ext cx="3931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Community workspace to overcome isolation</a:t>
            </a:r>
            <a:endParaRPr lang="en-US" sz="1800" dirty="0"/>
          </a:p>
        </p:txBody>
      </p:sp>
      <p:sp>
        <p:nvSpPr>
          <p:cNvPr id="14" name="Shape 12"/>
          <p:cNvSpPr/>
          <p:nvPr/>
        </p:nvSpPr>
        <p:spPr>
          <a:xfrm>
            <a:off x="365760" y="4617720"/>
            <a:ext cx="4206240" cy="384048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38912" y="4636008"/>
            <a:ext cx="4096512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USP: Only Hub combining Coworking + Mentoring + Virtual Office in Peterborough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4754880" y="987552"/>
            <a:ext cx="42062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3AB5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Marketing Mix (4Ps)</a:t>
            </a:r>
            <a:endParaRPr lang="en-US" sz="2200" dirty="0"/>
          </a:p>
        </p:txBody>
      </p:sp>
      <p:sp>
        <p:nvSpPr>
          <p:cNvPr id="17" name="Shape 15"/>
          <p:cNvSpPr/>
          <p:nvPr/>
        </p:nvSpPr>
        <p:spPr>
          <a:xfrm>
            <a:off x="4754880" y="1463040"/>
            <a:ext cx="640080" cy="749808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754880" y="1463040"/>
            <a:ext cx="6400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5394960" y="1463040"/>
            <a:ext cx="3566160" cy="749808"/>
          </a:xfrm>
          <a:prstGeom prst="rect">
            <a:avLst/>
          </a:prstGeom>
          <a:solidFill>
            <a:srgbClr val="EBF5EC"/>
          </a:solidFill>
          <a:ln w="12700">
            <a:solidFill>
              <a:srgbClr val="D6D6D6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5486400" y="1572768"/>
            <a:ext cx="340156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Workspace + Mentoring + Virtual Office Bundle</a:t>
            </a:r>
            <a:endParaRPr lang="en-US" sz="2000" dirty="0"/>
          </a:p>
        </p:txBody>
      </p:sp>
      <p:sp>
        <p:nvSpPr>
          <p:cNvPr id="21" name="Shape 19"/>
          <p:cNvSpPr/>
          <p:nvPr/>
        </p:nvSpPr>
        <p:spPr>
          <a:xfrm>
            <a:off x="4754880" y="2359152"/>
            <a:ext cx="640080" cy="749808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754880" y="2359152"/>
            <a:ext cx="6400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Price</a:t>
            </a:r>
            <a:endParaRPr lang="en-US" sz="1400" dirty="0"/>
          </a:p>
        </p:txBody>
      </p:sp>
      <p:sp>
        <p:nvSpPr>
          <p:cNvPr id="23" name="Shape 21"/>
          <p:cNvSpPr/>
          <p:nvPr/>
        </p:nvSpPr>
        <p:spPr>
          <a:xfrm>
            <a:off x="5394960" y="2359152"/>
            <a:ext cx="3566160" cy="749808"/>
          </a:xfrm>
          <a:prstGeom prst="rect">
            <a:avLst/>
          </a:prstGeom>
          <a:solidFill>
            <a:srgbClr val="FFFFFF"/>
          </a:solidFill>
          <a:ln w="12700">
            <a:solidFill>
              <a:srgbClr val="D6D6D6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5486400" y="2468880"/>
            <a:ext cx="340156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£10 per 2-hr desk · £30/</a:t>
            </a:r>
            <a:r>
              <a:rPr lang="en-US" sz="2000" dirty="0" err="1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</a:t>
            </a:r>
            <a:r>
              <a:rPr lang="en-US" sz="20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Virtual Office</a:t>
            </a:r>
            <a:endParaRPr lang="en-US" sz="2000" dirty="0"/>
          </a:p>
        </p:txBody>
      </p:sp>
      <p:sp>
        <p:nvSpPr>
          <p:cNvPr id="25" name="Shape 23"/>
          <p:cNvSpPr/>
          <p:nvPr/>
        </p:nvSpPr>
        <p:spPr>
          <a:xfrm>
            <a:off x="4754880" y="3255264"/>
            <a:ext cx="640080" cy="749808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754880" y="3255264"/>
            <a:ext cx="6400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Place</a:t>
            </a:r>
            <a:endParaRPr lang="en-US" sz="1400" dirty="0"/>
          </a:p>
        </p:txBody>
      </p:sp>
      <p:sp>
        <p:nvSpPr>
          <p:cNvPr id="27" name="Shape 25"/>
          <p:cNvSpPr/>
          <p:nvPr/>
        </p:nvSpPr>
        <p:spPr>
          <a:xfrm>
            <a:off x="5394960" y="3255264"/>
            <a:ext cx="3566160" cy="749808"/>
          </a:xfrm>
          <a:prstGeom prst="rect">
            <a:avLst/>
          </a:prstGeom>
          <a:solidFill>
            <a:srgbClr val="EBF5EC"/>
          </a:solidFill>
          <a:ln w="12700">
            <a:solidFill>
              <a:srgbClr val="D6D6D6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5486400" y="3364992"/>
            <a:ext cx="340156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 Peterborough - Public Transport Access</a:t>
            </a:r>
            <a:endParaRPr lang="en-US" sz="2000" dirty="0"/>
          </a:p>
        </p:txBody>
      </p:sp>
      <p:sp>
        <p:nvSpPr>
          <p:cNvPr id="29" name="Shape 27"/>
          <p:cNvSpPr/>
          <p:nvPr/>
        </p:nvSpPr>
        <p:spPr>
          <a:xfrm>
            <a:off x="4754880" y="4151376"/>
            <a:ext cx="640080" cy="749808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4754880" y="4151376"/>
            <a:ext cx="6400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Promotion</a:t>
            </a:r>
            <a:endParaRPr lang="en-US" sz="1400" dirty="0"/>
          </a:p>
        </p:txBody>
      </p:sp>
      <p:sp>
        <p:nvSpPr>
          <p:cNvPr id="31" name="Shape 29"/>
          <p:cNvSpPr/>
          <p:nvPr/>
        </p:nvSpPr>
        <p:spPr>
          <a:xfrm>
            <a:off x="5394960" y="4151376"/>
            <a:ext cx="3566160" cy="749808"/>
          </a:xfrm>
          <a:prstGeom prst="rect">
            <a:avLst/>
          </a:prstGeom>
          <a:solidFill>
            <a:srgbClr val="FFFFFF"/>
          </a:solidFill>
          <a:ln w="12700">
            <a:solidFill>
              <a:srgbClr val="D6D6D6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5486400" y="4261104"/>
            <a:ext cx="340156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Facebook/LinkedIn · Open Days · Educational Content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64592"/>
            <a:ext cx="84124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6. Funding Requirements &amp; Allocation</a:t>
            </a:r>
            <a:endParaRPr lang="en-US" sz="3800" dirty="0"/>
          </a:p>
        </p:txBody>
      </p:sp>
      <p:sp>
        <p:nvSpPr>
          <p:cNvPr id="3" name="Shape 1"/>
          <p:cNvSpPr/>
          <p:nvPr/>
        </p:nvSpPr>
        <p:spPr>
          <a:xfrm>
            <a:off x="365760" y="877824"/>
            <a:ext cx="8412480" cy="41148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365760" y="987552"/>
            <a:ext cx="2331720" cy="2240280"/>
          </a:xfrm>
          <a:prstGeom prst="rect">
            <a:avLst/>
          </a:prstGeom>
          <a:solidFill>
            <a:srgbClr val="EBF5EC"/>
          </a:solidFill>
          <a:ln w="12700">
            <a:solidFill>
              <a:srgbClr val="D6D6D6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65760" y="1097280"/>
            <a:ext cx="233172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5600" b="1" dirty="0">
                <a:solidFill>
                  <a:srgbClr val="3AB5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£15k</a:t>
            </a:r>
            <a:endParaRPr lang="en-US" sz="5600" dirty="0"/>
          </a:p>
        </p:txBody>
      </p:sp>
      <p:sp>
        <p:nvSpPr>
          <p:cNvPr id="6" name="Text 4"/>
          <p:cNvSpPr/>
          <p:nvPr/>
        </p:nvSpPr>
        <p:spPr>
          <a:xfrm>
            <a:off x="365760" y="2176272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Capital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Sought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365760" y="2651760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i="1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£10k Start Up Loan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i="1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 £5k Personal Savings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2880360" y="987552"/>
            <a:ext cx="2788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3AB5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Startup Costs</a:t>
            </a:r>
            <a:endParaRPr lang="en-US" sz="2000" dirty="0"/>
          </a:p>
        </p:txBody>
      </p:sp>
      <p:sp>
        <p:nvSpPr>
          <p:cNvPr id="9" name="Shape 7"/>
          <p:cNvSpPr/>
          <p:nvPr/>
        </p:nvSpPr>
        <p:spPr>
          <a:xfrm>
            <a:off x="2880360" y="1371600"/>
            <a:ext cx="2788920" cy="402336"/>
          </a:xfrm>
          <a:prstGeom prst="rect">
            <a:avLst/>
          </a:prstGeom>
          <a:solidFill>
            <a:srgbClr val="2E8B3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2944368" y="1389888"/>
            <a:ext cx="20848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Item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5029200" y="1389888"/>
            <a:ext cx="58521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Cost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2880360" y="1773936"/>
            <a:ext cx="2788920" cy="402336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2944368" y="1792224"/>
            <a:ext cx="20848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Lease deposit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5029200" y="1792224"/>
            <a:ext cx="58521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£3,500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2880360" y="2176272"/>
            <a:ext cx="2788920" cy="402336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2944368" y="2194560"/>
            <a:ext cx="20848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Fit-out &amp; furniture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5029200" y="2194560"/>
            <a:ext cx="58521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£3,000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2880360" y="2578608"/>
            <a:ext cx="2788920" cy="402336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2944368" y="2596896"/>
            <a:ext cx="20848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&amp; Wi-Fi setup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5029200" y="2596896"/>
            <a:ext cx="58521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£2,000</a:t>
            </a:r>
            <a:endParaRPr lang="en-US" sz="1300" dirty="0"/>
          </a:p>
        </p:txBody>
      </p:sp>
      <p:sp>
        <p:nvSpPr>
          <p:cNvPr id="21" name="Shape 19"/>
          <p:cNvSpPr/>
          <p:nvPr/>
        </p:nvSpPr>
        <p:spPr>
          <a:xfrm>
            <a:off x="2880360" y="2980944"/>
            <a:ext cx="2788920" cy="402336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2944368" y="2999232"/>
            <a:ext cx="20848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Branding &amp; website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5029200" y="2999232"/>
            <a:ext cx="58521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£1,500</a:t>
            </a:r>
            <a:endParaRPr lang="en-US" sz="1300" dirty="0"/>
          </a:p>
        </p:txBody>
      </p:sp>
      <p:sp>
        <p:nvSpPr>
          <p:cNvPr id="24" name="Shape 22"/>
          <p:cNvSpPr/>
          <p:nvPr/>
        </p:nvSpPr>
        <p:spPr>
          <a:xfrm>
            <a:off x="2880360" y="3383280"/>
            <a:ext cx="2788920" cy="402336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2944368" y="3401568"/>
            <a:ext cx="20848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Marketing launch</a:t>
            </a:r>
            <a:endParaRPr lang="en-US" sz="1300" dirty="0"/>
          </a:p>
        </p:txBody>
      </p:sp>
      <p:sp>
        <p:nvSpPr>
          <p:cNvPr id="26" name="Text 24"/>
          <p:cNvSpPr/>
          <p:nvPr/>
        </p:nvSpPr>
        <p:spPr>
          <a:xfrm>
            <a:off x="5029200" y="3401568"/>
            <a:ext cx="58521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£1,000</a:t>
            </a:r>
            <a:endParaRPr lang="en-US" sz="1300" dirty="0"/>
          </a:p>
        </p:txBody>
      </p:sp>
      <p:sp>
        <p:nvSpPr>
          <p:cNvPr id="27" name="Shape 25"/>
          <p:cNvSpPr/>
          <p:nvPr/>
        </p:nvSpPr>
        <p:spPr>
          <a:xfrm>
            <a:off x="2880360" y="3785616"/>
            <a:ext cx="2788920" cy="402336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2944368" y="3803904"/>
            <a:ext cx="20848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Contingency</a:t>
            </a:r>
            <a:endParaRPr lang="en-US" sz="1300" dirty="0"/>
          </a:p>
        </p:txBody>
      </p:sp>
      <p:sp>
        <p:nvSpPr>
          <p:cNvPr id="29" name="Text 27"/>
          <p:cNvSpPr/>
          <p:nvPr/>
        </p:nvSpPr>
        <p:spPr>
          <a:xfrm>
            <a:off x="5029200" y="3803904"/>
            <a:ext cx="58521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£2,500</a:t>
            </a:r>
            <a:endParaRPr lang="en-US" sz="1300" dirty="0"/>
          </a:p>
        </p:txBody>
      </p:sp>
      <p:sp>
        <p:nvSpPr>
          <p:cNvPr id="30" name="Shape 28"/>
          <p:cNvSpPr/>
          <p:nvPr/>
        </p:nvSpPr>
        <p:spPr>
          <a:xfrm>
            <a:off x="2880360" y="4187952"/>
            <a:ext cx="2788920" cy="402336"/>
          </a:xfrm>
          <a:prstGeom prst="rect">
            <a:avLst/>
          </a:prstGeom>
          <a:solidFill>
            <a:srgbClr val="0D1B2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2944368" y="4206240"/>
            <a:ext cx="20848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</a:t>
            </a:r>
            <a:endParaRPr lang="en-US" sz="1300" dirty="0"/>
          </a:p>
        </p:txBody>
      </p:sp>
      <p:sp>
        <p:nvSpPr>
          <p:cNvPr id="32" name="Text 30"/>
          <p:cNvSpPr/>
          <p:nvPr/>
        </p:nvSpPr>
        <p:spPr>
          <a:xfrm>
            <a:off x="5029200" y="4206240"/>
            <a:ext cx="58521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£13,500</a:t>
            </a:r>
            <a:endParaRPr lang="en-US" sz="1300" dirty="0"/>
          </a:p>
        </p:txBody>
      </p:sp>
      <p:sp>
        <p:nvSpPr>
          <p:cNvPr id="33" name="Text 31"/>
          <p:cNvSpPr/>
          <p:nvPr/>
        </p:nvSpPr>
        <p:spPr>
          <a:xfrm>
            <a:off x="5897880" y="987552"/>
            <a:ext cx="28803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3AB5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Fixed Costs / Month</a:t>
            </a:r>
            <a:endParaRPr lang="en-US" sz="2000" dirty="0"/>
          </a:p>
        </p:txBody>
      </p:sp>
      <p:sp>
        <p:nvSpPr>
          <p:cNvPr id="34" name="Shape 32"/>
          <p:cNvSpPr/>
          <p:nvPr/>
        </p:nvSpPr>
        <p:spPr>
          <a:xfrm>
            <a:off x="5897880" y="1371600"/>
            <a:ext cx="2880360" cy="402336"/>
          </a:xfrm>
          <a:prstGeom prst="rect">
            <a:avLst/>
          </a:prstGeom>
          <a:solidFill>
            <a:srgbClr val="2E8B3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5961888" y="1389888"/>
            <a:ext cx="21488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Item</a:t>
            </a:r>
            <a:endParaRPr lang="en-US" sz="1300" dirty="0"/>
          </a:p>
        </p:txBody>
      </p:sp>
      <p:sp>
        <p:nvSpPr>
          <p:cNvPr id="36" name="Text 34"/>
          <p:cNvSpPr/>
          <p:nvPr/>
        </p:nvSpPr>
        <p:spPr>
          <a:xfrm>
            <a:off x="8092440" y="1389888"/>
            <a:ext cx="640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 Month</a:t>
            </a:r>
            <a:endParaRPr lang="en-US" sz="1300" dirty="0"/>
          </a:p>
        </p:txBody>
      </p:sp>
      <p:sp>
        <p:nvSpPr>
          <p:cNvPr id="37" name="Shape 35"/>
          <p:cNvSpPr/>
          <p:nvPr/>
        </p:nvSpPr>
        <p:spPr>
          <a:xfrm>
            <a:off x="5897880" y="1773936"/>
            <a:ext cx="2880360" cy="402336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5961888" y="1792224"/>
            <a:ext cx="21488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Founder salary</a:t>
            </a:r>
            <a:endParaRPr lang="en-US" sz="1300" dirty="0"/>
          </a:p>
        </p:txBody>
      </p:sp>
      <p:sp>
        <p:nvSpPr>
          <p:cNvPr id="39" name="Text 37"/>
          <p:cNvSpPr/>
          <p:nvPr/>
        </p:nvSpPr>
        <p:spPr>
          <a:xfrm>
            <a:off x="8092440" y="1792224"/>
            <a:ext cx="640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£1,200</a:t>
            </a:r>
            <a:endParaRPr lang="en-US" sz="1300" dirty="0"/>
          </a:p>
        </p:txBody>
      </p:sp>
      <p:sp>
        <p:nvSpPr>
          <p:cNvPr id="40" name="Shape 38"/>
          <p:cNvSpPr/>
          <p:nvPr/>
        </p:nvSpPr>
        <p:spPr>
          <a:xfrm>
            <a:off x="5897880" y="2176272"/>
            <a:ext cx="2880360" cy="402336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5961888" y="2194560"/>
            <a:ext cx="21488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Rent &amp; rates</a:t>
            </a:r>
            <a:endParaRPr lang="en-US" sz="1300" dirty="0"/>
          </a:p>
        </p:txBody>
      </p:sp>
      <p:sp>
        <p:nvSpPr>
          <p:cNvPr id="42" name="Text 40"/>
          <p:cNvSpPr/>
          <p:nvPr/>
        </p:nvSpPr>
        <p:spPr>
          <a:xfrm>
            <a:off x="8092440" y="2194560"/>
            <a:ext cx="640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£1,200</a:t>
            </a:r>
            <a:endParaRPr lang="en-US" sz="1300" dirty="0"/>
          </a:p>
        </p:txBody>
      </p:sp>
      <p:sp>
        <p:nvSpPr>
          <p:cNvPr id="43" name="Shape 41"/>
          <p:cNvSpPr/>
          <p:nvPr/>
        </p:nvSpPr>
        <p:spPr>
          <a:xfrm>
            <a:off x="5897880" y="2578608"/>
            <a:ext cx="2880360" cy="402336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5961888" y="2596896"/>
            <a:ext cx="21488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 asst (p/t)</a:t>
            </a:r>
            <a:endParaRPr lang="en-US" sz="1300" dirty="0"/>
          </a:p>
        </p:txBody>
      </p:sp>
      <p:sp>
        <p:nvSpPr>
          <p:cNvPr id="45" name="Text 43"/>
          <p:cNvSpPr/>
          <p:nvPr/>
        </p:nvSpPr>
        <p:spPr>
          <a:xfrm>
            <a:off x="8092440" y="2596896"/>
            <a:ext cx="640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£350</a:t>
            </a:r>
            <a:endParaRPr lang="en-US" sz="1300" dirty="0"/>
          </a:p>
        </p:txBody>
      </p:sp>
      <p:sp>
        <p:nvSpPr>
          <p:cNvPr id="46" name="Shape 44"/>
          <p:cNvSpPr/>
          <p:nvPr/>
        </p:nvSpPr>
        <p:spPr>
          <a:xfrm>
            <a:off x="5897880" y="2980944"/>
            <a:ext cx="2880360" cy="402336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5961888" y="2999232"/>
            <a:ext cx="21488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Utilities</a:t>
            </a:r>
            <a:endParaRPr lang="en-US" sz="1300" dirty="0"/>
          </a:p>
        </p:txBody>
      </p:sp>
      <p:sp>
        <p:nvSpPr>
          <p:cNvPr id="48" name="Text 46"/>
          <p:cNvSpPr/>
          <p:nvPr/>
        </p:nvSpPr>
        <p:spPr>
          <a:xfrm>
            <a:off x="8092440" y="2999232"/>
            <a:ext cx="640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£200</a:t>
            </a:r>
            <a:endParaRPr lang="en-US" sz="1300" dirty="0"/>
          </a:p>
        </p:txBody>
      </p:sp>
      <p:sp>
        <p:nvSpPr>
          <p:cNvPr id="49" name="Shape 47"/>
          <p:cNvSpPr/>
          <p:nvPr/>
        </p:nvSpPr>
        <p:spPr>
          <a:xfrm>
            <a:off x="5897880" y="3383280"/>
            <a:ext cx="2880360" cy="402336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0" name="Text 48"/>
          <p:cNvSpPr/>
          <p:nvPr/>
        </p:nvSpPr>
        <p:spPr>
          <a:xfrm>
            <a:off x="5961888" y="3401568"/>
            <a:ext cx="21488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Insurance</a:t>
            </a:r>
            <a:endParaRPr lang="en-US" sz="1300" dirty="0"/>
          </a:p>
        </p:txBody>
      </p:sp>
      <p:sp>
        <p:nvSpPr>
          <p:cNvPr id="51" name="Text 49"/>
          <p:cNvSpPr/>
          <p:nvPr/>
        </p:nvSpPr>
        <p:spPr>
          <a:xfrm>
            <a:off x="8092440" y="3401568"/>
            <a:ext cx="640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£80</a:t>
            </a:r>
            <a:endParaRPr lang="en-US" sz="1300" dirty="0"/>
          </a:p>
        </p:txBody>
      </p:sp>
      <p:sp>
        <p:nvSpPr>
          <p:cNvPr id="52" name="Shape 50"/>
          <p:cNvSpPr/>
          <p:nvPr/>
        </p:nvSpPr>
        <p:spPr>
          <a:xfrm>
            <a:off x="5897880" y="3785616"/>
            <a:ext cx="2880360" cy="402336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3" name="Text 51"/>
          <p:cNvSpPr/>
          <p:nvPr/>
        </p:nvSpPr>
        <p:spPr>
          <a:xfrm>
            <a:off x="5961888" y="3803904"/>
            <a:ext cx="21488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Loan repayment</a:t>
            </a:r>
            <a:endParaRPr lang="en-US" sz="1300" dirty="0"/>
          </a:p>
        </p:txBody>
      </p:sp>
      <p:sp>
        <p:nvSpPr>
          <p:cNvPr id="54" name="Text 52"/>
          <p:cNvSpPr/>
          <p:nvPr/>
        </p:nvSpPr>
        <p:spPr>
          <a:xfrm>
            <a:off x="8092440" y="3803904"/>
            <a:ext cx="640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£193</a:t>
            </a:r>
            <a:endParaRPr lang="en-US" sz="1300" dirty="0"/>
          </a:p>
        </p:txBody>
      </p:sp>
      <p:sp>
        <p:nvSpPr>
          <p:cNvPr id="55" name="Shape 53"/>
          <p:cNvSpPr/>
          <p:nvPr/>
        </p:nvSpPr>
        <p:spPr>
          <a:xfrm>
            <a:off x="5897880" y="4187952"/>
            <a:ext cx="2880360" cy="402336"/>
          </a:xfrm>
          <a:prstGeom prst="rect">
            <a:avLst/>
          </a:prstGeom>
          <a:solidFill>
            <a:srgbClr val="0D1B2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6" name="Text 54"/>
          <p:cNvSpPr/>
          <p:nvPr/>
        </p:nvSpPr>
        <p:spPr>
          <a:xfrm>
            <a:off x="5961888" y="4206240"/>
            <a:ext cx="21488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</a:t>
            </a:r>
            <a:endParaRPr lang="en-US" sz="1300" dirty="0"/>
          </a:p>
        </p:txBody>
      </p:sp>
      <p:sp>
        <p:nvSpPr>
          <p:cNvPr id="57" name="Text 55"/>
          <p:cNvSpPr/>
          <p:nvPr/>
        </p:nvSpPr>
        <p:spPr>
          <a:xfrm>
            <a:off x="8092440" y="4206240"/>
            <a:ext cx="640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£3,223</a:t>
            </a:r>
            <a:endParaRPr lang="en-US" sz="1300" dirty="0"/>
          </a:p>
        </p:txBody>
      </p:sp>
      <p:sp>
        <p:nvSpPr>
          <p:cNvPr id="58" name="Shape 56"/>
          <p:cNvSpPr/>
          <p:nvPr/>
        </p:nvSpPr>
        <p:spPr>
          <a:xfrm>
            <a:off x="2880360" y="4645152"/>
            <a:ext cx="5897880" cy="256032"/>
          </a:xfrm>
          <a:prstGeom prst="rect">
            <a:avLst/>
          </a:prstGeom>
          <a:solidFill>
            <a:srgbClr val="EBF5EC"/>
          </a:solidFill>
          <a:ln w="12700">
            <a:solidFill>
              <a:srgbClr val="D6D6D6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9" name="Text 57"/>
          <p:cNvSpPr/>
          <p:nvPr/>
        </p:nvSpPr>
        <p:spPr>
          <a:xfrm>
            <a:off x="2944368" y="4681728"/>
            <a:ext cx="577900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Variable Costs: coffee supplies, printing, software licences — approx. £200–£300/month (kept under 15% of revenue)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64592"/>
            <a:ext cx="84124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7a. Financial Forecast – Months 1 to 6</a:t>
            </a:r>
            <a:endParaRPr lang="en-US" sz="3800" dirty="0"/>
          </a:p>
        </p:txBody>
      </p:sp>
      <p:sp>
        <p:nvSpPr>
          <p:cNvPr id="3" name="Shape 1"/>
          <p:cNvSpPr/>
          <p:nvPr/>
        </p:nvSpPr>
        <p:spPr>
          <a:xfrm>
            <a:off x="365760" y="877824"/>
            <a:ext cx="8412480" cy="41148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987552"/>
            <a:ext cx="8412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3AB5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6-Month Projected Forecast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365760" y="1389888"/>
            <a:ext cx="1600200" cy="457200"/>
          </a:xfrm>
          <a:prstGeom prst="rect">
            <a:avLst/>
          </a:prstGeom>
          <a:solidFill>
            <a:srgbClr val="2E8B3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02336" y="1426464"/>
            <a:ext cx="154533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1965960" y="1389888"/>
            <a:ext cx="1207008" cy="457200"/>
          </a:xfrm>
          <a:prstGeom prst="rect">
            <a:avLst/>
          </a:prstGeom>
          <a:solidFill>
            <a:srgbClr val="2E8B3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2002536" y="1426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1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3172968" y="1389888"/>
            <a:ext cx="1207008" cy="457200"/>
          </a:xfrm>
          <a:prstGeom prst="rect">
            <a:avLst/>
          </a:prstGeom>
          <a:solidFill>
            <a:srgbClr val="2E8B3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209544" y="1426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2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4379976" y="1389888"/>
            <a:ext cx="1207008" cy="457200"/>
          </a:xfrm>
          <a:prstGeom prst="rect">
            <a:avLst/>
          </a:prstGeom>
          <a:solidFill>
            <a:srgbClr val="2E8B3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416552" y="1426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3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5586984" y="1389888"/>
            <a:ext cx="1207008" cy="457200"/>
          </a:xfrm>
          <a:prstGeom prst="rect">
            <a:avLst/>
          </a:prstGeom>
          <a:solidFill>
            <a:srgbClr val="2E8B3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5623560" y="1426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4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6793992" y="1389888"/>
            <a:ext cx="1207008" cy="457200"/>
          </a:xfrm>
          <a:prstGeom prst="rect">
            <a:avLst/>
          </a:prstGeom>
          <a:solidFill>
            <a:srgbClr val="2E8B3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830568" y="1426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5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8001000" y="1389888"/>
            <a:ext cx="1207008" cy="457200"/>
          </a:xfrm>
          <a:prstGeom prst="rect">
            <a:avLst/>
          </a:prstGeom>
          <a:solidFill>
            <a:srgbClr val="2E8B3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8037576" y="1426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6</a:t>
            </a:r>
            <a:endParaRPr lang="en-US" sz="1300" dirty="0"/>
          </a:p>
        </p:txBody>
      </p:sp>
      <p:sp>
        <p:nvSpPr>
          <p:cNvPr id="19" name="Shape 17"/>
          <p:cNvSpPr/>
          <p:nvPr/>
        </p:nvSpPr>
        <p:spPr>
          <a:xfrm>
            <a:off x="365760" y="1847088"/>
            <a:ext cx="1600200" cy="4572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02336" y="1883664"/>
            <a:ext cx="154533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Fixed Costs</a:t>
            </a:r>
            <a:endParaRPr lang="en-US" sz="1300" dirty="0"/>
          </a:p>
        </p:txBody>
      </p:sp>
      <p:sp>
        <p:nvSpPr>
          <p:cNvPr id="21" name="Shape 19"/>
          <p:cNvSpPr/>
          <p:nvPr/>
        </p:nvSpPr>
        <p:spPr>
          <a:xfrm>
            <a:off x="1965960" y="1847088"/>
            <a:ext cx="1207008" cy="4572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2002536" y="18836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£13,500*</a:t>
            </a:r>
            <a:endParaRPr lang="en-US" sz="1300" dirty="0"/>
          </a:p>
        </p:txBody>
      </p:sp>
      <p:sp>
        <p:nvSpPr>
          <p:cNvPr id="23" name="Shape 21"/>
          <p:cNvSpPr/>
          <p:nvPr/>
        </p:nvSpPr>
        <p:spPr>
          <a:xfrm>
            <a:off x="3172968" y="1847088"/>
            <a:ext cx="1207008" cy="4572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3209544" y="18836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£3,223</a:t>
            </a:r>
            <a:endParaRPr lang="en-US" sz="1300" dirty="0"/>
          </a:p>
        </p:txBody>
      </p:sp>
      <p:sp>
        <p:nvSpPr>
          <p:cNvPr id="25" name="Shape 23"/>
          <p:cNvSpPr/>
          <p:nvPr/>
        </p:nvSpPr>
        <p:spPr>
          <a:xfrm>
            <a:off x="4379976" y="1847088"/>
            <a:ext cx="1207008" cy="4572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416552" y="18836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£3,223</a:t>
            </a:r>
            <a:endParaRPr lang="en-US" sz="1300" dirty="0"/>
          </a:p>
        </p:txBody>
      </p:sp>
      <p:sp>
        <p:nvSpPr>
          <p:cNvPr id="27" name="Shape 25"/>
          <p:cNvSpPr/>
          <p:nvPr/>
        </p:nvSpPr>
        <p:spPr>
          <a:xfrm>
            <a:off x="5586984" y="1847088"/>
            <a:ext cx="1207008" cy="4572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5623560" y="18836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£3,223</a:t>
            </a:r>
            <a:endParaRPr lang="en-US" sz="1300" dirty="0"/>
          </a:p>
        </p:txBody>
      </p:sp>
      <p:sp>
        <p:nvSpPr>
          <p:cNvPr id="29" name="Shape 27"/>
          <p:cNvSpPr/>
          <p:nvPr/>
        </p:nvSpPr>
        <p:spPr>
          <a:xfrm>
            <a:off x="6793992" y="1847088"/>
            <a:ext cx="1207008" cy="4572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830568" y="18836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£3,223</a:t>
            </a:r>
            <a:endParaRPr lang="en-US" sz="1300" dirty="0"/>
          </a:p>
        </p:txBody>
      </p:sp>
      <p:sp>
        <p:nvSpPr>
          <p:cNvPr id="31" name="Shape 29"/>
          <p:cNvSpPr/>
          <p:nvPr/>
        </p:nvSpPr>
        <p:spPr>
          <a:xfrm>
            <a:off x="8001000" y="1847088"/>
            <a:ext cx="1207008" cy="4572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8037576" y="18836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£3,223</a:t>
            </a:r>
            <a:endParaRPr lang="en-US" sz="1300" dirty="0"/>
          </a:p>
        </p:txBody>
      </p:sp>
      <p:sp>
        <p:nvSpPr>
          <p:cNvPr id="33" name="Shape 31"/>
          <p:cNvSpPr/>
          <p:nvPr/>
        </p:nvSpPr>
        <p:spPr>
          <a:xfrm>
            <a:off x="365760" y="2304288"/>
            <a:ext cx="1600200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402336" y="2340864"/>
            <a:ext cx="154533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Variable Costs</a:t>
            </a:r>
            <a:endParaRPr lang="en-US" sz="1300" dirty="0"/>
          </a:p>
        </p:txBody>
      </p:sp>
      <p:sp>
        <p:nvSpPr>
          <p:cNvPr id="35" name="Shape 33"/>
          <p:cNvSpPr/>
          <p:nvPr/>
        </p:nvSpPr>
        <p:spPr>
          <a:xfrm>
            <a:off x="1965960" y="23042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2002536" y="23408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£0</a:t>
            </a:r>
            <a:endParaRPr lang="en-US" sz="1300" dirty="0"/>
          </a:p>
        </p:txBody>
      </p:sp>
      <p:sp>
        <p:nvSpPr>
          <p:cNvPr id="37" name="Shape 35"/>
          <p:cNvSpPr/>
          <p:nvPr/>
        </p:nvSpPr>
        <p:spPr>
          <a:xfrm>
            <a:off x="3172968" y="23042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3209544" y="23408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£150</a:t>
            </a:r>
            <a:endParaRPr lang="en-US" sz="1300" dirty="0"/>
          </a:p>
        </p:txBody>
      </p:sp>
      <p:sp>
        <p:nvSpPr>
          <p:cNvPr id="39" name="Shape 37"/>
          <p:cNvSpPr/>
          <p:nvPr/>
        </p:nvSpPr>
        <p:spPr>
          <a:xfrm>
            <a:off x="4379976" y="23042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4416552" y="23408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£200</a:t>
            </a:r>
            <a:endParaRPr lang="en-US" sz="1300" dirty="0"/>
          </a:p>
        </p:txBody>
      </p:sp>
      <p:sp>
        <p:nvSpPr>
          <p:cNvPr id="41" name="Shape 39"/>
          <p:cNvSpPr/>
          <p:nvPr/>
        </p:nvSpPr>
        <p:spPr>
          <a:xfrm>
            <a:off x="5586984" y="23042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5623560" y="23408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£250</a:t>
            </a:r>
            <a:endParaRPr lang="en-US" sz="1300" dirty="0"/>
          </a:p>
        </p:txBody>
      </p:sp>
      <p:sp>
        <p:nvSpPr>
          <p:cNvPr id="43" name="Shape 41"/>
          <p:cNvSpPr/>
          <p:nvPr/>
        </p:nvSpPr>
        <p:spPr>
          <a:xfrm>
            <a:off x="6793992" y="23042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6830568" y="23408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£280</a:t>
            </a:r>
            <a:endParaRPr lang="en-US" sz="1300" dirty="0"/>
          </a:p>
        </p:txBody>
      </p:sp>
      <p:sp>
        <p:nvSpPr>
          <p:cNvPr id="45" name="Shape 43"/>
          <p:cNvSpPr/>
          <p:nvPr/>
        </p:nvSpPr>
        <p:spPr>
          <a:xfrm>
            <a:off x="8001000" y="23042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Text 44"/>
          <p:cNvSpPr/>
          <p:nvPr/>
        </p:nvSpPr>
        <p:spPr>
          <a:xfrm>
            <a:off x="8037576" y="23408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£320</a:t>
            </a:r>
            <a:endParaRPr lang="en-US" sz="1300" dirty="0"/>
          </a:p>
        </p:txBody>
      </p:sp>
      <p:sp>
        <p:nvSpPr>
          <p:cNvPr id="47" name="Shape 45"/>
          <p:cNvSpPr/>
          <p:nvPr/>
        </p:nvSpPr>
        <p:spPr>
          <a:xfrm>
            <a:off x="365760" y="2761488"/>
            <a:ext cx="1600200" cy="457200"/>
          </a:xfrm>
          <a:prstGeom prst="rect">
            <a:avLst/>
          </a:prstGeom>
          <a:solidFill>
            <a:srgbClr val="DDEEDD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8" name="Text 46"/>
          <p:cNvSpPr/>
          <p:nvPr/>
        </p:nvSpPr>
        <p:spPr>
          <a:xfrm>
            <a:off x="402336" y="2798064"/>
            <a:ext cx="154533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Costs</a:t>
            </a:r>
            <a:endParaRPr lang="en-US" sz="1300" dirty="0"/>
          </a:p>
        </p:txBody>
      </p:sp>
      <p:sp>
        <p:nvSpPr>
          <p:cNvPr id="49" name="Shape 47"/>
          <p:cNvSpPr/>
          <p:nvPr/>
        </p:nvSpPr>
        <p:spPr>
          <a:xfrm>
            <a:off x="1965960" y="2761488"/>
            <a:ext cx="1207008" cy="457200"/>
          </a:xfrm>
          <a:prstGeom prst="rect">
            <a:avLst/>
          </a:prstGeom>
          <a:solidFill>
            <a:srgbClr val="DDEEDD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0" name="Text 48"/>
          <p:cNvSpPr/>
          <p:nvPr/>
        </p:nvSpPr>
        <p:spPr>
          <a:xfrm>
            <a:off x="2002536" y="27980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£13,500</a:t>
            </a:r>
            <a:endParaRPr lang="en-US" sz="1300" dirty="0"/>
          </a:p>
        </p:txBody>
      </p:sp>
      <p:sp>
        <p:nvSpPr>
          <p:cNvPr id="51" name="Shape 49"/>
          <p:cNvSpPr/>
          <p:nvPr/>
        </p:nvSpPr>
        <p:spPr>
          <a:xfrm>
            <a:off x="3172968" y="2761488"/>
            <a:ext cx="1207008" cy="457200"/>
          </a:xfrm>
          <a:prstGeom prst="rect">
            <a:avLst/>
          </a:prstGeom>
          <a:solidFill>
            <a:srgbClr val="DDEEDD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2" name="Text 50"/>
          <p:cNvSpPr/>
          <p:nvPr/>
        </p:nvSpPr>
        <p:spPr>
          <a:xfrm>
            <a:off x="3209544" y="27980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£3,373</a:t>
            </a:r>
            <a:endParaRPr lang="en-US" sz="1300" dirty="0"/>
          </a:p>
        </p:txBody>
      </p:sp>
      <p:sp>
        <p:nvSpPr>
          <p:cNvPr id="53" name="Shape 51"/>
          <p:cNvSpPr/>
          <p:nvPr/>
        </p:nvSpPr>
        <p:spPr>
          <a:xfrm>
            <a:off x="4379976" y="2761488"/>
            <a:ext cx="1207008" cy="457200"/>
          </a:xfrm>
          <a:prstGeom prst="rect">
            <a:avLst/>
          </a:prstGeom>
          <a:solidFill>
            <a:srgbClr val="DDEEDD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4" name="Text 52"/>
          <p:cNvSpPr/>
          <p:nvPr/>
        </p:nvSpPr>
        <p:spPr>
          <a:xfrm>
            <a:off x="4416552" y="27980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£3,423</a:t>
            </a:r>
            <a:endParaRPr lang="en-US" sz="1300" dirty="0"/>
          </a:p>
        </p:txBody>
      </p:sp>
      <p:sp>
        <p:nvSpPr>
          <p:cNvPr id="55" name="Shape 53"/>
          <p:cNvSpPr/>
          <p:nvPr/>
        </p:nvSpPr>
        <p:spPr>
          <a:xfrm>
            <a:off x="5586984" y="2761488"/>
            <a:ext cx="1207008" cy="457200"/>
          </a:xfrm>
          <a:prstGeom prst="rect">
            <a:avLst/>
          </a:prstGeom>
          <a:solidFill>
            <a:srgbClr val="DDEEDD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6" name="Text 54"/>
          <p:cNvSpPr/>
          <p:nvPr/>
        </p:nvSpPr>
        <p:spPr>
          <a:xfrm>
            <a:off x="5623560" y="27980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£3,473</a:t>
            </a:r>
            <a:endParaRPr lang="en-US" sz="1300" dirty="0"/>
          </a:p>
        </p:txBody>
      </p:sp>
      <p:sp>
        <p:nvSpPr>
          <p:cNvPr id="57" name="Shape 55"/>
          <p:cNvSpPr/>
          <p:nvPr/>
        </p:nvSpPr>
        <p:spPr>
          <a:xfrm>
            <a:off x="6793992" y="2761488"/>
            <a:ext cx="1207008" cy="457200"/>
          </a:xfrm>
          <a:prstGeom prst="rect">
            <a:avLst/>
          </a:prstGeom>
          <a:solidFill>
            <a:srgbClr val="DDEEDD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8" name="Text 56"/>
          <p:cNvSpPr/>
          <p:nvPr/>
        </p:nvSpPr>
        <p:spPr>
          <a:xfrm>
            <a:off x="6830568" y="27980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£3,503</a:t>
            </a:r>
            <a:endParaRPr lang="en-US" sz="1300" dirty="0"/>
          </a:p>
        </p:txBody>
      </p:sp>
      <p:sp>
        <p:nvSpPr>
          <p:cNvPr id="59" name="Shape 57"/>
          <p:cNvSpPr/>
          <p:nvPr/>
        </p:nvSpPr>
        <p:spPr>
          <a:xfrm>
            <a:off x="8001000" y="2761488"/>
            <a:ext cx="1207008" cy="457200"/>
          </a:xfrm>
          <a:prstGeom prst="rect">
            <a:avLst/>
          </a:prstGeom>
          <a:solidFill>
            <a:srgbClr val="DDEEDD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0" name="Text 58"/>
          <p:cNvSpPr/>
          <p:nvPr/>
        </p:nvSpPr>
        <p:spPr>
          <a:xfrm>
            <a:off x="8037576" y="27980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£3,543</a:t>
            </a:r>
            <a:endParaRPr lang="en-US" sz="1300" dirty="0"/>
          </a:p>
        </p:txBody>
      </p:sp>
      <p:sp>
        <p:nvSpPr>
          <p:cNvPr id="61" name="Shape 59"/>
          <p:cNvSpPr/>
          <p:nvPr/>
        </p:nvSpPr>
        <p:spPr>
          <a:xfrm>
            <a:off x="365760" y="3218688"/>
            <a:ext cx="1600200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2" name="Text 60"/>
          <p:cNvSpPr/>
          <p:nvPr/>
        </p:nvSpPr>
        <p:spPr>
          <a:xfrm>
            <a:off x="402336" y="3255264"/>
            <a:ext cx="154533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Revenue</a:t>
            </a:r>
            <a:endParaRPr lang="en-US" sz="1300" dirty="0"/>
          </a:p>
        </p:txBody>
      </p:sp>
      <p:sp>
        <p:nvSpPr>
          <p:cNvPr id="63" name="Shape 61"/>
          <p:cNvSpPr/>
          <p:nvPr/>
        </p:nvSpPr>
        <p:spPr>
          <a:xfrm>
            <a:off x="1965960" y="32186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4" name="Text 62"/>
          <p:cNvSpPr/>
          <p:nvPr/>
        </p:nvSpPr>
        <p:spPr>
          <a:xfrm>
            <a:off x="2002536" y="32552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£500</a:t>
            </a:r>
            <a:endParaRPr lang="en-US" sz="1300" dirty="0"/>
          </a:p>
        </p:txBody>
      </p:sp>
      <p:sp>
        <p:nvSpPr>
          <p:cNvPr id="65" name="Shape 63"/>
          <p:cNvSpPr/>
          <p:nvPr/>
        </p:nvSpPr>
        <p:spPr>
          <a:xfrm>
            <a:off x="3172968" y="32186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6" name="Text 64"/>
          <p:cNvSpPr/>
          <p:nvPr/>
        </p:nvSpPr>
        <p:spPr>
          <a:xfrm>
            <a:off x="3209544" y="32552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£1,000</a:t>
            </a:r>
            <a:endParaRPr lang="en-US" sz="1300" dirty="0"/>
          </a:p>
        </p:txBody>
      </p:sp>
      <p:sp>
        <p:nvSpPr>
          <p:cNvPr id="67" name="Shape 65"/>
          <p:cNvSpPr/>
          <p:nvPr/>
        </p:nvSpPr>
        <p:spPr>
          <a:xfrm>
            <a:off x="4379976" y="32186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8" name="Text 66"/>
          <p:cNvSpPr/>
          <p:nvPr/>
        </p:nvSpPr>
        <p:spPr>
          <a:xfrm>
            <a:off x="4416552" y="32552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£1,500</a:t>
            </a:r>
            <a:endParaRPr lang="en-US" sz="1300" dirty="0"/>
          </a:p>
        </p:txBody>
      </p:sp>
      <p:sp>
        <p:nvSpPr>
          <p:cNvPr id="69" name="Shape 67"/>
          <p:cNvSpPr/>
          <p:nvPr/>
        </p:nvSpPr>
        <p:spPr>
          <a:xfrm>
            <a:off x="5586984" y="32186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0" name="Text 68"/>
          <p:cNvSpPr/>
          <p:nvPr/>
        </p:nvSpPr>
        <p:spPr>
          <a:xfrm>
            <a:off x="5623560" y="32552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£2,200</a:t>
            </a:r>
            <a:endParaRPr lang="en-US" sz="1300" dirty="0"/>
          </a:p>
        </p:txBody>
      </p:sp>
      <p:sp>
        <p:nvSpPr>
          <p:cNvPr id="71" name="Shape 69"/>
          <p:cNvSpPr/>
          <p:nvPr/>
        </p:nvSpPr>
        <p:spPr>
          <a:xfrm>
            <a:off x="6793992" y="32186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2" name="Text 70"/>
          <p:cNvSpPr/>
          <p:nvPr/>
        </p:nvSpPr>
        <p:spPr>
          <a:xfrm>
            <a:off x="6830568" y="32552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£2,900</a:t>
            </a:r>
            <a:endParaRPr lang="en-US" sz="1300" dirty="0"/>
          </a:p>
        </p:txBody>
      </p:sp>
      <p:sp>
        <p:nvSpPr>
          <p:cNvPr id="73" name="Shape 71"/>
          <p:cNvSpPr/>
          <p:nvPr/>
        </p:nvSpPr>
        <p:spPr>
          <a:xfrm>
            <a:off x="8001000" y="32186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4" name="Text 72"/>
          <p:cNvSpPr/>
          <p:nvPr/>
        </p:nvSpPr>
        <p:spPr>
          <a:xfrm>
            <a:off x="8037576" y="32552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£3,600</a:t>
            </a:r>
            <a:endParaRPr lang="en-US" sz="1300" dirty="0"/>
          </a:p>
        </p:txBody>
      </p:sp>
      <p:sp>
        <p:nvSpPr>
          <p:cNvPr id="75" name="Shape 73"/>
          <p:cNvSpPr/>
          <p:nvPr/>
        </p:nvSpPr>
        <p:spPr>
          <a:xfrm>
            <a:off x="365760" y="3675888"/>
            <a:ext cx="1600200" cy="457200"/>
          </a:xfrm>
          <a:prstGeom prst="rect">
            <a:avLst/>
          </a:prstGeom>
          <a:solidFill>
            <a:srgbClr val="FDECE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6" name="Text 74"/>
          <p:cNvSpPr/>
          <p:nvPr/>
        </p:nvSpPr>
        <p:spPr>
          <a:xfrm>
            <a:off x="402336" y="3712464"/>
            <a:ext cx="154533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721C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Profit / Loss</a:t>
            </a:r>
            <a:endParaRPr lang="en-US" sz="1300" dirty="0"/>
          </a:p>
        </p:txBody>
      </p:sp>
      <p:sp>
        <p:nvSpPr>
          <p:cNvPr id="77" name="Shape 75"/>
          <p:cNvSpPr/>
          <p:nvPr/>
        </p:nvSpPr>
        <p:spPr>
          <a:xfrm>
            <a:off x="1965960" y="3675888"/>
            <a:ext cx="1207008" cy="457200"/>
          </a:xfrm>
          <a:prstGeom prst="rect">
            <a:avLst/>
          </a:prstGeom>
          <a:solidFill>
            <a:srgbClr val="FDECE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8" name="Text 76"/>
          <p:cNvSpPr/>
          <p:nvPr/>
        </p:nvSpPr>
        <p:spPr>
          <a:xfrm>
            <a:off x="2002536" y="3712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721C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-£13,000</a:t>
            </a:r>
            <a:endParaRPr lang="en-US" sz="1300" dirty="0"/>
          </a:p>
        </p:txBody>
      </p:sp>
      <p:sp>
        <p:nvSpPr>
          <p:cNvPr id="79" name="Shape 77"/>
          <p:cNvSpPr/>
          <p:nvPr/>
        </p:nvSpPr>
        <p:spPr>
          <a:xfrm>
            <a:off x="3172968" y="3675888"/>
            <a:ext cx="1207008" cy="457200"/>
          </a:xfrm>
          <a:prstGeom prst="rect">
            <a:avLst/>
          </a:prstGeom>
          <a:solidFill>
            <a:srgbClr val="FDECE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0" name="Text 78"/>
          <p:cNvSpPr/>
          <p:nvPr/>
        </p:nvSpPr>
        <p:spPr>
          <a:xfrm>
            <a:off x="3209544" y="3712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721C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-£2,373</a:t>
            </a:r>
            <a:endParaRPr lang="en-US" sz="1300" dirty="0"/>
          </a:p>
        </p:txBody>
      </p:sp>
      <p:sp>
        <p:nvSpPr>
          <p:cNvPr id="81" name="Shape 79"/>
          <p:cNvSpPr/>
          <p:nvPr/>
        </p:nvSpPr>
        <p:spPr>
          <a:xfrm>
            <a:off x="4379976" y="3675888"/>
            <a:ext cx="1207008" cy="457200"/>
          </a:xfrm>
          <a:prstGeom prst="rect">
            <a:avLst/>
          </a:prstGeom>
          <a:solidFill>
            <a:srgbClr val="FDECE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2" name="Text 80"/>
          <p:cNvSpPr/>
          <p:nvPr/>
        </p:nvSpPr>
        <p:spPr>
          <a:xfrm>
            <a:off x="4416552" y="3712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721C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-£1,923</a:t>
            </a:r>
            <a:endParaRPr lang="en-US" sz="1300" dirty="0"/>
          </a:p>
        </p:txBody>
      </p:sp>
      <p:sp>
        <p:nvSpPr>
          <p:cNvPr id="83" name="Shape 81"/>
          <p:cNvSpPr/>
          <p:nvPr/>
        </p:nvSpPr>
        <p:spPr>
          <a:xfrm>
            <a:off x="5586984" y="3675888"/>
            <a:ext cx="1207008" cy="457200"/>
          </a:xfrm>
          <a:prstGeom prst="rect">
            <a:avLst/>
          </a:prstGeom>
          <a:solidFill>
            <a:srgbClr val="FDECE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4" name="Text 82"/>
          <p:cNvSpPr/>
          <p:nvPr/>
        </p:nvSpPr>
        <p:spPr>
          <a:xfrm>
            <a:off x="5623560" y="3712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721C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-£1,273</a:t>
            </a:r>
            <a:endParaRPr lang="en-US" sz="1300" dirty="0"/>
          </a:p>
        </p:txBody>
      </p:sp>
      <p:sp>
        <p:nvSpPr>
          <p:cNvPr id="85" name="Shape 83"/>
          <p:cNvSpPr/>
          <p:nvPr/>
        </p:nvSpPr>
        <p:spPr>
          <a:xfrm>
            <a:off x="6793992" y="3675888"/>
            <a:ext cx="1207008" cy="457200"/>
          </a:xfrm>
          <a:prstGeom prst="rect">
            <a:avLst/>
          </a:prstGeom>
          <a:solidFill>
            <a:srgbClr val="FDECE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6" name="Text 84"/>
          <p:cNvSpPr/>
          <p:nvPr/>
        </p:nvSpPr>
        <p:spPr>
          <a:xfrm>
            <a:off x="6830568" y="3712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721C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-£603</a:t>
            </a:r>
            <a:endParaRPr lang="en-US" sz="1300" dirty="0"/>
          </a:p>
        </p:txBody>
      </p:sp>
      <p:sp>
        <p:nvSpPr>
          <p:cNvPr id="87" name="Shape 85"/>
          <p:cNvSpPr/>
          <p:nvPr/>
        </p:nvSpPr>
        <p:spPr>
          <a:xfrm>
            <a:off x="8001000" y="3675888"/>
            <a:ext cx="1207008" cy="457200"/>
          </a:xfrm>
          <a:prstGeom prst="rect">
            <a:avLst/>
          </a:prstGeom>
          <a:solidFill>
            <a:srgbClr val="D4EDD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8" name="Text 86"/>
          <p:cNvSpPr/>
          <p:nvPr/>
        </p:nvSpPr>
        <p:spPr>
          <a:xfrm>
            <a:off x="8037576" y="3712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557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+£57</a:t>
            </a:r>
            <a:endParaRPr lang="en-US" sz="1300" dirty="0"/>
          </a:p>
        </p:txBody>
      </p:sp>
      <p:sp>
        <p:nvSpPr>
          <p:cNvPr id="89" name="Text 87"/>
          <p:cNvSpPr/>
          <p:nvPr/>
        </p:nvSpPr>
        <p:spPr>
          <a:xfrm>
            <a:off x="365760" y="4187952"/>
            <a:ext cx="8412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* Month 1 includes £13,500 one-off startup expenditure (deposit, fit-out, IT, branding).</a:t>
            </a:r>
            <a:endParaRPr lang="en-US" sz="1100" dirty="0"/>
          </a:p>
        </p:txBody>
      </p:sp>
      <p:sp>
        <p:nvSpPr>
          <p:cNvPr id="90" name="Shape 88"/>
          <p:cNvSpPr/>
          <p:nvPr/>
        </p:nvSpPr>
        <p:spPr>
          <a:xfrm>
            <a:off x="365760" y="4453128"/>
            <a:ext cx="8412480" cy="594360"/>
          </a:xfrm>
          <a:prstGeom prst="rect">
            <a:avLst/>
          </a:prstGeom>
          <a:solidFill>
            <a:srgbClr val="EBF5EC"/>
          </a:solidFill>
          <a:ln w="12700">
            <a:solidFill>
              <a:srgbClr val="D6D6D6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1" name="Text 89"/>
          <p:cNvSpPr/>
          <p:nvPr/>
        </p:nvSpPr>
        <p:spPr>
          <a:xfrm>
            <a:off x="502920" y="4480560"/>
            <a:ext cx="822960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Months 1-6 summary:  </a:t>
            </a:r>
            <a:r>
              <a:rPr lang="en-US" sz="14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Fixed costs £3,223/mo  ›  Monthly Break-Even achieved at </a:t>
            </a:r>
            <a:r>
              <a:rPr lang="en-US" sz="1400" b="1" dirty="0">
                <a:solidFill>
                  <a:srgbClr val="3AB5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6  </a:t>
            </a:r>
            <a:r>
              <a:rPr lang="en-US" sz="14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Revenue Reaches £3,600  ›  See Months 7-12 for full profitability →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64592"/>
            <a:ext cx="84124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7b. Financial Forecast – Months 7 to 12</a:t>
            </a:r>
            <a:endParaRPr lang="en-US" sz="3800" dirty="0"/>
          </a:p>
        </p:txBody>
      </p:sp>
      <p:sp>
        <p:nvSpPr>
          <p:cNvPr id="3" name="Shape 1"/>
          <p:cNvSpPr/>
          <p:nvPr/>
        </p:nvSpPr>
        <p:spPr>
          <a:xfrm>
            <a:off x="365760" y="877824"/>
            <a:ext cx="8412480" cy="41148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987552"/>
            <a:ext cx="8412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3AB5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Months 7–12 Projected Forecast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365760" y="1389888"/>
            <a:ext cx="1600200" cy="457200"/>
          </a:xfrm>
          <a:prstGeom prst="rect">
            <a:avLst/>
          </a:prstGeom>
          <a:solidFill>
            <a:srgbClr val="2E8B3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02336" y="1426464"/>
            <a:ext cx="154533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1965960" y="1389888"/>
            <a:ext cx="1207008" cy="457200"/>
          </a:xfrm>
          <a:prstGeom prst="rect">
            <a:avLst/>
          </a:prstGeom>
          <a:solidFill>
            <a:srgbClr val="2E8B3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2002536" y="1426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7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3172968" y="1389888"/>
            <a:ext cx="1207008" cy="457200"/>
          </a:xfrm>
          <a:prstGeom prst="rect">
            <a:avLst/>
          </a:prstGeom>
          <a:solidFill>
            <a:srgbClr val="2E8B3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209544" y="1426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8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4379976" y="1389888"/>
            <a:ext cx="1207008" cy="457200"/>
          </a:xfrm>
          <a:prstGeom prst="rect">
            <a:avLst/>
          </a:prstGeom>
          <a:solidFill>
            <a:srgbClr val="2E8B3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416552" y="1426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9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5586984" y="1389888"/>
            <a:ext cx="1207008" cy="457200"/>
          </a:xfrm>
          <a:prstGeom prst="rect">
            <a:avLst/>
          </a:prstGeom>
          <a:solidFill>
            <a:srgbClr val="2E8B3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5623560" y="1426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10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6793992" y="1389888"/>
            <a:ext cx="1207008" cy="457200"/>
          </a:xfrm>
          <a:prstGeom prst="rect">
            <a:avLst/>
          </a:prstGeom>
          <a:solidFill>
            <a:srgbClr val="2E8B3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830568" y="1426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11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8001000" y="1389888"/>
            <a:ext cx="1207008" cy="457200"/>
          </a:xfrm>
          <a:prstGeom prst="rect">
            <a:avLst/>
          </a:prstGeom>
          <a:solidFill>
            <a:srgbClr val="2E8B3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8037576" y="1426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12</a:t>
            </a:r>
            <a:endParaRPr lang="en-US" sz="1300" dirty="0"/>
          </a:p>
        </p:txBody>
      </p:sp>
      <p:sp>
        <p:nvSpPr>
          <p:cNvPr id="19" name="Shape 17"/>
          <p:cNvSpPr/>
          <p:nvPr/>
        </p:nvSpPr>
        <p:spPr>
          <a:xfrm>
            <a:off x="365760" y="1847088"/>
            <a:ext cx="1600200" cy="4572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02336" y="1883664"/>
            <a:ext cx="154533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Fixed Costs</a:t>
            </a:r>
            <a:endParaRPr lang="en-US" sz="1300" dirty="0"/>
          </a:p>
        </p:txBody>
      </p:sp>
      <p:sp>
        <p:nvSpPr>
          <p:cNvPr id="21" name="Shape 19"/>
          <p:cNvSpPr/>
          <p:nvPr/>
        </p:nvSpPr>
        <p:spPr>
          <a:xfrm>
            <a:off x="1965960" y="1847088"/>
            <a:ext cx="1207008" cy="4572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2002536" y="18836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£3,223</a:t>
            </a:r>
            <a:endParaRPr lang="en-US" sz="1300" dirty="0"/>
          </a:p>
        </p:txBody>
      </p:sp>
      <p:sp>
        <p:nvSpPr>
          <p:cNvPr id="23" name="Shape 21"/>
          <p:cNvSpPr/>
          <p:nvPr/>
        </p:nvSpPr>
        <p:spPr>
          <a:xfrm>
            <a:off x="3172968" y="1847088"/>
            <a:ext cx="1207008" cy="4572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3209544" y="18836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£3,223</a:t>
            </a:r>
            <a:endParaRPr lang="en-US" sz="1300" dirty="0"/>
          </a:p>
        </p:txBody>
      </p:sp>
      <p:sp>
        <p:nvSpPr>
          <p:cNvPr id="25" name="Shape 23"/>
          <p:cNvSpPr/>
          <p:nvPr/>
        </p:nvSpPr>
        <p:spPr>
          <a:xfrm>
            <a:off x="4379976" y="1847088"/>
            <a:ext cx="1207008" cy="4572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416552" y="18836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£3,223</a:t>
            </a:r>
            <a:endParaRPr lang="en-US" sz="1300" dirty="0"/>
          </a:p>
        </p:txBody>
      </p:sp>
      <p:sp>
        <p:nvSpPr>
          <p:cNvPr id="27" name="Shape 25"/>
          <p:cNvSpPr/>
          <p:nvPr/>
        </p:nvSpPr>
        <p:spPr>
          <a:xfrm>
            <a:off x="5586984" y="1847088"/>
            <a:ext cx="1207008" cy="4572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5623560" y="18836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£3,223</a:t>
            </a:r>
            <a:endParaRPr lang="en-US" sz="1300" dirty="0"/>
          </a:p>
        </p:txBody>
      </p:sp>
      <p:sp>
        <p:nvSpPr>
          <p:cNvPr id="29" name="Shape 27"/>
          <p:cNvSpPr/>
          <p:nvPr/>
        </p:nvSpPr>
        <p:spPr>
          <a:xfrm>
            <a:off x="6793992" y="1847088"/>
            <a:ext cx="1207008" cy="4572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830568" y="18836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£3,223</a:t>
            </a:r>
            <a:endParaRPr lang="en-US" sz="1300" dirty="0"/>
          </a:p>
        </p:txBody>
      </p:sp>
      <p:sp>
        <p:nvSpPr>
          <p:cNvPr id="31" name="Shape 29"/>
          <p:cNvSpPr/>
          <p:nvPr/>
        </p:nvSpPr>
        <p:spPr>
          <a:xfrm>
            <a:off x="8001000" y="1847088"/>
            <a:ext cx="1207008" cy="457200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8037576" y="18836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£3,223</a:t>
            </a:r>
            <a:endParaRPr lang="en-US" sz="1300" dirty="0"/>
          </a:p>
        </p:txBody>
      </p:sp>
      <p:sp>
        <p:nvSpPr>
          <p:cNvPr id="33" name="Shape 31"/>
          <p:cNvSpPr/>
          <p:nvPr/>
        </p:nvSpPr>
        <p:spPr>
          <a:xfrm>
            <a:off x="365760" y="2304288"/>
            <a:ext cx="1600200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402336" y="2340864"/>
            <a:ext cx="154533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Variable Costs</a:t>
            </a:r>
            <a:endParaRPr lang="en-US" sz="1300" dirty="0"/>
          </a:p>
        </p:txBody>
      </p:sp>
      <p:sp>
        <p:nvSpPr>
          <p:cNvPr id="35" name="Shape 33"/>
          <p:cNvSpPr/>
          <p:nvPr/>
        </p:nvSpPr>
        <p:spPr>
          <a:xfrm>
            <a:off x="1965960" y="23042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2002536" y="23408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£330</a:t>
            </a:r>
            <a:endParaRPr lang="en-US" sz="1300" dirty="0"/>
          </a:p>
        </p:txBody>
      </p:sp>
      <p:sp>
        <p:nvSpPr>
          <p:cNvPr id="37" name="Shape 35"/>
          <p:cNvSpPr/>
          <p:nvPr/>
        </p:nvSpPr>
        <p:spPr>
          <a:xfrm>
            <a:off x="3172968" y="23042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3209544" y="23408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£350</a:t>
            </a:r>
            <a:endParaRPr lang="en-US" sz="1300" dirty="0"/>
          </a:p>
        </p:txBody>
      </p:sp>
      <p:sp>
        <p:nvSpPr>
          <p:cNvPr id="39" name="Shape 37"/>
          <p:cNvSpPr/>
          <p:nvPr/>
        </p:nvSpPr>
        <p:spPr>
          <a:xfrm>
            <a:off x="4379976" y="23042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4416552" y="23408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£370</a:t>
            </a:r>
            <a:endParaRPr lang="en-US" sz="1300" dirty="0"/>
          </a:p>
        </p:txBody>
      </p:sp>
      <p:sp>
        <p:nvSpPr>
          <p:cNvPr id="41" name="Shape 39"/>
          <p:cNvSpPr/>
          <p:nvPr/>
        </p:nvSpPr>
        <p:spPr>
          <a:xfrm>
            <a:off x="5586984" y="23042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5623560" y="23408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£390</a:t>
            </a:r>
            <a:endParaRPr lang="en-US" sz="1300" dirty="0"/>
          </a:p>
        </p:txBody>
      </p:sp>
      <p:sp>
        <p:nvSpPr>
          <p:cNvPr id="43" name="Shape 41"/>
          <p:cNvSpPr/>
          <p:nvPr/>
        </p:nvSpPr>
        <p:spPr>
          <a:xfrm>
            <a:off x="6793992" y="23042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6830568" y="23408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£400</a:t>
            </a:r>
            <a:endParaRPr lang="en-US" sz="1300" dirty="0"/>
          </a:p>
        </p:txBody>
      </p:sp>
      <p:sp>
        <p:nvSpPr>
          <p:cNvPr id="45" name="Shape 43"/>
          <p:cNvSpPr/>
          <p:nvPr/>
        </p:nvSpPr>
        <p:spPr>
          <a:xfrm>
            <a:off x="8001000" y="23042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Text 44"/>
          <p:cNvSpPr/>
          <p:nvPr/>
        </p:nvSpPr>
        <p:spPr>
          <a:xfrm>
            <a:off x="8037576" y="23408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£420</a:t>
            </a:r>
            <a:endParaRPr lang="en-US" sz="1300" dirty="0"/>
          </a:p>
        </p:txBody>
      </p:sp>
      <p:sp>
        <p:nvSpPr>
          <p:cNvPr id="47" name="Shape 45"/>
          <p:cNvSpPr/>
          <p:nvPr/>
        </p:nvSpPr>
        <p:spPr>
          <a:xfrm>
            <a:off x="365760" y="2761488"/>
            <a:ext cx="1600200" cy="457200"/>
          </a:xfrm>
          <a:prstGeom prst="rect">
            <a:avLst/>
          </a:prstGeom>
          <a:solidFill>
            <a:srgbClr val="DDEEDD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8" name="Text 46"/>
          <p:cNvSpPr/>
          <p:nvPr/>
        </p:nvSpPr>
        <p:spPr>
          <a:xfrm>
            <a:off x="402336" y="2798064"/>
            <a:ext cx="154533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Costs</a:t>
            </a:r>
            <a:endParaRPr lang="en-US" sz="1300" dirty="0"/>
          </a:p>
        </p:txBody>
      </p:sp>
      <p:sp>
        <p:nvSpPr>
          <p:cNvPr id="49" name="Shape 47"/>
          <p:cNvSpPr/>
          <p:nvPr/>
        </p:nvSpPr>
        <p:spPr>
          <a:xfrm>
            <a:off x="1965960" y="2761488"/>
            <a:ext cx="1207008" cy="457200"/>
          </a:xfrm>
          <a:prstGeom prst="rect">
            <a:avLst/>
          </a:prstGeom>
          <a:solidFill>
            <a:srgbClr val="DDEEDD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0" name="Text 48"/>
          <p:cNvSpPr/>
          <p:nvPr/>
        </p:nvSpPr>
        <p:spPr>
          <a:xfrm>
            <a:off x="2002536" y="27980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£3,553</a:t>
            </a:r>
            <a:endParaRPr lang="en-US" sz="1300" dirty="0"/>
          </a:p>
        </p:txBody>
      </p:sp>
      <p:sp>
        <p:nvSpPr>
          <p:cNvPr id="51" name="Shape 49"/>
          <p:cNvSpPr/>
          <p:nvPr/>
        </p:nvSpPr>
        <p:spPr>
          <a:xfrm>
            <a:off x="3172968" y="2761488"/>
            <a:ext cx="1207008" cy="457200"/>
          </a:xfrm>
          <a:prstGeom prst="rect">
            <a:avLst/>
          </a:prstGeom>
          <a:solidFill>
            <a:srgbClr val="DDEEDD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2" name="Text 50"/>
          <p:cNvSpPr/>
          <p:nvPr/>
        </p:nvSpPr>
        <p:spPr>
          <a:xfrm>
            <a:off x="3209544" y="27980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£3,573</a:t>
            </a:r>
            <a:endParaRPr lang="en-US" sz="1300" dirty="0"/>
          </a:p>
        </p:txBody>
      </p:sp>
      <p:sp>
        <p:nvSpPr>
          <p:cNvPr id="53" name="Shape 51"/>
          <p:cNvSpPr/>
          <p:nvPr/>
        </p:nvSpPr>
        <p:spPr>
          <a:xfrm>
            <a:off x="4379976" y="2761488"/>
            <a:ext cx="1207008" cy="457200"/>
          </a:xfrm>
          <a:prstGeom prst="rect">
            <a:avLst/>
          </a:prstGeom>
          <a:solidFill>
            <a:srgbClr val="DDEEDD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4" name="Text 52"/>
          <p:cNvSpPr/>
          <p:nvPr/>
        </p:nvSpPr>
        <p:spPr>
          <a:xfrm>
            <a:off x="4416552" y="27980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£3,593</a:t>
            </a:r>
            <a:endParaRPr lang="en-US" sz="1300" dirty="0"/>
          </a:p>
        </p:txBody>
      </p:sp>
      <p:sp>
        <p:nvSpPr>
          <p:cNvPr id="55" name="Shape 53"/>
          <p:cNvSpPr/>
          <p:nvPr/>
        </p:nvSpPr>
        <p:spPr>
          <a:xfrm>
            <a:off x="5586984" y="2761488"/>
            <a:ext cx="1207008" cy="457200"/>
          </a:xfrm>
          <a:prstGeom prst="rect">
            <a:avLst/>
          </a:prstGeom>
          <a:solidFill>
            <a:srgbClr val="DDEEDD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6" name="Text 54"/>
          <p:cNvSpPr/>
          <p:nvPr/>
        </p:nvSpPr>
        <p:spPr>
          <a:xfrm>
            <a:off x="5623560" y="27980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£3,613</a:t>
            </a:r>
            <a:endParaRPr lang="en-US" sz="1300" dirty="0"/>
          </a:p>
        </p:txBody>
      </p:sp>
      <p:sp>
        <p:nvSpPr>
          <p:cNvPr id="57" name="Shape 55"/>
          <p:cNvSpPr/>
          <p:nvPr/>
        </p:nvSpPr>
        <p:spPr>
          <a:xfrm>
            <a:off x="6793992" y="2761488"/>
            <a:ext cx="1207008" cy="457200"/>
          </a:xfrm>
          <a:prstGeom prst="rect">
            <a:avLst/>
          </a:prstGeom>
          <a:solidFill>
            <a:srgbClr val="DDEEDD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8" name="Text 56"/>
          <p:cNvSpPr/>
          <p:nvPr/>
        </p:nvSpPr>
        <p:spPr>
          <a:xfrm>
            <a:off x="6830568" y="27980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£3,623</a:t>
            </a:r>
            <a:endParaRPr lang="en-US" sz="1300" dirty="0"/>
          </a:p>
        </p:txBody>
      </p:sp>
      <p:sp>
        <p:nvSpPr>
          <p:cNvPr id="59" name="Shape 57"/>
          <p:cNvSpPr/>
          <p:nvPr/>
        </p:nvSpPr>
        <p:spPr>
          <a:xfrm>
            <a:off x="8001000" y="2761488"/>
            <a:ext cx="1207008" cy="457200"/>
          </a:xfrm>
          <a:prstGeom prst="rect">
            <a:avLst/>
          </a:prstGeom>
          <a:solidFill>
            <a:srgbClr val="DDEEDD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0" name="Text 58"/>
          <p:cNvSpPr/>
          <p:nvPr/>
        </p:nvSpPr>
        <p:spPr>
          <a:xfrm>
            <a:off x="8037576" y="27980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£3,643</a:t>
            </a:r>
            <a:endParaRPr lang="en-US" sz="1300" dirty="0"/>
          </a:p>
        </p:txBody>
      </p:sp>
      <p:sp>
        <p:nvSpPr>
          <p:cNvPr id="61" name="Shape 59"/>
          <p:cNvSpPr/>
          <p:nvPr/>
        </p:nvSpPr>
        <p:spPr>
          <a:xfrm>
            <a:off x="365760" y="3218688"/>
            <a:ext cx="1600200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2" name="Text 60"/>
          <p:cNvSpPr/>
          <p:nvPr/>
        </p:nvSpPr>
        <p:spPr>
          <a:xfrm>
            <a:off x="402336" y="3255264"/>
            <a:ext cx="154533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Revenue</a:t>
            </a:r>
            <a:endParaRPr lang="en-US" sz="1300" dirty="0"/>
          </a:p>
        </p:txBody>
      </p:sp>
      <p:sp>
        <p:nvSpPr>
          <p:cNvPr id="63" name="Shape 61"/>
          <p:cNvSpPr/>
          <p:nvPr/>
        </p:nvSpPr>
        <p:spPr>
          <a:xfrm>
            <a:off x="1965960" y="32186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4" name="Text 62"/>
          <p:cNvSpPr/>
          <p:nvPr/>
        </p:nvSpPr>
        <p:spPr>
          <a:xfrm>
            <a:off x="2002536" y="32552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£4,000</a:t>
            </a:r>
            <a:endParaRPr lang="en-US" sz="1300" dirty="0"/>
          </a:p>
        </p:txBody>
      </p:sp>
      <p:sp>
        <p:nvSpPr>
          <p:cNvPr id="65" name="Shape 63"/>
          <p:cNvSpPr/>
          <p:nvPr/>
        </p:nvSpPr>
        <p:spPr>
          <a:xfrm>
            <a:off x="3172968" y="32186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6" name="Text 64"/>
          <p:cNvSpPr/>
          <p:nvPr/>
        </p:nvSpPr>
        <p:spPr>
          <a:xfrm>
            <a:off x="3209544" y="32552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£4,400</a:t>
            </a:r>
            <a:endParaRPr lang="en-US" sz="1300" dirty="0"/>
          </a:p>
        </p:txBody>
      </p:sp>
      <p:sp>
        <p:nvSpPr>
          <p:cNvPr id="67" name="Shape 65"/>
          <p:cNvSpPr/>
          <p:nvPr/>
        </p:nvSpPr>
        <p:spPr>
          <a:xfrm>
            <a:off x="4379976" y="32186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8" name="Text 66"/>
          <p:cNvSpPr/>
          <p:nvPr/>
        </p:nvSpPr>
        <p:spPr>
          <a:xfrm>
            <a:off x="4416552" y="32552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£4,800</a:t>
            </a:r>
            <a:endParaRPr lang="en-US" sz="1300" dirty="0"/>
          </a:p>
        </p:txBody>
      </p:sp>
      <p:sp>
        <p:nvSpPr>
          <p:cNvPr id="69" name="Shape 67"/>
          <p:cNvSpPr/>
          <p:nvPr/>
        </p:nvSpPr>
        <p:spPr>
          <a:xfrm>
            <a:off x="5586984" y="32186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0" name="Text 68"/>
          <p:cNvSpPr/>
          <p:nvPr/>
        </p:nvSpPr>
        <p:spPr>
          <a:xfrm>
            <a:off x="5623560" y="32552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£5,200</a:t>
            </a:r>
            <a:endParaRPr lang="en-US" sz="1300" dirty="0"/>
          </a:p>
        </p:txBody>
      </p:sp>
      <p:sp>
        <p:nvSpPr>
          <p:cNvPr id="71" name="Shape 69"/>
          <p:cNvSpPr/>
          <p:nvPr/>
        </p:nvSpPr>
        <p:spPr>
          <a:xfrm>
            <a:off x="6793992" y="32186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2" name="Text 70"/>
          <p:cNvSpPr/>
          <p:nvPr/>
        </p:nvSpPr>
        <p:spPr>
          <a:xfrm>
            <a:off x="6830568" y="32552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£5,500</a:t>
            </a:r>
            <a:endParaRPr lang="en-US" sz="1300" dirty="0"/>
          </a:p>
        </p:txBody>
      </p:sp>
      <p:sp>
        <p:nvSpPr>
          <p:cNvPr id="73" name="Shape 71"/>
          <p:cNvSpPr/>
          <p:nvPr/>
        </p:nvSpPr>
        <p:spPr>
          <a:xfrm>
            <a:off x="8001000" y="3218688"/>
            <a:ext cx="1207008" cy="457200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4" name="Text 72"/>
          <p:cNvSpPr/>
          <p:nvPr/>
        </p:nvSpPr>
        <p:spPr>
          <a:xfrm>
            <a:off x="8037576" y="32552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£5,800</a:t>
            </a:r>
            <a:endParaRPr lang="en-US" sz="1300" dirty="0"/>
          </a:p>
        </p:txBody>
      </p:sp>
      <p:sp>
        <p:nvSpPr>
          <p:cNvPr id="75" name="Shape 73"/>
          <p:cNvSpPr/>
          <p:nvPr/>
        </p:nvSpPr>
        <p:spPr>
          <a:xfrm>
            <a:off x="365760" y="3675888"/>
            <a:ext cx="1600200" cy="457200"/>
          </a:xfrm>
          <a:prstGeom prst="rect">
            <a:avLst/>
          </a:prstGeom>
          <a:solidFill>
            <a:srgbClr val="D4EDD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6" name="Text 74"/>
          <p:cNvSpPr/>
          <p:nvPr/>
        </p:nvSpPr>
        <p:spPr>
          <a:xfrm>
            <a:off x="402336" y="3712464"/>
            <a:ext cx="154533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557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Profit / Loss</a:t>
            </a:r>
            <a:endParaRPr lang="en-US" sz="1300" dirty="0"/>
          </a:p>
        </p:txBody>
      </p:sp>
      <p:sp>
        <p:nvSpPr>
          <p:cNvPr id="77" name="Shape 75"/>
          <p:cNvSpPr/>
          <p:nvPr/>
        </p:nvSpPr>
        <p:spPr>
          <a:xfrm>
            <a:off x="1965960" y="3675888"/>
            <a:ext cx="1207008" cy="457200"/>
          </a:xfrm>
          <a:prstGeom prst="rect">
            <a:avLst/>
          </a:prstGeom>
          <a:solidFill>
            <a:srgbClr val="D4EDD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8" name="Text 76"/>
          <p:cNvSpPr/>
          <p:nvPr/>
        </p:nvSpPr>
        <p:spPr>
          <a:xfrm>
            <a:off x="2002536" y="3712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557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+£447</a:t>
            </a:r>
            <a:endParaRPr lang="en-US" sz="1300" dirty="0"/>
          </a:p>
        </p:txBody>
      </p:sp>
      <p:sp>
        <p:nvSpPr>
          <p:cNvPr id="79" name="Shape 77"/>
          <p:cNvSpPr/>
          <p:nvPr/>
        </p:nvSpPr>
        <p:spPr>
          <a:xfrm>
            <a:off x="3172968" y="3675888"/>
            <a:ext cx="1207008" cy="457200"/>
          </a:xfrm>
          <a:prstGeom prst="rect">
            <a:avLst/>
          </a:prstGeom>
          <a:solidFill>
            <a:srgbClr val="D4EDD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0" name="Text 78"/>
          <p:cNvSpPr/>
          <p:nvPr/>
        </p:nvSpPr>
        <p:spPr>
          <a:xfrm>
            <a:off x="3209544" y="3712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557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+£827</a:t>
            </a:r>
            <a:endParaRPr lang="en-US" sz="1300" dirty="0"/>
          </a:p>
        </p:txBody>
      </p:sp>
      <p:sp>
        <p:nvSpPr>
          <p:cNvPr id="81" name="Shape 79"/>
          <p:cNvSpPr/>
          <p:nvPr/>
        </p:nvSpPr>
        <p:spPr>
          <a:xfrm>
            <a:off x="4379976" y="3675888"/>
            <a:ext cx="1207008" cy="457200"/>
          </a:xfrm>
          <a:prstGeom prst="rect">
            <a:avLst/>
          </a:prstGeom>
          <a:solidFill>
            <a:srgbClr val="D4EDD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2" name="Text 80"/>
          <p:cNvSpPr/>
          <p:nvPr/>
        </p:nvSpPr>
        <p:spPr>
          <a:xfrm>
            <a:off x="4416552" y="3712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557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+£1,207</a:t>
            </a:r>
            <a:endParaRPr lang="en-US" sz="1300" dirty="0"/>
          </a:p>
        </p:txBody>
      </p:sp>
      <p:sp>
        <p:nvSpPr>
          <p:cNvPr id="83" name="Shape 81"/>
          <p:cNvSpPr/>
          <p:nvPr/>
        </p:nvSpPr>
        <p:spPr>
          <a:xfrm>
            <a:off x="5586984" y="3675888"/>
            <a:ext cx="1207008" cy="457200"/>
          </a:xfrm>
          <a:prstGeom prst="rect">
            <a:avLst/>
          </a:prstGeom>
          <a:solidFill>
            <a:srgbClr val="C8F0D0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4" name="Text 82"/>
          <p:cNvSpPr/>
          <p:nvPr/>
        </p:nvSpPr>
        <p:spPr>
          <a:xfrm>
            <a:off x="5623560" y="3712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557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+£1,587</a:t>
            </a:r>
            <a:endParaRPr lang="en-US" sz="1300" dirty="0"/>
          </a:p>
        </p:txBody>
      </p:sp>
      <p:sp>
        <p:nvSpPr>
          <p:cNvPr id="85" name="Shape 83"/>
          <p:cNvSpPr/>
          <p:nvPr/>
        </p:nvSpPr>
        <p:spPr>
          <a:xfrm>
            <a:off x="6793992" y="3675888"/>
            <a:ext cx="1207008" cy="457200"/>
          </a:xfrm>
          <a:prstGeom prst="rect">
            <a:avLst/>
          </a:prstGeom>
          <a:solidFill>
            <a:srgbClr val="D4EDD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6" name="Text 84"/>
          <p:cNvSpPr/>
          <p:nvPr/>
        </p:nvSpPr>
        <p:spPr>
          <a:xfrm>
            <a:off x="6830568" y="3712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557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+£1,877</a:t>
            </a:r>
            <a:endParaRPr lang="en-US" sz="1300" dirty="0"/>
          </a:p>
        </p:txBody>
      </p:sp>
      <p:sp>
        <p:nvSpPr>
          <p:cNvPr id="87" name="Shape 85"/>
          <p:cNvSpPr/>
          <p:nvPr/>
        </p:nvSpPr>
        <p:spPr>
          <a:xfrm>
            <a:off x="8001000" y="3675888"/>
            <a:ext cx="1207008" cy="457200"/>
          </a:xfrm>
          <a:prstGeom prst="rect">
            <a:avLst/>
          </a:prstGeom>
          <a:solidFill>
            <a:srgbClr val="D4EDDA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8" name="Text 86"/>
          <p:cNvSpPr/>
          <p:nvPr/>
        </p:nvSpPr>
        <p:spPr>
          <a:xfrm>
            <a:off x="8037576" y="3712464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557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+£2,157</a:t>
            </a:r>
            <a:endParaRPr lang="en-US" sz="1300" dirty="0"/>
          </a:p>
        </p:txBody>
      </p:sp>
      <p:sp>
        <p:nvSpPr>
          <p:cNvPr id="89" name="Text 87"/>
          <p:cNvSpPr/>
          <p:nvPr/>
        </p:nvSpPr>
        <p:spPr>
          <a:xfrm>
            <a:off x="5586984" y="1389888"/>
            <a:ext cx="120700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400" dirty="0"/>
          </a:p>
        </p:txBody>
      </p:sp>
      <p:sp>
        <p:nvSpPr>
          <p:cNvPr id="90" name="Text 88"/>
          <p:cNvSpPr/>
          <p:nvPr/>
        </p:nvSpPr>
        <p:spPr>
          <a:xfrm>
            <a:off x="365760" y="4206240"/>
            <a:ext cx="84124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3D4F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★ Month 10 = break-even stability point (business plan milestone)</a:t>
            </a:r>
            <a:endParaRPr lang="en-US" sz="1100" dirty="0"/>
          </a:p>
        </p:txBody>
      </p:sp>
      <p:sp>
        <p:nvSpPr>
          <p:cNvPr id="91" name="Shape 89"/>
          <p:cNvSpPr/>
          <p:nvPr/>
        </p:nvSpPr>
        <p:spPr>
          <a:xfrm>
            <a:off x="365760" y="4453128"/>
            <a:ext cx="8412480" cy="594360"/>
          </a:xfrm>
          <a:prstGeom prst="rect">
            <a:avLst/>
          </a:prstGeom>
          <a:solidFill>
            <a:srgbClr val="EBF5EC"/>
          </a:solidFill>
          <a:ln w="12700">
            <a:solidFill>
              <a:srgbClr val="D6D6D6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2" name="Text 90"/>
          <p:cNvSpPr/>
          <p:nvPr/>
        </p:nvSpPr>
        <p:spPr>
          <a:xfrm>
            <a:off x="502920" y="4480560"/>
            <a:ext cx="822960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Year 1 Summary:  </a:t>
            </a:r>
            <a:r>
              <a:rPr lang="en-US" sz="14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Revenue </a:t>
            </a:r>
            <a:r>
              <a:rPr lang="en-US" sz="1400" b="1" dirty="0">
                <a:solidFill>
                  <a:srgbClr val="3AB5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~£41,400  </a:t>
            </a:r>
            <a:r>
              <a:rPr lang="en-US" sz="14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Total Profit (Months 7-12) </a:t>
            </a:r>
            <a:r>
              <a:rPr lang="en-US" sz="1400" b="1" dirty="0">
                <a:solidFill>
                  <a:srgbClr val="3AB5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~£8,102  </a:t>
            </a:r>
            <a:r>
              <a:rPr lang="en-US" sz="14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Cumulative Break-Even achieved at </a:t>
            </a:r>
            <a:r>
              <a:rPr lang="en-US" sz="1400" b="1" dirty="0">
                <a:solidFill>
                  <a:srgbClr val="3AB5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10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64592"/>
            <a:ext cx="84124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8. Conclusion</a:t>
            </a:r>
            <a:endParaRPr lang="en-US" sz="3800" dirty="0"/>
          </a:p>
        </p:txBody>
      </p:sp>
      <p:sp>
        <p:nvSpPr>
          <p:cNvPr id="3" name="Shape 1"/>
          <p:cNvSpPr/>
          <p:nvPr/>
        </p:nvSpPr>
        <p:spPr>
          <a:xfrm>
            <a:off x="365760" y="877824"/>
            <a:ext cx="8412480" cy="41148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365760" y="987552"/>
            <a:ext cx="109728" cy="3200400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21792" y="1005840"/>
            <a:ext cx="8138160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Grow &amp; Work fills a clear gap in Peterborough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621792" y="1554480"/>
            <a:ext cx="8138160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Only Hub combining Coworking + Mentoring + Virtual Office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621792" y="2103120"/>
            <a:ext cx="8138160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Affordable: from £10 per session · £30/month Virtual Office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621792" y="2651760"/>
            <a:ext cx="8138160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Break-Even at Month 10 · Year 1 Total Revenue ~£41,400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621792" y="3200400"/>
            <a:ext cx="813816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2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</a:t>
            </a:r>
            <a:r>
              <a:rPr lang="en-US" sz="2200" dirty="0"/>
              <a:t>Community Coworking builds Confidence and Success</a:t>
            </a:r>
          </a:p>
        </p:txBody>
      </p:sp>
      <p:sp>
        <p:nvSpPr>
          <p:cNvPr id="10" name="Text 8"/>
          <p:cNvSpPr/>
          <p:nvPr/>
        </p:nvSpPr>
        <p:spPr>
          <a:xfrm>
            <a:off x="621792" y="3749040"/>
            <a:ext cx="813816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20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  </a:t>
            </a:r>
            <a:r>
              <a:rPr lang="en-US" sz="2200" dirty="0"/>
              <a:t>Small, Focused Ideas are Commercially Viable</a:t>
            </a:r>
          </a:p>
        </p:txBody>
      </p:sp>
      <p:pic>
        <p:nvPicPr>
          <p:cNvPr id="11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9480" y="54864"/>
            <a:ext cx="1508760" cy="822960"/>
          </a:xfrm>
          <a:prstGeom prst="rect">
            <a:avLst/>
          </a:prstGeom>
        </p:spPr>
      </p:pic>
      <p:sp>
        <p:nvSpPr>
          <p:cNvPr id="12" name="Shape 9"/>
          <p:cNvSpPr/>
          <p:nvPr/>
        </p:nvSpPr>
        <p:spPr>
          <a:xfrm>
            <a:off x="0" y="4882896"/>
            <a:ext cx="9144000" cy="260604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365760" y="4892040"/>
            <a:ext cx="84124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 for your attention 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64592"/>
            <a:ext cx="84124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3800" dirty="0"/>
          </a:p>
        </p:txBody>
      </p:sp>
      <p:sp>
        <p:nvSpPr>
          <p:cNvPr id="3" name="Shape 1"/>
          <p:cNvSpPr/>
          <p:nvPr/>
        </p:nvSpPr>
        <p:spPr>
          <a:xfrm>
            <a:off x="365760" y="877824"/>
            <a:ext cx="8412480" cy="41148"/>
          </a:xfrm>
          <a:prstGeom prst="rect">
            <a:avLst/>
          </a:prstGeom>
          <a:solidFill>
            <a:srgbClr val="3AB54A"/>
          </a:solidFill>
          <a:ln w="12700">
            <a:solidFill>
              <a:srgbClr val="3AB5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969264"/>
            <a:ext cx="8412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AB5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 &amp; Online Sources</a:t>
            </a:r>
            <a:endParaRPr lang="en-US" sz="1300" dirty="0"/>
          </a:p>
        </p:txBody>
      </p:sp>
      <p:sp>
        <p:nvSpPr>
          <p:cNvPr id="5" name="Shape 3"/>
          <p:cNvSpPr/>
          <p:nvPr/>
        </p:nvSpPr>
        <p:spPr>
          <a:xfrm>
            <a:off x="365760" y="1298448"/>
            <a:ext cx="8412480" cy="347472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75488" y="133502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Barrow, C., Barrow, P. and Brown, R. (2012) </a:t>
            </a:r>
            <a:r>
              <a:rPr lang="en-US" sz="1150" i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Business Plan Workbook</a:t>
            </a: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7th edn. London: Kogan Page.</a:t>
            </a:r>
            <a:endParaRPr lang="en-US" sz="1150" dirty="0"/>
          </a:p>
        </p:txBody>
      </p:sp>
      <p:sp>
        <p:nvSpPr>
          <p:cNvPr id="7" name="Shape 5"/>
          <p:cNvSpPr/>
          <p:nvPr/>
        </p:nvSpPr>
        <p:spPr>
          <a:xfrm>
            <a:off x="365760" y="1645920"/>
            <a:ext cx="8412480" cy="347472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75488" y="1682496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Bouncken, R.B. and Reuschl, A.J. (2018) 'Coworking-spaces', </a:t>
            </a:r>
            <a:r>
              <a:rPr lang="en-US" sz="1150" i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of Managerial Science</a:t>
            </a: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12(1), pp. 317–334.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365760" y="1993392"/>
            <a:ext cx="8412480" cy="347472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75488" y="202996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Burns, P. (2022) </a:t>
            </a:r>
            <a:r>
              <a:rPr lang="en-US" sz="1150" i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Entrepreneurship and Small Business</a:t>
            </a: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London: Red Globe Press.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365760" y="2340864"/>
            <a:ext cx="8412480" cy="347472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75488" y="237744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Growth Service (2025) </a:t>
            </a:r>
            <a:r>
              <a:rPr lang="en-US" sz="1150" i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Compare and choose a business structure</a:t>
            </a: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Available at: business.gov.uk [Accessed: 16 Feb 2026].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365760" y="2688336"/>
            <a:ext cx="8412480" cy="347472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75488" y="2724912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Federation of Small Businesses (2025) UK Small Business Statistics. Available at: fsb.org.uk [Accessed: 15 Mar 2026].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365760" y="3035808"/>
            <a:ext cx="8412480" cy="347472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475488" y="307238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Office for National Statistics (2025) </a:t>
            </a:r>
            <a:r>
              <a:rPr lang="en-US" sz="1150" i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Trends in Self-Employment in the UK</a:t>
            </a: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Available at: ons.gov.uk [Accessed: 15 Mar 2026].</a:t>
            </a:r>
            <a:endParaRPr lang="en-US" sz="1150" dirty="0"/>
          </a:p>
        </p:txBody>
      </p:sp>
      <p:sp>
        <p:nvSpPr>
          <p:cNvPr id="17" name="Shape 15"/>
          <p:cNvSpPr/>
          <p:nvPr/>
        </p:nvSpPr>
        <p:spPr>
          <a:xfrm>
            <a:off x="365760" y="3383280"/>
            <a:ext cx="8412480" cy="347472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75488" y="3419856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Smithson, B. (2018) </a:t>
            </a:r>
            <a:r>
              <a:rPr lang="en-US" sz="1150" i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Choosing the right business structure. Companies House blog</a:t>
            </a: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Available at: companieshouse.blog.gov.uk [Accessed: 20 Feb 2026].</a:t>
            </a:r>
            <a:endParaRPr lang="en-US" sz="1150" dirty="0"/>
          </a:p>
        </p:txBody>
      </p:sp>
      <p:sp>
        <p:nvSpPr>
          <p:cNvPr id="19" name="Shape 17"/>
          <p:cNvSpPr/>
          <p:nvPr/>
        </p:nvSpPr>
        <p:spPr>
          <a:xfrm>
            <a:off x="365760" y="3730752"/>
            <a:ext cx="8412480" cy="347472"/>
          </a:xfrm>
          <a:prstGeom prst="rect">
            <a:avLst/>
          </a:prstGeom>
          <a:solidFill>
            <a:srgbClr val="FFFFFF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75488" y="376732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Stokes, D. and Wilson, N. (2021) </a:t>
            </a:r>
            <a:r>
              <a:rPr lang="en-US" sz="1150" i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Small Business Management and Entrepreneurship</a:t>
            </a: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8th edn. Andover: Cengage.</a:t>
            </a:r>
            <a:endParaRPr lang="en-US" sz="1150" dirty="0"/>
          </a:p>
        </p:txBody>
      </p:sp>
      <p:sp>
        <p:nvSpPr>
          <p:cNvPr id="21" name="Shape 19"/>
          <p:cNvSpPr/>
          <p:nvPr/>
        </p:nvSpPr>
        <p:spPr>
          <a:xfrm>
            <a:off x="365760" y="4078224"/>
            <a:ext cx="8412480" cy="347472"/>
          </a:xfrm>
          <a:prstGeom prst="rect">
            <a:avLst/>
          </a:prstGeom>
          <a:solidFill>
            <a:srgbClr val="EBF5EC"/>
          </a:solidFill>
          <a:ln w="6350">
            <a:solidFill>
              <a:srgbClr val="D6D6D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75488" y="411480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Thiel, P. and Masters, B. (2015) </a:t>
            </a:r>
            <a:r>
              <a:rPr lang="en-US" sz="1150" i="1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Zero to One</a:t>
            </a:r>
            <a:r>
              <a:rPr lang="en-US" sz="1150" dirty="0">
                <a:solidFill>
                  <a:srgbClr val="1A23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London: Virgin Books.</a:t>
            </a:r>
            <a:endParaRPr lang="en-US" sz="1150" dirty="0"/>
          </a:p>
        </p:txBody>
      </p:sp>
      <p:sp>
        <p:nvSpPr>
          <p:cNvPr id="23" name="Text 21"/>
          <p:cNvSpPr/>
          <p:nvPr/>
        </p:nvSpPr>
        <p:spPr>
          <a:xfrm>
            <a:off x="365760" y="4517136"/>
            <a:ext cx="8412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AB5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Image Credit</a:t>
            </a:r>
            <a:endParaRPr lang="en-US" sz="1300" dirty="0"/>
          </a:p>
        </p:txBody>
      </p:sp>
      <p:sp>
        <p:nvSpPr>
          <p:cNvPr id="24" name="Shape 22"/>
          <p:cNvSpPr/>
          <p:nvPr/>
        </p:nvSpPr>
        <p:spPr>
          <a:xfrm>
            <a:off x="365760" y="4791456"/>
            <a:ext cx="8412480" cy="329184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475488" y="481888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1 cover photo: Setting.io (2025) Modern coworking space. Available at: https://setting.io (Accessed: 10 April 2026). For academic representation only.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1444</Words>
  <Application>Microsoft Office PowerPoint</Application>
  <PresentationFormat>On-screen Show (16:9)</PresentationFormat>
  <Paragraphs>281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Grow &amp; Work – Business Plan Pitch</dc:title>
  <dc:subject>PptxGenJS Presentation</dc:subject>
  <dc:creator>Adam Kowalik</dc:creator>
  <cp:lastModifiedBy>Adam Kowalik</cp:lastModifiedBy>
  <cp:revision>2</cp:revision>
  <cp:lastPrinted>2026-04-12T19:57:10Z</cp:lastPrinted>
  <dcterms:created xsi:type="dcterms:W3CDTF">2026-04-12T18:55:51Z</dcterms:created>
  <dcterms:modified xsi:type="dcterms:W3CDTF">2026-04-12T19:57:44Z</dcterms:modified>
</cp:coreProperties>
</file>