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91" r:id="rId3"/>
    <p:sldId id="292" r:id="rId4"/>
    <p:sldId id="290" r:id="rId5"/>
    <p:sldId id="293" r:id="rId6"/>
    <p:sldId id="294" r:id="rId7"/>
    <p:sldId id="295" r:id="rId8"/>
    <p:sldId id="303" r:id="rId9"/>
    <p:sldId id="298" r:id="rId10"/>
    <p:sldId id="300" r:id="rId11"/>
    <p:sldId id="299" r:id="rId12"/>
    <p:sldId id="296" r:id="rId13"/>
    <p:sldId id="297" r:id="rId14"/>
    <p:sldId id="285" r:id="rId15"/>
    <p:sldId id="287" r:id="rId16"/>
    <p:sldId id="286" r:id="rId17"/>
    <p:sldId id="304" r:id="rId18"/>
    <p:sldId id="288" r:id="rId19"/>
    <p:sldId id="301" r:id="rId20"/>
    <p:sldId id="302" r:id="rId21"/>
    <p:sldId id="28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80" d="100"/>
          <a:sy n="80" d="100"/>
        </p:scale>
        <p:origin x="2514" y="7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27/09/2021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27/09/2021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27/09/2021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a:t>Burning Christians: Persecutions in the Julio-Claudian Period</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5" name="Picture 4"/>
          <p:cNvPicPr>
            <a:picLocks noChangeAspect="1"/>
          </p:cNvPicPr>
          <p:nvPr/>
        </p:nvPicPr>
        <p:blipFill>
          <a:blip r:embed="rId2"/>
          <a:stretch>
            <a:fillRect/>
          </a:stretch>
        </p:blipFill>
        <p:spPr>
          <a:xfrm>
            <a:off x="2521771" y="3757940"/>
            <a:ext cx="4066453" cy="2341001"/>
          </a:xfrm>
          <a:prstGeom prst="rect">
            <a:avLst/>
          </a:prstGeom>
        </p:spPr>
      </p:pic>
      <p:sp>
        <p:nvSpPr>
          <p:cNvPr id="6" name="Rectangle 5"/>
          <p:cNvSpPr/>
          <p:nvPr/>
        </p:nvSpPr>
        <p:spPr>
          <a:xfrm>
            <a:off x="2105031" y="6061489"/>
            <a:ext cx="4933935" cy="369332"/>
          </a:xfrm>
          <a:prstGeom prst="rect">
            <a:avLst/>
          </a:prstGeom>
        </p:spPr>
        <p:txBody>
          <a:bodyPr wrap="square">
            <a:spAutoFit/>
          </a:bodyPr>
          <a:lstStyle/>
          <a:p>
            <a:pPr algn="ctr"/>
            <a:r>
              <a:rPr lang="en-GB" i="1" dirty="0"/>
              <a:t>The Last Prayer </a:t>
            </a:r>
            <a:r>
              <a:rPr lang="en-GB" dirty="0"/>
              <a:t>by J.-L. </a:t>
            </a:r>
            <a:r>
              <a:rPr lang="en-GB" dirty="0" err="1"/>
              <a:t>Gérôme</a:t>
            </a:r>
            <a:r>
              <a:rPr lang="en-GB" dirty="0"/>
              <a:t> (1824-1904). </a:t>
            </a:r>
          </a:p>
        </p:txBody>
      </p:sp>
    </p:spTree>
    <p:extLst>
      <p:ext uri="{BB962C8B-B14F-4D97-AF65-F5344CB8AC3E}">
        <p14:creationId xmlns:p14="http://schemas.microsoft.com/office/powerpoint/2010/main" val="1004288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fontScale="92500" lnSpcReduction="20000"/>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5100" b="1" dirty="0">
                <a:solidFill>
                  <a:prstClr val="black"/>
                </a:solidFill>
              </a:rPr>
              <a:t>Roman Responses to “Foreign” Religious Cults</a:t>
            </a:r>
            <a:endParaRPr lang="en-GB" sz="100" dirty="0">
              <a:solidFill>
                <a:prstClr val="black"/>
              </a:solidFill>
            </a:endParaRPr>
          </a:p>
        </p:txBody>
      </p:sp>
    </p:spTree>
    <p:extLst>
      <p:ext uri="{BB962C8B-B14F-4D97-AF65-F5344CB8AC3E}">
        <p14:creationId xmlns:p14="http://schemas.microsoft.com/office/powerpoint/2010/main" val="1254420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Adoption and Adaptation </a:t>
            </a:r>
          </a:p>
        </p:txBody>
      </p:sp>
      <p:sp>
        <p:nvSpPr>
          <p:cNvPr id="4" name="Content Placeholder 3"/>
          <p:cNvSpPr>
            <a:spLocks noGrp="1"/>
          </p:cNvSpPr>
          <p:nvPr>
            <p:ph sz="half" idx="1"/>
          </p:nvPr>
        </p:nvSpPr>
        <p:spPr>
          <a:xfrm>
            <a:off x="179512" y="1556792"/>
            <a:ext cx="4320480" cy="5112568"/>
          </a:xfrm>
        </p:spPr>
        <p:txBody>
          <a:bodyPr>
            <a:normAutofit fontScale="85000" lnSpcReduction="20000"/>
          </a:bodyPr>
          <a:lstStyle/>
          <a:p>
            <a:r>
              <a:rPr lang="en-GB" i="1" dirty="0" err="1"/>
              <a:t>Evocatio</a:t>
            </a:r>
            <a:r>
              <a:rPr lang="en-GB" dirty="0"/>
              <a:t> – inviting a foreign god/removing a foreign cult to Rome – </a:t>
            </a:r>
            <a:r>
              <a:rPr lang="en-GB" b="1" dirty="0" err="1"/>
              <a:t>Macrobius</a:t>
            </a:r>
            <a:r>
              <a:rPr lang="en-GB" b="1" dirty="0"/>
              <a:t> </a:t>
            </a:r>
            <a:r>
              <a:rPr lang="en-GB" b="1" i="1" dirty="0"/>
              <a:t>Saturnalia </a:t>
            </a:r>
            <a:r>
              <a:rPr lang="en-GB" b="1" dirty="0"/>
              <a:t>3.9.7-9</a:t>
            </a:r>
            <a:r>
              <a:rPr lang="en-GB" dirty="0"/>
              <a:t>.</a:t>
            </a:r>
          </a:p>
          <a:p>
            <a:pPr lvl="1"/>
            <a:r>
              <a:rPr lang="en-GB" dirty="0"/>
              <a:t>Sibylline books – collections of oracles and </a:t>
            </a:r>
            <a:r>
              <a:rPr lang="en-GB" i="1" dirty="0" err="1"/>
              <a:t>remedia</a:t>
            </a:r>
            <a:r>
              <a:rPr lang="en-GB" dirty="0"/>
              <a:t> – kept by the (</a:t>
            </a:r>
            <a:r>
              <a:rPr lang="en-GB" i="1" dirty="0" err="1"/>
              <a:t>duoviri</a:t>
            </a:r>
            <a:r>
              <a:rPr lang="en-GB" i="1" dirty="0"/>
              <a:t> /</a:t>
            </a:r>
            <a:r>
              <a:rPr lang="en-GB" i="1" dirty="0" err="1"/>
              <a:t>quindecemiviri</a:t>
            </a:r>
            <a:r>
              <a:rPr lang="en-GB" dirty="0"/>
              <a:t>) </a:t>
            </a:r>
            <a:r>
              <a:rPr lang="en-GB" b="1" dirty="0" err="1"/>
              <a:t>sacris</a:t>
            </a:r>
            <a:r>
              <a:rPr lang="en-GB" b="1" dirty="0"/>
              <a:t> </a:t>
            </a:r>
            <a:r>
              <a:rPr lang="en-GB" b="1" dirty="0" err="1"/>
              <a:t>faciundis</a:t>
            </a:r>
            <a:r>
              <a:rPr lang="en-GB" dirty="0"/>
              <a:t>. </a:t>
            </a:r>
          </a:p>
          <a:p>
            <a:pPr lvl="1"/>
            <a:endParaRPr lang="en-GB" sz="600" dirty="0"/>
          </a:p>
          <a:p>
            <a:endParaRPr lang="en-GB" sz="500" dirty="0"/>
          </a:p>
          <a:p>
            <a:r>
              <a:rPr lang="en-GB" dirty="0"/>
              <a:t>Aesculapius = </a:t>
            </a:r>
            <a:r>
              <a:rPr lang="el-GR" dirty="0"/>
              <a:t>Ἀσκληπιός; </a:t>
            </a:r>
            <a:r>
              <a:rPr lang="en-GB" dirty="0"/>
              <a:t>introduced from Epidaurus - 293/92 BC - </a:t>
            </a:r>
            <a:r>
              <a:rPr lang="en-GB" b="1" dirty="0"/>
              <a:t>Livy 10.47.6-7</a:t>
            </a:r>
            <a:r>
              <a:rPr lang="en-GB" dirty="0"/>
              <a:t>.</a:t>
            </a:r>
          </a:p>
          <a:p>
            <a:endParaRPr lang="en-GB" sz="600" dirty="0"/>
          </a:p>
          <a:p>
            <a:r>
              <a:rPr lang="en-GB" dirty="0"/>
              <a:t>Black stone of Magna Mater brought from Pergamum – meet at Ostia by Scipio </a:t>
            </a:r>
            <a:r>
              <a:rPr lang="en-GB" dirty="0" err="1"/>
              <a:t>Nasica</a:t>
            </a:r>
            <a:r>
              <a:rPr lang="en-GB" dirty="0"/>
              <a:t> I and a procession of Roman Matrons – games begun in 194 BC – </a:t>
            </a:r>
            <a:r>
              <a:rPr lang="en-GB" b="1" dirty="0"/>
              <a:t>Livy 29.14</a:t>
            </a:r>
            <a:r>
              <a:rPr lang="en-GB" dirty="0"/>
              <a:t>.</a:t>
            </a:r>
          </a:p>
          <a:p>
            <a:endParaRPr lang="en-GB" dirty="0"/>
          </a:p>
          <a:p>
            <a:endParaRPr lang="en-GB" dirty="0"/>
          </a:p>
        </p:txBody>
      </p:sp>
      <p:pic>
        <p:nvPicPr>
          <p:cNvPr id="6" name="Content Placeholder 5" descr="Temple of Cybele, or Magna Mater"/>
          <p:cNvPicPr>
            <a:picLocks noGrp="1" noChangeAspect="1" noChangeArrowheads="1"/>
          </p:cNvPicPr>
          <p:nvPr>
            <p:ph sz="half" idx="2"/>
          </p:nvPr>
        </p:nvPicPr>
        <p:blipFill>
          <a:blip r:embed="rId2" cstate="print"/>
          <a:srcRect/>
          <a:stretch>
            <a:fillRect/>
          </a:stretch>
        </p:blipFill>
        <p:spPr bwMode="auto">
          <a:xfrm>
            <a:off x="4860032" y="1522067"/>
            <a:ext cx="3976120" cy="2746008"/>
          </a:xfrm>
          <a:prstGeom prst="rect">
            <a:avLst/>
          </a:prstGeom>
          <a:noFill/>
        </p:spPr>
      </p:pic>
      <p:sp>
        <p:nvSpPr>
          <p:cNvPr id="7" name="Rectangle 6"/>
          <p:cNvSpPr/>
          <p:nvPr/>
        </p:nvSpPr>
        <p:spPr>
          <a:xfrm>
            <a:off x="5220072" y="4268075"/>
            <a:ext cx="3456384" cy="276999"/>
          </a:xfrm>
          <a:prstGeom prst="rect">
            <a:avLst/>
          </a:prstGeom>
        </p:spPr>
        <p:txBody>
          <a:bodyPr wrap="square">
            <a:spAutoFit/>
          </a:bodyPr>
          <a:lstStyle/>
          <a:p>
            <a:r>
              <a:rPr lang="en-GB" sz="1200" dirty="0"/>
              <a:t>Temple of Magna Mater, depicted on </a:t>
            </a:r>
            <a:r>
              <a:rPr lang="en-GB" sz="1200" dirty="0" err="1"/>
              <a:t>Ara</a:t>
            </a:r>
            <a:r>
              <a:rPr lang="en-GB" sz="1200" dirty="0"/>
              <a:t> </a:t>
            </a:r>
            <a:r>
              <a:rPr lang="en-GB" sz="1200" dirty="0" err="1"/>
              <a:t>Pacis</a:t>
            </a:r>
            <a:endParaRPr lang="en-GB" sz="1200" dirty="0"/>
          </a:p>
        </p:txBody>
      </p:sp>
      <p:sp>
        <p:nvSpPr>
          <p:cNvPr id="8" name="Rectangle 7"/>
          <p:cNvSpPr/>
          <p:nvPr/>
        </p:nvSpPr>
        <p:spPr>
          <a:xfrm>
            <a:off x="4572000" y="4545074"/>
            <a:ext cx="4464496" cy="2031325"/>
          </a:xfrm>
          <a:prstGeom prst="rect">
            <a:avLst/>
          </a:prstGeom>
        </p:spPr>
        <p:txBody>
          <a:bodyPr wrap="square">
            <a:spAutoFit/>
          </a:bodyPr>
          <a:lstStyle/>
          <a:p>
            <a:r>
              <a:rPr lang="en-GB" sz="1400" dirty="0"/>
              <a:t>“…even though she has, in pursuance of oracles, introduced certain rites from abroad, she celebrates them in accordance with her own traditions, after banishing all fabulous clap-trap… the priest and priestess of the goddess are Phrygians… no native Roman walks in procession through the city arrayed in a multi-coloured robe, begging alms or escorted by flute-players, or worships the god with the Phrygian ceremonies…” – </a:t>
            </a:r>
            <a:r>
              <a:rPr lang="en-GB" sz="1400" b="1" dirty="0"/>
              <a:t>Dionysius of Halicarnassus 2.19</a:t>
            </a:r>
            <a:r>
              <a:rPr lang="en-GB" sz="1400" dirty="0"/>
              <a:t>.</a:t>
            </a:r>
          </a:p>
        </p:txBody>
      </p:sp>
    </p:spTree>
    <p:extLst>
      <p:ext uri="{BB962C8B-B14F-4D97-AF65-F5344CB8AC3E}">
        <p14:creationId xmlns:p14="http://schemas.microsoft.com/office/powerpoint/2010/main" val="3875804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Purges and persecutions in earlier Roman history</a:t>
            </a:r>
          </a:p>
        </p:txBody>
      </p:sp>
      <p:sp>
        <p:nvSpPr>
          <p:cNvPr id="4" name="Content Placeholder 3"/>
          <p:cNvSpPr>
            <a:spLocks noGrp="1"/>
          </p:cNvSpPr>
          <p:nvPr>
            <p:ph sz="quarter" idx="1"/>
          </p:nvPr>
        </p:nvSpPr>
        <p:spPr>
          <a:xfrm>
            <a:off x="107504" y="1527048"/>
            <a:ext cx="6768752" cy="5214320"/>
          </a:xfrm>
        </p:spPr>
        <p:txBody>
          <a:bodyPr>
            <a:normAutofit fontScale="92500" lnSpcReduction="20000"/>
          </a:bodyPr>
          <a:lstStyle/>
          <a:p>
            <a:r>
              <a:rPr lang="en-GB" dirty="0"/>
              <a:t>213 BC: suppression of foreign “superstitious rites” by the M. </a:t>
            </a:r>
            <a:r>
              <a:rPr lang="en-GB" dirty="0" err="1"/>
              <a:t>Aemilius</a:t>
            </a:r>
            <a:r>
              <a:rPr lang="en-GB" dirty="0"/>
              <a:t>, the City praetor – </a:t>
            </a:r>
            <a:r>
              <a:rPr lang="en-GB" b="1" dirty="0"/>
              <a:t>Livy 25.1</a:t>
            </a:r>
            <a:r>
              <a:rPr lang="en-GB" dirty="0"/>
              <a:t>.</a:t>
            </a:r>
          </a:p>
          <a:p>
            <a:endParaRPr lang="en-GB" sz="500" dirty="0"/>
          </a:p>
          <a:p>
            <a:r>
              <a:rPr lang="en-GB" dirty="0"/>
              <a:t>Suppression of rites of Bacchus in 186 BC – </a:t>
            </a:r>
            <a:r>
              <a:rPr lang="en-GB" b="1" dirty="0"/>
              <a:t>Livy 39.8-18</a:t>
            </a:r>
            <a:r>
              <a:rPr lang="en-GB" dirty="0"/>
              <a:t>; </a:t>
            </a:r>
            <a:r>
              <a:rPr lang="en-GB" i="1" dirty="0" err="1"/>
              <a:t>Senatus</a:t>
            </a:r>
            <a:r>
              <a:rPr lang="en-GB" i="1" dirty="0"/>
              <a:t> </a:t>
            </a:r>
            <a:r>
              <a:rPr lang="en-GB" i="1" dirty="0" err="1"/>
              <a:t>consultum</a:t>
            </a:r>
            <a:r>
              <a:rPr lang="en-GB" i="1" dirty="0"/>
              <a:t> de </a:t>
            </a:r>
            <a:r>
              <a:rPr lang="en-GB" i="1" dirty="0" err="1"/>
              <a:t>bacchanalibus</a:t>
            </a:r>
            <a:r>
              <a:rPr lang="en-GB" i="1" dirty="0"/>
              <a:t> </a:t>
            </a:r>
            <a:r>
              <a:rPr lang="en-GB" dirty="0"/>
              <a:t>- </a:t>
            </a:r>
            <a:r>
              <a:rPr lang="en-GB" b="1" i="1" dirty="0"/>
              <a:t>ILS</a:t>
            </a:r>
            <a:r>
              <a:rPr lang="en-GB" b="1" dirty="0"/>
              <a:t> 18 = </a:t>
            </a:r>
            <a:r>
              <a:rPr lang="en-GB" b="1" i="1" dirty="0"/>
              <a:t>ILLRP</a:t>
            </a:r>
            <a:r>
              <a:rPr lang="en-GB" b="1" dirty="0"/>
              <a:t>511</a:t>
            </a:r>
            <a:r>
              <a:rPr lang="en-GB" dirty="0"/>
              <a:t>.</a:t>
            </a:r>
          </a:p>
          <a:p>
            <a:endParaRPr lang="en-GB" sz="500" dirty="0"/>
          </a:p>
          <a:p>
            <a:r>
              <a:rPr lang="en-GB" dirty="0"/>
              <a:t>139 BC: the praetor for foreigners, </a:t>
            </a:r>
            <a:r>
              <a:rPr lang="en-GB" dirty="0" err="1"/>
              <a:t>Gnaeus</a:t>
            </a:r>
            <a:r>
              <a:rPr lang="en-GB" dirty="0"/>
              <a:t> Cornelius </a:t>
            </a:r>
            <a:r>
              <a:rPr lang="en-GB" dirty="0" err="1"/>
              <a:t>Hispanus</a:t>
            </a:r>
            <a:r>
              <a:rPr lang="en-GB" dirty="0"/>
              <a:t>, issued an edict ordering the </a:t>
            </a:r>
            <a:r>
              <a:rPr lang="en-GB" dirty="0" err="1"/>
              <a:t>Chaldaeans</a:t>
            </a:r>
            <a:r>
              <a:rPr lang="en-GB" dirty="0"/>
              <a:t> to leave the city and Italy within ten days –</a:t>
            </a:r>
            <a:r>
              <a:rPr lang="en-GB" b="1" dirty="0" err="1"/>
              <a:t>Valerius</a:t>
            </a:r>
            <a:r>
              <a:rPr lang="en-GB" b="1" dirty="0"/>
              <a:t> Maximus </a:t>
            </a:r>
            <a:r>
              <a:rPr lang="en-GB" b="1" i="1" dirty="0"/>
              <a:t>Memorable Deeds and Sayings </a:t>
            </a:r>
            <a:r>
              <a:rPr lang="en-GB" b="1" dirty="0"/>
              <a:t>1.3.3.</a:t>
            </a:r>
          </a:p>
          <a:p>
            <a:endParaRPr lang="en-GB" sz="600" dirty="0"/>
          </a:p>
          <a:p>
            <a:r>
              <a:rPr lang="en-GB" dirty="0"/>
              <a:t>53 BC: temples, including that of Isis and </a:t>
            </a:r>
            <a:r>
              <a:rPr lang="en-GB" dirty="0" err="1"/>
              <a:t>Serapis</a:t>
            </a:r>
            <a:r>
              <a:rPr lang="en-GB" dirty="0"/>
              <a:t>, in the city torn down by decree of the Senate – </a:t>
            </a:r>
            <a:r>
              <a:rPr lang="en-GB" b="1" dirty="0"/>
              <a:t>Cassius </a:t>
            </a:r>
            <a:r>
              <a:rPr lang="en-GB" b="1" dirty="0" err="1"/>
              <a:t>Dio</a:t>
            </a:r>
            <a:r>
              <a:rPr lang="en-GB" b="1" dirty="0"/>
              <a:t> 40.47</a:t>
            </a:r>
            <a:r>
              <a:rPr lang="en-GB" dirty="0"/>
              <a:t>.</a:t>
            </a:r>
          </a:p>
          <a:p>
            <a:pPr marL="0" indent="0">
              <a:buNone/>
            </a:pPr>
            <a:endParaRPr lang="en-GB" dirty="0"/>
          </a:p>
          <a:p>
            <a:endParaRPr lang="en-GB" dirty="0"/>
          </a:p>
        </p:txBody>
      </p:sp>
      <p:pic>
        <p:nvPicPr>
          <p:cNvPr id="6" name="Picture 5"/>
          <p:cNvPicPr>
            <a:picLocks noChangeAspect="1"/>
          </p:cNvPicPr>
          <p:nvPr/>
        </p:nvPicPr>
        <p:blipFill rotWithShape="1">
          <a:blip r:embed="rId2"/>
          <a:srcRect r="186"/>
          <a:stretch/>
        </p:blipFill>
        <p:spPr>
          <a:xfrm>
            <a:off x="6876256" y="2420888"/>
            <a:ext cx="2100088" cy="2849084"/>
          </a:xfrm>
          <a:prstGeom prst="rect">
            <a:avLst/>
          </a:prstGeom>
        </p:spPr>
      </p:pic>
      <p:sp>
        <p:nvSpPr>
          <p:cNvPr id="7" name="Rectangle 6"/>
          <p:cNvSpPr/>
          <p:nvPr/>
        </p:nvSpPr>
        <p:spPr>
          <a:xfrm>
            <a:off x="6876256" y="5269972"/>
            <a:ext cx="2160240" cy="738664"/>
          </a:xfrm>
          <a:prstGeom prst="rect">
            <a:avLst/>
          </a:prstGeom>
        </p:spPr>
        <p:txBody>
          <a:bodyPr wrap="square">
            <a:spAutoFit/>
          </a:bodyPr>
          <a:lstStyle/>
          <a:p>
            <a:r>
              <a:rPr lang="en-GB" sz="1400" b="1" dirty="0"/>
              <a:t>Obelisk set up by the Emperor Diocletian, </a:t>
            </a:r>
            <a:r>
              <a:rPr lang="en-GB" sz="1400" b="1" dirty="0" err="1"/>
              <a:t>Tetrarchic</a:t>
            </a:r>
            <a:r>
              <a:rPr lang="en-GB" sz="1400" b="1" dirty="0"/>
              <a:t> period. </a:t>
            </a:r>
          </a:p>
        </p:txBody>
      </p:sp>
    </p:spTree>
    <p:extLst>
      <p:ext uri="{BB962C8B-B14F-4D97-AF65-F5344CB8AC3E}">
        <p14:creationId xmlns:p14="http://schemas.microsoft.com/office/powerpoint/2010/main" val="2663397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Century AD Persecutions</a:t>
            </a:r>
          </a:p>
        </p:txBody>
      </p:sp>
      <p:sp>
        <p:nvSpPr>
          <p:cNvPr id="3" name="Content Placeholder 2"/>
          <p:cNvSpPr>
            <a:spLocks noGrp="1"/>
          </p:cNvSpPr>
          <p:nvPr>
            <p:ph sz="quarter" idx="1"/>
          </p:nvPr>
        </p:nvSpPr>
        <p:spPr>
          <a:xfrm>
            <a:off x="251520" y="1527048"/>
            <a:ext cx="8640960" cy="5286328"/>
          </a:xfrm>
        </p:spPr>
        <p:txBody>
          <a:bodyPr>
            <a:normAutofit fontScale="92500" lnSpcReduction="20000"/>
          </a:bodyPr>
          <a:lstStyle/>
          <a:p>
            <a:r>
              <a:rPr lang="en-GB" dirty="0"/>
              <a:t>Worshippers of Isis and Jews expelled from Rome in AD 19 – </a:t>
            </a:r>
            <a:r>
              <a:rPr lang="en-GB" b="1" dirty="0"/>
              <a:t>Tac. </a:t>
            </a:r>
            <a:r>
              <a:rPr lang="en-GB" b="1" i="1" dirty="0"/>
              <a:t>Ann</a:t>
            </a:r>
            <a:r>
              <a:rPr lang="en-GB" b="1" dirty="0"/>
              <a:t>. 2.85.10</a:t>
            </a:r>
            <a:r>
              <a:rPr lang="en-GB" dirty="0"/>
              <a:t>.</a:t>
            </a:r>
          </a:p>
          <a:p>
            <a:endParaRPr lang="en-GB" sz="500" dirty="0"/>
          </a:p>
          <a:p>
            <a:pPr marL="0" indent="0">
              <a:buNone/>
            </a:pPr>
            <a:r>
              <a:rPr lang="en-GB" dirty="0"/>
              <a:t>“In the consulships of Faustus Sulla and </a:t>
            </a:r>
            <a:r>
              <a:rPr lang="en-GB" dirty="0" err="1"/>
              <a:t>Salvius</a:t>
            </a:r>
            <a:r>
              <a:rPr lang="en-GB" dirty="0"/>
              <a:t> </a:t>
            </a:r>
            <a:r>
              <a:rPr lang="en-GB" dirty="0" err="1"/>
              <a:t>Otho</a:t>
            </a:r>
            <a:r>
              <a:rPr lang="en-GB" dirty="0"/>
              <a:t> [AD 52], </a:t>
            </a:r>
            <a:r>
              <a:rPr lang="en-GB" dirty="0" err="1"/>
              <a:t>Furius</a:t>
            </a:r>
            <a:r>
              <a:rPr lang="en-GB" dirty="0"/>
              <a:t> </a:t>
            </a:r>
            <a:r>
              <a:rPr lang="en-GB" dirty="0" err="1"/>
              <a:t>Scribonianus</a:t>
            </a:r>
            <a:r>
              <a:rPr lang="en-GB" dirty="0"/>
              <a:t> was sent into exile on the grounds that he had consulted and looked into the death of the emperor... The expulsion of the astrologers from Italy was ordered by a drastic and impotent decree of the senate. ” -  </a:t>
            </a:r>
            <a:r>
              <a:rPr lang="en-GB" b="1" dirty="0"/>
              <a:t>Tacitus </a:t>
            </a:r>
            <a:r>
              <a:rPr lang="en-GB" b="1" i="1" dirty="0"/>
              <a:t>Annals</a:t>
            </a:r>
            <a:r>
              <a:rPr lang="en-GB" b="1" dirty="0"/>
              <a:t> 12.52</a:t>
            </a:r>
            <a:r>
              <a:rPr lang="en-GB" dirty="0"/>
              <a:t>.</a:t>
            </a:r>
          </a:p>
          <a:p>
            <a:pPr marL="0" indent="0">
              <a:buNone/>
            </a:pPr>
            <a:endParaRPr lang="en-GB" sz="500" dirty="0"/>
          </a:p>
          <a:p>
            <a:r>
              <a:rPr lang="en-GB" dirty="0"/>
              <a:t>Rationalisation of what is and is not acceptable: “</a:t>
            </a:r>
            <a:r>
              <a:rPr lang="en-GB" i="1" dirty="0" err="1"/>
              <a:t>religio</a:t>
            </a:r>
            <a:r>
              <a:rPr lang="en-GB" dirty="0"/>
              <a:t> honours the gods, </a:t>
            </a:r>
            <a:r>
              <a:rPr lang="en-GB" i="1" dirty="0" err="1"/>
              <a:t>superstitio</a:t>
            </a:r>
            <a:r>
              <a:rPr lang="en-GB" dirty="0"/>
              <a:t> wrongs them.” – </a:t>
            </a:r>
            <a:r>
              <a:rPr lang="en-GB" b="1" dirty="0"/>
              <a:t>Seneca </a:t>
            </a:r>
            <a:r>
              <a:rPr lang="en-GB" b="1" i="1" dirty="0"/>
              <a:t>De </a:t>
            </a:r>
            <a:r>
              <a:rPr lang="en-GB" b="1" i="1" dirty="0" err="1"/>
              <a:t>Clementia</a:t>
            </a:r>
            <a:r>
              <a:rPr lang="en-GB" b="1" i="1" dirty="0"/>
              <a:t> </a:t>
            </a:r>
            <a:r>
              <a:rPr lang="en-GB" b="1" dirty="0"/>
              <a:t>2.5.1</a:t>
            </a:r>
            <a:r>
              <a:rPr lang="en-GB" dirty="0"/>
              <a:t>. </a:t>
            </a:r>
          </a:p>
          <a:p>
            <a:endParaRPr lang="en-GB" sz="500" dirty="0"/>
          </a:p>
          <a:p>
            <a:r>
              <a:rPr lang="en-GB" dirty="0"/>
              <a:t>Organised groups threatening traditional hierarchy a key facet of responses to innovations; although individual responses may vary.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560318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fontScale="92500"/>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5100" b="1" dirty="0">
                <a:solidFill>
                  <a:prstClr val="black"/>
                </a:solidFill>
              </a:rPr>
              <a:t>The Imperial Family and Religion in the Empire</a:t>
            </a:r>
            <a:endParaRPr lang="en-GB" sz="100" dirty="0">
              <a:solidFill>
                <a:prstClr val="black"/>
              </a:solidFill>
            </a:endParaRPr>
          </a:p>
        </p:txBody>
      </p:sp>
    </p:spTree>
    <p:extLst>
      <p:ext uri="{BB962C8B-B14F-4D97-AF65-F5344CB8AC3E}">
        <p14:creationId xmlns:p14="http://schemas.microsoft.com/office/powerpoint/2010/main" val="1993078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Nero’s personal attitude? </a:t>
            </a:r>
          </a:p>
        </p:txBody>
      </p:sp>
      <p:sp>
        <p:nvSpPr>
          <p:cNvPr id="4" name="Content Placeholder 3"/>
          <p:cNvSpPr>
            <a:spLocks noGrp="1"/>
          </p:cNvSpPr>
          <p:nvPr>
            <p:ph sz="quarter" idx="1"/>
          </p:nvPr>
        </p:nvSpPr>
        <p:spPr>
          <a:xfrm>
            <a:off x="179512" y="1527048"/>
            <a:ext cx="8784976" cy="5330952"/>
          </a:xfrm>
        </p:spPr>
        <p:txBody>
          <a:bodyPr>
            <a:normAutofit fontScale="85000" lnSpcReduction="20000"/>
          </a:bodyPr>
          <a:lstStyle/>
          <a:p>
            <a:r>
              <a:rPr lang="en-GB" dirty="0"/>
              <a:t>Tacitus and Suetonius present Nero as contemptuous of religion:</a:t>
            </a:r>
          </a:p>
          <a:p>
            <a:pPr lvl="1"/>
            <a:r>
              <a:rPr lang="en-GB" dirty="0"/>
              <a:t>‘Nero while initially supporting the cult of </a:t>
            </a:r>
            <a:r>
              <a:rPr lang="en-GB" dirty="0" err="1"/>
              <a:t>Dea</a:t>
            </a:r>
            <a:r>
              <a:rPr lang="en-GB" dirty="0"/>
              <a:t> Syria [</a:t>
            </a:r>
            <a:r>
              <a:rPr lang="en-GB" dirty="0" err="1"/>
              <a:t>Atargatis</a:t>
            </a:r>
            <a:r>
              <a:rPr lang="en-GB" dirty="0"/>
              <a:t>], subsequently he ‘ pissed on her image, after he was enamoured of another superstition... For he had received as a gift from some unknown common man, as a protection against plots, a little image of a girl; and since a conspiracy at once came to light, he continued to venerate it as a powerful divinity and to offer three sacrifices to it every day, encouraging the belief that through its communication he had knowledge of the future...’ – </a:t>
            </a:r>
            <a:r>
              <a:rPr lang="en-GB" b="1" dirty="0"/>
              <a:t>Suet. </a:t>
            </a:r>
            <a:r>
              <a:rPr lang="en-GB" b="1" i="1" dirty="0"/>
              <a:t>Nero</a:t>
            </a:r>
            <a:r>
              <a:rPr lang="en-GB" b="1" dirty="0"/>
              <a:t>. 56</a:t>
            </a:r>
            <a:r>
              <a:rPr lang="en-GB" dirty="0"/>
              <a:t>.</a:t>
            </a:r>
          </a:p>
          <a:p>
            <a:pPr lvl="1"/>
            <a:r>
              <a:rPr lang="en-GB" dirty="0"/>
              <a:t>‘About the same date, Nero's passion for extravagance brought him some disrepute and danger: he had entered and swum in the sources of the stream which Quintus Marcius conveyed to Rome; and it was considered that by bathing there he had profaned the sacred waters and the holiness of the site.’ – </a:t>
            </a:r>
            <a:r>
              <a:rPr lang="en-GB" b="1" dirty="0"/>
              <a:t>Tac. </a:t>
            </a:r>
            <a:r>
              <a:rPr lang="en-GB" b="1" i="1" dirty="0"/>
              <a:t>Ann</a:t>
            </a:r>
            <a:r>
              <a:rPr lang="en-GB" b="1" dirty="0"/>
              <a:t>. 14.22</a:t>
            </a:r>
            <a:r>
              <a:rPr lang="en-GB" dirty="0"/>
              <a:t>.</a:t>
            </a:r>
          </a:p>
          <a:p>
            <a:r>
              <a:rPr lang="en-GB" dirty="0"/>
              <a:t>By contrast, contemporary documentary evidence does not suggest any systemic failure to observe religious practices.</a:t>
            </a:r>
          </a:p>
          <a:p>
            <a:pPr lvl="1"/>
            <a:r>
              <a:rPr lang="en-GB" dirty="0"/>
              <a:t>Despite absence of literary testimony in relation to temple building/restoration, three surviving coin types associate the emperor with sacred building edifices. </a:t>
            </a:r>
          </a:p>
        </p:txBody>
      </p:sp>
    </p:spTree>
    <p:extLst>
      <p:ext uri="{BB962C8B-B14F-4D97-AF65-F5344CB8AC3E}">
        <p14:creationId xmlns:p14="http://schemas.microsoft.com/office/powerpoint/2010/main" val="1900124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0000"/>
          <a:stretch/>
        </p:blipFill>
        <p:spPr>
          <a:xfrm>
            <a:off x="539552" y="404664"/>
            <a:ext cx="3168352" cy="3115546"/>
          </a:xfrm>
          <a:prstGeom prst="rect">
            <a:avLst/>
          </a:prstGeom>
        </p:spPr>
      </p:pic>
      <p:sp>
        <p:nvSpPr>
          <p:cNvPr id="3" name="Rectangle 2"/>
          <p:cNvSpPr/>
          <p:nvPr/>
        </p:nvSpPr>
        <p:spPr>
          <a:xfrm>
            <a:off x="251520" y="3645024"/>
            <a:ext cx="2952328" cy="923330"/>
          </a:xfrm>
          <a:prstGeom prst="rect">
            <a:avLst/>
          </a:prstGeom>
        </p:spPr>
        <p:txBody>
          <a:bodyPr wrap="square">
            <a:spAutoFit/>
          </a:bodyPr>
          <a:lstStyle/>
          <a:p>
            <a:r>
              <a:rPr lang="en-GB" dirty="0"/>
              <a:t>As depicting the Ara </a:t>
            </a:r>
            <a:r>
              <a:rPr lang="en-GB" dirty="0" err="1"/>
              <a:t>Pacis</a:t>
            </a:r>
            <a:r>
              <a:rPr lang="en-GB" dirty="0"/>
              <a:t> on the reverse (AD 66 CE), British Museum: R.10067.</a:t>
            </a:r>
          </a:p>
        </p:txBody>
      </p:sp>
      <p:pic>
        <p:nvPicPr>
          <p:cNvPr id="4" name="Picture 3"/>
          <p:cNvPicPr>
            <a:picLocks noChangeAspect="1"/>
          </p:cNvPicPr>
          <p:nvPr/>
        </p:nvPicPr>
        <p:blipFill>
          <a:blip r:embed="rId3"/>
          <a:stretch>
            <a:fillRect/>
          </a:stretch>
        </p:blipFill>
        <p:spPr>
          <a:xfrm>
            <a:off x="5076056" y="302073"/>
            <a:ext cx="3384376" cy="3392795"/>
          </a:xfrm>
          <a:prstGeom prst="rect">
            <a:avLst/>
          </a:prstGeom>
        </p:spPr>
      </p:pic>
      <p:sp>
        <p:nvSpPr>
          <p:cNvPr id="5" name="Rectangle 4"/>
          <p:cNvSpPr/>
          <p:nvPr/>
        </p:nvSpPr>
        <p:spPr>
          <a:xfrm>
            <a:off x="5796136" y="3783523"/>
            <a:ext cx="3096344" cy="923330"/>
          </a:xfrm>
          <a:prstGeom prst="rect">
            <a:avLst/>
          </a:prstGeom>
        </p:spPr>
        <p:txBody>
          <a:bodyPr wrap="square">
            <a:spAutoFit/>
          </a:bodyPr>
          <a:lstStyle/>
          <a:p>
            <a:r>
              <a:rPr lang="en-GB" dirty="0"/>
              <a:t>Sestertius with Temple of Janus on the reverse (AD 54-68), RIC 438</a:t>
            </a:r>
          </a:p>
        </p:txBody>
      </p:sp>
      <p:pic>
        <p:nvPicPr>
          <p:cNvPr id="6" name="Picture 5"/>
          <p:cNvPicPr>
            <a:picLocks noChangeAspect="1"/>
          </p:cNvPicPr>
          <p:nvPr/>
        </p:nvPicPr>
        <p:blipFill rotWithShape="1">
          <a:blip r:embed="rId4"/>
          <a:srcRect l="50000"/>
          <a:stretch/>
        </p:blipFill>
        <p:spPr>
          <a:xfrm>
            <a:off x="3136075" y="3797041"/>
            <a:ext cx="2660061" cy="2512280"/>
          </a:xfrm>
          <a:prstGeom prst="rect">
            <a:avLst/>
          </a:prstGeom>
        </p:spPr>
      </p:pic>
      <p:sp>
        <p:nvSpPr>
          <p:cNvPr id="7" name="Rectangle 6"/>
          <p:cNvSpPr/>
          <p:nvPr/>
        </p:nvSpPr>
        <p:spPr>
          <a:xfrm>
            <a:off x="251520" y="5108991"/>
            <a:ext cx="2859403" cy="1200329"/>
          </a:xfrm>
          <a:prstGeom prst="rect">
            <a:avLst/>
          </a:prstGeom>
        </p:spPr>
        <p:txBody>
          <a:bodyPr wrap="square">
            <a:spAutoFit/>
          </a:bodyPr>
          <a:lstStyle/>
          <a:p>
            <a:r>
              <a:rPr lang="en-GB" dirty="0"/>
              <a:t>Denarius with image of temple of Vesta on the reverse (ca. AD 65-66), RIC 62.</a:t>
            </a:r>
          </a:p>
        </p:txBody>
      </p:sp>
    </p:spTree>
    <p:extLst>
      <p:ext uri="{BB962C8B-B14F-4D97-AF65-F5344CB8AC3E}">
        <p14:creationId xmlns:p14="http://schemas.microsoft.com/office/powerpoint/2010/main" val="530970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Seneca’s writings </a:t>
            </a:r>
          </a:p>
        </p:txBody>
      </p:sp>
      <p:sp>
        <p:nvSpPr>
          <p:cNvPr id="4" name="Content Placeholder 3"/>
          <p:cNvSpPr>
            <a:spLocks noGrp="1"/>
          </p:cNvSpPr>
          <p:nvPr>
            <p:ph sz="half" idx="1"/>
          </p:nvPr>
        </p:nvSpPr>
        <p:spPr>
          <a:xfrm>
            <a:off x="179512" y="1371600"/>
            <a:ext cx="4320480" cy="5369768"/>
          </a:xfrm>
        </p:spPr>
        <p:txBody>
          <a:bodyPr>
            <a:normAutofit fontScale="92500" lnSpcReduction="10000"/>
          </a:bodyPr>
          <a:lstStyle/>
          <a:p>
            <a:r>
              <a:rPr lang="en-GB" dirty="0"/>
              <a:t>Seneca </a:t>
            </a:r>
            <a:r>
              <a:rPr lang="en-GB" i="1" dirty="0"/>
              <a:t>De </a:t>
            </a:r>
            <a:r>
              <a:rPr lang="en-GB" i="1" dirty="0" err="1"/>
              <a:t>superstitione</a:t>
            </a:r>
            <a:r>
              <a:rPr lang="en-GB" i="1" dirty="0"/>
              <a:t> </a:t>
            </a:r>
            <a:r>
              <a:rPr lang="en-GB" dirty="0"/>
              <a:t>– criticises “foreign” cults (e.g. Phrygian and Egyptian rites) for their “exaggerated” rites. </a:t>
            </a:r>
          </a:p>
          <a:p>
            <a:pPr lvl="1"/>
            <a:r>
              <a:rPr lang="en-GB" dirty="0"/>
              <a:t>Critical of emotional displays connected to worship of Isis, notably at the ritual of </a:t>
            </a:r>
            <a:r>
              <a:rPr lang="en-GB" i="1" dirty="0" err="1"/>
              <a:t>Isia</a:t>
            </a:r>
            <a:r>
              <a:rPr lang="en-GB" i="1" dirty="0"/>
              <a:t> </a:t>
            </a:r>
            <a:r>
              <a:rPr lang="en-GB" dirty="0"/>
              <a:t>(28</a:t>
            </a:r>
            <a:r>
              <a:rPr lang="en-GB" baseline="30000" dirty="0"/>
              <a:t>th</a:t>
            </a:r>
            <a:r>
              <a:rPr lang="en-GB" dirty="0"/>
              <a:t> October to 3</a:t>
            </a:r>
            <a:r>
              <a:rPr lang="en-GB" baseline="30000" dirty="0"/>
              <a:t>rd</a:t>
            </a:r>
            <a:r>
              <a:rPr lang="en-GB" dirty="0"/>
              <a:t> of November).</a:t>
            </a:r>
          </a:p>
          <a:p>
            <a:pPr lvl="1"/>
            <a:r>
              <a:rPr lang="en-GB" dirty="0"/>
              <a:t>Rites of Isis had been added to the public calendar under Caligula.  </a:t>
            </a:r>
          </a:p>
          <a:p>
            <a:pPr lvl="1"/>
            <a:endParaRPr lang="en-GB" sz="500" i="1" dirty="0"/>
          </a:p>
          <a:p>
            <a:r>
              <a:rPr lang="en-GB" dirty="0"/>
              <a:t>Seneca’s </a:t>
            </a:r>
            <a:r>
              <a:rPr lang="en-GB" i="1" dirty="0" err="1"/>
              <a:t>Apocolocyntosis</a:t>
            </a:r>
            <a:r>
              <a:rPr lang="en-GB" i="1" dirty="0"/>
              <a:t> </a:t>
            </a:r>
            <a:r>
              <a:rPr lang="en-GB" dirty="0"/>
              <a:t>(13)</a:t>
            </a:r>
            <a:r>
              <a:rPr lang="en-GB" i="1" dirty="0"/>
              <a:t> </a:t>
            </a:r>
            <a:r>
              <a:rPr lang="en-GB" dirty="0"/>
              <a:t>– parody of finding of Osiris: “we have found him, let us rejoice together”.   </a:t>
            </a:r>
          </a:p>
        </p:txBody>
      </p:sp>
      <p:pic>
        <p:nvPicPr>
          <p:cNvPr id="6" name="Content Placeholder 5"/>
          <p:cNvPicPr>
            <a:picLocks noGrp="1" noChangeAspect="1"/>
          </p:cNvPicPr>
          <p:nvPr>
            <p:ph sz="half" idx="2"/>
          </p:nvPr>
        </p:nvPicPr>
        <p:blipFill>
          <a:blip r:embed="rId2"/>
          <a:stretch>
            <a:fillRect/>
          </a:stretch>
        </p:blipFill>
        <p:spPr>
          <a:xfrm>
            <a:off x="4716016" y="1844824"/>
            <a:ext cx="4222596" cy="3168352"/>
          </a:xfrm>
          <a:prstGeom prst="rect">
            <a:avLst/>
          </a:prstGeom>
        </p:spPr>
      </p:pic>
      <p:sp>
        <p:nvSpPr>
          <p:cNvPr id="7" name="Rectangle 6"/>
          <p:cNvSpPr/>
          <p:nvPr/>
        </p:nvSpPr>
        <p:spPr>
          <a:xfrm>
            <a:off x="5220072" y="5048184"/>
            <a:ext cx="3190297" cy="369332"/>
          </a:xfrm>
          <a:prstGeom prst="rect">
            <a:avLst/>
          </a:prstGeom>
        </p:spPr>
        <p:txBody>
          <a:bodyPr wrap="none">
            <a:spAutoFit/>
          </a:bodyPr>
          <a:lstStyle/>
          <a:p>
            <a:r>
              <a:rPr lang="en-GB" b="1" dirty="0"/>
              <a:t>Temple of Isis at Pompeii</a:t>
            </a:r>
          </a:p>
        </p:txBody>
      </p:sp>
    </p:spTree>
    <p:extLst>
      <p:ext uri="{BB962C8B-B14F-4D97-AF65-F5344CB8AC3E}">
        <p14:creationId xmlns:p14="http://schemas.microsoft.com/office/powerpoint/2010/main" val="14631053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err="1"/>
              <a:t>Religio</a:t>
            </a:r>
            <a:r>
              <a:rPr lang="en-GB" dirty="0"/>
              <a:t> and</a:t>
            </a:r>
            <a:r>
              <a:rPr lang="en-GB" i="1" dirty="0"/>
              <a:t> </a:t>
            </a:r>
            <a:r>
              <a:rPr lang="en-GB" i="1" dirty="0" err="1"/>
              <a:t>superstitio</a:t>
            </a:r>
            <a:r>
              <a:rPr lang="en-GB" i="1" dirty="0"/>
              <a:t> </a:t>
            </a:r>
            <a:r>
              <a:rPr lang="en-GB" dirty="0"/>
              <a:t>in the </a:t>
            </a:r>
            <a:r>
              <a:rPr lang="en-GB" i="1" dirty="0" err="1"/>
              <a:t>Satyrica</a:t>
            </a:r>
            <a:endParaRPr lang="en-GB" i="1" dirty="0"/>
          </a:p>
        </p:txBody>
      </p:sp>
      <p:sp>
        <p:nvSpPr>
          <p:cNvPr id="4" name="Content Placeholder 3"/>
          <p:cNvSpPr>
            <a:spLocks noGrp="1"/>
          </p:cNvSpPr>
          <p:nvPr>
            <p:ph sz="quarter" idx="1"/>
          </p:nvPr>
        </p:nvSpPr>
        <p:spPr>
          <a:xfrm>
            <a:off x="301752" y="1527048"/>
            <a:ext cx="6286472" cy="4278216"/>
          </a:xfrm>
        </p:spPr>
        <p:txBody>
          <a:bodyPr>
            <a:normAutofit fontScale="92500" lnSpcReduction="10000"/>
          </a:bodyPr>
          <a:lstStyle/>
          <a:p>
            <a:r>
              <a:rPr lang="en-GB" dirty="0"/>
              <a:t>Mocking of “stock characters” or human types in the </a:t>
            </a:r>
            <a:r>
              <a:rPr lang="en-GB" i="1" dirty="0" err="1"/>
              <a:t>Satyrica</a:t>
            </a:r>
            <a:r>
              <a:rPr lang="en-GB" dirty="0"/>
              <a:t>.</a:t>
            </a:r>
          </a:p>
          <a:p>
            <a:pPr lvl="1"/>
            <a:r>
              <a:rPr lang="en-GB" dirty="0"/>
              <a:t>We have already seen this with Trimalchio and the </a:t>
            </a:r>
            <a:r>
              <a:rPr lang="en-GB" i="1" dirty="0"/>
              <a:t>nouveau riche </a:t>
            </a:r>
            <a:r>
              <a:rPr lang="en-GB" dirty="0"/>
              <a:t>clichés. </a:t>
            </a:r>
          </a:p>
          <a:p>
            <a:pPr lvl="1"/>
            <a:r>
              <a:rPr lang="en-GB" dirty="0"/>
              <a:t>Trimalchio one of the </a:t>
            </a:r>
            <a:r>
              <a:rPr lang="en-GB" i="1" dirty="0" err="1"/>
              <a:t>seviri</a:t>
            </a:r>
            <a:r>
              <a:rPr lang="en-GB" i="1" dirty="0"/>
              <a:t> </a:t>
            </a:r>
            <a:r>
              <a:rPr lang="en-GB" i="1" dirty="0" err="1"/>
              <a:t>Augustalis</a:t>
            </a:r>
            <a:r>
              <a:rPr lang="en-GB" dirty="0"/>
              <a:t>. </a:t>
            </a:r>
          </a:p>
          <a:p>
            <a:pPr lvl="1"/>
            <a:endParaRPr lang="en-GB" sz="500" dirty="0"/>
          </a:p>
          <a:p>
            <a:r>
              <a:rPr lang="en-GB" dirty="0"/>
              <a:t>Trimalchio has the libation to the </a:t>
            </a:r>
            <a:r>
              <a:rPr lang="en-GB" i="1" dirty="0" err="1"/>
              <a:t>lares</a:t>
            </a:r>
            <a:r>
              <a:rPr lang="en-GB" dirty="0"/>
              <a:t> and </a:t>
            </a:r>
            <a:r>
              <a:rPr lang="en-GB" i="1" dirty="0"/>
              <a:t>Genius</a:t>
            </a:r>
            <a:r>
              <a:rPr lang="en-GB" dirty="0"/>
              <a:t> of the emperor performed (cf. Cassius Dio 51.19.7).</a:t>
            </a:r>
          </a:p>
          <a:p>
            <a:endParaRPr lang="en-GB" sz="500" dirty="0"/>
          </a:p>
          <a:p>
            <a:r>
              <a:rPr lang="en-GB" i="1" dirty="0" err="1"/>
              <a:t>apophoreta</a:t>
            </a:r>
            <a:r>
              <a:rPr lang="en-GB" i="1" dirty="0"/>
              <a:t> </a:t>
            </a:r>
            <a:r>
              <a:rPr lang="en-GB" dirty="0"/>
              <a:t>(gifts that guests take home with them) and pastry statue of Priapus. </a:t>
            </a:r>
          </a:p>
          <a:p>
            <a:pPr lvl="1"/>
            <a:r>
              <a:rPr lang="en-GB" i="1" dirty="0"/>
              <a:t>“Hail to Augustus, Father of the Fatherland”</a:t>
            </a:r>
          </a:p>
        </p:txBody>
      </p:sp>
      <p:pic>
        <p:nvPicPr>
          <p:cNvPr id="6" name="Picture 5"/>
          <p:cNvPicPr>
            <a:picLocks noChangeAspect="1"/>
          </p:cNvPicPr>
          <p:nvPr/>
        </p:nvPicPr>
        <p:blipFill rotWithShape="1">
          <a:blip r:embed="rId2"/>
          <a:srcRect t="12164"/>
          <a:stretch/>
        </p:blipFill>
        <p:spPr>
          <a:xfrm>
            <a:off x="6588224" y="1509319"/>
            <a:ext cx="2247928" cy="3519016"/>
          </a:xfrm>
          <a:prstGeom prst="rect">
            <a:avLst/>
          </a:prstGeom>
        </p:spPr>
      </p:pic>
      <p:sp>
        <p:nvSpPr>
          <p:cNvPr id="7" name="Content Placeholder 2"/>
          <p:cNvSpPr txBox="1">
            <a:spLocks/>
          </p:cNvSpPr>
          <p:nvPr/>
        </p:nvSpPr>
        <p:spPr>
          <a:xfrm>
            <a:off x="6588224" y="5030952"/>
            <a:ext cx="2247928" cy="536879"/>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200" b="1" dirty="0"/>
              <a:t>Ephesus Archaeological Museum</a:t>
            </a:r>
          </a:p>
        </p:txBody>
      </p:sp>
      <p:sp>
        <p:nvSpPr>
          <p:cNvPr id="8" name="Content Placeholder 2"/>
          <p:cNvSpPr txBox="1">
            <a:spLocks/>
          </p:cNvSpPr>
          <p:nvPr/>
        </p:nvSpPr>
        <p:spPr>
          <a:xfrm>
            <a:off x="301752" y="5622290"/>
            <a:ext cx="8678066" cy="105298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500" dirty="0"/>
              <a:t>Secret nocturnal rites of Priapus organised by </a:t>
            </a:r>
            <a:r>
              <a:rPr lang="en-GB" sz="2500" dirty="0" err="1"/>
              <a:t>Quartilla</a:t>
            </a:r>
            <a:r>
              <a:rPr lang="en-GB" sz="2500" dirty="0"/>
              <a:t> seem to be little more than an orgy.</a:t>
            </a:r>
          </a:p>
        </p:txBody>
      </p:sp>
    </p:spTree>
    <p:extLst>
      <p:ext uri="{BB962C8B-B14F-4D97-AF65-F5344CB8AC3E}">
        <p14:creationId xmlns:p14="http://schemas.microsoft.com/office/powerpoint/2010/main" val="28348450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Religious Innovations</a:t>
            </a:r>
          </a:p>
        </p:txBody>
      </p:sp>
      <p:sp>
        <p:nvSpPr>
          <p:cNvPr id="4" name="Content Placeholder 3"/>
          <p:cNvSpPr>
            <a:spLocks noGrp="1"/>
          </p:cNvSpPr>
          <p:nvPr>
            <p:ph sz="half" idx="1"/>
          </p:nvPr>
        </p:nvSpPr>
        <p:spPr>
          <a:xfrm>
            <a:off x="179512" y="1371600"/>
            <a:ext cx="4392488" cy="5297760"/>
          </a:xfrm>
        </p:spPr>
        <p:txBody>
          <a:bodyPr/>
          <a:lstStyle/>
          <a:p>
            <a:r>
              <a:rPr lang="en-GB" dirty="0"/>
              <a:t>By reign of Nero </a:t>
            </a:r>
            <a:r>
              <a:rPr lang="en-GB" i="1" dirty="0" err="1"/>
              <a:t>quindecimviri</a:t>
            </a:r>
            <a:r>
              <a:rPr lang="en-GB" i="1" dirty="0"/>
              <a:t> </a:t>
            </a:r>
            <a:r>
              <a:rPr lang="en-GB" i="1" dirty="0" err="1"/>
              <a:t>sacris</a:t>
            </a:r>
            <a:r>
              <a:rPr lang="en-GB" i="1" dirty="0"/>
              <a:t> </a:t>
            </a:r>
            <a:r>
              <a:rPr lang="en-GB" i="1" dirty="0" err="1"/>
              <a:t>faciundis</a:t>
            </a:r>
            <a:r>
              <a:rPr lang="en-GB" i="1" dirty="0"/>
              <a:t> </a:t>
            </a:r>
            <a:r>
              <a:rPr lang="en-GB" dirty="0"/>
              <a:t>[the Priesthood of Fifteen] now involved in the washing (</a:t>
            </a:r>
            <a:r>
              <a:rPr lang="en-GB" i="1" dirty="0" err="1"/>
              <a:t>lavatio</a:t>
            </a:r>
            <a:r>
              <a:rPr lang="en-GB" dirty="0"/>
              <a:t>) of the statue of Magna Mater. </a:t>
            </a:r>
          </a:p>
          <a:p>
            <a:pPr lvl="1"/>
            <a:r>
              <a:rPr lang="en-GB" dirty="0"/>
              <a:t>Ritual had been added to public calendar under Claudius. </a:t>
            </a:r>
          </a:p>
        </p:txBody>
      </p:sp>
      <p:pic>
        <p:nvPicPr>
          <p:cNvPr id="6" name="Content Placeholder 5"/>
          <p:cNvPicPr>
            <a:picLocks noGrp="1" noChangeAspect="1"/>
          </p:cNvPicPr>
          <p:nvPr>
            <p:ph sz="half" idx="2"/>
          </p:nvPr>
        </p:nvPicPr>
        <p:blipFill>
          <a:blip r:embed="rId2"/>
          <a:stretch>
            <a:fillRect/>
          </a:stretch>
        </p:blipFill>
        <p:spPr>
          <a:xfrm>
            <a:off x="5220072" y="1484784"/>
            <a:ext cx="3105845" cy="4681538"/>
          </a:xfrm>
          <a:prstGeom prst="rect">
            <a:avLst/>
          </a:prstGeom>
        </p:spPr>
      </p:pic>
      <p:sp>
        <p:nvSpPr>
          <p:cNvPr id="7" name="Rectangle 6"/>
          <p:cNvSpPr/>
          <p:nvPr/>
        </p:nvSpPr>
        <p:spPr>
          <a:xfrm>
            <a:off x="5076056" y="6166322"/>
            <a:ext cx="3528392" cy="523220"/>
          </a:xfrm>
          <a:prstGeom prst="rect">
            <a:avLst/>
          </a:prstGeom>
        </p:spPr>
        <p:txBody>
          <a:bodyPr wrap="square">
            <a:spAutoFit/>
          </a:bodyPr>
          <a:lstStyle/>
          <a:p>
            <a:r>
              <a:rPr lang="en-GB" sz="1400" b="1" dirty="0"/>
              <a:t>Image of one of the priests (</a:t>
            </a:r>
            <a:r>
              <a:rPr lang="en-GB" sz="1400" b="1" dirty="0" err="1"/>
              <a:t>galli</a:t>
            </a:r>
            <a:r>
              <a:rPr lang="en-GB" sz="1400" b="1" dirty="0"/>
              <a:t>) of Magna Mater from Ostia </a:t>
            </a:r>
            <a:r>
              <a:rPr lang="en-GB" sz="1400" b="1" dirty="0" err="1"/>
              <a:t>Antica</a:t>
            </a:r>
            <a:r>
              <a:rPr lang="en-GB" sz="1400" b="1" dirty="0"/>
              <a:t>.</a:t>
            </a:r>
          </a:p>
        </p:txBody>
      </p:sp>
      <p:pic>
        <p:nvPicPr>
          <p:cNvPr id="8" name="Picture 7"/>
          <p:cNvPicPr>
            <a:picLocks noChangeAspect="1"/>
          </p:cNvPicPr>
          <p:nvPr/>
        </p:nvPicPr>
        <p:blipFill rotWithShape="1">
          <a:blip r:embed="rId3"/>
          <a:srcRect l="50060"/>
          <a:stretch/>
        </p:blipFill>
        <p:spPr>
          <a:xfrm>
            <a:off x="2195736" y="4581128"/>
            <a:ext cx="2088232" cy="2009775"/>
          </a:xfrm>
          <a:prstGeom prst="rect">
            <a:avLst/>
          </a:prstGeom>
        </p:spPr>
      </p:pic>
      <p:sp>
        <p:nvSpPr>
          <p:cNvPr id="9" name="Rectangle 8"/>
          <p:cNvSpPr/>
          <p:nvPr/>
        </p:nvSpPr>
        <p:spPr>
          <a:xfrm>
            <a:off x="369945" y="5301208"/>
            <a:ext cx="1698658" cy="923330"/>
          </a:xfrm>
          <a:prstGeom prst="rect">
            <a:avLst/>
          </a:prstGeom>
        </p:spPr>
        <p:txBody>
          <a:bodyPr wrap="square">
            <a:spAutoFit/>
          </a:bodyPr>
          <a:lstStyle/>
          <a:p>
            <a:r>
              <a:rPr lang="en-GB" dirty="0"/>
              <a:t>Amphora and tripod symbols of the college</a:t>
            </a:r>
          </a:p>
        </p:txBody>
      </p:sp>
    </p:spTree>
    <p:extLst>
      <p:ext uri="{BB962C8B-B14F-4D97-AF65-F5344CB8AC3E}">
        <p14:creationId xmlns:p14="http://schemas.microsoft.com/office/powerpoint/2010/main" val="372770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Imperial Cult</a:t>
            </a:r>
          </a:p>
        </p:txBody>
      </p:sp>
      <p:sp>
        <p:nvSpPr>
          <p:cNvPr id="4" name="Content Placeholder 3"/>
          <p:cNvSpPr>
            <a:spLocks noGrp="1"/>
          </p:cNvSpPr>
          <p:nvPr>
            <p:ph sz="half" idx="1"/>
          </p:nvPr>
        </p:nvSpPr>
        <p:spPr>
          <a:xfrm>
            <a:off x="301752" y="1371600"/>
            <a:ext cx="4038600" cy="5225752"/>
          </a:xfrm>
        </p:spPr>
        <p:txBody>
          <a:bodyPr>
            <a:normAutofit lnSpcReduction="10000"/>
          </a:bodyPr>
          <a:lstStyle/>
          <a:p>
            <a:r>
              <a:rPr lang="en-GB" dirty="0"/>
              <a:t>Continued worship of the </a:t>
            </a:r>
            <a:r>
              <a:rPr lang="en-GB" i="1" dirty="0"/>
              <a:t>Genius Augusti</a:t>
            </a:r>
            <a:r>
              <a:rPr lang="en-GB" dirty="0"/>
              <a:t>.</a:t>
            </a:r>
          </a:p>
          <a:p>
            <a:pPr lvl="1"/>
            <a:r>
              <a:rPr lang="en-GB" dirty="0"/>
              <a:t>Sacrifices for living emperor and deceased members emperors/members of the imperial family made at various public occasions. </a:t>
            </a:r>
          </a:p>
          <a:p>
            <a:pPr lvl="1"/>
            <a:endParaRPr lang="en-GB" sz="500" dirty="0"/>
          </a:p>
          <a:p>
            <a:r>
              <a:rPr lang="en-GB" dirty="0"/>
              <a:t>Sacrifices at Nero’s accession (13</a:t>
            </a:r>
            <a:r>
              <a:rPr lang="en-GB" baseline="30000" dirty="0"/>
              <a:t>th</a:t>
            </a:r>
            <a:r>
              <a:rPr lang="en-GB" dirty="0"/>
              <a:t> October); his first assumption of </a:t>
            </a:r>
            <a:r>
              <a:rPr lang="en-GB" dirty="0" err="1"/>
              <a:t>tribunician</a:t>
            </a:r>
            <a:r>
              <a:rPr lang="en-GB" dirty="0"/>
              <a:t> powers (4</a:t>
            </a:r>
            <a:r>
              <a:rPr lang="en-GB" baseline="30000" dirty="0"/>
              <a:t>th</a:t>
            </a:r>
            <a:r>
              <a:rPr lang="en-GB" dirty="0"/>
              <a:t> December), </a:t>
            </a:r>
            <a:r>
              <a:rPr lang="en-GB" dirty="0" err="1"/>
              <a:t>etc</a:t>
            </a:r>
            <a:r>
              <a:rPr lang="en-GB" dirty="0"/>
              <a:t>; and on special occasions.  </a:t>
            </a:r>
          </a:p>
        </p:txBody>
      </p:sp>
      <p:sp>
        <p:nvSpPr>
          <p:cNvPr id="5" name="Content Placeholder 4"/>
          <p:cNvSpPr>
            <a:spLocks noGrp="1"/>
          </p:cNvSpPr>
          <p:nvPr>
            <p:ph sz="half" idx="2"/>
          </p:nvPr>
        </p:nvSpPr>
        <p:spPr>
          <a:xfrm>
            <a:off x="4644008" y="1484784"/>
            <a:ext cx="4320480" cy="4968552"/>
          </a:xfrm>
        </p:spPr>
        <p:txBody>
          <a:bodyPr>
            <a:normAutofit lnSpcReduction="10000"/>
          </a:bodyPr>
          <a:lstStyle/>
          <a:p>
            <a:r>
              <a:rPr lang="en-GB" dirty="0"/>
              <a:t>From AD 41 onwards vows for the welfare of the emperor and the </a:t>
            </a:r>
            <a:r>
              <a:rPr lang="en-GB" i="1" dirty="0"/>
              <a:t>Res </a:t>
            </a:r>
            <a:r>
              <a:rPr lang="en-GB" i="1" dirty="0" err="1"/>
              <a:t>Publica</a:t>
            </a:r>
            <a:r>
              <a:rPr lang="en-GB" dirty="0"/>
              <a:t> were held together on the 1</a:t>
            </a:r>
            <a:r>
              <a:rPr lang="en-GB" baseline="30000" dirty="0"/>
              <a:t>st</a:t>
            </a:r>
            <a:r>
              <a:rPr lang="en-GB" dirty="0"/>
              <a:t> of January (Pliny the Younger </a:t>
            </a:r>
            <a:r>
              <a:rPr lang="en-GB" i="1" dirty="0" err="1"/>
              <a:t>Panegyricus</a:t>
            </a:r>
            <a:r>
              <a:rPr lang="en-GB" i="1" dirty="0"/>
              <a:t> </a:t>
            </a:r>
            <a:r>
              <a:rPr lang="en-GB" dirty="0"/>
              <a:t>67.3.5). </a:t>
            </a:r>
          </a:p>
          <a:p>
            <a:pPr lvl="1"/>
            <a:r>
              <a:rPr lang="en-GB" i="1" dirty="0" err="1"/>
              <a:t>fratres</a:t>
            </a:r>
            <a:r>
              <a:rPr lang="en-GB" i="1" dirty="0"/>
              <a:t> </a:t>
            </a:r>
            <a:r>
              <a:rPr lang="en-GB" i="1" dirty="0" err="1"/>
              <a:t>arvales</a:t>
            </a:r>
            <a:r>
              <a:rPr lang="en-GB" i="1" dirty="0"/>
              <a:t> </a:t>
            </a:r>
            <a:r>
              <a:rPr lang="en-GB" dirty="0"/>
              <a:t>(</a:t>
            </a:r>
            <a:r>
              <a:rPr lang="en-GB" dirty="0" err="1"/>
              <a:t>Arval</a:t>
            </a:r>
            <a:r>
              <a:rPr lang="en-GB" dirty="0"/>
              <a:t> Brethren).</a:t>
            </a:r>
          </a:p>
          <a:p>
            <a:pPr lvl="1"/>
            <a:endParaRPr lang="en-GB" dirty="0"/>
          </a:p>
          <a:p>
            <a:endParaRPr lang="en-GB" dirty="0"/>
          </a:p>
        </p:txBody>
      </p:sp>
      <p:pic>
        <p:nvPicPr>
          <p:cNvPr id="3" name="Picture 2"/>
          <p:cNvPicPr>
            <a:picLocks noChangeAspect="1"/>
          </p:cNvPicPr>
          <p:nvPr/>
        </p:nvPicPr>
        <p:blipFill>
          <a:blip r:embed="rId2"/>
          <a:stretch>
            <a:fillRect/>
          </a:stretch>
        </p:blipFill>
        <p:spPr>
          <a:xfrm>
            <a:off x="6732240" y="4365103"/>
            <a:ext cx="1872208" cy="2340259"/>
          </a:xfrm>
          <a:prstGeom prst="rect">
            <a:avLst/>
          </a:prstGeom>
        </p:spPr>
      </p:pic>
      <p:sp>
        <p:nvSpPr>
          <p:cNvPr id="6" name="Rectangle 5"/>
          <p:cNvSpPr/>
          <p:nvPr/>
        </p:nvSpPr>
        <p:spPr>
          <a:xfrm>
            <a:off x="4644008" y="5253007"/>
            <a:ext cx="2088232" cy="1200329"/>
          </a:xfrm>
          <a:prstGeom prst="rect">
            <a:avLst/>
          </a:prstGeom>
        </p:spPr>
        <p:txBody>
          <a:bodyPr wrap="square">
            <a:spAutoFit/>
          </a:bodyPr>
          <a:lstStyle/>
          <a:p>
            <a:r>
              <a:rPr lang="en-GB" b="1" dirty="0"/>
              <a:t>Image of Lucius </a:t>
            </a:r>
            <a:r>
              <a:rPr lang="en-GB" b="1" dirty="0" err="1"/>
              <a:t>Verus</a:t>
            </a:r>
            <a:r>
              <a:rPr lang="en-GB" b="1" dirty="0"/>
              <a:t> as an </a:t>
            </a:r>
            <a:r>
              <a:rPr lang="en-GB" b="1" dirty="0" err="1"/>
              <a:t>Arval</a:t>
            </a:r>
            <a:r>
              <a:rPr lang="en-GB" b="1" dirty="0"/>
              <a:t> Brother (ca. AD 160)</a:t>
            </a:r>
          </a:p>
        </p:txBody>
      </p:sp>
    </p:spTree>
    <p:extLst>
      <p:ext uri="{BB962C8B-B14F-4D97-AF65-F5344CB8AC3E}">
        <p14:creationId xmlns:p14="http://schemas.microsoft.com/office/powerpoint/2010/main" val="38022622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Imperial Cult outside Rome</a:t>
            </a:r>
          </a:p>
        </p:txBody>
      </p:sp>
      <p:sp>
        <p:nvSpPr>
          <p:cNvPr id="4" name="Content Placeholder 3"/>
          <p:cNvSpPr>
            <a:spLocks noGrp="1"/>
          </p:cNvSpPr>
          <p:nvPr>
            <p:ph sz="half" idx="1"/>
          </p:nvPr>
        </p:nvSpPr>
        <p:spPr>
          <a:xfrm>
            <a:off x="179512" y="1371600"/>
            <a:ext cx="4392488" cy="5369768"/>
          </a:xfrm>
        </p:spPr>
        <p:txBody>
          <a:bodyPr>
            <a:normAutofit fontScale="85000" lnSpcReduction="20000"/>
          </a:bodyPr>
          <a:lstStyle/>
          <a:p>
            <a:r>
              <a:rPr lang="en-GB" dirty="0"/>
              <a:t>In the </a:t>
            </a:r>
            <a:r>
              <a:rPr lang="en-GB" i="1" dirty="0" err="1"/>
              <a:t>colonia</a:t>
            </a:r>
            <a:r>
              <a:rPr lang="en-GB" dirty="0"/>
              <a:t> and </a:t>
            </a:r>
            <a:r>
              <a:rPr lang="en-GB" i="1" dirty="0" err="1"/>
              <a:t>municipia</a:t>
            </a:r>
            <a:r>
              <a:rPr lang="en-GB" i="1" dirty="0"/>
              <a:t> </a:t>
            </a:r>
            <a:r>
              <a:rPr lang="en-GB" dirty="0"/>
              <a:t>there was encouragements to celebrate cults, especially those connected to the veneration of the imperial family. </a:t>
            </a:r>
          </a:p>
          <a:p>
            <a:endParaRPr lang="en-GB" sz="600" i="1" dirty="0"/>
          </a:p>
          <a:p>
            <a:r>
              <a:rPr lang="en-GB" dirty="0"/>
              <a:t>Governors and local magistrates rendering religious honours to the emperor. </a:t>
            </a:r>
          </a:p>
          <a:p>
            <a:endParaRPr lang="en-GB" sz="500" dirty="0"/>
          </a:p>
          <a:p>
            <a:r>
              <a:rPr lang="en-GB" dirty="0"/>
              <a:t>In Rome </a:t>
            </a:r>
            <a:r>
              <a:rPr lang="en-GB" i="1" dirty="0"/>
              <a:t>genius</a:t>
            </a:r>
            <a:r>
              <a:rPr lang="en-GB" dirty="0"/>
              <a:t> of emperor worshipped, outside Rome the emperor himself – the emperor’s </a:t>
            </a:r>
            <a:r>
              <a:rPr lang="en-GB" i="1" dirty="0"/>
              <a:t>numen</a:t>
            </a:r>
            <a:r>
              <a:rPr lang="en-GB" dirty="0"/>
              <a:t> (divine force). </a:t>
            </a:r>
          </a:p>
          <a:p>
            <a:endParaRPr lang="en-GB" sz="500" dirty="0"/>
          </a:p>
          <a:p>
            <a:r>
              <a:rPr lang="en-GB" dirty="0"/>
              <a:t>Local variations and freedom of which festivals to celebrate (for example, connected to specific anniversaries). </a:t>
            </a:r>
          </a:p>
          <a:p>
            <a:pPr lvl="1"/>
            <a:r>
              <a:rPr lang="en-GB" dirty="0" err="1"/>
              <a:t>Acraephia</a:t>
            </a:r>
            <a:r>
              <a:rPr lang="en-GB" dirty="0"/>
              <a:t> – Nero as the new sun god, who shinning on the Greeks.</a:t>
            </a:r>
          </a:p>
        </p:txBody>
      </p:sp>
      <p:pic>
        <p:nvPicPr>
          <p:cNvPr id="6" name="Content Placeholder 5"/>
          <p:cNvPicPr>
            <a:picLocks noGrp="1" noChangeAspect="1"/>
          </p:cNvPicPr>
          <p:nvPr>
            <p:ph sz="half" idx="2"/>
          </p:nvPr>
        </p:nvPicPr>
        <p:blipFill>
          <a:blip r:embed="rId2"/>
          <a:stretch>
            <a:fillRect/>
          </a:stretch>
        </p:blipFill>
        <p:spPr>
          <a:xfrm>
            <a:off x="4788024" y="1481088"/>
            <a:ext cx="4155157" cy="5170011"/>
          </a:xfrm>
          <a:prstGeom prst="rect">
            <a:avLst/>
          </a:prstGeom>
        </p:spPr>
      </p:pic>
    </p:spTree>
    <p:extLst>
      <p:ext uri="{BB962C8B-B14F-4D97-AF65-F5344CB8AC3E}">
        <p14:creationId xmlns:p14="http://schemas.microsoft.com/office/powerpoint/2010/main" val="3022939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107504" y="116632"/>
            <a:ext cx="8928992" cy="1944216"/>
          </a:xfrm>
          <a:prstGeom prst="rect">
            <a:avLst/>
          </a:prstGeom>
        </p:spPr>
        <p:txBody>
          <a:bodyPr vert="horz">
            <a:normAutofit fontScale="85000" lnSpcReduction="20000"/>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5100" b="1" dirty="0">
                <a:solidFill>
                  <a:prstClr val="black"/>
                </a:solidFill>
              </a:rPr>
              <a:t>Persecuting Christians in First Century AD Rome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34304" y="2049161"/>
            <a:ext cx="7479416" cy="4078619"/>
          </a:xfrm>
          <a:prstGeom prst="rect">
            <a:avLst/>
          </a:prstGeom>
        </p:spPr>
      </p:pic>
      <p:sp>
        <p:nvSpPr>
          <p:cNvPr id="6" name="Rectangle 5"/>
          <p:cNvSpPr/>
          <p:nvPr/>
        </p:nvSpPr>
        <p:spPr>
          <a:xfrm>
            <a:off x="2267744" y="6309320"/>
            <a:ext cx="4812536" cy="369332"/>
          </a:xfrm>
          <a:prstGeom prst="rect">
            <a:avLst/>
          </a:prstGeom>
        </p:spPr>
        <p:txBody>
          <a:bodyPr wrap="none">
            <a:spAutoFit/>
          </a:bodyPr>
          <a:lstStyle/>
          <a:p>
            <a:r>
              <a:rPr lang="en-GB" i="1" dirty="0"/>
              <a:t>Nero's Torches </a:t>
            </a:r>
            <a:r>
              <a:rPr lang="en-GB" dirty="0"/>
              <a:t>by </a:t>
            </a:r>
            <a:r>
              <a:rPr lang="en-GB" dirty="0" err="1"/>
              <a:t>Henryk</a:t>
            </a:r>
            <a:r>
              <a:rPr lang="en-GB" dirty="0"/>
              <a:t> </a:t>
            </a:r>
            <a:r>
              <a:rPr lang="en-GB" dirty="0" err="1"/>
              <a:t>Siemiradzki</a:t>
            </a:r>
            <a:r>
              <a:rPr lang="en-GB" dirty="0"/>
              <a:t> (1876)</a:t>
            </a:r>
          </a:p>
        </p:txBody>
      </p:sp>
    </p:spTree>
    <p:extLst>
      <p:ext uri="{BB962C8B-B14F-4D97-AF65-F5344CB8AC3E}">
        <p14:creationId xmlns:p14="http://schemas.microsoft.com/office/powerpoint/2010/main" val="4122063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Early Christians in Rome</a:t>
            </a:r>
          </a:p>
        </p:txBody>
      </p:sp>
      <p:sp>
        <p:nvSpPr>
          <p:cNvPr id="3" name="Content Placeholder 2"/>
          <p:cNvSpPr>
            <a:spLocks noGrp="1"/>
          </p:cNvSpPr>
          <p:nvPr>
            <p:ph sz="quarter" idx="1"/>
          </p:nvPr>
        </p:nvSpPr>
        <p:spPr>
          <a:xfrm>
            <a:off x="301752" y="1527048"/>
            <a:ext cx="8662736" cy="4926288"/>
          </a:xfrm>
        </p:spPr>
        <p:txBody>
          <a:bodyPr>
            <a:normAutofit fontScale="92500" lnSpcReduction="20000"/>
          </a:bodyPr>
          <a:lstStyle/>
          <a:p>
            <a:pPr marL="0">
              <a:buNone/>
            </a:pPr>
            <a:r>
              <a:rPr lang="en-GB" dirty="0"/>
              <a:t>“Because the Jews at Rome caused continuous disturbances at the instigation of </a:t>
            </a:r>
            <a:r>
              <a:rPr lang="en-GB" dirty="0" err="1"/>
              <a:t>Chrestus</a:t>
            </a:r>
            <a:r>
              <a:rPr lang="en-GB" dirty="0"/>
              <a:t>, he expelled them from the city.” – </a:t>
            </a:r>
            <a:r>
              <a:rPr lang="en-GB" b="1" dirty="0"/>
              <a:t>Suetonius </a:t>
            </a:r>
            <a:r>
              <a:rPr lang="en-GB" b="1" i="1" dirty="0" err="1"/>
              <a:t>Divus</a:t>
            </a:r>
            <a:r>
              <a:rPr lang="en-GB" b="1" i="1" dirty="0"/>
              <a:t> Claudius </a:t>
            </a:r>
            <a:r>
              <a:rPr lang="en-GB" b="1" dirty="0"/>
              <a:t>25.4. </a:t>
            </a:r>
          </a:p>
          <a:p>
            <a:pPr>
              <a:buNone/>
            </a:pPr>
            <a:endParaRPr lang="en-GB" sz="1200" dirty="0"/>
          </a:p>
          <a:p>
            <a:pPr marL="0">
              <a:buNone/>
            </a:pPr>
            <a:r>
              <a:rPr lang="en-GB" dirty="0"/>
              <a:t>“There he found [at Corinth] a Jew named Aquila, a native of Pontus, who had recently come from Italy with his wife Priscilla, because Claudius had ordered all Jews to leave Rome. – </a:t>
            </a:r>
            <a:r>
              <a:rPr lang="en-GB" b="1" i="1" dirty="0"/>
              <a:t>Acts of the Apostles </a:t>
            </a:r>
            <a:r>
              <a:rPr lang="en-GB" b="1" dirty="0"/>
              <a:t>18.2. </a:t>
            </a:r>
          </a:p>
          <a:p>
            <a:pPr marL="0">
              <a:buNone/>
            </a:pPr>
            <a:endParaRPr lang="en-GB" sz="1200" b="1" dirty="0"/>
          </a:p>
          <a:p>
            <a:pPr marL="0">
              <a:buNone/>
            </a:pPr>
            <a:r>
              <a:rPr lang="en-GB" dirty="0"/>
              <a:t>“It is established that there were Jews living in Rome in the time of the apostles and that those Jews who had believed [in Christ] passed on to the Romans the tradition that they out to profess Christ but keep the Law… they nevertheless accepted the faith in Christ, although in a Jewish manner.” – </a:t>
            </a:r>
            <a:r>
              <a:rPr lang="en-GB" b="1" dirty="0" err="1"/>
              <a:t>Ambrosiaster</a:t>
            </a:r>
            <a:r>
              <a:rPr lang="en-GB" b="1" dirty="0"/>
              <a:t> </a:t>
            </a:r>
            <a:r>
              <a:rPr lang="en-GB" b="1" i="1" dirty="0"/>
              <a:t>Exposition of Romans </a:t>
            </a:r>
            <a:r>
              <a:rPr lang="en-GB" dirty="0"/>
              <a:t>preface</a:t>
            </a:r>
            <a:r>
              <a:rPr lang="en-GB" b="1" i="1" dirty="0"/>
              <a:t> </a:t>
            </a:r>
            <a:r>
              <a:rPr lang="en-GB" dirty="0"/>
              <a:t>(c. AD 375).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188640"/>
            <a:ext cx="8856984" cy="6669360"/>
          </a:xfrm>
        </p:spPr>
        <p:txBody>
          <a:bodyPr>
            <a:normAutofit fontScale="92500"/>
          </a:bodyPr>
          <a:lstStyle/>
          <a:p>
            <a:pPr marL="0">
              <a:buNone/>
            </a:pPr>
            <a:r>
              <a:rPr lang="en-GB" dirty="0"/>
              <a:t>So far, the precautions taken were recommended by human good sense: now means were sought for appeasing the deity, and reference was made to the Sibylline books; at the command of which public prayers were offered to Vulcan, Ceres, and Proserpine, while Juno was propitiated by the matrons… Ritual banquets and all-night vigils were celebrated by women in the married state. But neither human help, nor imperial munificence, nor all the means of placating Heaven, could stifle scandal or dispel the belief that the fire had taken place by order. Therefore, </a:t>
            </a:r>
            <a:r>
              <a:rPr lang="en-GB" b="1" dirty="0"/>
              <a:t>to scotch the rumour, Nero substituted as culprits</a:t>
            </a:r>
            <a:r>
              <a:rPr lang="en-GB" dirty="0"/>
              <a:t>, and punished with the utmost refinements of cruelty, a class of men, reviled for their vices, whom the mob styled </a:t>
            </a:r>
            <a:r>
              <a:rPr lang="en-GB" b="1" dirty="0"/>
              <a:t>Christians</a:t>
            </a:r>
            <a:r>
              <a:rPr lang="en-GB" dirty="0"/>
              <a:t>…– </a:t>
            </a:r>
            <a:r>
              <a:rPr lang="en-GB" b="1" dirty="0"/>
              <a:t>Tac. </a:t>
            </a:r>
            <a:r>
              <a:rPr lang="en-GB" b="1" i="1" dirty="0"/>
              <a:t>Ann. </a:t>
            </a:r>
            <a:r>
              <a:rPr lang="en-GB" b="1" dirty="0"/>
              <a:t>15.44</a:t>
            </a:r>
            <a:r>
              <a:rPr lang="en-GB" dirty="0"/>
              <a:t>. </a:t>
            </a:r>
          </a:p>
          <a:p>
            <a:pPr marL="0">
              <a:buNone/>
            </a:pPr>
            <a:endParaRPr lang="en-GB" sz="600" dirty="0"/>
          </a:p>
          <a:p>
            <a:pPr marL="0">
              <a:buNone/>
            </a:pPr>
            <a:r>
              <a:rPr lang="en-GB" dirty="0"/>
              <a:t>“Punishments were inflicted on Christians, a sect professing a new and mischievous superstition.” – </a:t>
            </a:r>
            <a:r>
              <a:rPr lang="en-GB" b="1" dirty="0"/>
              <a:t>Suet</a:t>
            </a:r>
            <a:r>
              <a:rPr lang="en-GB" dirty="0"/>
              <a:t>.</a:t>
            </a:r>
            <a:r>
              <a:rPr lang="en-GB" b="1" dirty="0"/>
              <a:t> </a:t>
            </a:r>
            <a:r>
              <a:rPr lang="en-GB" b="1" i="1" dirty="0"/>
              <a:t>Nero </a:t>
            </a:r>
            <a:r>
              <a:rPr lang="en-GB" b="1" dirty="0"/>
              <a:t>16.2</a:t>
            </a:r>
            <a:r>
              <a:rPr lang="en-GB" dirty="0"/>
              <a:t>.</a:t>
            </a:r>
            <a:r>
              <a:rPr lang="en-GB" b="1" dirty="0"/>
              <a:t>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158E81-B390-4A9C-A3A7-E3A489414884}"/>
              </a:ext>
            </a:extLst>
          </p:cNvPr>
          <p:cNvSpPr txBox="1"/>
          <p:nvPr/>
        </p:nvSpPr>
        <p:spPr>
          <a:xfrm>
            <a:off x="107504" y="188640"/>
            <a:ext cx="5040560" cy="6247864"/>
          </a:xfrm>
          <a:prstGeom prst="rect">
            <a:avLst/>
          </a:prstGeom>
          <a:noFill/>
        </p:spPr>
        <p:txBody>
          <a:bodyPr wrap="square">
            <a:spAutoFit/>
          </a:bodyPr>
          <a:lstStyle/>
          <a:p>
            <a:r>
              <a:rPr kumimoji="0" lang="en-GB" sz="2000" b="0" i="0" u="none" strike="noStrike" kern="1200" cap="none" spc="0" normalizeH="0" baseline="0" noProof="0" dirty="0">
                <a:ln>
                  <a:noFill/>
                </a:ln>
                <a:solidFill>
                  <a:prstClr val="black"/>
                </a:solidFill>
                <a:effectLst/>
                <a:uLnTx/>
                <a:uFillTx/>
                <a:latin typeface="Georgia"/>
                <a:ea typeface="+mn-ea"/>
                <a:cs typeface="+mn-cs"/>
              </a:rPr>
              <a:t>First, then, the confessed members of the sect were arrested; next, on their confessions, vast numbers were convicted, </a:t>
            </a:r>
            <a:r>
              <a:rPr kumimoji="0" lang="en-GB" sz="2000" b="1" i="0" u="none" strike="noStrike" kern="1200" cap="none" spc="0" normalizeH="0" baseline="0" noProof="0" dirty="0">
                <a:ln>
                  <a:noFill/>
                </a:ln>
                <a:solidFill>
                  <a:prstClr val="black"/>
                </a:solidFill>
                <a:effectLst/>
                <a:uLnTx/>
                <a:uFillTx/>
                <a:latin typeface="Georgia"/>
                <a:ea typeface="+mn-ea"/>
                <a:cs typeface="+mn-cs"/>
              </a:rPr>
              <a:t>not so much on the charge of arson as for hatred of the mankind</a:t>
            </a:r>
            <a:r>
              <a:rPr kumimoji="0" lang="en-GB" sz="2000" b="0" i="0" u="none" strike="noStrike" kern="1200" cap="none" spc="0" normalizeH="0" baseline="0" noProof="0" dirty="0">
                <a:ln>
                  <a:noFill/>
                </a:ln>
                <a:solidFill>
                  <a:prstClr val="black"/>
                </a:solidFill>
                <a:effectLst/>
                <a:uLnTx/>
                <a:uFillTx/>
                <a:latin typeface="Georgia"/>
                <a:ea typeface="+mn-ea"/>
                <a:cs typeface="+mn-cs"/>
              </a:rPr>
              <a:t>. And mockery accompanied their end: they were covered with </a:t>
            </a:r>
            <a:r>
              <a:rPr kumimoji="0" lang="en-GB" sz="2000" b="0" i="0" u="sng" strike="noStrike" kern="1200" cap="none" spc="0" normalizeH="0" baseline="0" noProof="0" dirty="0">
                <a:ln>
                  <a:noFill/>
                </a:ln>
                <a:solidFill>
                  <a:prstClr val="black"/>
                </a:solidFill>
                <a:effectLst/>
                <a:uLnTx/>
                <a:uFillTx/>
                <a:latin typeface="Georgia"/>
                <a:ea typeface="+mn-ea"/>
                <a:cs typeface="+mn-cs"/>
              </a:rPr>
              <a:t>wild beasts' skins and torn to death by dogs; or they were fastened on crosses, and, when daylight failed were burned to serve as lamps by night</a:t>
            </a:r>
            <a:r>
              <a:rPr kumimoji="0" lang="en-GB" sz="2000" b="0" i="0" u="none" strike="noStrike" kern="1200" cap="none" spc="0" normalizeH="0" baseline="0" noProof="0" dirty="0">
                <a:ln>
                  <a:noFill/>
                </a:ln>
                <a:solidFill>
                  <a:prstClr val="black"/>
                </a:solidFill>
                <a:effectLst/>
                <a:uLnTx/>
                <a:uFillTx/>
                <a:latin typeface="Georgia"/>
                <a:ea typeface="+mn-ea"/>
                <a:cs typeface="+mn-cs"/>
              </a:rPr>
              <a:t>. Nero had offered his Gardens for the spectacle, and gave an exhibition in his Circus, mixing with the crowd in the costume of a charioteer, or mounted on his chariot. Hence, in spite of a guilt which had earned the most exemplary punishment, there arose a feeling of pity, due to the sense that they were being sacrificed not for the welfare of the state but to the viciousness of a single man.” </a:t>
            </a:r>
            <a:r>
              <a:rPr lang="en-GB" sz="2000" dirty="0"/>
              <a:t>…– </a:t>
            </a:r>
            <a:r>
              <a:rPr lang="en-GB" sz="2000" b="1" dirty="0"/>
              <a:t>Tac. </a:t>
            </a:r>
            <a:r>
              <a:rPr lang="en-GB" sz="2000" b="1" i="1" dirty="0"/>
              <a:t>Ann. </a:t>
            </a:r>
            <a:r>
              <a:rPr lang="en-GB" sz="2000" b="1" dirty="0"/>
              <a:t>15.44</a:t>
            </a:r>
            <a:r>
              <a:rPr lang="en-GB" sz="2000" dirty="0"/>
              <a:t>. </a:t>
            </a:r>
            <a:endParaRPr lang="en-GB" sz="1400" dirty="0"/>
          </a:p>
        </p:txBody>
      </p:sp>
      <p:pic>
        <p:nvPicPr>
          <p:cNvPr id="4" name="Picture 3">
            <a:extLst>
              <a:ext uri="{FF2B5EF4-FFF2-40B4-BE49-F238E27FC236}">
                <a16:creationId xmlns:a16="http://schemas.microsoft.com/office/drawing/2014/main" id="{0FB33730-DB0E-45D6-88A7-F138DF80DFE3}"/>
              </a:ext>
            </a:extLst>
          </p:cNvPr>
          <p:cNvPicPr>
            <a:picLocks noChangeAspect="1"/>
          </p:cNvPicPr>
          <p:nvPr/>
        </p:nvPicPr>
        <p:blipFill>
          <a:blip r:embed="rId2"/>
          <a:stretch>
            <a:fillRect/>
          </a:stretch>
        </p:blipFill>
        <p:spPr>
          <a:xfrm>
            <a:off x="5148064" y="3657393"/>
            <a:ext cx="3749051" cy="2186947"/>
          </a:xfrm>
          <a:prstGeom prst="rect">
            <a:avLst/>
          </a:prstGeom>
        </p:spPr>
      </p:pic>
      <p:sp>
        <p:nvSpPr>
          <p:cNvPr id="6" name="TextBox 5">
            <a:extLst>
              <a:ext uri="{FF2B5EF4-FFF2-40B4-BE49-F238E27FC236}">
                <a16:creationId xmlns:a16="http://schemas.microsoft.com/office/drawing/2014/main" id="{4414714D-9C96-4248-9C52-2DFC476D8142}"/>
              </a:ext>
            </a:extLst>
          </p:cNvPr>
          <p:cNvSpPr txBox="1"/>
          <p:nvPr/>
        </p:nvSpPr>
        <p:spPr>
          <a:xfrm>
            <a:off x="5148064" y="5816651"/>
            <a:ext cx="3902097" cy="646331"/>
          </a:xfrm>
          <a:prstGeom prst="rect">
            <a:avLst/>
          </a:prstGeom>
          <a:noFill/>
        </p:spPr>
        <p:txBody>
          <a:bodyPr wrap="square">
            <a:spAutoFit/>
          </a:bodyPr>
          <a:lstStyle/>
          <a:p>
            <a:r>
              <a:rPr lang="en-GB" i="1" dirty="0"/>
              <a:t>The Christian Martyrs' Last Prayer</a:t>
            </a:r>
            <a:r>
              <a:rPr lang="en-GB" dirty="0"/>
              <a:t>, by Jean-Léon </a:t>
            </a:r>
            <a:r>
              <a:rPr lang="en-GB" dirty="0" err="1"/>
              <a:t>Gérôme</a:t>
            </a:r>
            <a:r>
              <a:rPr lang="en-GB" dirty="0"/>
              <a:t> (1883)</a:t>
            </a:r>
          </a:p>
        </p:txBody>
      </p:sp>
      <p:pic>
        <p:nvPicPr>
          <p:cNvPr id="7" name="Picture 6">
            <a:extLst>
              <a:ext uri="{FF2B5EF4-FFF2-40B4-BE49-F238E27FC236}">
                <a16:creationId xmlns:a16="http://schemas.microsoft.com/office/drawing/2014/main" id="{987D558B-8CFF-4303-9F47-8FCA6F68E6C6}"/>
              </a:ext>
            </a:extLst>
          </p:cNvPr>
          <p:cNvPicPr>
            <a:picLocks noChangeAspect="1"/>
          </p:cNvPicPr>
          <p:nvPr/>
        </p:nvPicPr>
        <p:blipFill>
          <a:blip r:embed="rId3"/>
          <a:stretch>
            <a:fillRect/>
          </a:stretch>
        </p:blipFill>
        <p:spPr>
          <a:xfrm>
            <a:off x="5148064" y="794690"/>
            <a:ext cx="3749051" cy="2650697"/>
          </a:xfrm>
          <a:prstGeom prst="rect">
            <a:avLst/>
          </a:prstGeom>
        </p:spPr>
      </p:pic>
    </p:spTree>
    <p:extLst>
      <p:ext uri="{BB962C8B-B14F-4D97-AF65-F5344CB8AC3E}">
        <p14:creationId xmlns:p14="http://schemas.microsoft.com/office/powerpoint/2010/main" val="165113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Martyrdom of St Peter and St Paul</a:t>
            </a:r>
          </a:p>
        </p:txBody>
      </p:sp>
      <p:sp>
        <p:nvSpPr>
          <p:cNvPr id="3" name="Content Placeholder 2"/>
          <p:cNvSpPr>
            <a:spLocks noGrp="1"/>
          </p:cNvSpPr>
          <p:nvPr>
            <p:ph sz="quarter" idx="1"/>
          </p:nvPr>
        </p:nvSpPr>
        <p:spPr>
          <a:xfrm>
            <a:off x="179512" y="1527048"/>
            <a:ext cx="5184576" cy="4998296"/>
          </a:xfrm>
        </p:spPr>
        <p:txBody>
          <a:bodyPr>
            <a:normAutofit fontScale="85000" lnSpcReduction="10000"/>
          </a:bodyPr>
          <a:lstStyle/>
          <a:p>
            <a:pPr marL="0">
              <a:buNone/>
            </a:pPr>
            <a:r>
              <a:rPr lang="en-GB" dirty="0"/>
              <a:t>“It is recorded that the Apostles Paul and Peter were killed under Nero [AD 67/68] in Rome itself, the former by decapitation and the latter by crucifixion. That this occurred in Rome is collaborated by the existence of cemeteries in </a:t>
            </a:r>
            <a:r>
              <a:rPr lang="en-GB" dirty="0" err="1"/>
              <a:t>thier</a:t>
            </a:r>
            <a:r>
              <a:rPr lang="en-GB" dirty="0"/>
              <a:t> names, and by no less an authority than Gaius a church historian who wrote when Zephyrinus was Bishop of Rome [c. AD 210]… if you care to go out to the Vatican field or the road to Ostia you will find the monuments of the founders of our Church.” – </a:t>
            </a:r>
            <a:r>
              <a:rPr lang="en-GB" b="1" dirty="0"/>
              <a:t>Eusebius </a:t>
            </a:r>
            <a:r>
              <a:rPr lang="en-GB" b="1" i="1" dirty="0"/>
              <a:t>Ecclesiastical Histories </a:t>
            </a:r>
            <a:r>
              <a:rPr lang="en-GB" b="1" dirty="0"/>
              <a:t>2.25.5-7</a:t>
            </a:r>
            <a:r>
              <a:rPr lang="en-GB" dirty="0"/>
              <a:t>.</a:t>
            </a:r>
            <a:r>
              <a:rPr lang="en-GB" b="1" dirty="0"/>
              <a:t> </a:t>
            </a:r>
            <a:endParaRPr lang="en-GB" dirty="0"/>
          </a:p>
        </p:txBody>
      </p:sp>
      <p:pic>
        <p:nvPicPr>
          <p:cNvPr id="4" name="Picture 3"/>
          <p:cNvPicPr>
            <a:picLocks noChangeAspect="1"/>
          </p:cNvPicPr>
          <p:nvPr/>
        </p:nvPicPr>
        <p:blipFill>
          <a:blip r:embed="rId2"/>
          <a:stretch>
            <a:fillRect/>
          </a:stretch>
        </p:blipFill>
        <p:spPr>
          <a:xfrm>
            <a:off x="5418017" y="4357980"/>
            <a:ext cx="3406675" cy="2028864"/>
          </a:xfrm>
          <a:prstGeom prst="rect">
            <a:avLst/>
          </a:prstGeom>
        </p:spPr>
      </p:pic>
      <p:sp>
        <p:nvSpPr>
          <p:cNvPr id="5" name="Rectangle 4"/>
          <p:cNvSpPr/>
          <p:nvPr/>
        </p:nvSpPr>
        <p:spPr>
          <a:xfrm>
            <a:off x="5364088" y="6386844"/>
            <a:ext cx="3672408" cy="276999"/>
          </a:xfrm>
          <a:prstGeom prst="rect">
            <a:avLst/>
          </a:prstGeom>
        </p:spPr>
        <p:txBody>
          <a:bodyPr wrap="square">
            <a:spAutoFit/>
          </a:bodyPr>
          <a:lstStyle/>
          <a:p>
            <a:r>
              <a:rPr lang="en-GB" sz="1200" i="1" dirty="0"/>
              <a:t>Triumph of Faith </a:t>
            </a:r>
            <a:r>
              <a:rPr lang="en-GB" sz="1200" dirty="0"/>
              <a:t>by Eugene </a:t>
            </a:r>
            <a:r>
              <a:rPr lang="en-GB" sz="1200" dirty="0" err="1"/>
              <a:t>Thirion</a:t>
            </a:r>
            <a:r>
              <a:rPr lang="en-GB" sz="1200" dirty="0"/>
              <a:t> (1839-1910)</a:t>
            </a:r>
          </a:p>
        </p:txBody>
      </p:sp>
      <p:sp>
        <p:nvSpPr>
          <p:cNvPr id="6" name="Rectangle 5"/>
          <p:cNvSpPr/>
          <p:nvPr/>
        </p:nvSpPr>
        <p:spPr>
          <a:xfrm>
            <a:off x="5629820" y="3896315"/>
            <a:ext cx="3406676" cy="461665"/>
          </a:xfrm>
          <a:prstGeom prst="rect">
            <a:avLst/>
          </a:prstGeom>
        </p:spPr>
        <p:txBody>
          <a:bodyPr wrap="square">
            <a:spAutoFit/>
          </a:bodyPr>
          <a:lstStyle/>
          <a:p>
            <a:r>
              <a:rPr lang="en-GB" sz="1200" dirty="0"/>
              <a:t>The Crucifixion of St. Peter by </a:t>
            </a:r>
            <a:r>
              <a:rPr lang="en-GB" sz="1200" i="1" dirty="0"/>
              <a:t>Michelangelo </a:t>
            </a:r>
            <a:r>
              <a:rPr lang="en-GB" sz="1200" dirty="0"/>
              <a:t>(</a:t>
            </a:r>
            <a:r>
              <a:rPr lang="en-GB" sz="1200" i="1" dirty="0"/>
              <a:t>ca. </a:t>
            </a:r>
            <a:r>
              <a:rPr lang="en-GB" sz="1200" dirty="0"/>
              <a:t>1546-50) </a:t>
            </a:r>
          </a:p>
        </p:txBody>
      </p:sp>
      <p:pic>
        <p:nvPicPr>
          <p:cNvPr id="7" name="Picture 6"/>
          <p:cNvPicPr>
            <a:picLocks noChangeAspect="1"/>
          </p:cNvPicPr>
          <p:nvPr/>
        </p:nvPicPr>
        <p:blipFill>
          <a:blip r:embed="rId3"/>
          <a:stretch>
            <a:fillRect/>
          </a:stretch>
        </p:blipFill>
        <p:spPr>
          <a:xfrm>
            <a:off x="5713720" y="1272255"/>
            <a:ext cx="2815267" cy="2601131"/>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358650"/>
            <a:ext cx="8640960"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11560" y="1700808"/>
            <a:ext cx="7992888" cy="280831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5100" b="1" dirty="0">
                <a:solidFill>
                  <a:prstClr val="black"/>
                </a:solidFill>
              </a:rPr>
              <a:t>Nero as the Anti-Christ</a:t>
            </a:r>
            <a:endParaRPr lang="en-GB" sz="100" dirty="0">
              <a:solidFill>
                <a:prstClr val="black"/>
              </a:solidFill>
            </a:endParaRPr>
          </a:p>
        </p:txBody>
      </p:sp>
    </p:spTree>
    <p:extLst>
      <p:ext uri="{BB962C8B-B14F-4D97-AF65-F5344CB8AC3E}">
        <p14:creationId xmlns:p14="http://schemas.microsoft.com/office/powerpoint/2010/main" val="39928295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Nero </a:t>
            </a:r>
            <a:r>
              <a:rPr lang="en-GB" i="1" dirty="0" err="1"/>
              <a:t>redivivus</a:t>
            </a:r>
            <a:endParaRPr lang="en-GB" i="1" dirty="0"/>
          </a:p>
        </p:txBody>
      </p:sp>
      <p:sp>
        <p:nvSpPr>
          <p:cNvPr id="3" name="Content Placeholder 2"/>
          <p:cNvSpPr>
            <a:spLocks noGrp="1"/>
          </p:cNvSpPr>
          <p:nvPr>
            <p:ph sz="quarter" idx="1"/>
          </p:nvPr>
        </p:nvSpPr>
        <p:spPr>
          <a:xfrm>
            <a:off x="301752" y="1527048"/>
            <a:ext cx="8503920" cy="5070304"/>
          </a:xfrm>
        </p:spPr>
        <p:txBody>
          <a:bodyPr>
            <a:normAutofit/>
          </a:bodyPr>
          <a:lstStyle/>
          <a:p>
            <a:r>
              <a:rPr lang="en-GB" dirty="0"/>
              <a:t>Rumours in “pagan” sources that Nero had not died but fled East – potentially filters its way into Christian tradition. </a:t>
            </a:r>
          </a:p>
          <a:p>
            <a:pPr lvl="1"/>
            <a:r>
              <a:rPr lang="en-GB" i="1" dirty="0"/>
              <a:t>Revelation to John </a:t>
            </a:r>
            <a:r>
              <a:rPr lang="en-GB" dirty="0"/>
              <a:t>(ca. AD 60-90s) – city of Rome and resurrected emperor, as a woman drunk with the blood of saints, and the beast she rides – will make war against the resurrected Christ. [no specific mention of Nero]</a:t>
            </a:r>
          </a:p>
          <a:p>
            <a:pPr lvl="1"/>
            <a:r>
              <a:rPr lang="en-GB" dirty="0"/>
              <a:t>Nero as the beast at 13 and 17? </a:t>
            </a:r>
          </a:p>
          <a:p>
            <a:pPr lvl="1"/>
            <a:endParaRPr lang="en-GB" sz="500" dirty="0"/>
          </a:p>
          <a:p>
            <a:r>
              <a:rPr lang="en-GB" dirty="0"/>
              <a:t>More explicit references by subsequent Christian authors.</a:t>
            </a:r>
          </a:p>
          <a:p>
            <a:endParaRPr lang="en-GB" sz="500" dirty="0"/>
          </a:p>
          <a:p>
            <a:r>
              <a:rPr lang="en-GB" dirty="0"/>
              <a:t>Tradition less common after fifth century AD.  </a:t>
            </a:r>
          </a:p>
        </p:txBody>
      </p:sp>
    </p:spTree>
    <p:extLst>
      <p:ext uri="{BB962C8B-B14F-4D97-AF65-F5344CB8AC3E}">
        <p14:creationId xmlns:p14="http://schemas.microsoft.com/office/powerpoint/2010/main" val="2868187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628800"/>
            <a:ext cx="8590728" cy="4824536"/>
          </a:xfrm>
        </p:spPr>
        <p:txBody>
          <a:bodyPr>
            <a:normAutofit/>
          </a:bodyPr>
          <a:lstStyle/>
          <a:p>
            <a:r>
              <a:rPr lang="en-GB" dirty="0" err="1"/>
              <a:t>Erker</a:t>
            </a:r>
            <a:r>
              <a:rPr lang="en-GB" dirty="0"/>
              <a:t>, D. S. 2013. ‘Religion’. In </a:t>
            </a:r>
            <a:r>
              <a:rPr lang="en-GB" i="1" dirty="0"/>
              <a:t>A Companion to the Neronian Age</a:t>
            </a:r>
            <a:r>
              <a:rPr lang="en-GB" dirty="0"/>
              <a:t>, Buckley, E. and </a:t>
            </a:r>
            <a:r>
              <a:rPr lang="en-GB" dirty="0" err="1"/>
              <a:t>Dinter</a:t>
            </a:r>
            <a:r>
              <a:rPr lang="en-GB" dirty="0"/>
              <a:t>, M. (eds.), Chichester: Blackwell: 118-133.</a:t>
            </a:r>
          </a:p>
          <a:p>
            <a:endParaRPr lang="en-GB" sz="1000" dirty="0"/>
          </a:p>
          <a:p>
            <a:r>
              <a:rPr lang="en-GB" dirty="0"/>
              <a:t>Grey-</a:t>
            </a:r>
            <a:r>
              <a:rPr lang="en-GB" dirty="0" err="1"/>
              <a:t>Fow</a:t>
            </a:r>
            <a:r>
              <a:rPr lang="en-GB" dirty="0"/>
              <a:t>, M. J. G. 1998. ‘</a:t>
            </a:r>
            <a:r>
              <a:rPr lang="en-GB" i="1" dirty="0"/>
              <a:t>Why </a:t>
            </a:r>
            <a:r>
              <a:rPr lang="en-GB" dirty="0"/>
              <a:t>the Christians? Nero and the Great Fire’, </a:t>
            </a:r>
            <a:r>
              <a:rPr lang="en-GB" i="1" dirty="0" err="1"/>
              <a:t>Latomus</a:t>
            </a:r>
            <a:r>
              <a:rPr lang="en-GB" i="1" dirty="0"/>
              <a:t> </a:t>
            </a:r>
            <a:r>
              <a:rPr lang="en-GB" dirty="0"/>
              <a:t>57 (3): 595-616.</a:t>
            </a:r>
          </a:p>
          <a:p>
            <a:endParaRPr lang="en-GB" sz="1000" i="1" dirty="0"/>
          </a:p>
          <a:p>
            <a:r>
              <a:rPr lang="en-GB" dirty="0" err="1"/>
              <a:t>Harrill</a:t>
            </a:r>
            <a:r>
              <a:rPr lang="en-GB" dirty="0"/>
              <a:t>, J. A. 2017. ‘Saint Paul and the Christian Communities of Nero’s Rome’, in </a:t>
            </a:r>
            <a:r>
              <a:rPr lang="en-GB" i="1" dirty="0"/>
              <a:t>The Cambridge Companion to the Age of Nero</a:t>
            </a:r>
            <a:r>
              <a:rPr lang="en-GB" dirty="0"/>
              <a:t>, </a:t>
            </a:r>
            <a:r>
              <a:rPr lang="en-GB" dirty="0" err="1"/>
              <a:t>Bartsch</a:t>
            </a:r>
            <a:r>
              <a:rPr lang="en-GB" dirty="0"/>
              <a:t>, S., </a:t>
            </a:r>
            <a:r>
              <a:rPr lang="en-GB" dirty="0" err="1"/>
              <a:t>Freudenburg</a:t>
            </a:r>
            <a:r>
              <a:rPr lang="en-GB" dirty="0"/>
              <a:t>, K., and </a:t>
            </a:r>
            <a:r>
              <a:rPr lang="en-GB" dirty="0" err="1"/>
              <a:t>Littlewood</a:t>
            </a:r>
            <a:r>
              <a:rPr lang="en-GB" dirty="0"/>
              <a:t>, C. (eds.), Cambridge: 276-289.</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896</TotalTime>
  <Words>2080</Words>
  <Application>Microsoft Office PowerPoint</Application>
  <PresentationFormat>On-screen Show (4:3)</PresentationFormat>
  <Paragraphs>118</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Georgia</vt:lpstr>
      <vt:lpstr>Wingdings</vt:lpstr>
      <vt:lpstr>Wingdings 2</vt:lpstr>
      <vt:lpstr>Civic</vt:lpstr>
      <vt:lpstr>Murder, Mayhem and Megalomania: The Life and Times of the Emperor Nero</vt:lpstr>
      <vt:lpstr>PowerPoint Presentation</vt:lpstr>
      <vt:lpstr>Adoption and Adaptation </vt:lpstr>
      <vt:lpstr>Purges and persecutions in earlier Roman history</vt:lpstr>
      <vt:lpstr>First Century AD Persecutions</vt:lpstr>
      <vt:lpstr>PowerPoint Presentation</vt:lpstr>
      <vt:lpstr>Nero’s personal attitude? </vt:lpstr>
      <vt:lpstr>PowerPoint Presentation</vt:lpstr>
      <vt:lpstr>Seneca’s writings </vt:lpstr>
      <vt:lpstr>Religio and superstitio in the Satyrica</vt:lpstr>
      <vt:lpstr>Religious Innovations</vt:lpstr>
      <vt:lpstr>The Imperial Cult</vt:lpstr>
      <vt:lpstr>Imperial Cult outside Rome</vt:lpstr>
      <vt:lpstr>PowerPoint Presentation</vt:lpstr>
      <vt:lpstr>Early Christians in Rome</vt:lpstr>
      <vt:lpstr>PowerPoint Presentation</vt:lpstr>
      <vt:lpstr>PowerPoint Presentation</vt:lpstr>
      <vt:lpstr>Martyrdom of St Peter and St Paul</vt:lpstr>
      <vt:lpstr>PowerPoint Presentation</vt:lpstr>
      <vt:lpstr>Nero redivivus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213</cp:revision>
  <dcterms:created xsi:type="dcterms:W3CDTF">2013-11-20T14:17:16Z</dcterms:created>
  <dcterms:modified xsi:type="dcterms:W3CDTF">2021-09-27T16:45:05Z</dcterms:modified>
</cp:coreProperties>
</file>