
<file path=[Content_Types].xml><?xml version="1.0" encoding="utf-8"?>
<Types xmlns="http://schemas.openxmlformats.org/package/2006/content-types">
  <Default Extension="jpeg" ContentType="image/jpeg"/>
  <Default Extension="JPG" ContentType="image/.jpg"/>
  <Default Extension="xlsx" ContentType="application/vnd.openxmlformats-officedocument.spreadsheetml.sheet"/>
  <Default Extension="png" ContentType="image/png"/>
  <Default Extension="gif" ContentType="image/gif"/>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harts/chart1.xml" ContentType="application/vnd.openxmlformats-officedocument.drawingml.chart+xml"/>
  <Override PartName="/ppt/charts/colors1.xml" ContentType="application/vnd.ms-office.chartcolorstyle+xml"/>
  <Override PartName="/ppt/charts/style1.xml" ContentType="application/vnd.ms-office.chartstyle+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media/image17.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57" r:id="rId5"/>
    <p:sldId id="258" r:id="rId6"/>
    <p:sldId id="268" r:id="rId7"/>
    <p:sldId id="269" r:id="rId8"/>
    <p:sldId id="276" r:id="rId9"/>
    <p:sldId id="272" r:id="rId10"/>
    <p:sldId id="273" r:id="rId11"/>
    <p:sldId id="274" r:id="rId12"/>
    <p:sldId id="275" r:id="rId13"/>
    <p:sldId id="260" r:id="rId14"/>
    <p:sldId id="270" r:id="rId15"/>
    <p:sldId id="261" r:id="rId16"/>
    <p:sldId id="267" r:id="rId17"/>
    <p:sldId id="266" r:id="rId18"/>
    <p:sldId id="263" r:id="rId19"/>
    <p:sldId id="264" r:id="rId20"/>
    <p:sldId id="27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80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showGuides="1">
      <p:cViewPr varScale="1">
        <p:scale>
          <a:sx n="50" d="100"/>
          <a:sy n="50" d="100"/>
        </p:scale>
        <p:origin x="1226" y="254"/>
      </p:cViewPr>
      <p:guideLst>
        <p:guide orient="horz" pos="2160"/>
        <p:guide pos="80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4" Type="http://schemas.openxmlformats.org/officeDocument/2006/relationships/tableStyles" Target="tableStyles.xml"/><Relationship Id="rId23" Type="http://schemas.openxmlformats.org/officeDocument/2006/relationships/viewProps" Target="viewProps.xml"/><Relationship Id="rId22" Type="http://schemas.openxmlformats.org/officeDocument/2006/relationships/presProps" Target="presProps.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charts/_rels/chart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Workbook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03800989720035"/>
          <c:y val="0.145464117228551"/>
          <c:w val="0.608066123611571"/>
          <c:h val="0.76748654235442"/>
        </c:manualLayout>
      </c:layout>
      <c:barChart>
        <c:barDir val="col"/>
        <c:grouping val="clustered"/>
        <c:varyColors val="0"/>
        <c:ser>
          <c:idx val="0"/>
          <c:order val="0"/>
          <c:tx>
            <c:strRef>
              <c:f>Sheet1!$B$1</c:f>
              <c:strCache>
                <c:ptCount val="1"/>
                <c:pt idx="0">
                  <c:v>2018</c:v>
                </c:pt>
              </c:strCache>
            </c:strRef>
          </c:tx>
          <c:spPr>
            <a:solidFill>
              <a:schemeClr val="accent1">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lang="en-GB" sz="1195"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numRef>
              <c:f>Sheet1!$A$2:$A$5</c:f>
              <c:numCache>
                <c:formatCode>General</c:formatCode>
                <c:ptCount val="4"/>
                <c:pt idx="0">
                  <c:v>2018</c:v>
                </c:pt>
                <c:pt idx="1">
                  <c:v>2020</c:v>
                </c:pt>
                <c:pt idx="2">
                  <c:v>2024</c:v>
                </c:pt>
              </c:numCache>
            </c:numRef>
          </c:cat>
          <c:val>
            <c:numRef>
              <c:f>Sheet1!$B$2:$B$5</c:f>
              <c:numCache>
                <c:formatCode>General</c:formatCode>
                <c:ptCount val="4"/>
                <c:pt idx="0">
                  <c:v>180000</c:v>
                </c:pt>
                <c:pt idx="1">
                  <c:v>225000</c:v>
                </c:pt>
                <c:pt idx="2">
                  <c:v>268000</c:v>
                </c:pt>
              </c:numCache>
            </c:numRef>
          </c:val>
        </c:ser>
        <c:ser>
          <c:idx val="1"/>
          <c:order val="1"/>
          <c:tx>
            <c:strRef>
              <c:f>Sheet1!$C$1</c:f>
              <c:strCache>
                <c:ptCount val="1"/>
                <c:pt idx="0">
                  <c:v>2020</c:v>
                </c:pt>
              </c:strCache>
            </c:strRef>
          </c:tx>
          <c:spPr>
            <a:solidFill>
              <a:schemeClr val="accent2">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lang="en-GB" sz="1195"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numRef>
              <c:f>Sheet1!$A$2:$A$5</c:f>
              <c:numCache>
                <c:formatCode>General</c:formatCode>
                <c:ptCount val="4"/>
                <c:pt idx="0">
                  <c:v>2018</c:v>
                </c:pt>
                <c:pt idx="1">
                  <c:v>2020</c:v>
                </c:pt>
                <c:pt idx="2">
                  <c:v>2024</c:v>
                </c:pt>
              </c:numCache>
            </c:numRef>
          </c:cat>
          <c:val>
            <c:numRef>
              <c:f>Sheet1!$C$2:$C$5</c:f>
              <c:numCache>
                <c:formatCode>General</c:formatCode>
                <c:ptCount val="4"/>
              </c:numCache>
            </c:numRef>
          </c:val>
        </c:ser>
        <c:ser>
          <c:idx val="2"/>
          <c:order val="2"/>
          <c:tx>
            <c:strRef>
              <c:f>Sheet1!$D$1</c:f>
              <c:strCache>
                <c:ptCount val="1"/>
                <c:pt idx="0">
                  <c:v>2024</c:v>
                </c:pt>
              </c:strCache>
            </c:strRef>
          </c:tx>
          <c:spPr>
            <a:solidFill>
              <a:schemeClr val="accent3">
                <a:alpha val="7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lang="en-GB" sz="1195" b="0" i="0" u="none" strike="noStrike" kern="1200" baseline="0">
                    <a:solidFill>
                      <a:schemeClr val="tx1">
                        <a:lumMod val="75000"/>
                        <a:lumOff val="25000"/>
                      </a:schemeClr>
                    </a:solidFill>
                    <a:latin typeface="+mn-lt"/>
                    <a:ea typeface="+mn-ea"/>
                    <a:cs typeface="+mn-cs"/>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a:solidFill>
                        <a:schemeClr val="tx1">
                          <a:lumMod val="35000"/>
                          <a:lumOff val="65000"/>
                        </a:schemeClr>
                      </a:solidFill>
                    </a:ln>
                    <a:effectLst/>
                  </c:spPr>
                </c15:leaderLines>
              </c:ext>
            </c:extLst>
          </c:dLbls>
          <c:cat>
            <c:numRef>
              <c:f>Sheet1!$A$2:$A$5</c:f>
              <c:numCache>
                <c:formatCode>General</c:formatCode>
                <c:ptCount val="4"/>
                <c:pt idx="0">
                  <c:v>2018</c:v>
                </c:pt>
                <c:pt idx="1">
                  <c:v>2020</c:v>
                </c:pt>
                <c:pt idx="2">
                  <c:v>2024</c:v>
                </c:pt>
              </c:numCache>
            </c:numRef>
          </c:cat>
          <c:val>
            <c:numRef>
              <c:f>Sheet1!$D$2:$D$5</c:f>
              <c:numCache>
                <c:formatCode>General</c:formatCode>
                <c:ptCount val="4"/>
              </c:numCache>
            </c:numRef>
          </c:val>
        </c:ser>
        <c:dLbls>
          <c:showLegendKey val="0"/>
          <c:showVal val="1"/>
          <c:showCatName val="0"/>
          <c:showSerName val="0"/>
          <c:showPercent val="0"/>
          <c:showBubbleSize val="0"/>
        </c:dLbls>
        <c:gapWidth val="80"/>
        <c:overlap val="25"/>
        <c:axId val="2060082927"/>
        <c:axId val="2060081967"/>
      </c:barChart>
      <c:catAx>
        <c:axId val="2060082927"/>
        <c:scaling>
          <c:orientation val="minMax"/>
        </c:scaling>
        <c:delete val="0"/>
        <c:axPos val="b"/>
        <c:numFmt formatCode="General" sourceLinked="1"/>
        <c:majorTickMark val="none"/>
        <c:minorTickMark val="none"/>
        <c:tickLblPos val="nextTo"/>
        <c:spPr>
          <a:noFill/>
          <a:ln w="15875" cap="flat" cmpd="sng" algn="ctr">
            <a:solidFill>
              <a:schemeClr val="tx1">
                <a:lumMod val="25000"/>
                <a:lumOff val="75000"/>
              </a:schemeClr>
            </a:solidFill>
            <a:round/>
          </a:ln>
          <a:effectLst/>
        </c:spPr>
        <c:txPr>
          <a:bodyPr rot="-60000000" spcFirstLastPara="1" vertOverflow="ellipsis" vert="horz" wrap="square" anchor="ctr" anchorCtr="1"/>
          <a:lstStyle/>
          <a:p>
            <a:pPr>
              <a:defRPr lang="en-GB" sz="1195" b="0" i="0" u="none" strike="noStrike" kern="1200" cap="none" spc="20" normalizeH="0" baseline="0">
                <a:solidFill>
                  <a:schemeClr val="tx1">
                    <a:lumMod val="65000"/>
                    <a:lumOff val="35000"/>
                  </a:schemeClr>
                </a:solidFill>
                <a:latin typeface="+mn-lt"/>
                <a:ea typeface="+mn-ea"/>
                <a:cs typeface="+mn-cs"/>
              </a:defRPr>
            </a:pPr>
          </a:p>
        </c:txPr>
        <c:crossAx val="2060081967"/>
        <c:crosses val="autoZero"/>
        <c:auto val="1"/>
        <c:lblAlgn val="ctr"/>
        <c:lblOffset val="100"/>
        <c:noMultiLvlLbl val="0"/>
      </c:catAx>
      <c:valAx>
        <c:axId val="2060081967"/>
        <c:scaling>
          <c:orientation val="minMax"/>
        </c:scaling>
        <c:delete val="0"/>
        <c:axPos val="l"/>
        <c:majorGridlines>
          <c:spPr>
            <a:ln w="9525" cap="flat" cmpd="sng" algn="ctr">
              <a:solidFill>
                <a:schemeClr val="tx1">
                  <a:lumMod val="5000"/>
                  <a:lumOff val="9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lang="en-GB" sz="1195" b="0" i="0" u="none" strike="noStrike" kern="1200" spc="20" baseline="0">
                <a:solidFill>
                  <a:schemeClr val="tx1">
                    <a:lumMod val="65000"/>
                    <a:lumOff val="35000"/>
                  </a:schemeClr>
                </a:solidFill>
                <a:latin typeface="+mn-lt"/>
                <a:ea typeface="+mn-ea"/>
                <a:cs typeface="+mn-cs"/>
              </a:defRPr>
            </a:pPr>
          </a:p>
        </c:txPr>
        <c:crossAx val="2060082927"/>
        <c:crosses val="autoZero"/>
        <c:crossBetween val="between"/>
      </c:valAx>
      <c:spPr>
        <a:noFill/>
        <a:ln>
          <a:noFill/>
        </a:ln>
        <a:effectLst/>
      </c:spPr>
    </c:plotArea>
    <c:plotVisOnly val="1"/>
    <c:dispBlanksAs val="gap"/>
    <c:showDLblsOverMax val="0"/>
    <c:extLst>
      <c:ext uri="{0b15fc19-7d7d-44ad-8c2d-2c3a37ce22c3}">
        <chartProps xmlns="https://web.wps.cn/et/2018/main" chartId="{66373462-3c78-45d0-a204-b799487e24e6}"/>
      </c:ext>
    </c:extLst>
  </c:chart>
  <c:spPr>
    <a:noFill/>
    <a:ln w="9525" cap="flat" cmpd="sng" algn="ctr">
      <a:noFill/>
      <a:round/>
    </a:ln>
    <a:effectLst/>
  </c:spPr>
  <c:txPr>
    <a:bodyPr/>
    <a:lstStyle/>
    <a:p>
      <a:pPr>
        <a:defRPr lang="en-GB"/>
      </a:pPr>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5">
  <cs:axisTitle>
    <cs:lnRef idx="0"/>
    <cs:fillRef idx="0"/>
    <cs:effectRef idx="0"/>
    <cs:fontRef idx="minor">
      <a:schemeClr val="tx1">
        <a:lumMod val="65000"/>
        <a:lumOff val="35000"/>
      </a:schemeClr>
    </cs:fontRef>
    <cs:defRPr sz="1195" kern="1200" cap="all"/>
  </cs:axisTitle>
  <cs:categoryAxis>
    <cs:lnRef idx="0"/>
    <cs:fillRef idx="0"/>
    <cs:effectRef idx="0"/>
    <cs:fontRef idx="minor">
      <a:schemeClr val="tx1">
        <a:lumMod val="65000"/>
        <a:lumOff val="35000"/>
      </a:schemeClr>
    </cs:fontRef>
    <cs:spPr>
      <a:ln w="15875" cap="flat" cmpd="sng" algn="ctr">
        <a:solidFill>
          <a:schemeClr val="tx1">
            <a:lumMod val="25000"/>
            <a:lumOff val="75000"/>
          </a:schemeClr>
        </a:solidFill>
        <a:round/>
      </a:ln>
    </cs:spPr>
    <cs:defRPr sz="1195"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5"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bg1"/>
    </cs:fontRef>
    <cs:spPr>
      <a:solidFill>
        <a:schemeClr val="tx1">
          <a:lumMod val="50000"/>
          <a:lumOff val="50000"/>
        </a:schemeClr>
      </a:solidFill>
    </cs:spPr>
    <cs:defRPr sz="1195"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28575" cap="rnd">
        <a:solidFill>
          <a:schemeClr val="phClr">
            <a:alpha val="70000"/>
          </a:schemeClr>
        </a:solidFill>
        <a:round/>
      </a:ln>
    </cs:spPr>
  </cs:dataPointLine>
  <cs:dataPointMarker>
    <cs:lnRef idx="0"/>
    <cs:fillRef idx="0">
      <cs:styleClr val="auto"/>
    </cs:fillRef>
    <cs:effectRef idx="0"/>
    <cs:fontRef idx="minor">
      <a:schemeClr val="dk1"/>
    </cs:fontRef>
    <cs:spPr>
      <a:solidFill>
        <a:schemeClr val="phClr">
          <a:alpha val="70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5"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5000"/>
            <a:lumOff val="9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5"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130"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5" kern="1200" spc="20" baseline="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C66355D3-785A-4763-A458-42E623F68798}" type="doc">
      <dgm:prSet loTypeId="urn:microsoft.com/office/officeart/2005/8/layout/vList2#1" loCatId="list" qsTypeId="urn:microsoft.com/office/officeart/2005/8/quickstyle/simple1#1" qsCatId="simple" csTypeId="urn:microsoft.com/office/officeart/2005/8/colors/accent1_2#1" csCatId="accent1" phldr="1"/>
      <dgm:spPr/>
      <dgm:t>
        <a:bodyPr/>
        <a:lstStyle/>
        <a:p>
          <a:endParaRPr lang="en-US"/>
        </a:p>
      </dgm:t>
    </dgm:pt>
    <dgm:pt modelId="{12F6FBE4-2D1E-4700-A6D5-3BA66E184640}">
      <dgm:prSet/>
      <dgm:spPr/>
      <dgm:t>
        <a:bodyPr/>
        <a:lstStyle/>
        <a:p>
          <a:r>
            <a:rPr lang="en-US" dirty="0"/>
            <a:t>A disease can be monitored through public health surveillance which is  the </a:t>
          </a:r>
          <a:r>
            <a:rPr lang="en-US" dirty="0" err="1"/>
            <a:t>ongoing,systematic</a:t>
          </a:r>
          <a:r>
            <a:rPr lang="en-US" dirty="0"/>
            <a:t> data collection, interpretation, analysis and dissemination to guide public health action. </a:t>
          </a:r>
        </a:p>
      </dgm:t>
    </dgm:pt>
    <dgm:pt modelId="{366D5618-6F3A-461C-8838-31B54514EB49}" cxnId="{CF90D822-BFC2-475B-925E-069504C5E704}" type="parTrans">
      <dgm:prSet/>
      <dgm:spPr/>
      <dgm:t>
        <a:bodyPr/>
        <a:lstStyle/>
        <a:p>
          <a:endParaRPr lang="en-US"/>
        </a:p>
      </dgm:t>
    </dgm:pt>
    <dgm:pt modelId="{EF2B361D-152F-4110-97F9-94B1E7C842E7}" cxnId="{CF90D822-BFC2-475B-925E-069504C5E704}" type="sibTrans">
      <dgm:prSet/>
      <dgm:spPr/>
      <dgm:t>
        <a:bodyPr/>
        <a:lstStyle/>
        <a:p>
          <a:endParaRPr lang="en-US"/>
        </a:p>
      </dgm:t>
    </dgm:pt>
    <dgm:pt modelId="{119C921D-F866-4A3D-B2F7-6DC73BEB0028}">
      <dgm:prSet/>
      <dgm:spPr/>
      <dgm:t>
        <a:bodyPr/>
        <a:lstStyle/>
        <a:p>
          <a:r>
            <a:rPr lang="en-US"/>
            <a:t>Hepatitis B is monitored through mandatory reporting systems that are used by doctors and labs and other systems that collects data on different specific groups.</a:t>
          </a:r>
        </a:p>
      </dgm:t>
    </dgm:pt>
    <dgm:pt modelId="{BEB130B3-5003-4534-9236-1D6F1BF196C4}" cxnId="{116E4C7D-4E82-4C82-A248-299242FF9DF5}" type="parTrans">
      <dgm:prSet/>
      <dgm:spPr/>
      <dgm:t>
        <a:bodyPr/>
        <a:lstStyle/>
        <a:p>
          <a:endParaRPr lang="en-US"/>
        </a:p>
      </dgm:t>
    </dgm:pt>
    <dgm:pt modelId="{203FF1BD-E729-4DA2-977B-007C42C63970}" cxnId="{116E4C7D-4E82-4C82-A248-299242FF9DF5}" type="sibTrans">
      <dgm:prSet/>
      <dgm:spPr/>
      <dgm:t>
        <a:bodyPr/>
        <a:lstStyle/>
        <a:p>
          <a:endParaRPr lang="en-US"/>
        </a:p>
      </dgm:t>
    </dgm:pt>
    <dgm:pt modelId="{D12607B9-50CF-4DCA-B357-1A5D36C253EB}">
      <dgm:prSet/>
      <dgm:spPr/>
      <dgm:t>
        <a:bodyPr/>
        <a:lstStyle/>
        <a:p>
          <a:r>
            <a:rPr lang="en-US"/>
            <a:t>Surveillance, which is also called information of action,  allows the health sector to prevent infectious outbreaks and to identify infections early. </a:t>
          </a:r>
        </a:p>
      </dgm:t>
    </dgm:pt>
    <dgm:pt modelId="{B84CF6FD-E121-4543-BA6B-EEC663CEB584}" cxnId="{66830B2B-F70F-4A31-B0EE-0CC0FE6B58C7}" type="parTrans">
      <dgm:prSet/>
      <dgm:spPr/>
      <dgm:t>
        <a:bodyPr/>
        <a:lstStyle/>
        <a:p>
          <a:endParaRPr lang="en-US"/>
        </a:p>
      </dgm:t>
    </dgm:pt>
    <dgm:pt modelId="{AC24544C-C321-4122-BEA7-377CE3530506}" cxnId="{66830B2B-F70F-4A31-B0EE-0CC0FE6B58C7}" type="sibTrans">
      <dgm:prSet/>
      <dgm:spPr/>
      <dgm:t>
        <a:bodyPr/>
        <a:lstStyle/>
        <a:p>
          <a:endParaRPr lang="en-US"/>
        </a:p>
      </dgm:t>
    </dgm:pt>
    <dgm:pt modelId="{20BE373C-E8FE-46C4-9AF8-F9D658A4415B}">
      <dgm:prSet/>
      <dgm:spPr/>
      <dgm:t>
        <a:bodyPr/>
        <a:lstStyle/>
        <a:p>
          <a:r>
            <a:rPr lang="en-US"/>
            <a:t>It also helps with vaccine development and its impact using data, which, therefore reduces death rates caused by the infection. </a:t>
          </a:r>
        </a:p>
      </dgm:t>
    </dgm:pt>
    <dgm:pt modelId="{56013062-F02F-4141-AD6D-5BE12711394A}" cxnId="{EFC7FE88-48B2-4E9F-B568-3A86094AAB53}" type="parTrans">
      <dgm:prSet/>
      <dgm:spPr/>
      <dgm:t>
        <a:bodyPr/>
        <a:lstStyle/>
        <a:p>
          <a:endParaRPr lang="en-US"/>
        </a:p>
      </dgm:t>
    </dgm:pt>
    <dgm:pt modelId="{4CB2E87C-1611-4606-A0AE-222FFDEDE876}" cxnId="{EFC7FE88-48B2-4E9F-B568-3A86094AAB53}" type="sibTrans">
      <dgm:prSet/>
      <dgm:spPr/>
      <dgm:t>
        <a:bodyPr/>
        <a:lstStyle/>
        <a:p>
          <a:endParaRPr lang="en-US"/>
        </a:p>
      </dgm:t>
    </dgm:pt>
    <dgm:pt modelId="{C3D5DBF3-3D0F-2048-89F1-EE4C4FFE574C}" type="pres">
      <dgm:prSet presAssocID="{C66355D3-785A-4763-A458-42E623F68798}" presName="linear" presStyleCnt="0">
        <dgm:presLayoutVars>
          <dgm:animLvl val="lvl"/>
          <dgm:resizeHandles val="exact"/>
        </dgm:presLayoutVars>
      </dgm:prSet>
      <dgm:spPr/>
    </dgm:pt>
    <dgm:pt modelId="{55D85EBA-449A-914B-9482-C319804D397A}" type="pres">
      <dgm:prSet presAssocID="{12F6FBE4-2D1E-4700-A6D5-3BA66E184640}" presName="parentText" presStyleLbl="node1" presStyleIdx="0" presStyleCnt="4">
        <dgm:presLayoutVars>
          <dgm:chMax val="0"/>
          <dgm:bulletEnabled val="1"/>
        </dgm:presLayoutVars>
      </dgm:prSet>
      <dgm:spPr/>
    </dgm:pt>
    <dgm:pt modelId="{B6818B96-7E74-F748-BE89-C9794BC95894}" type="pres">
      <dgm:prSet presAssocID="{EF2B361D-152F-4110-97F9-94B1E7C842E7}" presName="spacer" presStyleCnt="0"/>
      <dgm:spPr/>
    </dgm:pt>
    <dgm:pt modelId="{E98FACCF-46CC-3D42-A0B3-0D1B113A72FE}" type="pres">
      <dgm:prSet presAssocID="{119C921D-F866-4A3D-B2F7-6DC73BEB0028}" presName="parentText" presStyleLbl="node1" presStyleIdx="1" presStyleCnt="4">
        <dgm:presLayoutVars>
          <dgm:chMax val="0"/>
          <dgm:bulletEnabled val="1"/>
        </dgm:presLayoutVars>
      </dgm:prSet>
      <dgm:spPr/>
    </dgm:pt>
    <dgm:pt modelId="{0BD84A53-0648-F748-95E6-B94FD436AA7C}" type="pres">
      <dgm:prSet presAssocID="{203FF1BD-E729-4DA2-977B-007C42C63970}" presName="spacer" presStyleCnt="0"/>
      <dgm:spPr/>
    </dgm:pt>
    <dgm:pt modelId="{40584B78-C6FD-1C46-870F-784C81E70CD5}" type="pres">
      <dgm:prSet presAssocID="{D12607B9-50CF-4DCA-B357-1A5D36C253EB}" presName="parentText" presStyleLbl="node1" presStyleIdx="2" presStyleCnt="4">
        <dgm:presLayoutVars>
          <dgm:chMax val="0"/>
          <dgm:bulletEnabled val="1"/>
        </dgm:presLayoutVars>
      </dgm:prSet>
      <dgm:spPr/>
    </dgm:pt>
    <dgm:pt modelId="{A6E77508-6B93-7440-A4B5-36C722AF1857}" type="pres">
      <dgm:prSet presAssocID="{AC24544C-C321-4122-BEA7-377CE3530506}" presName="spacer" presStyleCnt="0"/>
      <dgm:spPr/>
    </dgm:pt>
    <dgm:pt modelId="{E6E2DB9F-CA5D-184F-B918-884ECE96BD55}" type="pres">
      <dgm:prSet presAssocID="{20BE373C-E8FE-46C4-9AF8-F9D658A4415B}" presName="parentText" presStyleLbl="node1" presStyleIdx="3" presStyleCnt="4">
        <dgm:presLayoutVars>
          <dgm:chMax val="0"/>
          <dgm:bulletEnabled val="1"/>
        </dgm:presLayoutVars>
      </dgm:prSet>
      <dgm:spPr/>
    </dgm:pt>
  </dgm:ptLst>
  <dgm:cxnLst>
    <dgm:cxn modelId="{CF90D822-BFC2-475B-925E-069504C5E704}" srcId="{C66355D3-785A-4763-A458-42E623F68798}" destId="{12F6FBE4-2D1E-4700-A6D5-3BA66E184640}" srcOrd="0" destOrd="0" parTransId="{366D5618-6F3A-461C-8838-31B54514EB49}" sibTransId="{EF2B361D-152F-4110-97F9-94B1E7C842E7}"/>
    <dgm:cxn modelId="{66830B2B-F70F-4A31-B0EE-0CC0FE6B58C7}" srcId="{C66355D3-785A-4763-A458-42E623F68798}" destId="{D12607B9-50CF-4DCA-B357-1A5D36C253EB}" srcOrd="2" destOrd="0" parTransId="{B84CF6FD-E121-4543-BA6B-EEC663CEB584}" sibTransId="{AC24544C-C321-4122-BEA7-377CE3530506}"/>
    <dgm:cxn modelId="{8BA18D79-C330-704D-AA84-9D3691AA5015}" type="presOf" srcId="{119C921D-F866-4A3D-B2F7-6DC73BEB0028}" destId="{E98FACCF-46CC-3D42-A0B3-0D1B113A72FE}" srcOrd="0" destOrd="0" presId="urn:microsoft.com/office/officeart/2005/8/layout/vList2#1"/>
    <dgm:cxn modelId="{53B9077C-0F7F-C54B-8B7F-03A1CE20CDDF}" type="presOf" srcId="{12F6FBE4-2D1E-4700-A6D5-3BA66E184640}" destId="{55D85EBA-449A-914B-9482-C319804D397A}" srcOrd="0" destOrd="0" presId="urn:microsoft.com/office/officeart/2005/8/layout/vList2#1"/>
    <dgm:cxn modelId="{116E4C7D-4E82-4C82-A248-299242FF9DF5}" srcId="{C66355D3-785A-4763-A458-42E623F68798}" destId="{119C921D-F866-4A3D-B2F7-6DC73BEB0028}" srcOrd="1" destOrd="0" parTransId="{BEB130B3-5003-4534-9236-1D6F1BF196C4}" sibTransId="{203FF1BD-E729-4DA2-977B-007C42C63970}"/>
    <dgm:cxn modelId="{EFC7FE88-48B2-4E9F-B568-3A86094AAB53}" srcId="{C66355D3-785A-4763-A458-42E623F68798}" destId="{20BE373C-E8FE-46C4-9AF8-F9D658A4415B}" srcOrd="3" destOrd="0" parTransId="{56013062-F02F-4141-AD6D-5BE12711394A}" sibTransId="{4CB2E87C-1611-4606-A0AE-222FFDEDE876}"/>
    <dgm:cxn modelId="{1AEDF78C-B307-F748-963E-8BBA844766D3}" type="presOf" srcId="{D12607B9-50CF-4DCA-B357-1A5D36C253EB}" destId="{40584B78-C6FD-1C46-870F-784C81E70CD5}" srcOrd="0" destOrd="0" presId="urn:microsoft.com/office/officeart/2005/8/layout/vList2#1"/>
    <dgm:cxn modelId="{7B3CADA2-BBE8-8B4C-A09C-FF11649C3DBF}" type="presOf" srcId="{C66355D3-785A-4763-A458-42E623F68798}" destId="{C3D5DBF3-3D0F-2048-89F1-EE4C4FFE574C}" srcOrd="0" destOrd="0" presId="urn:microsoft.com/office/officeart/2005/8/layout/vList2#1"/>
    <dgm:cxn modelId="{393D33E0-2A05-9444-A261-4A22F7C0F258}" type="presOf" srcId="{20BE373C-E8FE-46C4-9AF8-F9D658A4415B}" destId="{E6E2DB9F-CA5D-184F-B918-884ECE96BD55}" srcOrd="0" destOrd="0" presId="urn:microsoft.com/office/officeart/2005/8/layout/vList2#1"/>
    <dgm:cxn modelId="{4669AD76-D0BB-5C4C-AF68-741E1D1F9158}" type="presParOf" srcId="{C3D5DBF3-3D0F-2048-89F1-EE4C4FFE574C}" destId="{55D85EBA-449A-914B-9482-C319804D397A}" srcOrd="0" destOrd="0" presId="urn:microsoft.com/office/officeart/2005/8/layout/vList2#1"/>
    <dgm:cxn modelId="{D83C71AC-53F9-CE4A-9A40-ED4373E21D69}" type="presParOf" srcId="{C3D5DBF3-3D0F-2048-89F1-EE4C4FFE574C}" destId="{B6818B96-7E74-F748-BE89-C9794BC95894}" srcOrd="1" destOrd="0" presId="urn:microsoft.com/office/officeart/2005/8/layout/vList2#1"/>
    <dgm:cxn modelId="{D1527BBD-95B0-DE47-90D1-94DA9F42C107}" type="presParOf" srcId="{C3D5DBF3-3D0F-2048-89F1-EE4C4FFE574C}" destId="{E98FACCF-46CC-3D42-A0B3-0D1B113A72FE}" srcOrd="2" destOrd="0" presId="urn:microsoft.com/office/officeart/2005/8/layout/vList2#1"/>
    <dgm:cxn modelId="{A77A0E26-5CCA-FA41-B907-007FC37BDACF}" type="presParOf" srcId="{C3D5DBF3-3D0F-2048-89F1-EE4C4FFE574C}" destId="{0BD84A53-0648-F748-95E6-B94FD436AA7C}" srcOrd="3" destOrd="0" presId="urn:microsoft.com/office/officeart/2005/8/layout/vList2#1"/>
    <dgm:cxn modelId="{34F4200A-B0EB-8E45-879F-B56508873C2A}" type="presParOf" srcId="{C3D5DBF3-3D0F-2048-89F1-EE4C4FFE574C}" destId="{40584B78-C6FD-1C46-870F-784C81E70CD5}" srcOrd="4" destOrd="0" presId="urn:microsoft.com/office/officeart/2005/8/layout/vList2#1"/>
    <dgm:cxn modelId="{AA890171-415C-6D40-8CBB-4EE5403CA3D3}" type="presParOf" srcId="{C3D5DBF3-3D0F-2048-89F1-EE4C4FFE574C}" destId="{A6E77508-6B93-7440-A4B5-36C722AF1857}" srcOrd="5" destOrd="0" presId="urn:microsoft.com/office/officeart/2005/8/layout/vList2#1"/>
    <dgm:cxn modelId="{0C7490D5-9EA2-6C43-A647-413A5C4BA523}" type="presParOf" srcId="{C3D5DBF3-3D0F-2048-89F1-EE4C4FFE574C}" destId="{E6E2DB9F-CA5D-184F-B918-884ECE96BD55}" srcOrd="6" destOrd="0" presId="urn:microsoft.com/office/officeart/2005/8/layout/vList2#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D85EBA-449A-914B-9482-C319804D397A}">
      <dsp:nvSpPr>
        <dsp:cNvPr id="0" name=""/>
        <dsp:cNvSpPr/>
      </dsp:nvSpPr>
      <dsp:spPr bwMode="white">
        <a:xfrm>
          <a:off x="0" y="600605"/>
          <a:ext cx="5257799" cy="8896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hemeClr val="lt1"/>
        </a:lnRef>
        <a:fillRef idx="1">
          <a:schemeClr val="accent1"/>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1600200">
            <a:lnSpc>
              <a:spcPct val="90000"/>
            </a:lnSpc>
            <a:spcBef>
              <a:spcPct val="0"/>
            </a:spcBef>
            <a:spcAft>
              <a:spcPct val="35000"/>
            </a:spcAft>
            <a:buNone/>
          </a:pPr>
          <a:r>
            <a:rPr lang="en-US" sz="3600" kern="1200" dirty="0"/>
            <a:t>A disease can be monitored through public health surveillance which is  the </a:t>
          </a:r>
          <a:r>
            <a:rPr lang="en-US" sz="3600" kern="1200" dirty="0" err="1"/>
            <a:t>ongoing,systematic</a:t>
          </a:r>
          <a:r>
            <a:rPr lang="en-US" sz="3600" kern="1200" dirty="0"/>
            <a:t> data collection, interpretation, analysis and dissemination to guide public health action. </a:t>
          </a:r>
        </a:p>
      </dsp:txBody>
      <dsp:txXfrm>
        <a:off x="0" y="600605"/>
        <a:ext cx="5257799" cy="889635"/>
      </dsp:txXfrm>
    </dsp:sp>
    <dsp:sp modelId="{E98FACCF-46CC-3D42-A0B3-0D1B113A72FE}">
      <dsp:nvSpPr>
        <dsp:cNvPr id="0" name=""/>
        <dsp:cNvSpPr/>
      </dsp:nvSpPr>
      <dsp:spPr bwMode="white">
        <a:xfrm>
          <a:off x="0" y="1533440"/>
          <a:ext cx="5257799" cy="8896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hemeClr val="lt1"/>
        </a:lnRef>
        <a:fillRef idx="1">
          <a:schemeClr val="accent1"/>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1600200">
            <a:lnSpc>
              <a:spcPct val="90000"/>
            </a:lnSpc>
            <a:spcBef>
              <a:spcPct val="0"/>
            </a:spcBef>
            <a:spcAft>
              <a:spcPct val="35000"/>
            </a:spcAft>
            <a:buNone/>
          </a:pPr>
          <a:r>
            <a:rPr lang="en-US" sz="3600" kern="1200"/>
            <a:t>Hepatitis B is monitored through mandatory reporting systems that are used by doctors and labs and other systems that collects data on different specific groups.</a:t>
          </a:r>
        </a:p>
      </dsp:txBody>
      <dsp:txXfrm>
        <a:off x="0" y="1533440"/>
        <a:ext cx="5257799" cy="889635"/>
      </dsp:txXfrm>
    </dsp:sp>
    <dsp:sp modelId="{40584B78-C6FD-1C46-870F-784C81E70CD5}">
      <dsp:nvSpPr>
        <dsp:cNvPr id="0" name=""/>
        <dsp:cNvSpPr/>
      </dsp:nvSpPr>
      <dsp:spPr bwMode="white">
        <a:xfrm>
          <a:off x="0" y="2466275"/>
          <a:ext cx="5257799" cy="8896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hemeClr val="lt1"/>
        </a:lnRef>
        <a:fillRef idx="1">
          <a:schemeClr val="accent1"/>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1600200">
            <a:lnSpc>
              <a:spcPct val="90000"/>
            </a:lnSpc>
            <a:spcBef>
              <a:spcPct val="0"/>
            </a:spcBef>
            <a:spcAft>
              <a:spcPct val="35000"/>
            </a:spcAft>
            <a:buNone/>
          </a:pPr>
          <a:r>
            <a:rPr lang="en-US" sz="3600" kern="1200"/>
            <a:t>Surveillance, which is also called information of action,  allows the health sector to prevent infectious outbreaks and to identify infections early. </a:t>
          </a:r>
        </a:p>
      </dsp:txBody>
      <dsp:txXfrm>
        <a:off x="0" y="2466275"/>
        <a:ext cx="5257799" cy="889635"/>
      </dsp:txXfrm>
    </dsp:sp>
    <dsp:sp modelId="{E6E2DB9F-CA5D-184F-B918-884ECE96BD55}">
      <dsp:nvSpPr>
        <dsp:cNvPr id="0" name=""/>
        <dsp:cNvSpPr/>
      </dsp:nvSpPr>
      <dsp:spPr bwMode="white">
        <a:xfrm>
          <a:off x="0" y="3399110"/>
          <a:ext cx="5257799" cy="8896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hemeClr val="lt1"/>
        </a:lnRef>
        <a:fillRef idx="1">
          <a:schemeClr val="accent1"/>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1600200">
            <a:lnSpc>
              <a:spcPct val="90000"/>
            </a:lnSpc>
            <a:spcBef>
              <a:spcPct val="0"/>
            </a:spcBef>
            <a:spcAft>
              <a:spcPct val="35000"/>
            </a:spcAft>
            <a:buNone/>
          </a:pPr>
          <a:r>
            <a:rPr lang="en-US" sz="3600" kern="1200"/>
            <a:t>It also helps with vaccine development and its impact using data, which, therefore reduces death rates caused by the infection. </a:t>
          </a:r>
        </a:p>
      </dsp:txBody>
      <dsp:txXfrm>
        <a:off x="0" y="3399110"/>
        <a:ext cx="5257799" cy="889635"/>
      </dsp:txXfrm>
    </dsp:sp>
  </dsp:spTree>
</dsp:drawing>
</file>

<file path=ppt/diagrams/layout1.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6575D8-3991-4A8C-974F-DB35B4538DF2}" type="datetimeFigureOut">
              <a:rPr lang="en-GB" smtClean="0"/>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5470E4-6227-40A4-A755-994636FA2D32}"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470E4-6227-40A4-A755-994636FA2D32}" type="slidenum">
              <a:rPr lang="en-GB" smtClean="0"/>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470E4-6227-40A4-A755-994636FA2D32}" type="slidenum">
              <a:rPr lang="en-GB" smtClean="0"/>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470E4-6227-40A4-A755-994636FA2D32}" type="slidenum">
              <a:rPr lang="en-GB" smtClean="0"/>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470E4-6227-40A4-A755-994636FA2D32}" type="slidenum">
              <a:rPr lang="en-GB" smtClean="0"/>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470E4-6227-40A4-A755-994636FA2D32}"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A31CB7-48AA-4691-B614-160E906C518A}" type="datetime2">
              <a:rPr lang="en-US" smtClean="0"/>
            </a:fld>
            <a:endParaRPr lang="en-US"/>
          </a:p>
        </p:txBody>
      </p:sp>
      <p:sp>
        <p:nvSpPr>
          <p:cNvPr id="5" name="Footer Placeholder 4"/>
          <p:cNvSpPr>
            <a:spLocks noGrp="1"/>
          </p:cNvSpPr>
          <p:nvPr>
            <p:ph type="ftr" sz="quarter" idx="11"/>
          </p:nvPr>
        </p:nvSpPr>
        <p:spPr/>
        <p:txBody>
          <a:bodyPr/>
          <a:lstStyle/>
          <a:p>
            <a:r>
              <a:rPr lang="en-US"/>
              <a:t>Sample Footer Text</a:t>
            </a:r>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7FA31CB7-48AA-4691-B614-160E906C518A}" type="datetime2">
              <a:rPr lang="en-US" smtClean="0"/>
            </a:fld>
            <a:endParaRPr lang="en-US"/>
          </a:p>
        </p:txBody>
      </p:sp>
      <p:sp>
        <p:nvSpPr>
          <p:cNvPr id="5" name="Footer Placeholder 4"/>
          <p:cNvSpPr>
            <a:spLocks noGrp="1"/>
          </p:cNvSpPr>
          <p:nvPr>
            <p:ph type="ftr" sz="quarter" idx="11"/>
          </p:nvPr>
        </p:nvSpPr>
        <p:spPr/>
        <p:txBody>
          <a:bodyPr/>
          <a:lstStyle/>
          <a:p>
            <a:r>
              <a:rPr lang="en-US"/>
              <a:t>Sample Footer Text</a:t>
            </a:r>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FA31CB7-48AA-4691-B614-160E906C518A}" type="datetime2">
              <a:rPr lang="en-US" smtClean="0"/>
            </a:fld>
            <a:endParaRPr lang="en-US"/>
          </a:p>
        </p:txBody>
      </p:sp>
      <p:sp>
        <p:nvSpPr>
          <p:cNvPr id="5" name="Footer Placeholder 4"/>
          <p:cNvSpPr>
            <a:spLocks noGrp="1"/>
          </p:cNvSpPr>
          <p:nvPr>
            <p:ph type="ftr" sz="quarter" idx="11"/>
          </p:nvPr>
        </p:nvSpPr>
        <p:spPr/>
        <p:txBody>
          <a:bodyPr/>
          <a:lstStyle/>
          <a:p>
            <a:r>
              <a:rPr lang="en-US"/>
              <a:t>Sample Footer Text</a:t>
            </a:r>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7FA31CB7-48AA-4691-B614-160E906C518A}" type="datetime2">
              <a:rPr lang="en-US" smtClean="0"/>
            </a:fld>
            <a:endParaRPr lang="en-US"/>
          </a:p>
        </p:txBody>
      </p:sp>
      <p:sp>
        <p:nvSpPr>
          <p:cNvPr id="6" name="Footer Placeholder 5"/>
          <p:cNvSpPr>
            <a:spLocks noGrp="1"/>
          </p:cNvSpPr>
          <p:nvPr>
            <p:ph type="ftr" sz="quarter" idx="11"/>
          </p:nvPr>
        </p:nvSpPr>
        <p:spPr/>
        <p:txBody>
          <a:bodyPr/>
          <a:lstStyle/>
          <a:p>
            <a:r>
              <a:rPr lang="en-US"/>
              <a:t>Sample Footer Text</a:t>
            </a:r>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7FA31CB7-48AA-4691-B614-160E906C518A}" type="datetime2">
              <a:rPr lang="en-US" smtClean="0"/>
            </a:fld>
            <a:endParaRPr lang="en-US"/>
          </a:p>
        </p:txBody>
      </p:sp>
      <p:sp>
        <p:nvSpPr>
          <p:cNvPr id="8" name="Footer Placeholder 7"/>
          <p:cNvSpPr>
            <a:spLocks noGrp="1"/>
          </p:cNvSpPr>
          <p:nvPr>
            <p:ph type="ftr" sz="quarter" idx="11"/>
          </p:nvPr>
        </p:nvSpPr>
        <p:spPr/>
        <p:txBody>
          <a:bodyPr/>
          <a:lstStyle/>
          <a:p>
            <a:r>
              <a:rPr lang="en-US"/>
              <a:t>Sample Footer Text</a:t>
            </a:r>
            <a:endParaRPr lang="en-US"/>
          </a:p>
        </p:txBody>
      </p:sp>
      <p:sp>
        <p:nvSpPr>
          <p:cNvPr id="9" name="Slide Number Placeholder 8"/>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425F8A-070F-4C2E-8BEF-7769438DDE34}" type="datetime2">
              <a:rPr lang="en-US" smtClean="0"/>
            </a:fld>
            <a:endParaRPr lang="en-US"/>
          </a:p>
        </p:txBody>
      </p:sp>
      <p:sp>
        <p:nvSpPr>
          <p:cNvPr id="4" name="Footer Placeholder 3"/>
          <p:cNvSpPr>
            <a:spLocks noGrp="1"/>
          </p:cNvSpPr>
          <p:nvPr>
            <p:ph type="ftr" sz="quarter" idx="11"/>
          </p:nvPr>
        </p:nvSpPr>
        <p:spPr/>
        <p:txBody>
          <a:bodyPr/>
          <a:lstStyle/>
          <a:p>
            <a:r>
              <a:rPr lang="en-US"/>
              <a:t>Sample Footer Text</a:t>
            </a:r>
            <a:endParaRPr lang="en-US"/>
          </a:p>
        </p:txBody>
      </p:sp>
      <p:sp>
        <p:nvSpPr>
          <p:cNvPr id="5" name="Slide Number Placeholder 4"/>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2FA0DE-C1EF-4C95-BCFB-EDA7D552732F}" type="datetime2">
              <a:rPr lang="en-US" smtClean="0"/>
            </a:fld>
            <a:endParaRPr lang="en-US"/>
          </a:p>
        </p:txBody>
      </p:sp>
      <p:sp>
        <p:nvSpPr>
          <p:cNvPr id="3" name="Footer Placeholder 2"/>
          <p:cNvSpPr>
            <a:spLocks noGrp="1"/>
          </p:cNvSpPr>
          <p:nvPr>
            <p:ph type="ftr" sz="quarter" idx="11"/>
          </p:nvPr>
        </p:nvSpPr>
        <p:spPr/>
        <p:txBody>
          <a:bodyPr/>
          <a:lstStyle/>
          <a:p>
            <a:r>
              <a:rPr lang="en-US"/>
              <a:t>Sample Footer Text</a:t>
            </a:r>
            <a:endParaRPr lang="en-US"/>
          </a:p>
        </p:txBody>
      </p:sp>
      <p:sp>
        <p:nvSpPr>
          <p:cNvPr id="4" name="Slide Number Placeholder 3"/>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62CA9131-97A4-4253-BF80-685917177C53}" type="datetime2">
              <a:rPr lang="en-US" smtClean="0"/>
            </a:fld>
            <a:endParaRPr lang="en-US"/>
          </a:p>
        </p:txBody>
      </p:sp>
      <p:sp>
        <p:nvSpPr>
          <p:cNvPr id="6" name="Footer Placeholder 5"/>
          <p:cNvSpPr>
            <a:spLocks noGrp="1"/>
          </p:cNvSpPr>
          <p:nvPr>
            <p:ph type="ftr" sz="quarter" idx="11"/>
          </p:nvPr>
        </p:nvSpPr>
        <p:spPr/>
        <p:txBody>
          <a:bodyPr/>
          <a:lstStyle/>
          <a:p>
            <a:r>
              <a:rPr lang="en-US"/>
              <a:t>Sample Footer Text</a:t>
            </a:r>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7FA31CB7-48AA-4691-B614-160E906C518A}" type="datetime2">
              <a:rPr lang="en-US" smtClean="0"/>
            </a:fld>
            <a:endParaRPr lang="en-US"/>
          </a:p>
        </p:txBody>
      </p:sp>
      <p:sp>
        <p:nvSpPr>
          <p:cNvPr id="6" name="Footer Placeholder 5"/>
          <p:cNvSpPr>
            <a:spLocks noGrp="1"/>
          </p:cNvSpPr>
          <p:nvPr>
            <p:ph type="ftr" sz="quarter" idx="11"/>
          </p:nvPr>
        </p:nvSpPr>
        <p:spPr/>
        <p:txBody>
          <a:bodyPr/>
          <a:lstStyle/>
          <a:p>
            <a:r>
              <a:rPr lang="en-US"/>
              <a:t>Sample Footer Text</a:t>
            </a:r>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7FA31CB7-48AA-4691-B614-160E906C518A}" type="datetime2">
              <a:rPr lang="en-US" smtClean="0"/>
            </a:fld>
            <a:endParaRPr lang="en-US"/>
          </a:p>
        </p:txBody>
      </p:sp>
      <p:sp>
        <p:nvSpPr>
          <p:cNvPr id="5" name="Footer Placeholder 4"/>
          <p:cNvSpPr>
            <a:spLocks noGrp="1"/>
          </p:cNvSpPr>
          <p:nvPr>
            <p:ph type="ftr" sz="quarter" idx="11"/>
          </p:nvPr>
        </p:nvSpPr>
        <p:spPr/>
        <p:txBody>
          <a:bodyPr/>
          <a:lstStyle/>
          <a:p>
            <a:r>
              <a:rPr lang="en-US"/>
              <a:t>Sample Footer Text</a:t>
            </a:r>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7FA31CB7-48AA-4691-B614-160E906C518A}" type="datetime2">
              <a:rPr lang="en-US" smtClean="0"/>
            </a:fld>
            <a:endParaRPr lang="en-US"/>
          </a:p>
        </p:txBody>
      </p:sp>
      <p:sp>
        <p:nvSpPr>
          <p:cNvPr id="5" name="Footer Placeholder 4"/>
          <p:cNvSpPr>
            <a:spLocks noGrp="1"/>
          </p:cNvSpPr>
          <p:nvPr>
            <p:ph type="ftr" sz="quarter" idx="11"/>
          </p:nvPr>
        </p:nvSpPr>
        <p:spPr/>
        <p:txBody>
          <a:bodyPr/>
          <a:lstStyle/>
          <a:p>
            <a:r>
              <a:rPr lang="en-US"/>
              <a:t>Sample Footer Text</a:t>
            </a:r>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1520" y="557784"/>
            <a:ext cx="3713996" cy="2212313"/>
          </a:xfrm>
        </p:spPr>
        <p:txBody>
          <a:bodyPr anchor="t">
            <a:normAutofit/>
          </a:bodyPr>
          <a:lstStyle>
            <a:lvl1pPr>
              <a:defRPr sz="3200"/>
            </a:lvl1pPr>
          </a:lstStyle>
          <a:p>
            <a:r>
              <a:rPr lang="en-US" dirty="0"/>
              <a:t>Click to edit Master title style</a:t>
            </a:r>
            <a:endParaRPr lang="en-US" dirty="0"/>
          </a:p>
        </p:txBody>
      </p:sp>
      <p:sp>
        <p:nvSpPr>
          <p:cNvPr id="6" name="Footer Placeholder 5"/>
          <p:cNvSpPr>
            <a:spLocks noGrp="1"/>
          </p:cNvSpPr>
          <p:nvPr>
            <p:ph type="ftr" sz="quarter" idx="11"/>
          </p:nvPr>
        </p:nvSpPr>
        <p:spPr/>
        <p:txBody>
          <a:bodyPr/>
          <a:lstStyle/>
          <a:p>
            <a:r>
              <a:rPr lang="en-US"/>
              <a:t>Sample Footer Text</a:t>
            </a:r>
            <a:endParaRPr lang="en-US"/>
          </a:p>
        </p:txBody>
      </p:sp>
      <p:sp>
        <p:nvSpPr>
          <p:cNvPr id="4" name="Text Placeholder 3"/>
          <p:cNvSpPr>
            <a:spLocks noGrp="1"/>
          </p:cNvSpPr>
          <p:nvPr>
            <p:ph type="body" sz="half" idx="2"/>
          </p:nvPr>
        </p:nvSpPr>
        <p:spPr>
          <a:xfrm>
            <a:off x="731520" y="2826137"/>
            <a:ext cx="3310128" cy="3153877"/>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endParaRPr lang="en-US" dirty="0"/>
          </a:p>
        </p:txBody>
      </p:sp>
      <p:sp>
        <p:nvSpPr>
          <p:cNvPr id="9" name="Picture Placeholder 8"/>
          <p:cNvSpPr>
            <a:spLocks noGrp="1"/>
          </p:cNvSpPr>
          <p:nvPr>
            <p:ph type="pic" sz="quarter" idx="13" hasCustomPrompt="1"/>
          </p:nvPr>
        </p:nvSpPr>
        <p:spPr>
          <a:xfrm>
            <a:off x="5421313" y="603504"/>
            <a:ext cx="6154737" cy="5376510"/>
          </a:xfrm>
          <a:blipFill>
            <a:blip r:embed="rId2">
              <a:alphaModFix amt="70000"/>
            </a:blip>
            <a:stretch>
              <a:fillRect/>
            </a:stretch>
          </a:blipFill>
        </p:spPr>
        <p:txBody>
          <a:bodyPr/>
          <a:lstStyle>
            <a:lvl1pPr marL="0" indent="0">
              <a:buNone/>
              <a:defRPr/>
            </a:lvl1pPr>
          </a:lstStyle>
          <a:p>
            <a:r>
              <a:rPr lang="en-US" dirty="0"/>
              <a:t>.</a:t>
            </a:r>
            <a:endParaRPr lang="en-US" dirty="0"/>
          </a:p>
        </p:txBody>
      </p:sp>
      <p:sp>
        <p:nvSpPr>
          <p:cNvPr id="5" name="Date Placeholder 4"/>
          <p:cNvSpPr>
            <a:spLocks noGrp="1"/>
          </p:cNvSpPr>
          <p:nvPr>
            <p:ph type="dt" sz="half" idx="10"/>
          </p:nvPr>
        </p:nvSpPr>
        <p:spPr/>
        <p:txBody>
          <a:bodyPr/>
          <a:lstStyle/>
          <a:p>
            <a:fld id="{A2EAB38C-EAAD-4752-A6B6-9F33A31C7FA1}" type="datetime2">
              <a:rPr lang="en-US" smtClean="0"/>
            </a:fld>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Agenda">
    <p:spTree>
      <p:nvGrpSpPr>
        <p:cNvPr id="1" name=""/>
        <p:cNvGrpSpPr/>
        <p:nvPr/>
      </p:nvGrpSpPr>
      <p:grpSpPr>
        <a:xfrm>
          <a:off x="0" y="0"/>
          <a:ext cx="0" cy="0"/>
          <a:chOff x="0" y="0"/>
          <a:chExt cx="0" cy="0"/>
        </a:xfrm>
      </p:grpSpPr>
      <p:sp>
        <p:nvSpPr>
          <p:cNvPr id="2" name="Title 1"/>
          <p:cNvSpPr>
            <a:spLocks noGrp="1"/>
          </p:cNvSpPr>
          <p:nvPr>
            <p:ph type="title"/>
          </p:nvPr>
        </p:nvSpPr>
        <p:spPr>
          <a:xfrm>
            <a:off x="822960" y="2029968"/>
            <a:ext cx="4398264" cy="2825496"/>
          </a:xfrm>
        </p:spPr>
        <p:txBody>
          <a:bodyPr anchor="ctr">
            <a:normAutofit/>
          </a:bodyPr>
          <a:lstStyle>
            <a:lvl1pPr algn="ctr">
              <a:lnSpc>
                <a:spcPct val="110000"/>
              </a:lnSpc>
              <a:defRPr sz="4000" cap="all" spc="700" baseline="0">
                <a:solidFill>
                  <a:schemeClr val="bg1"/>
                </a:solidFill>
              </a:defRPr>
            </a:lvl1pPr>
          </a:lstStyle>
          <a:p>
            <a:r>
              <a:rPr lang="en-US" dirty="0"/>
              <a:t>Click to edit Master title style</a:t>
            </a:r>
            <a:endParaRPr lang="en-US" dirty="0"/>
          </a:p>
        </p:txBody>
      </p:sp>
      <p:sp>
        <p:nvSpPr>
          <p:cNvPr id="4" name="Footer Placeholder 3"/>
          <p:cNvSpPr>
            <a:spLocks noGrp="1"/>
          </p:cNvSpPr>
          <p:nvPr>
            <p:ph type="ftr" sz="quarter" idx="11"/>
          </p:nvPr>
        </p:nvSpPr>
        <p:spPr/>
        <p:txBody>
          <a:bodyPr/>
          <a:lstStyle>
            <a:lvl1pPr>
              <a:defRPr>
                <a:solidFill>
                  <a:schemeClr val="bg1"/>
                </a:solidFill>
              </a:defRPr>
            </a:lvl1pPr>
          </a:lstStyle>
          <a:p>
            <a:r>
              <a:rPr lang="en-US"/>
              <a:t>Sample Footer Text</a:t>
            </a:r>
            <a:endParaRPr lang="en-US"/>
          </a:p>
        </p:txBody>
      </p:sp>
      <p:sp>
        <p:nvSpPr>
          <p:cNvPr id="7" name="Content Placeholder 6"/>
          <p:cNvSpPr>
            <a:spLocks noGrp="1"/>
          </p:cNvSpPr>
          <p:nvPr>
            <p:ph sz="quarter" idx="13"/>
          </p:nvPr>
        </p:nvSpPr>
        <p:spPr>
          <a:xfrm>
            <a:off x="7004304" y="584688"/>
            <a:ext cx="4517136" cy="5688623"/>
          </a:xfrm>
        </p:spPr>
        <p:txBody>
          <a:bodyPr vert="horz" lIns="91440" tIns="45720" rIns="91440" bIns="45720" rtlCol="0" anchor="ctr">
            <a:normAutofit/>
          </a:bodyPr>
          <a:lstStyle>
            <a:lvl1pPr marL="342900" indent="-342900">
              <a:buFont typeface="+mj-lt"/>
              <a:buAutoNum type="arabicPeriod"/>
              <a:defRPr lang="en-US" sz="1800"/>
            </a:lvl1pPr>
            <a:lvl2pPr marL="571500" indent="-342900">
              <a:buFont typeface="+mj-lt"/>
              <a:buAutoNum type="arabicPeriod"/>
              <a:defRPr sz="1600"/>
            </a:lvl2pPr>
            <a:lvl3pPr marL="800100" indent="-342900">
              <a:buFont typeface="+mj-lt"/>
              <a:buAutoNum type="arabicPeriod"/>
              <a:defRPr sz="1400"/>
            </a:lvl3pPr>
            <a:lvl4pPr>
              <a:buFont typeface="+mj-lt"/>
              <a:buAutoNum type="arabicPeriod"/>
              <a:defRPr sz="1400"/>
            </a:lvl4pPr>
            <a:lvl5pPr>
              <a:buFont typeface="+mj-lt"/>
              <a:buAutoNum type="arabicPeriod"/>
              <a:defRPr sz="1400"/>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3" name="Date Placeholder 2"/>
          <p:cNvSpPr>
            <a:spLocks noGrp="1"/>
          </p:cNvSpPr>
          <p:nvPr>
            <p:ph type="dt" sz="half" idx="10"/>
          </p:nvPr>
        </p:nvSpPr>
        <p:spPr/>
        <p:txBody>
          <a:bodyPr/>
          <a:lstStyle>
            <a:lvl1pPr>
              <a:defRPr>
                <a:solidFill>
                  <a:schemeClr val="tx1"/>
                </a:solidFill>
              </a:defRPr>
            </a:lvl1pPr>
          </a:lstStyle>
          <a:p>
            <a:fld id="{802FDF1D-424D-4F55-8CAE-9342A40AFD81}" type="datetime2">
              <a:rPr lang="en-US" smtClean="0"/>
            </a:fld>
            <a:endParaRPr lang="en-US"/>
          </a:p>
        </p:txBody>
      </p:sp>
      <p:sp>
        <p:nvSpPr>
          <p:cNvPr id="5" name="Slide Number Placeholder 4"/>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itle, Content 5">
    <p:spTree>
      <p:nvGrpSpPr>
        <p:cNvPr id="1" name=""/>
        <p:cNvGrpSpPr/>
        <p:nvPr/>
      </p:nvGrpSpPr>
      <p:grpSpPr>
        <a:xfrm>
          <a:off x="0" y="0"/>
          <a:ext cx="0" cy="0"/>
          <a:chOff x="0" y="0"/>
          <a:chExt cx="0" cy="0"/>
        </a:xfrm>
      </p:grpSpPr>
      <p:sp>
        <p:nvSpPr>
          <p:cNvPr id="2" name="Title 1"/>
          <p:cNvSpPr>
            <a:spLocks noGrp="1"/>
          </p:cNvSpPr>
          <p:nvPr>
            <p:ph type="title"/>
          </p:nvPr>
        </p:nvSpPr>
        <p:spPr>
          <a:xfrm>
            <a:off x="731520" y="1600200"/>
            <a:ext cx="3611880" cy="2999232"/>
          </a:xfrm>
        </p:spPr>
        <p:txBody>
          <a:bodyPr anchor="t">
            <a:normAutofit/>
          </a:bodyPr>
          <a:lstStyle>
            <a:lvl1pPr>
              <a:defRPr sz="3200"/>
            </a:lvl1pPr>
          </a:lstStyle>
          <a:p>
            <a:r>
              <a:rPr lang="en-US" dirty="0"/>
              <a:t>Click to edit Master title style</a:t>
            </a:r>
            <a:endParaRPr lang="en-US" dirty="0"/>
          </a:p>
        </p:txBody>
      </p:sp>
      <p:sp>
        <p:nvSpPr>
          <p:cNvPr id="5" name="Footer Placeholder 4"/>
          <p:cNvSpPr>
            <a:spLocks noGrp="1"/>
          </p:cNvSpPr>
          <p:nvPr>
            <p:ph type="ftr" sz="quarter" idx="11"/>
          </p:nvPr>
        </p:nvSpPr>
        <p:spPr/>
        <p:txBody>
          <a:bodyPr/>
          <a:lstStyle/>
          <a:p>
            <a:r>
              <a:rPr lang="en-US"/>
              <a:t>Sample Footer Text</a:t>
            </a:r>
            <a:endParaRPr lang="en-US"/>
          </a:p>
        </p:txBody>
      </p:sp>
      <p:sp>
        <p:nvSpPr>
          <p:cNvPr id="8" name="Content Placeholder 7"/>
          <p:cNvSpPr>
            <a:spLocks noGrp="1"/>
          </p:cNvSpPr>
          <p:nvPr>
            <p:ph sz="quarter" idx="13"/>
          </p:nvPr>
        </p:nvSpPr>
        <p:spPr>
          <a:xfrm>
            <a:off x="5065776" y="1600200"/>
            <a:ext cx="6135624" cy="4297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Date Placeholder 3"/>
          <p:cNvSpPr>
            <a:spLocks noGrp="1"/>
          </p:cNvSpPr>
          <p:nvPr>
            <p:ph type="dt" sz="half" idx="10"/>
          </p:nvPr>
        </p:nvSpPr>
        <p:spPr/>
        <p:txBody>
          <a:bodyPr/>
          <a:lstStyle/>
          <a:p>
            <a:fld id="{03541D06-5B5C-452D-81B5-D55337162AD4}" type="datetime2">
              <a:rPr lang="en-US" smtClean="0"/>
            </a:fld>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Title, Photo 2">
    <p:spTree>
      <p:nvGrpSpPr>
        <p:cNvPr id="1" name=""/>
        <p:cNvGrpSpPr/>
        <p:nvPr/>
      </p:nvGrpSpPr>
      <p:grpSpPr>
        <a:xfrm>
          <a:off x="0" y="0"/>
          <a:ext cx="0" cy="0"/>
          <a:chOff x="0" y="0"/>
          <a:chExt cx="0" cy="0"/>
        </a:xfrm>
      </p:grpSpPr>
      <p:sp>
        <p:nvSpPr>
          <p:cNvPr id="2" name="Title 1"/>
          <p:cNvSpPr>
            <a:spLocks noGrp="1"/>
          </p:cNvSpPr>
          <p:nvPr>
            <p:ph type="ctrTitle"/>
          </p:nvPr>
        </p:nvSpPr>
        <p:spPr>
          <a:xfrm>
            <a:off x="731520" y="4791456"/>
            <a:ext cx="10570464" cy="1170432"/>
          </a:xfrm>
        </p:spPr>
        <p:txBody>
          <a:bodyPr vert="horz" lIns="91440" tIns="45720" rIns="91440" bIns="45720" rtlCol="0" anchor="b">
            <a:normAutofit/>
          </a:bodyPr>
          <a:lstStyle>
            <a:lvl1pPr>
              <a:defRPr lang="en-US" sz="4000" cap="all" spc="700" baseline="0">
                <a:solidFill>
                  <a:schemeClr val="bg1"/>
                </a:solidFill>
              </a:defRPr>
            </a:lvl1pPr>
          </a:lstStyle>
          <a:p>
            <a:pPr lvl="0">
              <a:lnSpc>
                <a:spcPct val="110000"/>
              </a:lnSpc>
            </a:pPr>
            <a:r>
              <a:rPr lang="en-US" dirty="0"/>
              <a:t>Click to edit Master title style</a:t>
            </a:r>
            <a:endParaRPr lang="en-US" dirty="0"/>
          </a:p>
        </p:txBody>
      </p:sp>
      <p:sp>
        <p:nvSpPr>
          <p:cNvPr id="3" name="Subtitle 2"/>
          <p:cNvSpPr>
            <a:spLocks noGrp="1"/>
          </p:cNvSpPr>
          <p:nvPr>
            <p:ph type="subTitle" idx="1"/>
          </p:nvPr>
        </p:nvSpPr>
        <p:spPr>
          <a:xfrm>
            <a:off x="731520" y="6025896"/>
            <a:ext cx="10579608" cy="429768"/>
          </a:xfrm>
        </p:spPr>
        <p:txBody>
          <a:bodyPr vert="horz" lIns="91440" tIns="45720" rIns="91440" bIns="45720" rtlCol="0">
            <a:normAutofit/>
          </a:bodyPr>
          <a:lstStyle>
            <a:lvl1pPr marL="0" indent="0">
              <a:buNone/>
              <a:defRPr lang="en-US" sz="1600" cap="all" spc="400" baseline="0">
                <a:solidFill>
                  <a:schemeClr val="bg1"/>
                </a:solidFill>
                <a:latin typeface="+mj-lt"/>
              </a:defRPr>
            </a:lvl1pPr>
          </a:lstStyle>
          <a:p>
            <a:pPr lvl="0"/>
            <a:r>
              <a:rPr lang="en-US" dirty="0"/>
              <a:t>Click to edit Master subtitle style</a:t>
            </a:r>
            <a:endParaRPr lang="en-US" dirty="0"/>
          </a:p>
        </p:txBody>
      </p:sp>
      <p:sp>
        <p:nvSpPr>
          <p:cNvPr id="17" name="Picture Placeholder 16"/>
          <p:cNvSpPr>
            <a:spLocks noGrp="1"/>
          </p:cNvSpPr>
          <p:nvPr>
            <p:ph type="pic" sz="quarter" idx="13" hasCustomPrompt="1"/>
          </p:nvPr>
        </p:nvSpPr>
        <p:spPr>
          <a:xfrm>
            <a:off x="0" y="0"/>
            <a:ext cx="12192000" cy="4572000"/>
          </a:xfrm>
          <a:blipFill dpi="0" rotWithShape="1">
            <a:blip r:embed="rId2">
              <a:alphaModFix amt="70000"/>
            </a:blip>
            <a:srcRect/>
            <a:stretch>
              <a:fillRect/>
            </a:stretch>
          </a:blipFill>
        </p:spPr>
        <p:txBody>
          <a:bodyPr/>
          <a:lstStyle>
            <a:lvl1pPr marL="0" indent="0">
              <a:buNone/>
              <a:defRPr/>
            </a:lvl1pPr>
          </a:lstStyle>
          <a:p>
            <a:r>
              <a:rPr lang="en-US" dirty="0"/>
              <a:t>.</a:t>
            </a:r>
            <a:endParaRPr lang="en-US" dirty="0"/>
          </a:p>
        </p:txBody>
      </p:sp>
      <p:sp>
        <p:nvSpPr>
          <p:cNvPr id="19" name="Footer Placeholder 18"/>
          <p:cNvSpPr>
            <a:spLocks noGrp="1"/>
          </p:cNvSpPr>
          <p:nvPr>
            <p:ph type="ftr" sz="quarter" idx="15"/>
          </p:nvPr>
        </p:nvSpPr>
        <p:spPr>
          <a:xfrm>
            <a:off x="731520" y="6455664"/>
            <a:ext cx="3557016" cy="365760"/>
          </a:xfrm>
        </p:spPr>
        <p:txBody>
          <a:bodyPr/>
          <a:lstStyle>
            <a:lvl1pPr>
              <a:defRPr>
                <a:solidFill>
                  <a:schemeClr val="bg1"/>
                </a:solidFill>
                <a:effectLst/>
              </a:defRPr>
            </a:lvl1pPr>
          </a:lstStyle>
          <a:p>
            <a:r>
              <a:rPr lang="en-US"/>
              <a:t>Sample Footer Text</a:t>
            </a:r>
            <a:endParaRPr lang="en-US"/>
          </a:p>
        </p:txBody>
      </p:sp>
      <p:sp>
        <p:nvSpPr>
          <p:cNvPr id="18" name="Date Placeholder 17"/>
          <p:cNvSpPr>
            <a:spLocks noGrp="1"/>
          </p:cNvSpPr>
          <p:nvPr>
            <p:ph type="dt" sz="half" idx="14"/>
          </p:nvPr>
        </p:nvSpPr>
        <p:spPr/>
        <p:txBody>
          <a:bodyPr/>
          <a:lstStyle>
            <a:lvl1pPr>
              <a:defRPr>
                <a:solidFill>
                  <a:schemeClr val="bg1"/>
                </a:solidFill>
              </a:defRPr>
            </a:lvl1pPr>
          </a:lstStyle>
          <a:p>
            <a:fld id="{8EC5E238-6443-4E66-ABD7-AFE41A3FA712}" type="datetime2">
              <a:rPr lang="en-US" smtClean="0"/>
            </a:fld>
            <a:endParaRPr lang="en-US"/>
          </a:p>
        </p:txBody>
      </p:sp>
      <p:sp>
        <p:nvSpPr>
          <p:cNvPr id="20" name="Slide Number Placeholder 19"/>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Title, Photo 1">
    <p:spTree>
      <p:nvGrpSpPr>
        <p:cNvPr id="1" name=""/>
        <p:cNvGrpSpPr/>
        <p:nvPr/>
      </p:nvGrpSpPr>
      <p:grpSpPr>
        <a:xfrm>
          <a:off x="0" y="0"/>
          <a:ext cx="0" cy="0"/>
          <a:chOff x="0" y="0"/>
          <a:chExt cx="0" cy="0"/>
        </a:xfrm>
      </p:grpSpPr>
      <p:sp>
        <p:nvSpPr>
          <p:cNvPr id="2" name="Title 1"/>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endParaRPr lang="en-US" dirty="0"/>
          </a:p>
        </p:txBody>
      </p:sp>
      <p:sp>
        <p:nvSpPr>
          <p:cNvPr id="3" name="Subtitle 2"/>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endParaRPr lang="en-US" dirty="0"/>
          </a:p>
        </p:txBody>
      </p:sp>
      <p:sp>
        <p:nvSpPr>
          <p:cNvPr id="20" name="Picture Placeholder 19"/>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dirty="0"/>
              <a:t>.</a:t>
            </a:r>
            <a:endParaRPr lang="en-US" dirty="0"/>
          </a:p>
        </p:txBody>
      </p:sp>
      <p:sp>
        <p:nvSpPr>
          <p:cNvPr id="5" name="Footer Placeholder 4"/>
          <p:cNvSpPr>
            <a:spLocks noGrp="1"/>
          </p:cNvSpPr>
          <p:nvPr>
            <p:ph type="ftr" sz="quarter" idx="11"/>
          </p:nvPr>
        </p:nvSpPr>
        <p:spPr>
          <a:xfrm>
            <a:off x="5687566" y="6455664"/>
            <a:ext cx="2902571" cy="365760"/>
          </a:xfrm>
        </p:spPr>
        <p:txBody>
          <a:bodyPr/>
          <a:lstStyle>
            <a:lvl1pPr>
              <a:defRPr>
                <a:solidFill>
                  <a:schemeClr val="bg1"/>
                </a:solidFill>
              </a:defRPr>
            </a:lvl1pPr>
          </a:lstStyle>
          <a:p>
            <a:r>
              <a:rPr lang="en-US"/>
              <a:t>Sample Footer Text</a:t>
            </a:r>
            <a:endParaRPr lang="en-US"/>
          </a:p>
        </p:txBody>
      </p:sp>
      <p:sp>
        <p:nvSpPr>
          <p:cNvPr id="4" name="Date Placeholder 3"/>
          <p:cNvSpPr>
            <a:spLocks noGrp="1"/>
          </p:cNvSpPr>
          <p:nvPr>
            <p:ph type="dt" sz="half" idx="10"/>
          </p:nvPr>
        </p:nvSpPr>
        <p:spPr>
          <a:xfrm>
            <a:off x="8608425" y="6455664"/>
            <a:ext cx="2986167" cy="365760"/>
          </a:xfrm>
        </p:spPr>
        <p:txBody>
          <a:bodyPr/>
          <a:lstStyle>
            <a:lvl1pPr>
              <a:defRPr>
                <a:solidFill>
                  <a:schemeClr val="bg1"/>
                </a:solidFill>
              </a:defRPr>
            </a:lvl1pPr>
          </a:lstStyle>
          <a:p>
            <a:fld id="{22927AFB-A171-440E-85AE-8173A49EBA6A}" type="datetime2">
              <a:rPr lang="en-US" smtClean="0"/>
            </a:fld>
            <a:endParaRPr lang="en-US"/>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7" Type="http://schemas.openxmlformats.org/officeDocument/2006/relationships/theme" Target="../theme/theme1.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A31CB7-48AA-4691-B614-160E906C518A}" type="datetime2">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057153-B650-4DEB-B370-79DDCFDCE934}"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4" Type="http://schemas.openxmlformats.org/officeDocument/2006/relationships/notesSlide" Target="../notesSlides/notesSlide1.xml"/><Relationship Id="rId3" Type="http://schemas.openxmlformats.org/officeDocument/2006/relationships/slideLayout" Target="../slideLayouts/slideLayout12.xml"/><Relationship Id="rId2" Type="http://schemas.openxmlformats.org/officeDocument/2006/relationships/image" Target="../media/image5.png"/><Relationship Id="rId1" Type="http://schemas.openxmlformats.org/officeDocument/2006/relationships/image" Target="../media/image4.png"/></Relationships>
</file>

<file path=ppt/slides/_rels/slide2.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13.xml"/><Relationship Id="rId3" Type="http://schemas.openxmlformats.org/officeDocument/2006/relationships/hyperlink" Target="https://creativecommons.org/licenses/by-nc-nd/3.0/" TargetMode="External"/><Relationship Id="rId2" Type="http://schemas.openxmlformats.org/officeDocument/2006/relationships/hyperlink" Target="https://brownstone.org/articles/the-rise-of-hepatitis/" TargetMode="External"/><Relationship Id="rId1"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microsoft.com/office/2007/relationships/hdphoto" Target="../media/image8.wdp"/><Relationship Id="rId1" Type="http://schemas.openxmlformats.org/officeDocument/2006/relationships/image" Target="../media/image7.png"/></Relationships>
</file>

<file path=ppt/slides/_rels/slide4.xml.rels><?xml version="1.0" encoding="UTF-8" standalone="yes"?>
<Relationships xmlns="http://schemas.openxmlformats.org/package/2006/relationships"><Relationship Id="rId5" Type="http://schemas.openxmlformats.org/officeDocument/2006/relationships/notesSlide" Target="../notesSlides/notesSlide3.xml"/><Relationship Id="rId4" Type="http://schemas.openxmlformats.org/officeDocument/2006/relationships/slideLayout" Target="../slideLayouts/slideLayout14.xml"/><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image" Target="../media/image9.png"/></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14.xml"/><Relationship Id="rId2" Type="http://schemas.openxmlformats.org/officeDocument/2006/relationships/image" Target="../media/image13.png"/><Relationship Id="rId1"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4.jpeg"/></Relationships>
</file>

<file path=ppt/slides/_rels/slide7.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7.svg"/><Relationship Id="rId1" Type="http://schemas.openxmlformats.org/officeDocument/2006/relationships/image" Target="../media/image16.pn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image" Target="../media/image18.GIF"/></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microsoft.com/office/2007/relationships/hdphoto" Target="../media/image21.wdp"/><Relationship Id="rId1" Type="http://schemas.openxmlformats.org/officeDocument/2006/relationships/image" Target="../media/image20.png"/></Relationships>
</file>

<file path=ppt/slides/_rels/slide14.xml.rels><?xml version="1.0" encoding="UTF-8" standalone="yes"?>
<Relationships xmlns="http://schemas.openxmlformats.org/package/2006/relationships"><Relationship Id="rId5" Type="http://schemas.openxmlformats.org/officeDocument/2006/relationships/slideLayout" Target="../slideLayouts/slideLayout15.xml"/><Relationship Id="rId4" Type="http://schemas.microsoft.com/office/2007/relationships/hdphoto" Target="../media/image25.wdp"/><Relationship Id="rId3" Type="http://schemas.openxmlformats.org/officeDocument/2006/relationships/image" Target="../media/image24.png"/><Relationship Id="rId2" Type="http://schemas.microsoft.com/office/2007/relationships/hdphoto" Target="../media/image23.wdp"/><Relationship Id="rId1" Type="http://schemas.openxmlformats.org/officeDocument/2006/relationships/image" Target="../media/image22.png"/></Relationships>
</file>

<file path=ppt/slides/_rels/slide15.xml.rels><?xml version="1.0" encoding="UTF-8" standalone="yes"?>
<Relationships xmlns="http://schemas.openxmlformats.org/package/2006/relationships"><Relationship Id="rId5" Type="http://schemas.openxmlformats.org/officeDocument/2006/relationships/notesSlide" Target="../notesSlides/notesSlide5.xml"/><Relationship Id="rId4" Type="http://schemas.openxmlformats.org/officeDocument/2006/relationships/slideLayout" Target="../slideLayouts/slideLayout15.xml"/><Relationship Id="rId3" Type="http://schemas.openxmlformats.org/officeDocument/2006/relationships/image" Target="../media/image27.jpeg"/><Relationship Id="rId2" Type="http://schemas.microsoft.com/office/2007/relationships/hdphoto" Target="../media/image21.wdp"/><Relationship Id="rId1" Type="http://schemas.openxmlformats.org/officeDocument/2006/relationships/image" Target="../media/image26.png"/></Relationships>
</file>

<file path=ppt/slides/_rels/slide16.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png"/><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chart" Target="../charts/chart1.xml"/></Relationships>
</file>

<file path=ppt/slides/_rels/slide17.xml.rels><?xml version="1.0" encoding="UTF-8" standalone="yes"?>
<Relationships xmlns="http://schemas.openxmlformats.org/package/2006/relationships"><Relationship Id="rId9" Type="http://schemas.openxmlformats.org/officeDocument/2006/relationships/slideLayout" Target="../slideLayouts/slideLayout16.xml"/><Relationship Id="rId8" Type="http://schemas.openxmlformats.org/officeDocument/2006/relationships/hyperlink" Target="https://www.cdc.gov/hepatitis/hbv(accessed:7" TargetMode="External"/><Relationship Id="rId7" Type="http://schemas.openxmlformats.org/officeDocument/2006/relationships/hyperlink" Target="https://www.nhs.uk/conditions/hepatitis-b/(Accessed:7" TargetMode="External"/><Relationship Id="rId6" Type="http://schemas.openxmlformats.org/officeDocument/2006/relationships/hyperlink" Target="https://www.who.int/news-room/fact-sheets/detail/hepatitis-b" TargetMode="External"/><Relationship Id="rId5" Type="http://schemas.openxmlformats.org/officeDocument/2006/relationships/hyperlink" Target="https://www.gov.uk/government/publications/hepatitis-b-in-england" TargetMode="External"/><Relationship Id="rId4" Type="http://schemas.openxmlformats.org/officeDocument/2006/relationships/hyperlink" Target="https://www.nhs.uk/conditions/hepatitis-b/" TargetMode="External"/><Relationship Id="rId3" Type="http://schemas.openxmlformats.org/officeDocument/2006/relationships/hyperlink" Target="https://www.cdc.gov/hepatitis/hbv/hbvfaq.htm" TargetMode="External"/><Relationship Id="rId2" Type="http://schemas.openxmlformats.org/officeDocument/2006/relationships/hyperlink" Target="https://britishlivertrust.org.uk/updated-analysis-from-ukhsa-suggests-hepatitis-b-prevalence-30-higher-than-previously-estimated/" TargetMode="External"/><Relationship Id="rId1" Type="http://schemas.openxmlformats.org/officeDocument/2006/relationships/image" Target="../media/image32.png"/></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16.xml"/><Relationship Id="rId1"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71744" y="211120"/>
            <a:ext cx="5764935" cy="369332"/>
          </a:xfrm>
          <a:prstGeom prst="rect">
            <a:avLst/>
          </a:prstGeom>
          <a:noFill/>
        </p:spPr>
        <p:txBody>
          <a:bodyPr wrap="square" rtlCol="0">
            <a:spAutoFit/>
          </a:bodyPr>
          <a:lstStyle/>
          <a:p>
            <a:r>
              <a:rPr lang="en-GB" dirty="0">
                <a:ln w="0">
                  <a:solidFill>
                    <a:sysClr val="windowText" lastClr="000000"/>
                  </a:solidFill>
                </a:ln>
                <a:solidFill>
                  <a:sysClr val="windowText" lastClr="000000"/>
                </a:solidFill>
                <a:effectLst>
                  <a:reflection blurRad="6350" stA="53000" endA="300" endPos="35500" dir="5400000" sy="-90000" algn="bl" rotWithShape="0"/>
                </a:effectLst>
              </a:rPr>
              <a:t>Title: Hepatitis B in the UK – Case Study E</a:t>
            </a:r>
            <a:endParaRPr lang="en-GB" dirty="0"/>
          </a:p>
        </p:txBody>
      </p:sp>
      <p:pic>
        <p:nvPicPr>
          <p:cNvPr id="19" name="Picture 18" descr="A close-up of a liver"/>
          <p:cNvPicPr>
            <a:picLocks noChangeAspect="1"/>
          </p:cNvPicPr>
          <p:nvPr/>
        </p:nvPicPr>
        <p:blipFill>
          <a:blip r:embed="rId1">
            <a:alphaModFix amt="50000"/>
            <a:extLst>
              <a:ext uri="{28A0092B-C50C-407E-A947-70E740481C1C}">
                <a14:useLocalDpi xmlns:a14="http://schemas.microsoft.com/office/drawing/2010/main" val="0"/>
              </a:ext>
            </a:extLst>
          </a:blip>
          <a:stretch>
            <a:fillRect/>
          </a:stretch>
        </p:blipFill>
        <p:spPr>
          <a:xfrm>
            <a:off x="1" y="0"/>
            <a:ext cx="12269972" cy="6939064"/>
          </a:xfrm>
          <a:prstGeom prst="rect">
            <a:avLst/>
          </a:prstGeom>
        </p:spPr>
      </p:pic>
      <p:sp>
        <p:nvSpPr>
          <p:cNvPr id="3" name="Subtitle 2"/>
          <p:cNvSpPr>
            <a:spLocks noGrp="1"/>
          </p:cNvSpPr>
          <p:nvPr>
            <p:ph type="body" sz="half" idx="2"/>
          </p:nvPr>
        </p:nvSpPr>
        <p:spPr>
          <a:xfrm>
            <a:off x="5771744" y="0"/>
            <a:ext cx="6496257" cy="923330"/>
          </a:xfrm>
          <a:solidFill>
            <a:schemeClr val="accent3">
              <a:lumMod val="20000"/>
              <a:lumOff val="80000"/>
            </a:schemeClr>
          </a:solidFill>
          <a:ln>
            <a:noFill/>
          </a:ln>
          <a:effectLst>
            <a:glow rad="101600">
              <a:schemeClr val="accent5">
                <a:satMod val="175000"/>
                <a:alpha val="40000"/>
              </a:schemeClr>
            </a:glow>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1">
            <a:schemeClr val="accent3"/>
          </a:lnRef>
          <a:fillRef idx="2">
            <a:schemeClr val="accent3"/>
          </a:fillRef>
          <a:effectRef idx="1">
            <a:schemeClr val="accent3"/>
          </a:effectRef>
          <a:fontRef idx="minor">
            <a:schemeClr val="dk1"/>
          </a:fontRef>
        </p:style>
        <p:txBody>
          <a:bodyPr anchor="b">
            <a:noAutofit/>
          </a:bodyPr>
          <a:lstStyle/>
          <a:p>
            <a:r>
              <a:rPr lang="en-GB" sz="1800" b="1" dirty="0">
                <a:latin typeface="Dreaming Outloud Pro" panose="020F0502020204030204" pitchFamily="66" charset="0"/>
                <a:cs typeface="Dreaming Outloud Pro" panose="020F0502020204030204" pitchFamily="66" charset="0"/>
              </a:rPr>
              <a:t>This presentation is about protecting lives through knowledge and compassion. </a:t>
            </a:r>
            <a:endParaRPr lang="en-GB" sz="1800" b="1" dirty="0">
              <a:latin typeface="Dreaming Outloud Pro" panose="020F0502020204030204" pitchFamily="66" charset="0"/>
              <a:cs typeface="Dreaming Outloud Pro" panose="020F0502020204030204" pitchFamily="66" charset="0"/>
            </a:endParaRPr>
          </a:p>
        </p:txBody>
      </p:sp>
      <p:sp>
        <p:nvSpPr>
          <p:cNvPr id="2" name="Title 1"/>
          <p:cNvSpPr>
            <a:spLocks noGrp="1"/>
          </p:cNvSpPr>
          <p:nvPr>
            <p:ph type="title"/>
          </p:nvPr>
        </p:nvSpPr>
        <p:spPr>
          <a:xfrm>
            <a:off x="443625" y="-85185"/>
            <a:ext cx="5935910" cy="2073263"/>
          </a:xfrm>
        </p:spPr>
        <p:txBody>
          <a:bodyPr anchor="t">
            <a:normAutofit fontScale="90000"/>
          </a:bodyPr>
          <a:lstStyle/>
          <a:p>
            <a:pPr>
              <a:lnSpc>
                <a:spcPct val="150000"/>
              </a:lnSpc>
            </a:pPr>
            <a:br>
              <a:rPr lang="en-GB" sz="1000" dirty="0"/>
            </a:br>
            <a:br>
              <a:rPr lang="en-GB" sz="2000" b="1" dirty="0">
                <a:latin typeface="Aharoni" panose="02010803020104030203" pitchFamily="2" charset="-79"/>
                <a:cs typeface="Aharoni" panose="02010803020104030203" pitchFamily="2" charset="-79"/>
              </a:rPr>
            </a:br>
            <a:br>
              <a:rPr lang="en-GB" sz="2000" b="1" dirty="0">
                <a:latin typeface="Aharoni" panose="02010803020104030203" pitchFamily="2" charset="-79"/>
                <a:cs typeface="Aharoni" panose="02010803020104030203" pitchFamily="2" charset="-79"/>
              </a:rPr>
            </a:br>
            <a:r>
              <a:rPr lang="en-GB" sz="2000" b="1" dirty="0">
                <a:latin typeface="Amasis MT Pro Medium" panose="02040604050005020304" pitchFamily="18" charset="0"/>
              </a:rPr>
              <a:t>module Name : </a:t>
            </a:r>
            <a:r>
              <a:rPr lang="en-GB" sz="1600" b="1" dirty="0">
                <a:latin typeface="Amasis MT Pro Medium" panose="02040604050005020304" pitchFamily="18" charset="0"/>
              </a:rPr>
              <a:t>Introduction to Public Health (LCHS4008_LON)</a:t>
            </a:r>
            <a:br>
              <a:rPr lang="en-GB" sz="1600" b="1" dirty="0">
                <a:latin typeface="Amasis MT Pro Medium" panose="02040604050005020304" pitchFamily="18" charset="0"/>
              </a:rPr>
            </a:br>
            <a:r>
              <a:rPr lang="en-GB" sz="1800" b="1" dirty="0">
                <a:latin typeface="Amasis MT Pro Medium" panose="02040604050005020304" pitchFamily="18" charset="0"/>
              </a:rPr>
              <a:t>Assignment Title</a:t>
            </a:r>
            <a:r>
              <a:rPr lang="en-GB" sz="1600" b="1" dirty="0">
                <a:latin typeface="Amasis MT Pro Medium" panose="02040604050005020304" pitchFamily="18" charset="0"/>
              </a:rPr>
              <a:t>: Assessment 1 Group discussion </a:t>
            </a:r>
            <a:br>
              <a:rPr lang="en-GB" sz="1600" b="1" dirty="0">
                <a:latin typeface="Amasis MT Pro Medium" panose="02040604050005020304" pitchFamily="18" charset="0"/>
              </a:rPr>
            </a:br>
            <a:r>
              <a:rPr lang="en-GB" sz="1600" b="1" dirty="0">
                <a:latin typeface="Amasis MT Pro Medium" panose="02040604050005020304" pitchFamily="18" charset="0"/>
              </a:rPr>
              <a:t>Lecturer: : Mrs Caroline Salami</a:t>
            </a:r>
            <a:br>
              <a:rPr lang="en-GB" sz="1000" dirty="0"/>
            </a:br>
            <a:r>
              <a:rPr lang="en-GB" sz="1600" b="1" dirty="0">
                <a:latin typeface="Aharoni" panose="02010803020104030203" pitchFamily="2" charset="-79"/>
                <a:cs typeface="Aharoni" panose="02010803020104030203" pitchFamily="2" charset="-79"/>
              </a:rPr>
              <a:t>Presented by: Group 2 </a:t>
            </a:r>
            <a:br>
              <a:rPr lang="en-GB" sz="1600" b="1" dirty="0">
                <a:latin typeface="Aharoni" panose="02010803020104030203" pitchFamily="2" charset="-79"/>
                <a:cs typeface="Aharoni" panose="02010803020104030203" pitchFamily="2" charset="-79"/>
              </a:rPr>
            </a:br>
            <a:br>
              <a:rPr lang="en-GB" sz="1200" b="1" dirty="0">
                <a:latin typeface="+mn-lt"/>
              </a:rPr>
            </a:br>
            <a:r>
              <a:rPr lang="en-GB" sz="1200" b="1" dirty="0">
                <a:latin typeface="Arial" panose="020B0604020202020204" pitchFamily="34" charset="0"/>
                <a:cs typeface="Arial" panose="020B0604020202020204" pitchFamily="34" charset="0"/>
              </a:rPr>
              <a:t>Fatemeh Kazeminojehdeh (2442621)</a:t>
            </a:r>
            <a:br>
              <a:rPr lang="en-GB" sz="1200"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Alica Loy </a:t>
            </a:r>
            <a:r>
              <a:rPr lang="en-GB" sz="1200" b="1" dirty="0" err="1">
                <a:latin typeface="Arial" panose="020B0604020202020204" pitchFamily="34" charset="0"/>
                <a:cs typeface="Arial" panose="020B0604020202020204" pitchFamily="34" charset="0"/>
              </a:rPr>
              <a:t>WilliamS</a:t>
            </a:r>
            <a:r>
              <a:rPr lang="en-GB" sz="1200" b="1" dirty="0">
                <a:latin typeface="Arial" panose="020B0604020202020204" pitchFamily="34" charset="0"/>
                <a:cs typeface="Arial" panose="020B0604020202020204" pitchFamily="34" charset="0"/>
              </a:rPr>
              <a:t> (2435009)</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Susan Qadir Rashid (2437666)</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Shukri Abdulkhadir Omar( 2441430)</a:t>
            </a:r>
            <a:br>
              <a:rPr lang="en-GB" sz="1200" b="1" dirty="0">
                <a:latin typeface="Arial" panose="020B0604020202020204" pitchFamily="34" charset="0"/>
                <a:cs typeface="Arial" panose="020B0604020202020204" pitchFamily="34" charset="0"/>
              </a:rPr>
            </a:br>
            <a:r>
              <a:rPr lang="en-GB" sz="1200" b="1" dirty="0">
                <a:latin typeface="Arial" panose="020B0604020202020204" pitchFamily="34" charset="0"/>
                <a:cs typeface="Arial" panose="020B0604020202020204" pitchFamily="34" charset="0"/>
              </a:rPr>
              <a:t>Halisa Elizabeth Gracia (241412)</a:t>
            </a:r>
            <a:br>
              <a:rPr lang="en-GB" sz="1200" b="1" dirty="0">
                <a:latin typeface="Arial" panose="020B0604020202020204" pitchFamily="34" charset="0"/>
                <a:cs typeface="Arial" panose="020B0604020202020204" pitchFamily="34" charset="0"/>
              </a:rPr>
            </a:br>
            <a:br>
              <a:rPr lang="en-GB" sz="1000" dirty="0"/>
            </a:br>
            <a:br>
              <a:rPr lang="en-GB" sz="1000" dirty="0"/>
            </a:br>
            <a:endParaRPr lang="en-GB" sz="1000" dirty="0"/>
          </a:p>
        </p:txBody>
      </p:sp>
      <p:sp>
        <p:nvSpPr>
          <p:cNvPr id="7" name="TextBox 6"/>
          <p:cNvSpPr txBox="1"/>
          <p:nvPr/>
        </p:nvSpPr>
        <p:spPr>
          <a:xfrm>
            <a:off x="9777108" y="6100919"/>
            <a:ext cx="2278380" cy="923330"/>
          </a:xfrm>
          <a:prstGeom prst="rect">
            <a:avLst/>
          </a:prstGeom>
          <a:noFill/>
        </p:spPr>
        <p:txBody>
          <a:bodyPr wrap="square" rtlCol="0">
            <a:spAutoFit/>
          </a:bodyPr>
          <a:lstStyle/>
          <a:p>
            <a:br>
              <a:rPr lang="en-GB" b="1" dirty="0"/>
            </a:br>
            <a:r>
              <a:rPr lang="en-GB" b="1" dirty="0"/>
              <a:t>Date: October 2025</a:t>
            </a:r>
            <a:br>
              <a:rPr lang="en-GB" dirty="0"/>
            </a:br>
            <a:endParaRPr lang="en-GB" dirty="0"/>
          </a:p>
        </p:txBody>
      </p:sp>
      <p:pic>
        <p:nvPicPr>
          <p:cNvPr id="21" name="Picture 20" descr="A blue and orange hexagons with white text&#10;&#10;AI-generated content may be incorrect."/>
          <p:cNvPicPr>
            <a:picLocks noChangeAspect="1"/>
          </p:cNvPicPr>
          <p:nvPr/>
        </p:nvPicPr>
        <p:blipFill>
          <a:blip r:embed="rId2">
            <a:alphaModFix amt="70000"/>
            <a:extLst>
              <a:ext uri="{28A0092B-C50C-407E-A947-70E740481C1C}">
                <a14:useLocalDpi xmlns:a14="http://schemas.microsoft.com/office/drawing/2010/main" val="0"/>
              </a:ext>
            </a:extLst>
          </a:blip>
          <a:stretch>
            <a:fillRect/>
          </a:stretch>
        </p:blipFill>
        <p:spPr>
          <a:xfrm>
            <a:off x="2643557" y="4388794"/>
            <a:ext cx="791928" cy="79192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7687" y="868793"/>
            <a:ext cx="4398264" cy="1603386"/>
          </a:xfrm>
        </p:spPr>
        <p:txBody>
          <a:bodyPr vert="horz" lIns="91440" tIns="45720" rIns="91440" bIns="45720" rtlCol="0" anchor="ctr">
            <a:normAutofit fontScale="90000"/>
          </a:bodyPr>
          <a:lstStyle/>
          <a:p>
            <a:r>
              <a:rPr lang="en-US" sz="3100" b="1" kern="1200" cap="all" spc="700" baseline="0" dirty="0">
                <a:solidFill>
                  <a:schemeClr val="tx1"/>
                </a:solidFill>
                <a:latin typeface="+mj-lt"/>
                <a:ea typeface="+mj-ea"/>
                <a:cs typeface="+mj-cs"/>
              </a:rPr>
              <a:t>Introduction to Case Study E – Hepatitis B</a:t>
            </a:r>
            <a:endParaRPr lang="en-US" sz="3100" b="1" kern="1200" cap="all" spc="700" baseline="0" dirty="0">
              <a:solidFill>
                <a:schemeClr val="tx1"/>
              </a:solidFill>
              <a:latin typeface="+mj-lt"/>
              <a:ea typeface="+mj-ea"/>
              <a:cs typeface="+mj-cs"/>
            </a:endParaRPr>
          </a:p>
        </p:txBody>
      </p:sp>
      <p:sp>
        <p:nvSpPr>
          <p:cNvPr id="17" name="Rectangle 3"/>
          <p:cNvSpPr>
            <a:spLocks noChangeArrowheads="1"/>
          </p:cNvSpPr>
          <p:nvPr/>
        </p:nvSpPr>
        <p:spPr bwMode="auto">
          <a:xfrm>
            <a:off x="7004304" y="584688"/>
            <a:ext cx="4517136" cy="568862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normAutofit/>
          </a:bodyPr>
          <a:lstStyle/>
          <a:p>
            <a:pPr marL="342900" marR="0" lvl="0" indent="-342900" fontAlgn="base">
              <a:lnSpc>
                <a:spcPct val="110000"/>
              </a:lnSpc>
              <a:spcBef>
                <a:spcPts val="1000"/>
              </a:spcBef>
              <a:spcAft>
                <a:spcPct val="0"/>
              </a:spcAft>
              <a:buClrTx/>
              <a:buSzTx/>
              <a:buFont typeface="+mj-lt"/>
              <a:buAutoNum type="arabicPeriod"/>
            </a:pPr>
            <a:endParaRPr kumimoji="0" lang="en-US" altLang="en-US" sz="1500" b="0" i="0" u="none" strike="noStrike" cap="none" normalizeH="0" baseline="0" dirty="0">
              <a:ln>
                <a:noFill/>
              </a:ln>
              <a:effectLst/>
            </a:endParaRPr>
          </a:p>
        </p:txBody>
      </p:sp>
      <p:pic>
        <p:nvPicPr>
          <p:cNvPr id="4" name="Picture 3" descr="Hands holding a liver&#10;&#10;AI-generated content may be incorrect."/>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18819" y="3171137"/>
            <a:ext cx="6096000" cy="3426488"/>
          </a:xfrm>
          <a:prstGeom prst="rect">
            <a:avLst/>
          </a:prstGeom>
        </p:spPr>
      </p:pic>
      <p:sp>
        <p:nvSpPr>
          <p:cNvPr id="5" name="TextBox 4"/>
          <p:cNvSpPr txBox="1"/>
          <p:nvPr/>
        </p:nvSpPr>
        <p:spPr>
          <a:xfrm>
            <a:off x="3075708" y="6402445"/>
            <a:ext cx="6625245" cy="230832"/>
          </a:xfrm>
          <a:prstGeom prst="rect">
            <a:avLst/>
          </a:prstGeom>
          <a:noFill/>
        </p:spPr>
        <p:txBody>
          <a:bodyPr wrap="square" rtlCol="0">
            <a:spAutoFit/>
          </a:bodyPr>
          <a:lstStyle/>
          <a:p>
            <a:r>
              <a:rPr lang="en-GB" sz="900">
                <a:hlinkClick r:id="rId2" tooltip="https://brownstone.org/articles/the-rise-of-hepatitis/"/>
              </a:rPr>
              <a:t>This Photo</a:t>
            </a:r>
            <a:r>
              <a:rPr lang="en-GB" sz="900"/>
              <a:t> by Unknown Author is licensed under </a:t>
            </a:r>
            <a:r>
              <a:rPr lang="en-GB" sz="900">
                <a:hlinkClick r:id="rId3" tooltip="https://creativecommons.org/licenses/by-nc-nd/3.0/"/>
              </a:rPr>
              <a:t>CC BY-NC-ND</a:t>
            </a:r>
            <a:endParaRPr lang="en-GB" sz="900"/>
          </a:p>
        </p:txBody>
      </p:sp>
      <p:cxnSp>
        <p:nvCxnSpPr>
          <p:cNvPr id="13" name="Straight Arrow Connector 12"/>
          <p:cNvCxnSpPr/>
          <p:nvPr/>
        </p:nvCxnSpPr>
        <p:spPr>
          <a:xfrm flipV="1">
            <a:off x="3374967" y="551765"/>
            <a:ext cx="3414453" cy="4068528"/>
          </a:xfrm>
          <a:prstGeom prst="straightConnector1">
            <a:avLst/>
          </a:prstGeom>
          <a:ln w="19050" cap="flat" cmpd="sng" algn="ctr">
            <a:solidFill>
              <a:schemeClr val="accent4"/>
            </a:solidFill>
            <a:prstDash val="solid"/>
            <a:round/>
            <a:headEnd type="none" w="med" len="med"/>
            <a:tailEnd type="arrow" w="med" len="med"/>
          </a:ln>
          <a:effectLst>
            <a:glow rad="139700">
              <a:schemeClr val="accent4">
                <a:satMod val="175000"/>
                <a:alpha val="40000"/>
              </a:schemeClr>
            </a:glow>
          </a:effectLst>
        </p:spPr>
        <p:style>
          <a:lnRef idx="0">
            <a:scrgbClr r="0" g="0" b="0"/>
          </a:lnRef>
          <a:fillRef idx="0">
            <a:scrgbClr r="0" g="0" b="0"/>
          </a:fillRef>
          <a:effectRef idx="0">
            <a:scrgbClr r="0" g="0" b="0"/>
          </a:effectRef>
          <a:fontRef idx="minor">
            <a:schemeClr val="tx1"/>
          </a:fontRef>
        </p:style>
      </p:cxnSp>
      <p:cxnSp>
        <p:nvCxnSpPr>
          <p:cNvPr id="14" name="Straight Arrow Connector 13"/>
          <p:cNvCxnSpPr/>
          <p:nvPr/>
        </p:nvCxnSpPr>
        <p:spPr>
          <a:xfrm flipV="1">
            <a:off x="3657600" y="2042011"/>
            <a:ext cx="3263663" cy="2578282"/>
          </a:xfrm>
          <a:prstGeom prst="straightConnector1">
            <a:avLst/>
          </a:prstGeom>
          <a:ln w="19050" cap="flat" cmpd="sng" algn="ctr">
            <a:solidFill>
              <a:schemeClr val="accent4"/>
            </a:solidFill>
            <a:prstDash val="solid"/>
            <a:round/>
            <a:headEnd type="none" w="med" len="med"/>
            <a:tailEnd type="arrow" w="med" len="med"/>
          </a:ln>
          <a:effectLst>
            <a:glow rad="139700">
              <a:schemeClr val="accent4">
                <a:satMod val="175000"/>
                <a:alpha val="40000"/>
              </a:schemeClr>
            </a:glow>
          </a:effectLst>
        </p:spPr>
        <p:style>
          <a:lnRef idx="0">
            <a:scrgbClr r="0" g="0" b="0"/>
          </a:lnRef>
          <a:fillRef idx="0">
            <a:scrgbClr r="0" g="0" b="0"/>
          </a:fillRef>
          <a:effectRef idx="0">
            <a:scrgbClr r="0" g="0" b="0"/>
          </a:effectRef>
          <a:fontRef idx="minor">
            <a:schemeClr val="tx1"/>
          </a:fontRef>
        </p:style>
      </p:cxnSp>
      <p:cxnSp>
        <p:nvCxnSpPr>
          <p:cNvPr id="15" name="Straight Arrow Connector 14"/>
          <p:cNvCxnSpPr/>
          <p:nvPr/>
        </p:nvCxnSpPr>
        <p:spPr>
          <a:xfrm flipV="1">
            <a:off x="3830930" y="2790673"/>
            <a:ext cx="3024411" cy="1859201"/>
          </a:xfrm>
          <a:prstGeom prst="straightConnector1">
            <a:avLst/>
          </a:prstGeom>
          <a:ln w="19050" cap="flat" cmpd="sng" algn="ctr">
            <a:solidFill>
              <a:schemeClr val="accent4"/>
            </a:solidFill>
            <a:prstDash val="solid"/>
            <a:round/>
            <a:headEnd type="none" w="med" len="med"/>
            <a:tailEnd type="arrow" w="med" len="med"/>
          </a:ln>
          <a:effectLst>
            <a:glow rad="139700">
              <a:schemeClr val="accent4">
                <a:satMod val="175000"/>
                <a:alpha val="40000"/>
              </a:schemeClr>
            </a:glow>
          </a:effectLst>
        </p:spPr>
        <p:style>
          <a:lnRef idx="0">
            <a:scrgbClr r="0" g="0" b="0"/>
          </a:lnRef>
          <a:fillRef idx="0">
            <a:scrgbClr r="0" g="0" b="0"/>
          </a:fillRef>
          <a:effectRef idx="0">
            <a:scrgbClr r="0" g="0" b="0"/>
          </a:effectRef>
          <a:fontRef idx="minor">
            <a:schemeClr val="tx1"/>
          </a:fontRef>
        </p:style>
      </p:cxnSp>
      <p:cxnSp>
        <p:nvCxnSpPr>
          <p:cNvPr id="16" name="Straight Arrow Connector 15"/>
          <p:cNvCxnSpPr/>
          <p:nvPr/>
        </p:nvCxnSpPr>
        <p:spPr>
          <a:xfrm flipV="1">
            <a:off x="3574559" y="4571180"/>
            <a:ext cx="3016201" cy="279515"/>
          </a:xfrm>
          <a:prstGeom prst="straightConnector1">
            <a:avLst/>
          </a:prstGeom>
          <a:ln w="19050" cap="flat" cmpd="sng" algn="ctr">
            <a:solidFill>
              <a:schemeClr val="accent4"/>
            </a:solidFill>
            <a:prstDash val="solid"/>
            <a:round/>
            <a:headEnd type="none" w="med" len="med"/>
            <a:tailEnd type="arrow" w="med" len="med"/>
          </a:ln>
          <a:effectLst>
            <a:glow rad="139700">
              <a:schemeClr val="accent4">
                <a:satMod val="175000"/>
                <a:alpha val="40000"/>
              </a:schemeClr>
            </a:glow>
          </a:effectLst>
        </p:spPr>
        <p:style>
          <a:lnRef idx="0">
            <a:scrgbClr r="0" g="0" b="0"/>
          </a:lnRef>
          <a:fillRef idx="0">
            <a:scrgbClr r="0" g="0" b="0"/>
          </a:fillRef>
          <a:effectRef idx="0">
            <a:scrgbClr r="0" g="0" b="0"/>
          </a:effectRef>
          <a:fontRef idx="minor">
            <a:schemeClr val="tx1"/>
          </a:fontRef>
        </p:style>
      </p:cxnSp>
      <p:sp>
        <p:nvSpPr>
          <p:cNvPr id="8" name="TextBox 7"/>
          <p:cNvSpPr txBox="1"/>
          <p:nvPr/>
        </p:nvSpPr>
        <p:spPr>
          <a:xfrm>
            <a:off x="6656682" y="364001"/>
            <a:ext cx="5242687" cy="6186309"/>
          </a:xfrm>
          <a:prstGeom prst="rect">
            <a:avLst/>
          </a:prstGeom>
          <a:noFill/>
        </p:spPr>
        <p:txBody>
          <a:bodyPr wrap="square" rtlCol="0">
            <a:spAutoFit/>
          </a:bodyPr>
          <a:lstStyle/>
          <a:p>
            <a:pPr marL="285750" indent="-285750">
              <a:buFont typeface="Arial" panose="020B0604020202020204" pitchFamily="34" charset="0"/>
              <a:buChar char="•"/>
            </a:pPr>
            <a:r>
              <a:rPr lang="en-GB" b="1" dirty="0"/>
              <a:t>Hepatitis B is a liver infection caused by the hepatitis B virus (HBV), which spreads through contact with infected body fluids (NHS, 2023).</a:t>
            </a:r>
            <a:endParaRPr lang="en-GB" b="1" dirty="0"/>
          </a:p>
          <a:p>
            <a:endParaRPr lang="en-GB" b="1" dirty="0"/>
          </a:p>
          <a:p>
            <a:pPr marL="285750" indent="-285750">
              <a:buFont typeface="Arial" panose="020B0604020202020204" pitchFamily="34" charset="0"/>
              <a:buChar char="•"/>
            </a:pPr>
            <a:r>
              <a:rPr lang="en-GB" b="1" dirty="0"/>
              <a:t> It can be short-term or chronic, with long-term cases increasing the risk of cirrhosis and liver cancer (WHO, 2022).</a:t>
            </a:r>
            <a:endParaRPr lang="en-GB" b="1"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In the UK, around 180,000 people live with chronic hepatitis B, though many remain undiagnosed. In 2018, 381 acute cases were recorded (UKHSA, 2019). In the US, about 860,000 people are affected, with 3,000 new acute cases reported annually (CDC, 2023).</a:t>
            </a:r>
            <a:endParaRPr lang="en-GB" b="1" dirty="0"/>
          </a:p>
          <a:p>
            <a:endParaRPr lang="en-GB" b="1" dirty="0"/>
          </a:p>
          <a:p>
            <a:pPr marL="285750" indent="-285750">
              <a:buFont typeface="Arial" panose="020B0604020202020204" pitchFamily="34" charset="0"/>
              <a:buChar char="•"/>
            </a:pPr>
            <a:r>
              <a:rPr lang="en-GB" b="1" dirty="0"/>
              <a:t>Tom, a 15-year-old basketball player, was diagnosed with acute hepatitis B after experiencing fatigue, abdominal pain, and jaundice. His case highlights the importance of early recognition, family awareness, and community education.</a:t>
            </a:r>
            <a:endParaRPr lang="en-GB" b="1" dirty="0"/>
          </a:p>
          <a:p>
            <a:endParaRPr lang="en-GB" dirty="0"/>
          </a:p>
        </p:txBody>
      </p:sp>
      <p:sp>
        <p:nvSpPr>
          <p:cNvPr id="3" name="TextBox 2"/>
          <p:cNvSpPr txBox="1"/>
          <p:nvPr/>
        </p:nvSpPr>
        <p:spPr>
          <a:xfrm>
            <a:off x="212651" y="364001"/>
            <a:ext cx="4082902" cy="369332"/>
          </a:xfrm>
          <a:prstGeom prst="rect">
            <a:avLst/>
          </a:prstGeom>
          <a:noFill/>
        </p:spPr>
        <p:txBody>
          <a:bodyPr wrap="square" rtlCol="0">
            <a:spAutoFit/>
          </a:bodyPr>
          <a:lstStyle/>
          <a:p>
            <a:r>
              <a:rPr lang="en-GB" dirty="0"/>
              <a:t>Fatemeh Kazeminojehdeh (2442621)</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a:spLocks noGrp="1" noRot="1" noChangeAspect="1" noMove="1" noResize="1" noEditPoints="1" noAdjustHandles="1" noChangeArrowheads="1" noChangeShapeType="1" noTextEdit="1"/>
          </p:cNvSpPr>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p:cNvPicPr>
            <a:picLocks noChangeAspect="1"/>
          </p:cNvPicPr>
          <p:nvPr/>
        </p:nvPicPr>
        <p:blipFill>
          <a:blip r:embed="rId1">
            <a:alphaModFix amt="70000"/>
            <a:extLst>
              <a:ext uri="{BEBA8EAE-BF5A-486C-A8C5-ECC9F3942E4B}">
                <a14:imgProps xmlns:a14="http://schemas.microsoft.com/office/drawing/2010/main">
                  <a14:imgLayer r:embed="rId2">
                    <a14:imgEffect>
                      <a14:brightnessContrast bright="40000" contrast="-40000"/>
                    </a14:imgEffect>
                  </a14:imgLayer>
                </a14:imgProps>
              </a:ext>
            </a:extLst>
          </a:blip>
          <a:srcRect l="16283" r="9513"/>
          <a:stretch>
            <a:fillRect/>
          </a:stretch>
        </p:blipFill>
        <p:spPr>
          <a:xfrm>
            <a:off x="0" y="0"/>
            <a:ext cx="12188930" cy="6857990"/>
          </a:xfrm>
          <a:prstGeom prst="rect">
            <a:avLst/>
          </a:prstGeom>
        </p:spPr>
      </p:pic>
      <p:sp>
        <p:nvSpPr>
          <p:cNvPr id="7" name="Title 1"/>
          <p:cNvSpPr>
            <a:spLocks noGrp="1"/>
          </p:cNvSpPr>
          <p:nvPr/>
        </p:nvSpPr>
        <p:spPr>
          <a:xfrm>
            <a:off x="1525524" y="1122363"/>
            <a:ext cx="9144000" cy="3063240"/>
          </a:xfrm>
          <a:prstGeom prst="rect">
            <a:avLst/>
          </a:prstGeom>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5100" b="1" dirty="0">
                <a:ln w="22225">
                  <a:solidFill>
                    <a:schemeClr val="tx1"/>
                  </a:solidFill>
                  <a:miter lim="800000"/>
                </a:ln>
                <a:latin typeface="Abadi" panose="020B0604020104020204" pitchFamily="34" charset="0"/>
              </a:rPr>
              <a:t>Hepatitis B (HBV) Surveillance and Measurement: Understanding Outbreak Dynamics in the UK and Beyond</a:t>
            </a:r>
            <a:endParaRPr lang="en-GB" sz="5100" b="1" dirty="0">
              <a:ln w="22225">
                <a:solidFill>
                  <a:schemeClr val="tx1"/>
                </a:solidFill>
                <a:miter lim="800000"/>
              </a:ln>
              <a:latin typeface="Abadi" panose="020B0604020104020204" pitchFamily="34" charset="0"/>
            </a:endParaRPr>
          </a:p>
        </p:txBody>
      </p:sp>
      <p:sp>
        <p:nvSpPr>
          <p:cNvPr id="8" name="Subtitle 2"/>
          <p:cNvSpPr>
            <a:spLocks noGrp="1"/>
          </p:cNvSpPr>
          <p:nvPr/>
        </p:nvSpPr>
        <p:spPr>
          <a:xfrm>
            <a:off x="1528572" y="4599432"/>
            <a:ext cx="9144000" cy="153619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t>Approaches, epidemiology (UK &amp; global) and critical evaluation</a:t>
            </a:r>
            <a:endParaRPr lang="en-GB" b="1" dirty="0"/>
          </a:p>
          <a:p>
            <a:endParaRPr lang="en-GB" dirty="0">
              <a:solidFill>
                <a:schemeClr val="bg1"/>
              </a:solidFill>
            </a:endParaRPr>
          </a:p>
        </p:txBody>
      </p:sp>
      <p:sp>
        <p:nvSpPr>
          <p:cNvPr id="10" name="sketchy line"/>
          <p:cNvSpPr>
            <a:spLocks noGrp="1" noRot="1" noChangeAspect="1" noMove="1" noResize="1" noEditPoints="1" noAdjustHandles="1" noChangeArrowheads="1" noChangeShapeType="1" noTextEdit="1"/>
          </p:cNvSpPr>
          <p:nvPr/>
        </p:nvSpPr>
        <p:spPr>
          <a:xfrm>
            <a:off x="3975730"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TextBox 10"/>
          <p:cNvSpPr txBox="1"/>
          <p:nvPr/>
        </p:nvSpPr>
        <p:spPr>
          <a:xfrm>
            <a:off x="255181" y="276447"/>
            <a:ext cx="3225210" cy="369332"/>
          </a:xfrm>
          <a:prstGeom prst="rect">
            <a:avLst/>
          </a:prstGeom>
          <a:noFill/>
        </p:spPr>
        <p:txBody>
          <a:bodyPr wrap="square" rtlCol="0">
            <a:spAutoFit/>
          </a:bodyPr>
          <a:lstStyle/>
          <a:p>
            <a:r>
              <a:rPr lang="en-GB" b="1" dirty="0"/>
              <a:t>Alica Joy Williams (2435009)</a:t>
            </a: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Rot="1" noChangeAspect="1" noMove="1" noResize="1" noEditPoints="1" noAdjustHandles="1" noChangeArrowheads="1" noChangeShapeType="1" noTextEdit="1"/>
          </p:cNvSpPr>
          <p:nvPr/>
        </p:nvSpPr>
        <p:spPr>
          <a:xfrm>
            <a:off x="1170221" y="317"/>
            <a:ext cx="12191999" cy="6857365"/>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 name="Group 4"/>
          <p:cNvGrpSpPr>
            <a:grpSpLocks noGrp="1" noRot="1" noChangeAspect="1" noMove="1" noResize="1" noUngrp="1"/>
          </p:cNvGrpSpPr>
          <p:nvPr/>
        </p:nvGrpSpPr>
        <p:grpSpPr>
          <a:xfrm rot="5400000">
            <a:off x="-1170220" y="2666500"/>
            <a:ext cx="5860051" cy="527712"/>
            <a:chOff x="6081624" y="1998368"/>
            <a:chExt cx="5613457" cy="782175"/>
          </a:xfrm>
          <a:solidFill>
            <a:schemeClr val="accent4"/>
          </a:solidFill>
        </p:grpSpPr>
        <p:sp>
          <p:nvSpPr>
            <p:cNvPr id="16" name="Rectangle 15"/>
            <p:cNvSpPr/>
            <p:nvPr/>
          </p:nvSpPr>
          <p:spPr>
            <a:xfrm rot="5400000">
              <a:off x="11228040" y="2313027"/>
              <a:ext cx="781700" cy="15238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Rectangle 16"/>
            <p:cNvSpPr/>
            <p:nvPr/>
          </p:nvSpPr>
          <p:spPr>
            <a:xfrm flipH="1" flipV="1">
              <a:off x="6081624" y="1998844"/>
              <a:ext cx="5372968" cy="781699"/>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sp>
        <p:nvSpPr>
          <p:cNvPr id="6" name="Rectangle 5"/>
          <p:cNvSpPr>
            <a:spLocks noGrp="1" noRot="1" noChangeAspect="1" noMove="1" noResize="1" noEditPoints="1" noAdjustHandles="1" noChangeArrowheads="1" noChangeShapeType="1" noTextEdit="1"/>
          </p:cNvSpPr>
          <p:nvPr/>
        </p:nvSpPr>
        <p:spPr>
          <a:xfrm>
            <a:off x="1749749" y="518214"/>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Title 1"/>
          <p:cNvSpPr>
            <a:spLocks noGrp="1"/>
          </p:cNvSpPr>
          <p:nvPr/>
        </p:nvSpPr>
        <p:spPr>
          <a:xfrm>
            <a:off x="2276820" y="720650"/>
            <a:ext cx="5040285" cy="116958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700" u="sng" dirty="0"/>
              <a:t>Definition of Disease – Hepatitis B</a:t>
            </a:r>
            <a:endParaRPr lang="en-US" sz="3700" u="sng" dirty="0"/>
          </a:p>
        </p:txBody>
      </p:sp>
      <p:sp>
        <p:nvSpPr>
          <p:cNvPr id="8" name="Rectangle 7"/>
          <p:cNvSpPr>
            <a:spLocks noGrp="1" noRot="1" noChangeAspect="1" noMove="1" noResize="1" noEditPoints="1" noAdjustHandles="1" noChangeArrowheads="1" noChangeShapeType="1" noTextEdit="1"/>
          </p:cNvSpPr>
          <p:nvPr/>
        </p:nvSpPr>
        <p:spPr>
          <a:xfrm flipH="1">
            <a:off x="2225935" y="2263682"/>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TextBox 7"/>
          <p:cNvSpPr txBox="1"/>
          <p:nvPr/>
        </p:nvSpPr>
        <p:spPr>
          <a:xfrm>
            <a:off x="2251973" y="2170838"/>
            <a:ext cx="6052451" cy="247537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90000"/>
              </a:lnSpc>
              <a:spcAft>
                <a:spcPts val="600"/>
              </a:spcAft>
              <a:buFont typeface="Arial" panose="020B0604020202020204" pitchFamily="34" charset="0"/>
              <a:buChar char="•"/>
            </a:pPr>
            <a:r>
              <a:rPr lang="en-US" sz="1400" dirty="0"/>
              <a:t>Virus hepatitis B causes liver disease, which can lead to cancer, cirrhosis, and blood clots. It is caused by the hepatitis B virus or HBV and can affect the liver in two ways: acute/short-term or chronic/long-term.</a:t>
            </a:r>
            <a:endParaRPr lang="en-US" sz="1400" dirty="0"/>
          </a:p>
          <a:p>
            <a:pPr indent="-228600">
              <a:lnSpc>
                <a:spcPct val="90000"/>
              </a:lnSpc>
              <a:spcAft>
                <a:spcPts val="600"/>
              </a:spcAft>
              <a:buFont typeface="Arial" panose="020B0604020202020204" pitchFamily="34" charset="0"/>
              <a:buChar char="•"/>
            </a:pPr>
            <a:r>
              <a:rPr lang="en-US" sz="1400" dirty="0"/>
              <a:t>HBV can be transmitted through From my mother to a child at birth </a:t>
            </a:r>
            <a:endParaRPr lang="en-US" sz="1400" dirty="0"/>
          </a:p>
          <a:p>
            <a:pPr indent="-228600">
              <a:lnSpc>
                <a:spcPct val="90000"/>
              </a:lnSpc>
              <a:spcAft>
                <a:spcPts val="600"/>
              </a:spcAft>
              <a:buFont typeface="Arial" panose="020B0604020202020204" pitchFamily="34" charset="0"/>
              <a:buChar char="•"/>
            </a:pPr>
            <a:r>
              <a:rPr lang="en-US" sz="1400" dirty="0"/>
              <a:t>Early childhood in high prevalence setting, having contact with blood or bodily fluids this can be through unsafe injections, sharp instruments or sexual contact. Symptoms may include fatigue, fever, joint pain, nausea, vomiting, abdominal pain, and jaundice in those who become symptomatic. </a:t>
            </a:r>
            <a:endParaRPr lang="en-US" sz="1400" dirty="0"/>
          </a:p>
        </p:txBody>
      </p:sp>
      <p:pic>
        <p:nvPicPr>
          <p:cNvPr id="10" name="Picture 9"/>
          <p:cNvPicPr>
            <a:picLocks noChangeAspect="1"/>
          </p:cNvPicPr>
          <p:nvPr/>
        </p:nvPicPr>
        <p:blipFill>
          <a:blip r:embed="rId1"/>
          <a:stretch>
            <a:fillRect/>
          </a:stretch>
        </p:blipFill>
        <p:spPr>
          <a:xfrm>
            <a:off x="8168158" y="774602"/>
            <a:ext cx="2009721" cy="1999673"/>
          </a:xfrm>
          <a:prstGeom prst="rect">
            <a:avLst/>
          </a:prstGeom>
        </p:spPr>
      </p:pic>
      <p:pic>
        <p:nvPicPr>
          <p:cNvPr id="11" name="Picture 10" descr="Hepatitis B Basics | Hepatitis B | CDC"/>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10393744" y="1180364"/>
            <a:ext cx="2112264" cy="118814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93573" y="518214"/>
            <a:ext cx="4389120" cy="2293315"/>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9"/>
          <p:cNvSpPr txBox="1"/>
          <p:nvPr/>
        </p:nvSpPr>
        <p:spPr>
          <a:xfrm>
            <a:off x="1749724" y="1453348"/>
            <a:ext cx="6094476" cy="784830"/>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endParaRPr lang="en-GB" sz="1600" b="1"/>
          </a:p>
          <a:p>
            <a:pPr>
              <a:spcAft>
                <a:spcPts val="600"/>
              </a:spcAft>
            </a:pPr>
            <a:endParaRPr lang="en-GB" sz="2400"/>
          </a:p>
        </p:txBody>
      </p:sp>
      <p:sp>
        <p:nvSpPr>
          <p:cNvPr id="14" name="TextBox 3"/>
          <p:cNvSpPr txBox="1"/>
          <p:nvPr/>
        </p:nvSpPr>
        <p:spPr>
          <a:xfrm>
            <a:off x="2173967" y="4800473"/>
            <a:ext cx="10184506" cy="2077492"/>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1200" dirty="0"/>
              <a:t>A</a:t>
            </a:r>
            <a:r>
              <a:rPr lang="en-GB" sz="1400" dirty="0"/>
              <a:t>ccording to the wealth health organisation (WHO, 2024), in 2022 and estimated 254 million people were living with chronic hepatitis B. That means around 3.3% of the world's population have hepatitis B. Around 1.2 million new HBV infections occur each year globally</a:t>
            </a:r>
            <a:endParaRPr lang="en-GB" sz="1400" dirty="0"/>
          </a:p>
          <a:p>
            <a:pPr>
              <a:lnSpc>
                <a:spcPct val="150000"/>
              </a:lnSpc>
            </a:pPr>
            <a:r>
              <a:rPr lang="en-GB" sz="1400" dirty="0"/>
              <a:t>Most deaths from HBV have been caused by long-term complications such as chronic infections, liver cancer, and cirrhosis. HBV is responsible for approximately 1.1 million deaths in 2020 (UKHSA, 2024)</a:t>
            </a:r>
            <a:endParaRPr lang="en-GB" sz="1400" dirty="0"/>
          </a:p>
          <a:p>
            <a:pPr>
              <a:lnSpc>
                <a:spcPct val="150000"/>
              </a:lnSpc>
            </a:pPr>
            <a:endParaRPr lang="en-GB" sz="1400" dirty="0"/>
          </a:p>
          <a:p>
            <a:r>
              <a:rPr lang="en-GB" sz="1200" b="1" dirty="0"/>
              <a:t>Critical evaluation: The mortality number though large may be underestimated because deaths due to HBV related cirrhosis or cancer may not always be attributed to HBV.</a:t>
            </a:r>
            <a:endParaRPr lang="en-GB" sz="1200" b="1" dirty="0"/>
          </a:p>
        </p:txBody>
      </p:sp>
      <p:sp>
        <p:nvSpPr>
          <p:cNvPr id="15" name="TextBox 6"/>
          <p:cNvSpPr txBox="1"/>
          <p:nvPr/>
        </p:nvSpPr>
        <p:spPr>
          <a:xfrm>
            <a:off x="2201639" y="4239268"/>
            <a:ext cx="6094562" cy="64633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800" u="sng" dirty="0"/>
              <a:t>Epidemiology – Global prevalence, incidence, morbidity &amp; mortality</a:t>
            </a:r>
            <a:endParaRPr lang="en-GB" sz="1800" u="sng"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Rot="1" noChangeAspect="1" noMove="1" noResize="1" noEditPoints="1" noAdjustHandles="1" noChangeArrowheads="1" noChangeShapeType="1" noTextEdit="1"/>
          </p:cNvSpPr>
          <p:nvPr/>
        </p:nvSpPr>
        <p:spPr>
          <a:xfrm>
            <a:off x="0" y="318"/>
            <a:ext cx="12191999" cy="6857365"/>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Rectangle 4"/>
          <p:cNvSpPr>
            <a:spLocks noGrp="1" noRot="1" noChangeAspect="1" noMove="1" noResize="1" noEditPoints="1" noAdjustHandles="1" noChangeArrowheads="1" noChangeShapeType="1" noTextEdit="1"/>
          </p:cNvSpPr>
          <p:nvPr/>
        </p:nvSpPr>
        <p:spPr>
          <a:xfrm>
            <a:off x="0" y="318"/>
            <a:ext cx="12192000" cy="865848"/>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Rectangle 5"/>
          <p:cNvSpPr>
            <a:spLocks noGrp="1" noRot="1" noChangeAspect="1" noMove="1" noResize="1" noEditPoints="1" noAdjustHandles="1" noChangeArrowheads="1" noChangeShapeType="1" noTextEdit="1"/>
          </p:cNvSpPr>
          <p:nvPr/>
        </p:nvSpPr>
        <p:spPr>
          <a:xfrm>
            <a:off x="517889" y="317"/>
            <a:ext cx="11231745" cy="413142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p:cNvPicPr>
            <a:picLocks noChangeAspect="1"/>
          </p:cNvPicPr>
          <p:nvPr/>
        </p:nvPicPr>
        <p:blipFill>
          <a:blip r:embed="rId1"/>
          <a:stretch>
            <a:fillRect/>
          </a:stretch>
        </p:blipFill>
        <p:spPr>
          <a:xfrm>
            <a:off x="1271588" y="352798"/>
            <a:ext cx="4310015" cy="3426462"/>
          </a:xfrm>
          <a:prstGeom prst="rect">
            <a:avLst/>
          </a:prstGeom>
        </p:spPr>
      </p:pic>
      <p:pic>
        <p:nvPicPr>
          <p:cNvPr id="8" name="Picture 7"/>
          <p:cNvPicPr>
            <a:picLocks noChangeAspect="1"/>
          </p:cNvPicPr>
          <p:nvPr/>
        </p:nvPicPr>
        <p:blipFill>
          <a:blip r:embed="rId2"/>
          <a:stretch>
            <a:fillRect/>
          </a:stretch>
        </p:blipFill>
        <p:spPr>
          <a:xfrm>
            <a:off x="6683201" y="364460"/>
            <a:ext cx="4364920" cy="3426462"/>
          </a:xfrm>
          <a:prstGeom prst="rect">
            <a:avLst/>
          </a:prstGeom>
        </p:spPr>
      </p:pic>
      <p:sp>
        <p:nvSpPr>
          <p:cNvPr id="9" name="Rectangle 8"/>
          <p:cNvSpPr>
            <a:spLocks noGrp="1" noRot="1" noChangeAspect="1" noMove="1" noResize="1" noEditPoints="1" noAdjustHandles="1" noChangeArrowheads="1" noChangeShapeType="1" noTextEdit="1"/>
          </p:cNvSpPr>
          <p:nvPr/>
        </p:nvSpPr>
        <p:spPr>
          <a:xfrm rot="5400000" flipH="1">
            <a:off x="3837444" y="5460527"/>
            <a:ext cx="1790365"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TextBox 4"/>
          <p:cNvSpPr txBox="1"/>
          <p:nvPr/>
        </p:nvSpPr>
        <p:spPr>
          <a:xfrm>
            <a:off x="5298906" y="4222310"/>
            <a:ext cx="6586915" cy="2749685"/>
          </a:xfrm>
          <a:prstGeom prst="rect">
            <a:avLst/>
          </a:prstGeom>
        </p:spPr>
        <p:txBody>
          <a:bodyPr vert="horz" lIns="91440" tIns="45720" rIns="91440" bIns="45720" rtlCol="0" anchor="ctr">
            <a:normAutofit fontScale="55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ts val="600"/>
              </a:spcAft>
            </a:pPr>
            <a:r>
              <a:rPr lang="en-US" sz="1900" b="1" u="sng" dirty="0">
                <a:latin typeface="Aharoni" panose="02010803020104030203" pitchFamily="2" charset="-79"/>
                <a:cs typeface="Aharoni" panose="02010803020104030203" pitchFamily="2" charset="-79"/>
              </a:rPr>
              <a:t>Epidemiology – UK data (England)</a:t>
            </a:r>
            <a:endParaRPr lang="en-US" b="1" u="sng" dirty="0">
              <a:latin typeface="Aharoni" panose="02010803020104030203" pitchFamily="2" charset="-79"/>
              <a:cs typeface="Aharoni" panose="02010803020104030203" pitchFamily="2" charset="-79"/>
            </a:endParaRPr>
          </a:p>
          <a:p>
            <a:pPr indent="-228600">
              <a:lnSpc>
                <a:spcPct val="120000"/>
              </a:lnSpc>
              <a:spcAft>
                <a:spcPts val="600"/>
              </a:spcAft>
              <a:buFont typeface="Arial" panose="020B0604020202020204" pitchFamily="34" charset="0"/>
              <a:buChar char="•"/>
            </a:pPr>
            <a:r>
              <a:rPr lang="en-US" dirty="0"/>
              <a:t>UKHSA estimates that in 2022 in England, 268,767 people lived with chronic hepatitis B (95% CI: 228,896–314,044), corresponding to 0.58% (95% CI: 0.50-0.68) of the population living with the disease. During  2022, London reported 3,882 new laboratory reports of HBV (49.8 per 100,000 population). Estimated acute (or probable acute) infections were 0.55 per 100,000 (higher than the 0.44 per 100,000 for England).</a:t>
            </a:r>
            <a:endParaRPr lang="en-US" dirty="0"/>
          </a:p>
          <a:p>
            <a:pPr indent="-228600">
              <a:lnSpc>
                <a:spcPct val="90000"/>
              </a:lnSpc>
              <a:spcAft>
                <a:spcPts val="600"/>
              </a:spcAft>
              <a:buFont typeface="Arial" panose="020B0604020202020204" pitchFamily="34" charset="0"/>
              <a:buChar char="•"/>
            </a:pPr>
            <a:r>
              <a:rPr lang="en-US" b="1" dirty="0"/>
              <a:t>Critical evaluation : The UK is considered a low prevalence country for HBV which means measurements can change overtime and outbreak detection may be difficult due to the small amount of people with HBV </a:t>
            </a:r>
            <a:endParaRPr lang="en-US" b="1" dirty="0"/>
          </a:p>
          <a:p>
            <a:pPr>
              <a:lnSpc>
                <a:spcPct val="170000"/>
              </a:lnSpc>
            </a:pPr>
            <a:r>
              <a:rPr lang="en-GB" sz="1900" b="1" u="sng" dirty="0">
                <a:latin typeface="Aharoni" panose="02010803020104030203" pitchFamily="2" charset="-79"/>
                <a:cs typeface="Aharoni" panose="02010803020104030203" pitchFamily="2" charset="-79"/>
              </a:rPr>
              <a:t>Vulnerable populations &amp; disease duration</a:t>
            </a:r>
            <a:endParaRPr lang="en-GB" sz="1900" b="1" u="sng" dirty="0">
              <a:latin typeface="Aharoni" panose="02010803020104030203" pitchFamily="2" charset="-79"/>
              <a:cs typeface="Aharoni" panose="02010803020104030203" pitchFamily="2" charset="-79"/>
            </a:endParaRPr>
          </a:p>
          <a:p>
            <a:pPr>
              <a:lnSpc>
                <a:spcPct val="170000"/>
              </a:lnSpc>
            </a:pPr>
            <a:r>
              <a:rPr lang="en-GB" sz="1900" dirty="0"/>
              <a:t>People with high prevalence setting/countries and ethnic minority groups. In England 83% of infections estimated in ethnic groups other than white British. 23% in black ethnic groups, 21% in other white ethnic groups, 19% in Asian ethnic groups</a:t>
            </a:r>
            <a:r>
              <a:rPr lang="en-GB" sz="1600" dirty="0"/>
              <a:t>. </a:t>
            </a:r>
            <a:endParaRPr lang="en-GB" sz="1600" dirty="0"/>
          </a:p>
          <a:p>
            <a:endParaRPr lang="en-GB" sz="1200" dirty="0"/>
          </a:p>
          <a:p>
            <a:r>
              <a:rPr lang="en-GB" b="1" dirty="0"/>
              <a:t>Critical evaluation: Because in the infection and infancy leads to much higher chronicity (90% risk) compared to adult infection (5-10% risk), measurements should focus more on the vulnerable groups at risk</a:t>
            </a:r>
            <a:endParaRPr lang="en-GB" b="1" dirty="0"/>
          </a:p>
          <a:p>
            <a:pPr indent="-228600">
              <a:lnSpc>
                <a:spcPct val="90000"/>
              </a:lnSpc>
              <a:spcAft>
                <a:spcPts val="600"/>
              </a:spcAft>
              <a:buFont typeface="Arial" panose="020B0604020202020204" pitchFamily="34" charset="0"/>
              <a:buChar char="•"/>
            </a:pPr>
            <a:endParaRPr lang="en-US" sz="1100" b="1" dirty="0"/>
          </a:p>
          <a:p>
            <a:pPr indent="-228600">
              <a:lnSpc>
                <a:spcPct val="90000"/>
              </a:lnSpc>
              <a:spcAft>
                <a:spcPts val="600"/>
              </a:spcAft>
              <a:buFont typeface="Arial" panose="020B0604020202020204" pitchFamily="34" charset="0"/>
              <a:buChar char="•"/>
            </a:pPr>
            <a:endParaRPr lang="en-US" sz="1100" dirty="0"/>
          </a:p>
        </p:txBody>
      </p:sp>
      <p:sp>
        <p:nvSpPr>
          <p:cNvPr id="11" name="TextBox 1"/>
          <p:cNvSpPr txBox="1"/>
          <p:nvPr/>
        </p:nvSpPr>
        <p:spPr>
          <a:xfrm>
            <a:off x="31024" y="4402061"/>
            <a:ext cx="4724462" cy="2569934"/>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u="sng" dirty="0">
                <a:latin typeface="Aharoni" panose="02010803020104030203" pitchFamily="2" charset="-79"/>
                <a:cs typeface="Aharoni" panose="02010803020104030203" pitchFamily="2" charset="-79"/>
              </a:rPr>
              <a:t>Approaches &amp; strategies to measure HBV outbreak/epidemic</a:t>
            </a:r>
            <a:endParaRPr lang="en-GB" sz="1200" u="sng" dirty="0">
              <a:latin typeface="Aharoni" panose="02010803020104030203" pitchFamily="2" charset="-79"/>
              <a:cs typeface="Aharoni" panose="02010803020104030203" pitchFamily="2" charset="-79"/>
            </a:endParaRPr>
          </a:p>
          <a:p>
            <a:r>
              <a:rPr lang="en-GB" sz="1200" dirty="0"/>
              <a:t>For HBV, unlike acute outbreaks (e.g., influenza), measurement strategies must adapt to its chronic nature:</a:t>
            </a:r>
            <a:endParaRPr lang="en-GB" sz="1200" dirty="0"/>
          </a:p>
          <a:p>
            <a:r>
              <a:rPr lang="en-GB" sz="1200" dirty="0"/>
              <a:t>To calculate the burden of chronic infections, seroprevalence surveys have been conducted for HBsAg (surface antigen).</a:t>
            </a:r>
            <a:endParaRPr lang="en-GB" sz="1200" dirty="0"/>
          </a:p>
          <a:p>
            <a:r>
              <a:rPr lang="en-GB" sz="1200" dirty="0"/>
              <a:t>An ongoing laboratory surveillance program including demographic and risk stratification for new diagnoses (acute as well as chronic).</a:t>
            </a:r>
            <a:endParaRPr lang="en-GB" sz="1200" dirty="0"/>
          </a:p>
          <a:p>
            <a:r>
              <a:rPr lang="en-GB" sz="1200" b="1" u="sng" dirty="0">
                <a:latin typeface="Aharoni" panose="02010803020104030203" pitchFamily="2" charset="-79"/>
                <a:cs typeface="Aharoni" panose="02010803020104030203" pitchFamily="2" charset="-79"/>
              </a:rPr>
              <a:t>Recommendations &amp; implications for measurement</a:t>
            </a:r>
            <a:endParaRPr lang="en-GB" sz="1200" b="1" u="sng" dirty="0">
              <a:latin typeface="Aharoni" panose="02010803020104030203" pitchFamily="2" charset="-79"/>
              <a:cs typeface="Aharoni" panose="02010803020104030203" pitchFamily="2" charset="-79"/>
            </a:endParaRPr>
          </a:p>
          <a:p>
            <a:pPr fontAlgn="base"/>
            <a:r>
              <a:rPr lang="en-GB" sz="1200" dirty="0"/>
              <a:t>To identify chronic infections that are undiagnosed, seroprevalence surveys should be increased, especially in high-risk groups.</a:t>
            </a:r>
            <a:endParaRPr lang="en-GB" sz="1200" dirty="0"/>
          </a:p>
          <a:p>
            <a:pPr fontAlgn="base"/>
            <a:r>
              <a:rPr lang="en-GB" sz="1200" dirty="0"/>
              <a:t>Keep track of key indicators, which includes diagnosis rate, treatment coverage, viral suppression, and vaccination coverage.</a:t>
            </a:r>
            <a:endParaRPr lang="en-GB" sz="1200"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descr="Close-up of purple cells"/>
          <p:cNvPicPr>
            <a:picLocks noChangeAspect="1"/>
          </p:cNvPicPr>
          <p:nvPr/>
        </p:nvPicPr>
        <p:blipFill>
          <a:blip r:embed="rId1"/>
          <a:srcRect t="17601" b="7399"/>
          <a:stretch>
            <a:fillRect/>
          </a:stretch>
        </p:blipFill>
        <p:spPr>
          <a:xfrm>
            <a:off x="70904" y="10"/>
            <a:ext cx="12191979" cy="6857990"/>
          </a:xfrm>
          <a:prstGeom prst="rect">
            <a:avLst/>
          </a:prstGeom>
        </p:spPr>
      </p:pic>
      <p:sp>
        <p:nvSpPr>
          <p:cNvPr id="56" name="Rectangle 55"/>
          <p:cNvSpPr>
            <a:spLocks noGrp="1" noRot="1" noChangeAspect="1" noMove="1" noResize="1" noEditPoints="1" noAdjustHandles="1" noChangeArrowheads="1" noChangeShapeType="1" noTextEdit="1"/>
          </p:cNvSpPr>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1137434"/>
            <a:ext cx="7800660" cy="1520987"/>
          </a:xfrm>
        </p:spPr>
        <p:txBody>
          <a:bodyPr anchor="t">
            <a:normAutofit/>
          </a:bodyPr>
          <a:lstStyle/>
          <a:p>
            <a:pPr algn="l"/>
            <a:r>
              <a:rPr lang="en-US" sz="4000" dirty="0">
                <a:solidFill>
                  <a:srgbClr val="FFFFFF"/>
                </a:solidFill>
              </a:rPr>
              <a:t>Hepatitis B</a:t>
            </a:r>
            <a:endParaRPr lang="en-US" sz="4000" dirty="0">
              <a:solidFill>
                <a:srgbClr val="FFFFFF"/>
              </a:solidFill>
            </a:endParaRPr>
          </a:p>
        </p:txBody>
      </p:sp>
      <p:sp>
        <p:nvSpPr>
          <p:cNvPr id="58" name="Rectangle 57"/>
          <p:cNvSpPr>
            <a:spLocks noGrp="1" noRot="1" noChangeAspect="1" noMove="1" noResize="1" noEditPoints="1" noAdjustHandles="1" noChangeArrowheads="1" noChangeShapeType="1" noTextEdit="1"/>
          </p:cNvSpPr>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38200" y="4293441"/>
            <a:ext cx="6295332" cy="1588514"/>
          </a:xfrm>
        </p:spPr>
        <p:txBody>
          <a:bodyPr anchor="b">
            <a:normAutofit/>
          </a:bodyPr>
          <a:lstStyle/>
          <a:p>
            <a:pPr algn="l"/>
            <a:r>
              <a:rPr lang="en-GB" sz="1800">
                <a:solidFill>
                  <a:srgbClr val="FFFFFF"/>
                </a:solidFill>
              </a:rPr>
              <a:t>WHAT ARE THE MAIN APPROACHES AND STRATEGIES THAT COULD BE USED TO MONITOR AN INFECTIOUS DESIASE OUTBREAK </a:t>
            </a:r>
            <a:endParaRPr lang="en-GB" sz="1800">
              <a:solidFill>
                <a:srgbClr val="FFFFFF"/>
              </a:solidFill>
            </a:endParaRPr>
          </a:p>
          <a:p>
            <a:pPr algn="l"/>
            <a:endParaRPr lang="en-US" sz="1800">
              <a:solidFill>
                <a:srgbClr val="FFFFFF"/>
              </a:solidFill>
            </a:endParaRPr>
          </a:p>
        </p:txBody>
      </p:sp>
      <p:cxnSp>
        <p:nvCxnSpPr>
          <p:cNvPr id="60" name="Straight Connector 59"/>
          <p:cNvCxnSpPr>
            <a:cxnSpLocks noGrp="1" noRot="1" noChangeAspect="1" noMove="1" noResize="1" noEditPoints="1" noAdjustHandles="1" noChangeArrowheads="1" noChangeShapeType="1"/>
          </p:cNvCxnSpPr>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659219" y="283587"/>
            <a:ext cx="3926958" cy="369332"/>
          </a:xfrm>
          <a:prstGeom prst="rect">
            <a:avLst/>
          </a:prstGeom>
          <a:noFill/>
        </p:spPr>
        <p:txBody>
          <a:bodyPr wrap="square" rtlCol="0">
            <a:spAutoFit/>
          </a:bodyPr>
          <a:lstStyle/>
          <a:p>
            <a:r>
              <a:rPr lang="en-GB" b="1" dirty="0">
                <a:solidFill>
                  <a:schemeClr val="bg1"/>
                </a:solidFill>
              </a:rPr>
              <a:t>Shukri Abdulkhadir Omar (2441430)</a:t>
            </a:r>
            <a:endParaRPr lang="en-GB"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6" name="Rectangle 45"/>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Rounded Corners 47"/>
          <p:cNvSpPr>
            <a:spLocks noGrp="1" noRot="1" noChangeAspect="1" noMove="1" noResize="1" noEditPoints="1" noAdjustHandles="1" noChangeArrowheads="1" noChangeShapeType="1" noTextEdit="1"/>
          </p:cNvSpPr>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6826" y="1112969"/>
            <a:ext cx="3937298" cy="4166010"/>
          </a:xfrm>
        </p:spPr>
        <p:txBody>
          <a:bodyPr>
            <a:normAutofit/>
          </a:bodyPr>
          <a:lstStyle/>
          <a:p>
            <a:r>
              <a:rPr lang="en-US">
                <a:solidFill>
                  <a:srgbClr val="FFFFFF"/>
                </a:solidFill>
              </a:rPr>
              <a:t>How can a disease be monitored</a:t>
            </a:r>
            <a:endParaRPr lang="en-US">
              <a:solidFill>
                <a:srgbClr val="FFFFFF"/>
              </a:solidFill>
            </a:endParaRPr>
          </a:p>
        </p:txBody>
      </p:sp>
      <p:sp>
        <p:nvSpPr>
          <p:cNvPr id="50" name="Freeform: Shape 49"/>
          <p:cNvSpPr>
            <a:spLocks noGrp="1" noRot="1" noChangeAspect="1" noMove="1" noResize="1" noEditPoints="1" noAdjustHandles="1" noChangeArrowheads="1" noChangeShapeType="1" noTextEdit="1"/>
          </p:cNvSpPr>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p:cNvSpPr>
            <a:spLocks noGrp="1" noRot="1" noChangeAspect="1" noMove="1" noResize="1" noEditPoints="1" noAdjustHandles="1" noChangeArrowheads="1" noChangeShapeType="1" noTextEdit="1"/>
          </p:cNvSpPr>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54" name="Freeform: Shape 53"/>
          <p:cNvSpPr>
            <a:spLocks noGrp="1" noRot="1" noChangeAspect="1" noMove="1" noResize="1" noEditPoints="1" noAdjustHandles="1" noChangeArrowheads="1" noChangeShapeType="1" noTextEdit="1"/>
          </p:cNvSpPr>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64" name="Content Placeholder 2"/>
          <p:cNvGraphicFramePr>
            <a:graphicFrameLocks noGrp="1"/>
          </p:cNvGraphicFramePr>
          <p:nvPr>
            <p:ph idx="1"/>
          </p:nvPr>
        </p:nvGraphicFramePr>
        <p:xfrm>
          <a:off x="6096000" y="820880"/>
          <a:ext cx="5257799" cy="488935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56" name="Freeform: Shape 55"/>
          <p:cNvSpPr>
            <a:spLocks noGrp="1" noRot="1" noChangeAspect="1" noMove="1" noResize="1" noEditPoints="1" noAdjustHandles="1" noChangeArrowheads="1" noChangeShapeType="1" noTextEdit="1"/>
          </p:cNvSpPr>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8" name="Freeform: Shape 57"/>
          <p:cNvSpPr>
            <a:spLocks noGrp="1" noRot="1" noChangeAspect="1" noMove="1" noResize="1" noEditPoints="1" noAdjustHandles="1" noChangeArrowheads="1" noChangeShapeType="1" noTextEdit="1"/>
          </p:cNvSpPr>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60" name="Freeform: Shape 59"/>
          <p:cNvSpPr>
            <a:spLocks noGrp="1" noRot="1" noChangeAspect="1" noMove="1" noResize="1" noEditPoints="1" noAdjustHandles="1" noChangeArrowheads="1" noChangeShapeType="1" noTextEdit="1"/>
          </p:cNvSpPr>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7" name="Rectangle 106"/>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US" sz="5400"/>
              <a:t>How is the data collected</a:t>
            </a:r>
            <a:endParaRPr lang="en-US" sz="5400"/>
          </a:p>
        </p:txBody>
      </p:sp>
      <p:sp>
        <p:nvSpPr>
          <p:cNvPr id="109" name="sketchy line"/>
          <p:cNvSpPr>
            <a:spLocks noGrp="1" noRot="1" noChangeAspect="1" noMove="1" noResize="1" noEditPoints="1" noAdjustHandles="1" noChangeArrowheads="1" noChangeShapeType="1" noTextEdit="1"/>
          </p:cNvSpPr>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Content Placeholder 2"/>
          <p:cNvSpPr>
            <a:spLocks noGrp="1"/>
          </p:cNvSpPr>
          <p:nvPr>
            <p:ph idx="1"/>
          </p:nvPr>
        </p:nvSpPr>
        <p:spPr>
          <a:xfrm>
            <a:off x="572493" y="2071316"/>
            <a:ext cx="6713552" cy="4119172"/>
          </a:xfrm>
        </p:spPr>
        <p:txBody>
          <a:bodyPr anchor="t">
            <a:normAutofit/>
          </a:bodyPr>
          <a:lstStyle/>
          <a:p>
            <a:r>
              <a:rPr lang="en-US" sz="2000"/>
              <a:t>Monitoring the extent of a disease is achieved through mortality rates, evaluation of morbidity and other forms of data collection.</a:t>
            </a:r>
            <a:endParaRPr lang="en-US" sz="2000"/>
          </a:p>
          <a:p>
            <a:r>
              <a:rPr lang="en-US" sz="2000" b="1"/>
              <a:t>Mortality</a:t>
            </a:r>
            <a:r>
              <a:rPr lang="en-US" sz="2000"/>
              <a:t> is collected through causes of deaths, hospital records , autopsy and sometimes surveys.</a:t>
            </a:r>
            <a:endParaRPr lang="en-US" sz="2000"/>
          </a:p>
          <a:p>
            <a:r>
              <a:rPr lang="en-US" sz="2000"/>
              <a:t>In England Hepatitis B related deaths are low at approximately 0.14 to 0.16 per 100,000 population for the under-75 age group according to data collected from 2022 and 2023. </a:t>
            </a:r>
            <a:endParaRPr lang="en-US" sz="2000"/>
          </a:p>
          <a:p>
            <a:r>
              <a:rPr lang="en-US" sz="2000"/>
              <a:t>The world health organization states that in less developed countries such as the western pacific region and Sub-Saharan Africa, the mortality rate is around 20 per 100,00 persons followed by east and south Asia. </a:t>
            </a:r>
            <a:endParaRPr lang="en-US" sz="2000"/>
          </a:p>
          <a:p>
            <a:pPr marL="0" indent="0">
              <a:buNone/>
            </a:pPr>
            <a:endParaRPr lang="en-US" sz="2000"/>
          </a:p>
        </p:txBody>
      </p:sp>
      <p:pic>
        <p:nvPicPr>
          <p:cNvPr id="5" name="Picture 4" descr="A line graph showing the number of individuals tested&#10;&#10;AI-generated content may be incorrect."/>
          <p:cNvPicPr>
            <a:picLocks noChangeAspect="1"/>
          </p:cNvPicPr>
          <p:nvPr/>
        </p:nvPicPr>
        <p:blipFill>
          <a:blip r:embed="rId1"/>
          <a:srcRect l="8653" r="29536" b="2"/>
          <a:stretch>
            <a:fillRect/>
          </a:stretch>
        </p:blipFill>
        <p:spPr>
          <a:xfrm>
            <a:off x="7675658" y="2093976"/>
            <a:ext cx="3941064" cy="409651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Rectangle 30"/>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p:cNvSpPr>
            <a:spLocks noGrp="1" noRot="1" noChangeAspect="1" noMove="1" noResize="1" noEditPoints="1" noAdjustHandles="1" noChangeArrowheads="1" noChangeShapeType="1" noTextEdit="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a:solidFill>
                  <a:srgbClr val="FFFFFF"/>
                </a:solidFill>
              </a:rPr>
              <a:t>How is the data collected</a:t>
            </a:r>
            <a:endParaRPr lang="en-US">
              <a:solidFill>
                <a:srgbClr val="FFFFFF"/>
              </a:solidFill>
            </a:endParaRPr>
          </a:p>
        </p:txBody>
      </p:sp>
      <p:sp>
        <p:nvSpPr>
          <p:cNvPr id="35" name="Arc 34"/>
          <p:cNvSpPr>
            <a:spLocks noGrp="1" noRot="1" noChangeAspect="1" noMove="1" noResize="1" noEditPoints="1" noAdjustHandles="1" noChangeArrowheads="1" noChangeShapeType="1" noTextEdit="1"/>
          </p:cNvSpPr>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US" sz="2400" b="1"/>
              <a:t>The Morbidity rate </a:t>
            </a:r>
            <a:r>
              <a:rPr lang="en-US" sz="2400"/>
              <a:t>is calculated using the rate of new cases and the total cases at a specific time; It uses sources such as disease surveillance systems, surveys and special registers.  In England the rate is low in the general population but high in different sectors such as migrants, drug users, people with multiple sex partners and individuals with chronic liver disease. According to the British liver trust In 2022 0.6% of the population was living with hepatitis B and reaching 1.5% in London. </a:t>
            </a:r>
            <a:endParaRPr lang="en-US" sz="2400"/>
          </a:p>
          <a:p>
            <a:pPr marL="0" indent="0">
              <a:buNone/>
            </a:pPr>
            <a:r>
              <a:rPr lang="en-US" sz="2400"/>
              <a:t>On the other hand, the morbidity rates in other countries is high as there are limited resources and weak healthcare systems. Public health systems also struggle with screening the virus or to provide vaccinations as their monitoring systems miss resources. </a:t>
            </a:r>
            <a:endParaRPr lang="en-US"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0" name="Rectangle 5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Graphic 44" descr="Eye dropper"/>
          <p:cNvPicPr>
            <a:picLocks noChangeAspect="1"/>
          </p:cNvPicPr>
          <p:nvPr/>
        </p:nvPicPr>
        <p: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64988" y="1744515"/>
            <a:ext cx="3368969" cy="3368969"/>
          </a:xfrm>
          <a:prstGeom prst="rect">
            <a:avLst/>
          </a:prstGeom>
        </p:spPr>
      </p:pic>
      <p:sp>
        <p:nvSpPr>
          <p:cNvPr id="62" name="Freeform: Shape 61"/>
          <p:cNvSpPr>
            <a:spLocks noGrp="1" noRot="1" noChangeAspect="1" noMove="1" noResize="1" noEditPoints="1" noAdjustHandles="1" noChangeArrowheads="1" noChangeShapeType="1" noTextEdit="1"/>
          </p:cNvSpPr>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5759354" y="457201"/>
            <a:ext cx="5337270" cy="1835911"/>
          </a:xfrm>
        </p:spPr>
        <p:txBody>
          <a:bodyPr anchor="b">
            <a:normAutofit/>
          </a:bodyPr>
          <a:lstStyle/>
          <a:p>
            <a:r>
              <a:rPr lang="en-US" sz="5400">
                <a:solidFill>
                  <a:srgbClr val="FFFFFF"/>
                </a:solidFill>
              </a:rPr>
              <a:t>Vaccination </a:t>
            </a:r>
            <a:endParaRPr lang="en-US" sz="5400">
              <a:solidFill>
                <a:srgbClr val="FFFFFF"/>
              </a:solidFill>
            </a:endParaRPr>
          </a:p>
        </p:txBody>
      </p:sp>
      <p:sp>
        <p:nvSpPr>
          <p:cNvPr id="64" name="sketch line"/>
          <p:cNvSpPr>
            <a:spLocks noGrp="1" noRot="1" noChangeAspect="1" noMove="1" noResize="1" noEditPoints="1" noAdjustHandles="1" noChangeArrowheads="1" noChangeShapeType="1" noTextEdit="1"/>
          </p:cNvSpPr>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59354" y="2798064"/>
            <a:ext cx="5461095" cy="3417611"/>
          </a:xfrm>
        </p:spPr>
        <p:txBody>
          <a:bodyPr anchor="t">
            <a:normAutofit/>
          </a:bodyPr>
          <a:lstStyle/>
          <a:p>
            <a:pPr marL="0" indent="0">
              <a:buNone/>
            </a:pPr>
            <a:r>
              <a:rPr lang="en-US" sz="1700">
                <a:solidFill>
                  <a:srgbClr val="FFFFFF"/>
                </a:solidFill>
              </a:rPr>
              <a:t>Vaccination needs to be monitored in order to track how many people receive treatment and how many are successful. The data is collected from surveys and from records held by establishments such as group practices and pharmacies.</a:t>
            </a:r>
            <a:r>
              <a:rPr lang="en-GB" sz="1700">
                <a:solidFill>
                  <a:srgbClr val="FFFFFF"/>
                </a:solidFill>
              </a:rPr>
              <a:t> The United Kingdom vaccination policies are outline in ‘ The green book “published by the Uk health security agency. This is essential to maintain all the data about the vaccination up to date. Prevention and treatment efforts are used to help eliminate hepatitis b as a public threat by 2030 according to WHO.</a:t>
            </a:r>
            <a:endParaRPr lang="en-GB" sz="1700">
              <a:solidFill>
                <a:srgbClr val="FFFFFF"/>
              </a:solidFill>
            </a:endParaRPr>
          </a:p>
          <a:p>
            <a:pPr marL="0" indent="0">
              <a:buNone/>
            </a:pPr>
            <a:r>
              <a:rPr lang="en-GB" sz="1700">
                <a:solidFill>
                  <a:srgbClr val="FFFFFF"/>
                </a:solidFill>
              </a:rPr>
              <a:t> </a:t>
            </a:r>
            <a:endParaRPr lang="en-GB" sz="1700">
              <a:solidFill>
                <a:srgbClr val="FFFFFF"/>
              </a:solidFill>
            </a:endParaRPr>
          </a:p>
          <a:p>
            <a:pPr marL="0" indent="0">
              <a:buNone/>
            </a:pPr>
            <a:r>
              <a:rPr lang="en-US" sz="1700">
                <a:solidFill>
                  <a:srgbClr val="FFFFFF"/>
                </a:solidFill>
              </a:rPr>
              <a:t>  </a:t>
            </a:r>
            <a:endParaRPr lang="en-US" sz="1700">
              <a:solidFill>
                <a:srgbClr val="FFFF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1350" y="2175412"/>
            <a:ext cx="2264599" cy="2999232"/>
          </a:xfrm>
        </p:spPr>
        <p:txBody>
          <a:bodyPr>
            <a:normAutofit/>
          </a:bodyPr>
          <a:lstStyle/>
          <a:p>
            <a:br>
              <a:rPr lang="en-GB" dirty="0"/>
            </a:br>
            <a:br>
              <a:rPr lang="en-GB" dirty="0"/>
            </a:br>
            <a:endParaRPr lang="en-GB" dirty="0"/>
          </a:p>
        </p:txBody>
      </p:sp>
      <p:sp>
        <p:nvSpPr>
          <p:cNvPr id="4" name="TextBox 3"/>
          <p:cNvSpPr txBox="1"/>
          <p:nvPr/>
        </p:nvSpPr>
        <p:spPr>
          <a:xfrm>
            <a:off x="3437106" y="155643"/>
            <a:ext cx="8540885" cy="3139321"/>
          </a:xfrm>
          <a:prstGeom prst="rect">
            <a:avLst/>
          </a:prstGeom>
          <a:noFill/>
        </p:spPr>
        <p:txBody>
          <a:bodyPr wrap="square" rtlCol="0">
            <a:spAutoFit/>
          </a:bodyPr>
          <a:lstStyle/>
          <a:p>
            <a:endParaRPr lang="en-GB" dirty="0"/>
          </a:p>
          <a:p>
            <a:pPr algn="ctr"/>
            <a:r>
              <a:rPr lang="en-GB" b="1" dirty="0">
                <a:latin typeface="Amasis MT Pro Medium" panose="02040604050005020304" pitchFamily="18" charset="0"/>
              </a:rPr>
              <a:t>Controlling Hepatitis B in the UK – Part 1</a:t>
            </a:r>
            <a:endParaRPr lang="en-GB" b="1" dirty="0">
              <a:latin typeface="Amasis MT Pro Medium" panose="02040604050005020304" pitchFamily="18" charset="0"/>
            </a:endParaRPr>
          </a:p>
          <a:p>
            <a:endParaRPr lang="en-GB" b="1" dirty="0">
              <a:latin typeface="Aharoni" panose="02010803020104030203" pitchFamily="2" charset="-79"/>
              <a:cs typeface="Aharoni" panose="02010803020104030203" pitchFamily="2" charset="-79"/>
            </a:endParaRPr>
          </a:p>
          <a:p>
            <a:r>
              <a:rPr lang="en-GB" b="1" dirty="0">
                <a:latin typeface="Aharoni" panose="02010803020104030203" pitchFamily="2" charset="-79"/>
                <a:cs typeface="Aharoni" panose="02010803020104030203" pitchFamily="2" charset="-79"/>
              </a:rPr>
              <a:t>Clear Communication &amp; Prepared Healthcare</a:t>
            </a:r>
            <a:endParaRPr lang="en-GB" b="1" dirty="0">
              <a:latin typeface="Aharoni" panose="02010803020104030203" pitchFamily="2" charset="-79"/>
              <a:cs typeface="Aharoni" panose="02010803020104030203" pitchFamily="2" charset="-79"/>
            </a:endParaRPr>
          </a:p>
          <a:p>
            <a:r>
              <a:rPr lang="en-GB" dirty="0"/>
              <a:t>• 	Public health teams must share clear, compassionate guidance to help families understand risks and stay safe.</a:t>
            </a:r>
            <a:endParaRPr lang="en-GB" dirty="0"/>
          </a:p>
          <a:p>
            <a:r>
              <a:rPr lang="en-GB" dirty="0"/>
              <a:t>• 	Simple habits like handwashing and avoiding misinformation can reduce transmission.</a:t>
            </a:r>
            <a:endParaRPr lang="en-GB" dirty="0"/>
          </a:p>
          <a:p>
            <a:r>
              <a:rPr lang="en-GB" dirty="0"/>
              <a:t>• 	Healthcare systems need adequate supplies, trained staff, and safe facilities to manage infected patients (Nikolopoulou et al., 2023).</a:t>
            </a:r>
            <a:endParaRPr lang="en-GB" dirty="0"/>
          </a:p>
          <a:p>
            <a:r>
              <a:rPr lang="en-GB" dirty="0"/>
              <a:t>• 	Preparation isn’t just clinical — it’s emotional and logistical too.</a:t>
            </a:r>
            <a:endParaRPr lang="en-GB" dirty="0"/>
          </a:p>
        </p:txBody>
      </p:sp>
      <p:sp>
        <p:nvSpPr>
          <p:cNvPr id="5" name="TextBox 4"/>
          <p:cNvSpPr txBox="1"/>
          <p:nvPr/>
        </p:nvSpPr>
        <p:spPr>
          <a:xfrm>
            <a:off x="3339829" y="3942945"/>
            <a:ext cx="8197175" cy="2031325"/>
          </a:xfrm>
          <a:prstGeom prst="rect">
            <a:avLst/>
          </a:prstGeom>
          <a:noFill/>
        </p:spPr>
        <p:txBody>
          <a:bodyPr wrap="square" rtlCol="0">
            <a:spAutoFit/>
          </a:bodyPr>
          <a:lstStyle/>
          <a:p>
            <a:r>
              <a:rPr lang="en-GB" b="1" dirty="0">
                <a:latin typeface="Aharoni" panose="02010803020104030203" pitchFamily="2" charset="-79"/>
                <a:cs typeface="Aharoni" panose="02010803020104030203" pitchFamily="2" charset="-79"/>
              </a:rPr>
              <a:t>Collaboration &amp; Legal Support</a:t>
            </a:r>
            <a:endParaRPr lang="en-GB" b="1" dirty="0">
              <a:latin typeface="Aharoni" panose="02010803020104030203" pitchFamily="2" charset="-79"/>
              <a:cs typeface="Aharoni" panose="02010803020104030203" pitchFamily="2" charset="-79"/>
            </a:endParaRPr>
          </a:p>
          <a:p>
            <a:pPr marL="285750" indent="-285750">
              <a:buFont typeface="Arial" panose="020B0604020202020204" pitchFamily="34" charset="0"/>
              <a:buChar char="•"/>
            </a:pPr>
            <a:r>
              <a:rPr lang="en-GB" dirty="0"/>
              <a:t>Government agencies, hospitals, schools, and community groups must work together to reach vulnerable populations.</a:t>
            </a:r>
            <a:endParaRPr lang="en-GB" dirty="0"/>
          </a:p>
          <a:p>
            <a:pPr marL="285750" indent="-285750">
              <a:buFont typeface="Arial" panose="020B0604020202020204" pitchFamily="34" charset="0"/>
              <a:buChar char="•"/>
            </a:pPr>
            <a:r>
              <a:rPr lang="en-GB" dirty="0"/>
              <a:t>Schools, youth centres, and sports facilities should promote hygiene and temporarily exclude sick individuals (Martyn et al., 2023).</a:t>
            </a:r>
            <a:endParaRPr lang="en-GB" dirty="0"/>
          </a:p>
          <a:p>
            <a:pPr marL="285750" indent="-285750">
              <a:buFont typeface="Arial" panose="020B0604020202020204" pitchFamily="34" charset="0"/>
              <a:buChar char="•"/>
            </a:pPr>
            <a:r>
              <a:rPr lang="en-GB" dirty="0"/>
              <a:t>Legal frameworks like the UK Public Health Act support mandatory reporting and quarantine rules.</a:t>
            </a:r>
            <a:endParaRPr lang="en-GB" dirty="0"/>
          </a:p>
        </p:txBody>
      </p:sp>
      <p:sp>
        <p:nvSpPr>
          <p:cNvPr id="11" name="Rectangle 10"/>
          <p:cNvSpPr/>
          <p:nvPr/>
        </p:nvSpPr>
        <p:spPr>
          <a:xfrm>
            <a:off x="181583" y="155643"/>
            <a:ext cx="252919" cy="66472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close-up of a liver&#10;&#10;AI-generated content may be incorrect."/>
          <p:cNvPicPr>
            <a:picLocks noChangeAspect="1"/>
          </p:cNvPicPr>
          <p:nvPr/>
        </p:nvPicPr>
        <p:blipFill>
          <a:blip r:embed="rId1"/>
          <a:stretch>
            <a:fillRect/>
          </a:stretch>
        </p:blipFill>
        <p:spPr>
          <a:xfrm rot="20232413">
            <a:off x="-230243" y="2622156"/>
            <a:ext cx="3875755" cy="1613687"/>
          </a:xfrm>
          <a:prstGeom prst="rect">
            <a:avLst/>
          </a:prstGeom>
        </p:spPr>
      </p:pic>
      <p:sp>
        <p:nvSpPr>
          <p:cNvPr id="12" name="TextBox 11"/>
          <p:cNvSpPr txBox="1"/>
          <p:nvPr/>
        </p:nvSpPr>
        <p:spPr>
          <a:xfrm>
            <a:off x="673395" y="155643"/>
            <a:ext cx="3133363" cy="369332"/>
          </a:xfrm>
          <a:prstGeom prst="rect">
            <a:avLst/>
          </a:prstGeom>
          <a:noFill/>
        </p:spPr>
        <p:txBody>
          <a:bodyPr wrap="square" rtlCol="0">
            <a:spAutoFit/>
          </a:bodyPr>
          <a:lstStyle/>
          <a:p>
            <a:r>
              <a:rPr lang="en-GB" b="1" dirty="0"/>
              <a:t>Susan Qader Rashid(2437666)</a:t>
            </a:r>
            <a:endParaRPr lang="en-GB"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5" name="TextBox 4"/>
          <p:cNvSpPr txBox="1"/>
          <p:nvPr/>
        </p:nvSpPr>
        <p:spPr>
          <a:xfrm>
            <a:off x="4818434" y="705709"/>
            <a:ext cx="6426739" cy="5909310"/>
          </a:xfrm>
          <a:prstGeom prst="rect">
            <a:avLst/>
          </a:prstGeom>
          <a:noFill/>
        </p:spPr>
        <p:txBody>
          <a:bodyPr wrap="square">
            <a:spAutoFit/>
          </a:bodyPr>
          <a:lstStyle/>
          <a:p>
            <a:r>
              <a:rPr lang="en-GB" b="1" dirty="0"/>
              <a:t>Media, Digital Tools &amp; Mental Health</a:t>
            </a:r>
            <a:endParaRPr lang="en-GB" b="1" dirty="0"/>
          </a:p>
          <a:p>
            <a:endParaRPr lang="en-GB" b="1" dirty="0"/>
          </a:p>
          <a:p>
            <a:r>
              <a:rPr lang="en-GB" dirty="0"/>
              <a:t> </a:t>
            </a:r>
            <a:r>
              <a:rPr lang="en-GB" b="1" dirty="0">
                <a:latin typeface="Dreaming Outloud Pro" panose="020F0502020204030204" pitchFamily="66" charset="0"/>
                <a:cs typeface="Dreaming Outloud Pro" panose="020F0502020204030204" pitchFamily="66" charset="0"/>
              </a:rPr>
              <a:t>trusted Messaging &amp; Media Partnerships</a:t>
            </a:r>
            <a:endParaRPr lang="en-GB" b="1" dirty="0">
              <a:latin typeface="Dreaming Outloud Pro" panose="020F0502020204030204" pitchFamily="66" charset="0"/>
              <a:cs typeface="Dreaming Outloud Pro" panose="020F0502020204030204" pitchFamily="66" charset="0"/>
            </a:endParaRPr>
          </a:p>
          <a:p>
            <a:endParaRPr lang="en-GB" b="1" dirty="0">
              <a:latin typeface="Dreaming Outloud Pro" panose="020F0502020204030204" pitchFamily="66" charset="0"/>
              <a:cs typeface="Dreaming Outloud Pro" panose="020F0502020204030204" pitchFamily="66" charset="0"/>
            </a:endParaRPr>
          </a:p>
          <a:p>
            <a:r>
              <a:rPr lang="en-GB" dirty="0"/>
              <a:t>• 	Public health teams should work with media and community leaders to share accurate info and calm fears (Panjaitan et al., 2023).</a:t>
            </a:r>
            <a:endParaRPr lang="en-GB" dirty="0"/>
          </a:p>
          <a:p>
            <a:r>
              <a:rPr lang="en-GB" dirty="0"/>
              <a:t>• 	Trusted voices help reduce panic and build public confidence.</a:t>
            </a:r>
            <a:endParaRPr lang="en-GB" dirty="0"/>
          </a:p>
          <a:p>
            <a:endParaRPr lang="en-GB" b="1" dirty="0">
              <a:latin typeface="Dreaming Outloud Pro" panose="020F0502020204030204" pitchFamily="66" charset="0"/>
              <a:cs typeface="Dreaming Outloud Pro" panose="020F0502020204030204" pitchFamily="66" charset="0"/>
            </a:endParaRPr>
          </a:p>
          <a:p>
            <a:r>
              <a:rPr lang="en-GB" b="1" dirty="0">
                <a:latin typeface="Dreaming Outloud Pro" panose="020F0502020204030204" pitchFamily="66" charset="0"/>
                <a:cs typeface="Dreaming Outloud Pro" panose="020F0502020204030204" pitchFamily="66" charset="0"/>
              </a:rPr>
              <a:t> Digital Tools for Real-Time Support</a:t>
            </a:r>
            <a:endParaRPr lang="en-GB" b="1" dirty="0">
              <a:latin typeface="Dreaming Outloud Pro" panose="020F0502020204030204" pitchFamily="66" charset="0"/>
              <a:cs typeface="Dreaming Outloud Pro" panose="020F0502020204030204" pitchFamily="66" charset="0"/>
            </a:endParaRPr>
          </a:p>
          <a:p>
            <a:endParaRPr lang="en-GB" b="1" dirty="0">
              <a:latin typeface="Dreaming Outloud Pro" panose="020F0502020204030204" pitchFamily="66" charset="0"/>
              <a:cs typeface="Dreaming Outloud Pro" panose="020F0502020204030204" pitchFamily="66" charset="0"/>
            </a:endParaRPr>
          </a:p>
          <a:p>
            <a:r>
              <a:rPr lang="en-GB" dirty="0"/>
              <a:t>• 	Mobile apps and online systems can track symptoms, offer advice, and connect people to care.</a:t>
            </a:r>
            <a:endParaRPr lang="en-GB" dirty="0"/>
          </a:p>
          <a:p>
            <a:r>
              <a:rPr lang="en-GB" dirty="0"/>
              <a:t>• 	These tools make public health more accessible, especially for younger or remote communities.</a:t>
            </a:r>
            <a:endParaRPr lang="en-GB" dirty="0"/>
          </a:p>
          <a:p>
            <a:endParaRPr lang="en-GB" dirty="0"/>
          </a:p>
          <a:p>
            <a:r>
              <a:rPr lang="en-GB" dirty="0"/>
              <a:t> </a:t>
            </a:r>
            <a:r>
              <a:rPr lang="en-GB" b="1" dirty="0">
                <a:latin typeface="Dreaming Outloud Pro" panose="020F0502020204030204" pitchFamily="66" charset="0"/>
                <a:cs typeface="Dreaming Outloud Pro" panose="020F0502020204030204" pitchFamily="66" charset="0"/>
              </a:rPr>
              <a:t>Mental Health &amp; Future Readiness</a:t>
            </a:r>
            <a:endParaRPr lang="en-GB" b="1" dirty="0">
              <a:latin typeface="Dreaming Outloud Pro" panose="020F0502020204030204" pitchFamily="66" charset="0"/>
              <a:cs typeface="Dreaming Outloud Pro" panose="020F0502020204030204" pitchFamily="66" charset="0"/>
            </a:endParaRPr>
          </a:p>
          <a:p>
            <a:r>
              <a:rPr lang="en-GB" dirty="0"/>
              <a:t>• 	Outbreaks cause stress and fear — support services must be available for families and healthcare workers.</a:t>
            </a:r>
            <a:endParaRPr lang="en-GB" dirty="0"/>
          </a:p>
          <a:p>
            <a:r>
              <a:rPr lang="en-GB" dirty="0"/>
              <a:t>• 	Stockpiling antiviral meds and protective gear ensures rapid response and continuity of care.</a:t>
            </a:r>
            <a:endParaRPr lang="en-GB" dirty="0"/>
          </a:p>
        </p:txBody>
      </p:sp>
      <p:pic>
        <p:nvPicPr>
          <p:cNvPr id="7" name="Picture 6" descr="A hand in blue glove holding a test tube&#10;&#10;AI-generated content may be incorrect."/>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1" y="-140860"/>
            <a:ext cx="4701703" cy="669730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chor="b">
            <a:normAutofit/>
          </a:bodyPr>
          <a:lstStyle/>
          <a:p>
            <a:r>
              <a:rPr lang="en-GB" sz="1900"/>
              <a:t>UK Government Policies and </a:t>
            </a:r>
            <a:r>
              <a:rPr lang="en-GB" sz="1900" err="1"/>
              <a:t>Strategie</a:t>
            </a:r>
            <a:br>
              <a:rPr lang="en-GB" sz="1900"/>
            </a:br>
            <a:r>
              <a:rPr lang="en-GB" sz="1900"/>
              <a:t>Title: Public Health Policies</a:t>
            </a:r>
            <a:br>
              <a:rPr lang="en-GB" sz="1900"/>
            </a:br>
            <a:br>
              <a:rPr lang="en-GB" sz="1900"/>
            </a:br>
            <a:endParaRPr lang="en-GB" sz="1900"/>
          </a:p>
        </p:txBody>
      </p:sp>
      <p:pic>
        <p:nvPicPr>
          <p:cNvPr id="9" name="Content Placeholder 8" descr="A white circle with a letter b in it&#10;&#10;AI-generated content may be incorrect."/>
          <p:cNvPicPr>
            <a:picLocks noGrp="1" noChangeAspect="1"/>
          </p:cNvPicPr>
          <p:nvPr>
            <p:ph type="pic" sz="quarter" idx="13"/>
          </p:nvPr>
        </p:nvPicPr>
        <p:blipFill>
          <a:blip r:embed="rId1">
            <a:lum bright="70000" contrast="-70000"/>
            <a:extLst>
              <a:ext uri="{BEBA8EAE-BF5A-486C-A8C5-ECC9F3942E4B}">
                <a14:imgProps xmlns:a14="http://schemas.microsoft.com/office/drawing/2010/main">
                  <a14:imgLayer r:embed="rId2">
                    <a14:imgEffect>
                      <a14:colorTemperature colorTemp="11200"/>
                    </a14:imgEffect>
                  </a14:imgLayer>
                </a14:imgProps>
              </a:ext>
              <a:ext uri="{28A0092B-C50C-407E-A947-70E740481C1C}">
                <a14:useLocalDpi xmlns:a14="http://schemas.microsoft.com/office/drawing/2010/main" val="0"/>
              </a:ext>
            </a:extLst>
          </a:blip>
          <a:srcRect t="10801" b="10801"/>
          <a:stretch>
            <a:fillRect/>
          </a:stretch>
        </p:blipFill>
        <p:spPr>
          <a:xfrm>
            <a:off x="0" y="-38100"/>
            <a:ext cx="12138660" cy="6934200"/>
          </a:xfrm>
          <a:noFill/>
        </p:spPr>
      </p:pic>
      <p:sp>
        <p:nvSpPr>
          <p:cNvPr id="3" name="TextBox 2"/>
          <p:cNvSpPr txBox="1"/>
          <p:nvPr/>
        </p:nvSpPr>
        <p:spPr>
          <a:xfrm>
            <a:off x="144780" y="2484120"/>
            <a:ext cx="5120640" cy="3969385"/>
          </a:xfrm>
          <a:prstGeom prst="rect">
            <a:avLst/>
          </a:prstGeom>
          <a:noFill/>
        </p:spPr>
        <p:txBody>
          <a:bodyPr wrap="square" rtlCol="0">
            <a:spAutoFit/>
          </a:bodyPr>
          <a:lstStyle/>
          <a:p>
            <a:r>
              <a:rPr lang="en-GB" dirty="0">
                <a:latin typeface="Abadi" panose="020B0604020104020204" pitchFamily="34" charset="0"/>
              </a:rPr>
              <a:t>World health care organization reports show that in the public health sector relating to hepatitis b includes liver cancers, liver transplant and details from hepatitis b remain low but not have declined in over a decade. There outcome are avoidable with timely prevention. 90% or more of people living with hepatitis b are being diagnosed, the initial data shows that more work is needed to strengthen and develop existing and new surveillance systems. They are looking to achieve this target by 2030</a:t>
            </a:r>
            <a:r>
              <a:rPr lang="en-US" altLang="en-GB" dirty="0">
                <a:latin typeface="Abadi" panose="020B0604020104020204" pitchFamily="34" charset="0"/>
              </a:rPr>
              <a:t> (CDC, 2025; NHS, 2025)</a:t>
            </a:r>
            <a:r>
              <a:rPr lang="en-GB" dirty="0">
                <a:latin typeface="Abadi" panose="020B0604020104020204" pitchFamily="34" charset="0"/>
              </a:rPr>
              <a:t>. </a:t>
            </a:r>
            <a:endParaRPr lang="en-GB" dirty="0">
              <a:latin typeface="Abadi" panose="020B0604020104020204" pitchFamily="34" charset="0"/>
            </a:endParaRPr>
          </a:p>
        </p:txBody>
      </p:sp>
      <p:sp>
        <p:nvSpPr>
          <p:cNvPr id="4" name="Rectangle 3"/>
          <p:cNvSpPr/>
          <p:nvPr/>
        </p:nvSpPr>
        <p:spPr>
          <a:xfrm>
            <a:off x="214884" y="688848"/>
            <a:ext cx="5050536" cy="1455420"/>
          </a:xfrm>
          <a:prstGeom prst="rect">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What policy and strategies are available to the  Uk Government to maintain public health?</a:t>
            </a:r>
            <a:endParaRPr lang="en-GB" sz="2400" b="1" dirty="0">
              <a:solidFill>
                <a:schemeClr val="tx1"/>
              </a:solidFill>
            </a:endParaRPr>
          </a:p>
        </p:txBody>
      </p:sp>
      <p:sp>
        <p:nvSpPr>
          <p:cNvPr id="6" name="TextBox 5"/>
          <p:cNvSpPr txBox="1"/>
          <p:nvPr/>
        </p:nvSpPr>
        <p:spPr>
          <a:xfrm>
            <a:off x="5732145" y="0"/>
            <a:ext cx="6304915" cy="7094855"/>
          </a:xfrm>
          <a:prstGeom prst="rect">
            <a:avLst/>
          </a:prstGeom>
          <a:noFill/>
        </p:spPr>
        <p:txBody>
          <a:bodyPr wrap="square">
            <a:noAutofit/>
          </a:bodyPr>
          <a:lstStyle/>
          <a:p>
            <a:pPr algn="l" rtl="0" fontAlgn="base">
              <a:lnSpc>
                <a:spcPts val="750"/>
              </a:lnSpc>
              <a:buNone/>
            </a:pPr>
            <a:endParaRPr lang="en-GB" sz="1000" b="1" i="0" u="none" strike="noStrike" dirty="0">
              <a:solidFill>
                <a:srgbClr val="000000"/>
              </a:solidFill>
              <a:effectLst/>
              <a:latin typeface="Abadi" panose="020B0604020104020204" pitchFamily="34" charset="0"/>
            </a:endParaRPr>
          </a:p>
          <a:p>
            <a:pPr marL="171450" indent="-171450" algn="l" rtl="0" fontAlgn="base">
              <a:lnSpc>
                <a:spcPct val="150000"/>
              </a:lnSpc>
              <a:buFont typeface="Wingdings" panose="05000000000000000000" pitchFamily="2" charset="2"/>
              <a:buChar char="q"/>
            </a:pPr>
            <a:r>
              <a:rPr lang="en-GB" sz="1600" b="1" i="0" u="none" strike="noStrike" dirty="0">
                <a:solidFill>
                  <a:srgbClr val="000000"/>
                </a:solidFill>
                <a:effectLst/>
                <a:latin typeface="Abadi" panose="020B0604020104020204" pitchFamily="34" charset="0"/>
              </a:rPr>
              <a:t>VACCINATION </a:t>
            </a:r>
            <a:r>
              <a:rPr lang="en-US" sz="1600" b="0" i="0" dirty="0">
                <a:solidFill>
                  <a:srgbClr val="000000"/>
                </a:solidFill>
                <a:effectLst/>
                <a:latin typeface="Abadi" panose="020B0604020104020204" pitchFamily="34" charset="0"/>
              </a:rPr>
              <a:t>​</a:t>
            </a:r>
            <a:endParaRPr lang="en-US" sz="1600" b="0" i="0" dirty="0">
              <a:solidFill>
                <a:srgbClr val="000000"/>
              </a:solidFill>
              <a:effectLst/>
              <a:latin typeface="Abadi" panose="020B0604020104020204" pitchFamily="34" charset="0"/>
            </a:endParaRPr>
          </a:p>
          <a:p>
            <a:pPr algn="l" rtl="0" fontAlgn="base">
              <a:lnSpc>
                <a:spcPct val="150000"/>
              </a:lnSpc>
              <a:buNone/>
            </a:pPr>
            <a:r>
              <a:rPr lang="en-GB" sz="1400" b="0" i="0" u="none" strike="noStrike" dirty="0">
                <a:solidFill>
                  <a:srgbClr val="000000"/>
                </a:solidFill>
                <a:effectLst/>
                <a:latin typeface="Abadi" panose="020B0604020104020204" pitchFamily="34" charset="0"/>
              </a:rPr>
              <a:t>Provides long-term immunity and is the most effective measure to prevent out breaks. Some that are affected are healthcare workers, people who insert drugs, babies born to injected mothers</a:t>
            </a:r>
            <a:r>
              <a:rPr lang="en-US" altLang="en-GB" sz="1400" b="0" i="0" u="none" strike="noStrike" dirty="0">
                <a:solidFill>
                  <a:srgbClr val="000000"/>
                </a:solidFill>
                <a:effectLst/>
                <a:latin typeface="Abadi" panose="020B0604020104020204" pitchFamily="34" charset="0"/>
              </a:rPr>
              <a:t>(CDC, 2025).</a:t>
            </a:r>
            <a:r>
              <a:rPr lang="en-GB" sz="1400" b="0" i="0" u="none" strike="noStrike" dirty="0">
                <a:solidFill>
                  <a:srgbClr val="000000"/>
                </a:solidFill>
                <a:effectLst/>
                <a:latin typeface="Abadi" panose="020B0604020104020204" pitchFamily="34" charset="0"/>
              </a:rPr>
              <a:t> </a:t>
            </a:r>
            <a:endParaRPr lang="en-GB" sz="1400" b="0" i="0" u="none" strike="noStrike" dirty="0">
              <a:solidFill>
                <a:srgbClr val="000000"/>
              </a:solidFill>
              <a:effectLst/>
              <a:latin typeface="Abadi" panose="020B0604020104020204" pitchFamily="34" charset="0"/>
            </a:endParaRPr>
          </a:p>
          <a:p>
            <a:pPr algn="l" rtl="0" fontAlgn="base">
              <a:lnSpc>
                <a:spcPts val="750"/>
              </a:lnSpc>
              <a:buNone/>
            </a:pPr>
            <a:endParaRPr lang="en-GB" sz="1400" dirty="0">
              <a:solidFill>
                <a:srgbClr val="000000"/>
              </a:solidFill>
              <a:latin typeface="Abadi" panose="020B0604020104020204" pitchFamily="34" charset="0"/>
            </a:endParaRPr>
          </a:p>
          <a:p>
            <a:pPr algn="l" rtl="0" fontAlgn="base">
              <a:lnSpc>
                <a:spcPts val="750"/>
              </a:lnSpc>
              <a:buNone/>
            </a:pPr>
            <a:r>
              <a:rPr lang="en-US" sz="1400" b="0" i="0" dirty="0">
                <a:solidFill>
                  <a:srgbClr val="000000"/>
                </a:solidFill>
                <a:effectLst/>
                <a:latin typeface="Abadi" panose="020B0604020104020204" pitchFamily="34" charset="0"/>
              </a:rPr>
              <a:t>​</a:t>
            </a:r>
            <a:endParaRPr lang="en-US" sz="1400" b="0" i="0" dirty="0">
              <a:solidFill>
                <a:srgbClr val="000000"/>
              </a:solidFill>
              <a:effectLst/>
              <a:latin typeface="Abadi" panose="020B0604020104020204" pitchFamily="34" charset="0"/>
            </a:endParaRPr>
          </a:p>
          <a:p>
            <a:pPr algn="l" rtl="0" fontAlgn="base">
              <a:lnSpc>
                <a:spcPts val="750"/>
              </a:lnSpc>
              <a:buNone/>
            </a:pPr>
            <a:endParaRPr lang="en-GB" sz="1400" b="1" i="0" u="none" strike="noStrike" dirty="0">
              <a:solidFill>
                <a:srgbClr val="000000"/>
              </a:solidFill>
              <a:effectLst/>
              <a:latin typeface="Abadi" panose="020B0604020104020204" pitchFamily="34" charset="0"/>
            </a:endParaRPr>
          </a:p>
          <a:p>
            <a:pPr marL="171450" indent="-171450" algn="l" rtl="0" fontAlgn="base">
              <a:lnSpc>
                <a:spcPts val="750"/>
              </a:lnSpc>
              <a:buFont typeface="Wingdings" panose="05000000000000000000" pitchFamily="2" charset="2"/>
              <a:buChar char="q"/>
            </a:pPr>
            <a:r>
              <a:rPr lang="en-GB" sz="1400" b="1" i="0" u="none" strike="noStrike" dirty="0">
                <a:solidFill>
                  <a:srgbClr val="000000"/>
                </a:solidFill>
                <a:effectLst/>
                <a:latin typeface="Abadi" panose="020B0604020104020204" pitchFamily="34" charset="0"/>
              </a:rPr>
              <a:t>EDUCATION AND AWARENESS </a:t>
            </a:r>
            <a:endParaRPr lang="en-GB" sz="1400" b="0" i="0" dirty="0">
              <a:solidFill>
                <a:srgbClr val="000000"/>
              </a:solidFill>
              <a:effectLst/>
              <a:latin typeface="Abadi" panose="020B0604020104020204" pitchFamily="34" charset="0"/>
            </a:endParaRPr>
          </a:p>
          <a:p>
            <a:pPr algn="l" rtl="0" fontAlgn="base">
              <a:lnSpc>
                <a:spcPct val="150000"/>
              </a:lnSpc>
              <a:buNone/>
            </a:pPr>
            <a:r>
              <a:rPr lang="en-GB" sz="1400" b="0" i="0" u="none" strike="noStrike" dirty="0">
                <a:solidFill>
                  <a:srgbClr val="000000"/>
                </a:solidFill>
                <a:effectLst/>
                <a:latin typeface="Abadi" panose="020B0604020104020204" pitchFamily="34" charset="0"/>
              </a:rPr>
              <a:t>Education about safe sex, avoiding shared needlessness and public health campaigns provide resources for prevention and testing</a:t>
            </a:r>
            <a:r>
              <a:rPr lang="en-US" altLang="en-GB" sz="1400" b="0" i="0" u="none" strike="noStrike" dirty="0">
                <a:solidFill>
                  <a:srgbClr val="000000"/>
                </a:solidFill>
                <a:effectLst/>
                <a:latin typeface="Abadi" panose="020B0604020104020204" pitchFamily="34" charset="0"/>
              </a:rPr>
              <a:t>(NHS, 2025).</a:t>
            </a:r>
            <a:r>
              <a:rPr lang="en-GB" sz="1400" b="0" i="0" u="none" strike="noStrike" dirty="0">
                <a:solidFill>
                  <a:srgbClr val="000000"/>
                </a:solidFill>
                <a:effectLst/>
                <a:latin typeface="Abadi" panose="020B0604020104020204" pitchFamily="34" charset="0"/>
              </a:rPr>
              <a:t> </a:t>
            </a:r>
            <a:r>
              <a:rPr lang="en-US" sz="1400" b="0" i="0" dirty="0">
                <a:solidFill>
                  <a:srgbClr val="000000"/>
                </a:solidFill>
                <a:effectLst/>
                <a:latin typeface="Abadi" panose="020B0604020104020204" pitchFamily="34" charset="0"/>
              </a:rPr>
              <a:t>​</a:t>
            </a:r>
            <a:endParaRPr lang="en-US" sz="1400" b="0" i="0" dirty="0">
              <a:solidFill>
                <a:srgbClr val="000000"/>
              </a:solidFill>
              <a:effectLst/>
              <a:latin typeface="Abadi" panose="020B0604020104020204" pitchFamily="34" charset="0"/>
            </a:endParaRPr>
          </a:p>
          <a:p>
            <a:pPr algn="l" rtl="0" fontAlgn="base">
              <a:lnSpc>
                <a:spcPts val="750"/>
              </a:lnSpc>
              <a:buNone/>
            </a:pPr>
            <a:r>
              <a:rPr lang="en-GB" sz="1400" b="0" i="0" dirty="0">
                <a:solidFill>
                  <a:srgbClr val="000000"/>
                </a:solidFill>
                <a:effectLst/>
                <a:latin typeface="Abadi" panose="020B0604020104020204" pitchFamily="34" charset="0"/>
              </a:rPr>
              <a:t>​</a:t>
            </a:r>
            <a:endParaRPr lang="en-GB" sz="1400" b="0" i="0" dirty="0">
              <a:solidFill>
                <a:srgbClr val="000000"/>
              </a:solidFill>
              <a:effectLst/>
              <a:latin typeface="Abadi" panose="020B0604020104020204" pitchFamily="34" charset="0"/>
            </a:endParaRPr>
          </a:p>
          <a:p>
            <a:pPr algn="l" rtl="0" fontAlgn="base">
              <a:lnSpc>
                <a:spcPts val="750"/>
              </a:lnSpc>
              <a:buNone/>
            </a:pPr>
            <a:endParaRPr lang="en-GB" sz="1400" dirty="0">
              <a:solidFill>
                <a:srgbClr val="000000"/>
              </a:solidFill>
              <a:latin typeface="Abadi" panose="020B0604020104020204" pitchFamily="34" charset="0"/>
            </a:endParaRPr>
          </a:p>
          <a:p>
            <a:pPr marL="171450" indent="-171450" algn="l" rtl="0" fontAlgn="base">
              <a:lnSpc>
                <a:spcPts val="750"/>
              </a:lnSpc>
              <a:buFont typeface="Wingdings" panose="05000000000000000000" pitchFamily="2" charset="2"/>
              <a:buChar char="q"/>
            </a:pPr>
            <a:endParaRPr lang="en-GB" sz="1400" b="0" i="0" dirty="0">
              <a:solidFill>
                <a:srgbClr val="000000"/>
              </a:solidFill>
              <a:effectLst/>
              <a:latin typeface="Abadi" panose="020B0604020104020204" pitchFamily="34" charset="0"/>
            </a:endParaRPr>
          </a:p>
          <a:p>
            <a:pPr algn="l" rtl="0" fontAlgn="base">
              <a:lnSpc>
                <a:spcPts val="750"/>
              </a:lnSpc>
              <a:buNone/>
            </a:pPr>
            <a:r>
              <a:rPr lang="en-GB" sz="1400" b="1" i="0" u="none" strike="noStrike" dirty="0">
                <a:solidFill>
                  <a:srgbClr val="000000"/>
                </a:solidFill>
                <a:effectLst/>
                <a:latin typeface="Abadi" panose="020B0604020104020204" pitchFamily="34" charset="0"/>
              </a:rPr>
              <a:t>SURVEILLANCE SYSTEMS </a:t>
            </a:r>
            <a:r>
              <a:rPr lang="en-US" sz="1400" b="0" i="0" dirty="0">
                <a:solidFill>
                  <a:srgbClr val="000000"/>
                </a:solidFill>
                <a:effectLst/>
                <a:latin typeface="Abadi" panose="020B0604020104020204" pitchFamily="34" charset="0"/>
              </a:rPr>
              <a:t>​</a:t>
            </a:r>
            <a:endParaRPr lang="en-US" sz="1400" b="0" i="0" dirty="0">
              <a:solidFill>
                <a:srgbClr val="000000"/>
              </a:solidFill>
              <a:effectLst/>
              <a:latin typeface="Abadi" panose="020B0604020104020204" pitchFamily="34" charset="0"/>
            </a:endParaRPr>
          </a:p>
          <a:p>
            <a:pPr algn="l" rtl="0" fontAlgn="base">
              <a:lnSpc>
                <a:spcPct val="150000"/>
              </a:lnSpc>
              <a:buNone/>
            </a:pPr>
            <a:r>
              <a:rPr lang="en-GB" sz="1400" b="0" i="0" u="none" strike="noStrike" dirty="0">
                <a:solidFill>
                  <a:srgbClr val="000000"/>
                </a:solidFill>
                <a:effectLst/>
                <a:latin typeface="Abadi" panose="020B0604020104020204" pitchFamily="34" charset="0"/>
              </a:rPr>
              <a:t>Data is used to track trends detect outbreaks and identify high risks population</a:t>
            </a:r>
            <a:r>
              <a:rPr lang="en-US" altLang="en-GB" sz="1400" b="0" i="0" u="none" strike="noStrike" dirty="0">
                <a:solidFill>
                  <a:srgbClr val="000000"/>
                </a:solidFill>
                <a:effectLst/>
                <a:latin typeface="Abadi" panose="020B0604020104020204" pitchFamily="34" charset="0"/>
              </a:rPr>
              <a:t> (CDC, 2025).</a:t>
            </a:r>
            <a:r>
              <a:rPr lang="en-GB" sz="1400" b="0" i="0" u="none" strike="noStrike" dirty="0">
                <a:solidFill>
                  <a:srgbClr val="000000"/>
                </a:solidFill>
                <a:effectLst/>
                <a:latin typeface="Abadi" panose="020B0604020104020204" pitchFamily="34" charset="0"/>
              </a:rPr>
              <a:t> </a:t>
            </a:r>
            <a:r>
              <a:rPr lang="en-US" sz="1400" b="0" i="0" dirty="0">
                <a:solidFill>
                  <a:srgbClr val="000000"/>
                </a:solidFill>
                <a:effectLst/>
                <a:latin typeface="Abadi" panose="020B0604020104020204" pitchFamily="34" charset="0"/>
              </a:rPr>
              <a:t>​</a:t>
            </a:r>
            <a:endParaRPr lang="en-US" sz="1400" b="0" i="0" dirty="0">
              <a:solidFill>
                <a:srgbClr val="000000"/>
              </a:solidFill>
              <a:effectLst/>
              <a:latin typeface="Abadi" panose="020B0604020104020204" pitchFamily="34" charset="0"/>
            </a:endParaRPr>
          </a:p>
          <a:p>
            <a:pPr algn="l" rtl="0" fontAlgn="base">
              <a:lnSpc>
                <a:spcPct val="150000"/>
              </a:lnSpc>
              <a:buNone/>
            </a:pPr>
            <a:endParaRPr lang="en-GB" sz="1400" b="1" i="0" u="none" strike="noStrike" dirty="0">
              <a:solidFill>
                <a:srgbClr val="000000"/>
              </a:solidFill>
              <a:effectLst/>
              <a:latin typeface="Abadi" panose="020B0604020104020204" pitchFamily="34" charset="0"/>
            </a:endParaRPr>
          </a:p>
          <a:p>
            <a:pPr marL="171450" indent="-171450" algn="l" rtl="0" fontAlgn="base">
              <a:lnSpc>
                <a:spcPts val="750"/>
              </a:lnSpc>
              <a:buFont typeface="Wingdings" panose="05000000000000000000" pitchFamily="2" charset="2"/>
              <a:buChar char="q"/>
            </a:pPr>
            <a:r>
              <a:rPr lang="en-GB" sz="1400" b="1" i="0" u="none" strike="noStrike" dirty="0">
                <a:solidFill>
                  <a:srgbClr val="000000"/>
                </a:solidFill>
                <a:effectLst/>
                <a:latin typeface="Abadi" panose="020B0604020104020204" pitchFamily="34" charset="0"/>
              </a:rPr>
              <a:t>SCREENING PROGRAMMES </a:t>
            </a:r>
            <a:r>
              <a:rPr lang="en-US" sz="1400" b="0" i="0" dirty="0">
                <a:solidFill>
                  <a:srgbClr val="000000"/>
                </a:solidFill>
                <a:effectLst/>
                <a:latin typeface="Abadi" panose="020B0604020104020204" pitchFamily="34" charset="0"/>
              </a:rPr>
              <a:t>​</a:t>
            </a:r>
            <a:endParaRPr lang="en-US" sz="1400" b="0" i="0" dirty="0">
              <a:solidFill>
                <a:srgbClr val="000000"/>
              </a:solidFill>
              <a:effectLst/>
              <a:latin typeface="Abadi" panose="020B0604020104020204" pitchFamily="34" charset="0"/>
            </a:endParaRPr>
          </a:p>
          <a:p>
            <a:pPr algn="l" rtl="0" fontAlgn="base">
              <a:lnSpc>
                <a:spcPts val="750"/>
              </a:lnSpc>
              <a:buNone/>
            </a:pPr>
            <a:endParaRPr lang="en-GB" sz="1400" b="0" i="0" u="none" strike="noStrike" dirty="0">
              <a:solidFill>
                <a:srgbClr val="000000"/>
              </a:solidFill>
              <a:effectLst/>
              <a:latin typeface="Abadi" panose="020B0604020104020204" pitchFamily="34" charset="0"/>
            </a:endParaRPr>
          </a:p>
          <a:p>
            <a:pPr algn="l" rtl="0" fontAlgn="base">
              <a:lnSpc>
                <a:spcPct val="150000"/>
              </a:lnSpc>
              <a:buNone/>
            </a:pPr>
            <a:r>
              <a:rPr lang="en-GB" sz="1400" b="0" i="0" u="none" strike="noStrike" dirty="0">
                <a:solidFill>
                  <a:srgbClr val="000000"/>
                </a:solidFill>
                <a:effectLst/>
                <a:latin typeface="Abadi" panose="020B0604020104020204" pitchFamily="34" charset="0"/>
              </a:rPr>
              <a:t>To identify early without no symptoms pregnant women are screen for hepatitis to prevent mother to child transmission</a:t>
            </a:r>
            <a:r>
              <a:rPr lang="en-US" altLang="en-GB" sz="1400" b="0" i="0" u="none" strike="noStrike" dirty="0">
                <a:solidFill>
                  <a:srgbClr val="000000"/>
                </a:solidFill>
                <a:effectLst/>
                <a:latin typeface="Abadi" panose="020B0604020104020204" pitchFamily="34" charset="0"/>
              </a:rPr>
              <a:t>(NHS, 2025).</a:t>
            </a:r>
            <a:r>
              <a:rPr lang="en-US" sz="1400" b="0" i="0" dirty="0">
                <a:solidFill>
                  <a:srgbClr val="000000"/>
                </a:solidFill>
                <a:effectLst/>
                <a:latin typeface="Abadi" panose="020B0604020104020204" pitchFamily="34" charset="0"/>
              </a:rPr>
              <a:t>​</a:t>
            </a:r>
            <a:endParaRPr lang="en-US" sz="1400" b="0" i="0" dirty="0">
              <a:solidFill>
                <a:srgbClr val="000000"/>
              </a:solidFill>
              <a:effectLst/>
              <a:latin typeface="Abadi" panose="020B0604020104020204" pitchFamily="34" charset="0"/>
            </a:endParaRPr>
          </a:p>
          <a:p>
            <a:pPr marL="285750" indent="-285750" algn="l" rtl="0" fontAlgn="base">
              <a:lnSpc>
                <a:spcPct val="150000"/>
              </a:lnSpc>
              <a:buFont typeface="Wingdings" panose="05000000000000000000" pitchFamily="2" charset="2"/>
              <a:buChar char="q"/>
            </a:pPr>
            <a:r>
              <a:rPr lang="en-GB" sz="1400" b="1" i="0" u="none" strike="noStrike" dirty="0">
                <a:solidFill>
                  <a:srgbClr val="000000"/>
                </a:solidFill>
                <a:effectLst/>
                <a:latin typeface="Abadi" panose="020B0604020104020204" pitchFamily="34" charset="0"/>
              </a:rPr>
              <a:t>STRATEGIC COMPONENTS </a:t>
            </a:r>
            <a:r>
              <a:rPr lang="en-US" sz="1400" b="0" i="0" dirty="0">
                <a:solidFill>
                  <a:srgbClr val="000000"/>
                </a:solidFill>
                <a:effectLst/>
                <a:latin typeface="Abadi" panose="020B0604020104020204" pitchFamily="34" charset="0"/>
              </a:rPr>
              <a:t>​</a:t>
            </a:r>
            <a:endParaRPr lang="en-US" sz="1400" b="0" i="0" dirty="0">
              <a:solidFill>
                <a:srgbClr val="000000"/>
              </a:solidFill>
              <a:effectLst/>
              <a:latin typeface="Abadi" panose="020B0604020104020204" pitchFamily="34" charset="0"/>
            </a:endParaRPr>
          </a:p>
          <a:p>
            <a:pPr algn="l" rtl="0" fontAlgn="base">
              <a:lnSpc>
                <a:spcPct val="150000"/>
              </a:lnSpc>
              <a:buNone/>
            </a:pPr>
            <a:r>
              <a:rPr lang="en-GB" sz="1400" b="0" i="0" u="none" strike="noStrike" dirty="0">
                <a:solidFill>
                  <a:srgbClr val="000000"/>
                </a:solidFill>
                <a:effectLst/>
                <a:latin typeface="Abadi" panose="020B0604020104020204" pitchFamily="34" charset="0"/>
              </a:rPr>
              <a:t>Mandatory screening of all blood donations for (HBV) use of sterile equipment with people who insert drug, routine screening</a:t>
            </a:r>
            <a:r>
              <a:rPr lang="en-US" altLang="en-GB" sz="1400" b="0" i="0" u="none" strike="noStrike" dirty="0">
                <a:solidFill>
                  <a:srgbClr val="000000"/>
                </a:solidFill>
                <a:effectLst/>
                <a:latin typeface="Abadi" panose="020B0604020104020204" pitchFamily="34" charset="0"/>
              </a:rPr>
              <a:t> </a:t>
            </a:r>
            <a:r>
              <a:rPr lang="en-US" altLang="en-GB" sz="1400" b="0" i="0" dirty="0">
                <a:solidFill>
                  <a:srgbClr val="000000"/>
                </a:solidFill>
                <a:effectLst/>
                <a:latin typeface="Abadi" panose="020B0604020104020204" pitchFamily="34" charset="0"/>
              </a:rPr>
              <a:t> (CDC, 2025).</a:t>
            </a:r>
            <a:endParaRPr lang="en-US" altLang="en-GB" sz="1400" b="0" i="0" dirty="0">
              <a:solidFill>
                <a:srgbClr val="000000"/>
              </a:solidFill>
              <a:effectLst/>
              <a:latin typeface="Abadi" panose="020B0604020104020204" pitchFamily="34" charset="0"/>
            </a:endParaRPr>
          </a:p>
        </p:txBody>
      </p:sp>
      <p:sp>
        <p:nvSpPr>
          <p:cNvPr id="7" name="TextBox 6"/>
          <p:cNvSpPr txBox="1"/>
          <p:nvPr/>
        </p:nvSpPr>
        <p:spPr>
          <a:xfrm>
            <a:off x="802035" y="319643"/>
            <a:ext cx="3714307" cy="369332"/>
          </a:xfrm>
          <a:prstGeom prst="rect">
            <a:avLst/>
          </a:prstGeom>
          <a:noFill/>
        </p:spPr>
        <p:txBody>
          <a:bodyPr wrap="square" rtlCol="0">
            <a:spAutoFit/>
          </a:bodyPr>
          <a:lstStyle/>
          <a:p>
            <a:r>
              <a:rPr lang="en-GB" b="1" dirty="0"/>
              <a:t>Halisa Elizabeth Gracia (241412</a:t>
            </a:r>
            <a:r>
              <a:rPr lang="en-GB" dirty="0"/>
              <a: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15" name="Picture 14" descr="A group of people standing in a circle&#10;&#10;AI-generated content may be incorrect."/>
          <p:cNvPicPr>
            <a:picLocks noChangeAspect="1"/>
          </p:cNvPicPr>
          <p:nvPr/>
        </p:nvPicPr>
        <p:blipFill>
          <a:blip r:embed="rId1">
            <a:extLst>
              <a:ext uri="{BEBA8EAE-BF5A-486C-A8C5-ECC9F3942E4B}">
                <a14:imgProps xmlns:a14="http://schemas.microsoft.com/office/drawing/2010/main">
                  <a14:imgLayer r:embed="rId2">
                    <a14:imgEffect>
                      <a14:brightnessContrast bright="40000" contrast="-40000"/>
                    </a14:imgEffect>
                    <a14:imgEffect>
                      <a14:colorTemperature colorTemp="5300"/>
                    </a14:imgEffect>
                  </a14:imgLayer>
                </a14:imgProps>
              </a:ext>
              <a:ext uri="{28A0092B-C50C-407E-A947-70E740481C1C}">
                <a14:useLocalDpi xmlns:a14="http://schemas.microsoft.com/office/drawing/2010/main" val="0"/>
              </a:ext>
            </a:extLst>
          </a:blip>
          <a:stretch>
            <a:fillRect/>
          </a:stretch>
        </p:blipFill>
        <p:spPr>
          <a:xfrm>
            <a:off x="45396" y="129702"/>
            <a:ext cx="12146604" cy="7265535"/>
          </a:xfrm>
          <a:prstGeom prst="rect">
            <a:avLst/>
          </a:prstGeom>
        </p:spPr>
      </p:pic>
      <p:pic>
        <p:nvPicPr>
          <p:cNvPr id="13" name="Picture 12" descr="A drawing of a person with a pink nose&#10;&#10;AI-generated content may be incorrect."/>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tretch>
            <a:fillRect/>
          </a:stretch>
        </p:blipFill>
        <p:spPr>
          <a:xfrm>
            <a:off x="9291727" y="-51409"/>
            <a:ext cx="2704174" cy="3093397"/>
          </a:xfrm>
          <a:prstGeom prst="rect">
            <a:avLst/>
          </a:prstGeom>
          <a:ln>
            <a:noFill/>
          </a:ln>
          <a:effectLst>
            <a:softEdge rad="112500"/>
          </a:effectLst>
        </p:spPr>
      </p:pic>
      <p:sp>
        <p:nvSpPr>
          <p:cNvPr id="16" name="TextBox 15"/>
          <p:cNvSpPr txBox="1"/>
          <p:nvPr/>
        </p:nvSpPr>
        <p:spPr>
          <a:xfrm>
            <a:off x="369651" y="551234"/>
            <a:ext cx="8404698" cy="2861310"/>
          </a:xfrm>
          <a:prstGeom prst="rect">
            <a:avLst/>
          </a:prstGeom>
          <a:noFill/>
        </p:spPr>
        <p:txBody>
          <a:bodyPr wrap="square" rtlCol="0">
            <a:spAutoFit/>
          </a:bodyPr>
          <a:lstStyle/>
          <a:p>
            <a:pPr fontAlgn="base"/>
            <a:r>
              <a:rPr lang="en-GB" b="1" dirty="0"/>
              <a:t>UNDERSTANDING THE DISEASE OF HEPATITIS B </a:t>
            </a:r>
            <a:r>
              <a:rPr lang="en-US" dirty="0"/>
              <a:t>​</a:t>
            </a:r>
            <a:endParaRPr lang="en-US" dirty="0"/>
          </a:p>
          <a:p>
            <a:pPr fontAlgn="base"/>
            <a:endParaRPr lang="en-GB" dirty="0"/>
          </a:p>
          <a:p>
            <a:pPr fontAlgn="base"/>
            <a:r>
              <a:rPr lang="en-GB" dirty="0"/>
              <a:t>Downside is viral infection that effects the liver, it spreads through injected blood and blood fluids. Unprotected sex with a injected person, sharing needles, razors, toothbrush or sharp instruments. </a:t>
            </a:r>
            <a:r>
              <a:rPr lang="en-US" dirty="0"/>
              <a:t>​</a:t>
            </a:r>
            <a:endParaRPr lang="en-US" dirty="0"/>
          </a:p>
          <a:p>
            <a:pPr fontAlgn="base"/>
            <a:r>
              <a:rPr lang="en-GB" dirty="0"/>
              <a:t>Upside is regular medical visits are essential for monitoring the liver health. Cant catch through sharing food, hugging or casual contact. Mothers should be screened during pregnancy babies get birth dose within 24 hours. Support don’t isolate encourage kindness and understanding</a:t>
            </a:r>
            <a:r>
              <a:rPr lang="en-US" altLang="en-GB" dirty="0"/>
              <a:t>(NHS, 2025; CDC, 2025).</a:t>
            </a:r>
            <a:r>
              <a:rPr lang="en-GB" dirty="0"/>
              <a:t> </a:t>
            </a:r>
            <a:endParaRPr lang="en-US" dirty="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Content Placeholder 8" descr="A white circle with a letter b in it"/>
          <p:cNvPicPr>
            <a:picLocks noGrp="1" noChangeAspect="1"/>
          </p:cNvPicPr>
          <p:nvPr>
            <p:ph type="pic" sz="quarter" idx="13"/>
          </p:nvPr>
        </p:nvPicPr>
        <p:blipFill>
          <a:blip r:embed="rId1">
            <a:alphaModFix amt="35000"/>
            <a:duotone>
              <a:schemeClr val="accent5">
                <a:shade val="45000"/>
                <a:satMod val="135000"/>
              </a:schemeClr>
              <a:prstClr val="white"/>
            </a:duotone>
            <a:extLst>
              <a:ext uri="{BEBA8EAE-BF5A-486C-A8C5-ECC9F3942E4B}">
                <a14:imgProps xmlns:a14="http://schemas.microsoft.com/office/drawing/2010/main">
                  <a14:imgLayer r:embed="rId2">
                    <a14:imgEffect>
                      <a14:brightnessContrast bright="40000" contrast="40000"/>
                    </a14:imgEffect>
                  </a14:imgLayer>
                </a14:imgProps>
              </a:ext>
              <a:ext uri="{28A0092B-C50C-407E-A947-70E740481C1C}">
                <a14:useLocalDpi xmlns:a14="http://schemas.microsoft.com/office/drawing/2010/main" val="0"/>
              </a:ext>
            </a:extLst>
          </a:blip>
          <a:srcRect t="10801" b="10801"/>
          <a:stretch>
            <a:fillRect/>
          </a:stretch>
        </p:blipFill>
        <p:spPr>
          <a:xfrm>
            <a:off x="95850" y="45396"/>
            <a:ext cx="12192000" cy="6858000"/>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p:cNvSpPr txBox="1"/>
          <p:nvPr/>
        </p:nvSpPr>
        <p:spPr>
          <a:xfrm>
            <a:off x="454236" y="111047"/>
            <a:ext cx="9199921" cy="6771084"/>
          </a:xfrm>
          <a:prstGeom prst="rect">
            <a:avLst/>
          </a:prstGeom>
          <a:noFill/>
        </p:spPr>
        <p:txBody>
          <a:bodyPr wrap="square">
            <a:spAutoFit/>
          </a:bodyPr>
          <a:lstStyle/>
          <a:p>
            <a:pPr algn="ctr"/>
            <a:r>
              <a:rPr lang="en-GB" sz="1600" b="1" dirty="0">
                <a:solidFill>
                  <a:schemeClr val="accent2"/>
                </a:solidFill>
              </a:rPr>
              <a:t>Supporting Families During a Hepatitis B Outbreak</a:t>
            </a:r>
            <a:endParaRPr lang="en-GB" sz="1600" b="1" dirty="0">
              <a:solidFill>
                <a:schemeClr val="accent2"/>
              </a:solidFill>
            </a:endParaRPr>
          </a:p>
          <a:p>
            <a:r>
              <a:rPr lang="en-GB" sz="1400" b="1" dirty="0"/>
              <a:t>When a hepatitis B outbreak happens, it’s natural for parents to feel worried, confused, or even overwhelmed. But with the right information and a few simple steps, families can protect themselves and support each other through uncertain times.</a:t>
            </a:r>
            <a:endParaRPr lang="en-GB" sz="1400" b="1" dirty="0">
              <a:highlight>
                <a:srgbClr val="FFFF00"/>
              </a:highlight>
            </a:endParaRPr>
          </a:p>
          <a:p>
            <a:pPr marL="285750" indent="-285750">
              <a:buFont typeface="Wingdings" panose="05000000000000000000" pitchFamily="2" charset="2"/>
              <a:buChar char="Ø"/>
            </a:pPr>
            <a:r>
              <a:rPr lang="en-GB" sz="1400" b="1" dirty="0">
                <a:highlight>
                  <a:srgbClr val="FFFF00"/>
                </a:highlight>
              </a:rPr>
              <a:t>Understand How It Spreads</a:t>
            </a:r>
            <a:endParaRPr lang="en-GB" sz="1400" b="1" dirty="0">
              <a:highlight>
                <a:srgbClr val="FFFF00"/>
              </a:highlight>
            </a:endParaRPr>
          </a:p>
          <a:p>
            <a:r>
              <a:rPr lang="en-GB" sz="1400" b="1" dirty="0"/>
              <a:t>Hepatitis B is passed through infected blood, unprotected sex, or sharing items like needles or razors. Knowing how it spreads helps you protect your loved ones and avoid unnecessary fear (NHS, 2023).</a:t>
            </a:r>
            <a:endParaRPr lang="en-GB" sz="1400" b="1" dirty="0"/>
          </a:p>
          <a:p>
            <a:pPr marL="285750" indent="-285750">
              <a:buFont typeface="Wingdings" panose="05000000000000000000" pitchFamily="2" charset="2"/>
              <a:buChar char="Ø"/>
            </a:pPr>
            <a:r>
              <a:rPr lang="en-GB" sz="1400" b="1" dirty="0">
                <a:highlight>
                  <a:srgbClr val="FFFF00"/>
                </a:highlight>
              </a:rPr>
              <a:t>Vaccination Matters</a:t>
            </a:r>
            <a:endParaRPr lang="en-GB" sz="1400" b="1" dirty="0">
              <a:highlight>
                <a:srgbClr val="FFFF00"/>
              </a:highlight>
            </a:endParaRPr>
          </a:p>
          <a:p>
            <a:r>
              <a:rPr lang="en-GB" sz="1400" b="1" dirty="0"/>
              <a:t>Make sure children and vulnerable family members are up to date with their hepatitis B vaccines. It’s one of the most effective ways to prevent infection and build community immunity (Public Health England, 2020).</a:t>
            </a:r>
            <a:br>
              <a:rPr lang="en-GB" sz="1400" b="1" dirty="0"/>
            </a:br>
            <a:r>
              <a:rPr lang="en-GB" sz="1400" b="1" dirty="0"/>
              <a:t>Even if your child seems healthy, vaccination offers long-term protection — and peace of mind.</a:t>
            </a:r>
            <a:endParaRPr lang="en-GB" sz="1400" b="1" dirty="0"/>
          </a:p>
          <a:p>
            <a:pPr marL="285750" indent="-285750">
              <a:buFont typeface="Wingdings" panose="05000000000000000000" pitchFamily="2" charset="2"/>
              <a:buChar char="Ø"/>
            </a:pPr>
            <a:r>
              <a:rPr lang="en-GB" sz="1400" b="1" dirty="0">
                <a:highlight>
                  <a:srgbClr val="FFFF00"/>
                </a:highlight>
              </a:rPr>
              <a:t>Practice Safety at Home</a:t>
            </a:r>
            <a:endParaRPr lang="en-GB" sz="1400" b="1" dirty="0">
              <a:highlight>
                <a:srgbClr val="FFFF00"/>
              </a:highlight>
            </a:endParaRPr>
          </a:p>
          <a:p>
            <a:r>
              <a:rPr lang="en-GB" sz="1400" b="1" dirty="0"/>
              <a:t>Encourage good hygiene, careful handling of sharp items, and avoid sharing personal items like razors or nail clippers. These small habits can make a big difference in keeping everyone safe (WHO, 2022).</a:t>
            </a:r>
            <a:endParaRPr lang="en-GB" sz="1400" b="1" dirty="0"/>
          </a:p>
          <a:p>
            <a:r>
              <a:rPr lang="en-GB" sz="1400" b="1" dirty="0"/>
              <a:t>Try turning safety into a family routine — like checking for clean hands before meals or storing sharps in a safe place.</a:t>
            </a:r>
            <a:endParaRPr lang="en-GB" sz="1400" b="1" dirty="0"/>
          </a:p>
          <a:p>
            <a:pPr marL="285750" indent="-285750">
              <a:buFont typeface="Wingdings" panose="05000000000000000000" pitchFamily="2" charset="2"/>
              <a:buChar char="Ø"/>
            </a:pPr>
            <a:r>
              <a:rPr lang="en-GB" sz="1400" b="1" dirty="0">
                <a:highlight>
                  <a:srgbClr val="FFFF00"/>
                </a:highlight>
              </a:rPr>
              <a:t>Spot the Signs Early</a:t>
            </a:r>
            <a:endParaRPr lang="en-GB" sz="1400" b="1" dirty="0">
              <a:highlight>
                <a:srgbClr val="FFFF00"/>
              </a:highlight>
            </a:endParaRPr>
          </a:p>
          <a:p>
            <a:r>
              <a:rPr lang="en-GB" sz="1400" b="1" dirty="0"/>
              <a:t>If your child feels unusually tired, complains of stomach pain, or shows yellowing of the skin or eyes, don’t wait — speak to a healthcare professional (UKHSA, 2019).</a:t>
            </a:r>
            <a:br>
              <a:rPr lang="en-GB" sz="1400" b="1" dirty="0"/>
            </a:br>
            <a:r>
              <a:rPr lang="en-GB" sz="1400" b="1" dirty="0"/>
              <a:t>Early detection means faster treatment and better outcomes. Trust your instincts as a parent.</a:t>
            </a:r>
            <a:endParaRPr lang="en-GB" sz="1400" b="1" dirty="0"/>
          </a:p>
          <a:p>
            <a:endParaRPr lang="en-GB" sz="1400" b="1" dirty="0"/>
          </a:p>
          <a:p>
            <a:pPr marL="285750" indent="-285750">
              <a:buFont typeface="Wingdings" panose="05000000000000000000" pitchFamily="2" charset="2"/>
              <a:buChar char="Ø"/>
            </a:pPr>
            <a:r>
              <a:rPr lang="en-GB" sz="1400" b="1" dirty="0">
                <a:highlight>
                  <a:srgbClr val="FFFF00"/>
                </a:highlight>
              </a:rPr>
              <a:t>Break the Stigma</a:t>
            </a:r>
            <a:endParaRPr lang="en-GB" sz="1400" b="1" dirty="0">
              <a:highlight>
                <a:srgbClr val="FFFF00"/>
              </a:highlight>
            </a:endParaRPr>
          </a:p>
          <a:p>
            <a:r>
              <a:rPr lang="en-GB" sz="1400" b="1" dirty="0"/>
              <a:t>Hepatitis B is treatable and not anyone’s fault. Reassuring children and relatives helps reduce fear and emotional stress (NHS, 2023).</a:t>
            </a:r>
            <a:br>
              <a:rPr lang="en-GB" sz="1400" b="1" dirty="0"/>
            </a:br>
            <a:r>
              <a:rPr lang="en-GB" sz="1400" b="1" dirty="0"/>
              <a:t>Talk openly and kindly. Remind your child that being unwell doesn’t mean they’ve done something wrong</a:t>
            </a:r>
            <a:r>
              <a:rPr lang="en-GB" sz="1400" dirty="0"/>
              <a:t>.</a:t>
            </a:r>
            <a:endParaRPr lang="en-GB" sz="1400" dirty="0"/>
          </a:p>
          <a:p>
            <a:pPr marL="285750" indent="-285750">
              <a:buFont typeface="Wingdings" panose="05000000000000000000" pitchFamily="2" charset="2"/>
              <a:buChar char="Ø"/>
            </a:pPr>
            <a:r>
              <a:rPr lang="en-GB" sz="1400" b="1" dirty="0">
                <a:highlight>
                  <a:srgbClr val="FFFF00"/>
                </a:highlight>
              </a:rPr>
              <a:t>Stay Connected to Care</a:t>
            </a:r>
            <a:endParaRPr lang="en-GB" sz="1400" b="1" dirty="0">
              <a:highlight>
                <a:srgbClr val="FFFF00"/>
              </a:highlight>
            </a:endParaRPr>
          </a:p>
          <a:p>
            <a:r>
              <a:rPr lang="en-GB" sz="1400" b="1" dirty="0"/>
              <a:t>Follow up with regular liver check-ups and stick to the treatment plan. Ongoing support from healthcare professionals is key to recovery and long-term wellbeing (Public Health England, 2020).</a:t>
            </a:r>
            <a:br>
              <a:rPr lang="en-GB" sz="1400" b="1" dirty="0"/>
            </a:br>
            <a:r>
              <a:rPr lang="en-GB" sz="1400" b="1" dirty="0"/>
              <a:t>If appointments feel overwhelming, ask for help — many clinics offer translation, transport, or emotional support services.</a:t>
            </a:r>
            <a:endParaRPr lang="en-GB" sz="1400" b="1" dirty="0"/>
          </a:p>
          <a:p>
            <a:endParaRPr lang="en-GB" sz="1400" b="1" dirty="0"/>
          </a:p>
          <a:p>
            <a:pPr>
              <a:buNone/>
            </a:pPr>
            <a:endParaRPr lang="en-GB" sz="1400" b="1" dirty="0">
              <a:latin typeface="Arial" panose="020B0604020202020204" pitchFamily="34" charset="0"/>
              <a:cs typeface="Arial" panose="020B0604020202020204" pitchFamily="34" charset="0"/>
            </a:endParaRPr>
          </a:p>
        </p:txBody>
      </p:sp>
      <p:pic>
        <p:nvPicPr>
          <p:cNvPr id="14" name="Picture 13" descr="A diagram of a liver&#10;&#10;AI-generated content may be incorrec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13651" y="1817399"/>
            <a:ext cx="2678349" cy="2822695"/>
          </a:xfrm>
          <a:prstGeom prst="round2DiagRect">
            <a:avLst>
              <a:gd name="adj1" fmla="val 16667"/>
              <a:gd name="adj2" fmla="val 0"/>
            </a:avLst>
          </a:prstGeom>
          <a:ln w="88900" cap="sq">
            <a:solidFill>
              <a:srgbClr val="FFFFFF"/>
            </a:solidFill>
            <a:miter lim="800000"/>
            <a:headEnd/>
            <a:tailEnd/>
          </a:ln>
          <a:effectLst>
            <a:outerShdw blurRad="254000" algn="tl" rotWithShape="0">
              <a:srgbClr val="000000">
                <a:alpha val="43000"/>
              </a:srgbClr>
            </a:outerShdw>
          </a:effectLst>
        </p:spPr>
      </p:pic>
      <p:sp>
        <p:nvSpPr>
          <p:cNvPr id="2" name="TextBox 1"/>
          <p:cNvSpPr txBox="1"/>
          <p:nvPr/>
        </p:nvSpPr>
        <p:spPr>
          <a:xfrm>
            <a:off x="9569302" y="482009"/>
            <a:ext cx="2718548" cy="646331"/>
          </a:xfrm>
          <a:prstGeom prst="rect">
            <a:avLst/>
          </a:prstGeom>
          <a:noFill/>
        </p:spPr>
        <p:txBody>
          <a:bodyPr wrap="square" rtlCol="0">
            <a:spAutoFit/>
          </a:bodyPr>
          <a:lstStyle/>
          <a:p>
            <a:r>
              <a:rPr lang="en-GB" dirty="0"/>
              <a:t>Fatemeh Kazeminojehdeh (2442621)</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059842" y="474345"/>
            <a:ext cx="7230894" cy="5909310"/>
          </a:xfrm>
          <a:prstGeom prst="rect">
            <a:avLst/>
          </a:prstGeom>
          <a:noFill/>
        </p:spPr>
        <p:txBody>
          <a:bodyPr wrap="square">
            <a:spAutoFit/>
          </a:bodyPr>
          <a:lstStyle/>
          <a:p>
            <a:pPr>
              <a:buNone/>
            </a:pPr>
            <a:r>
              <a:rPr lang="en-GB" b="1" dirty="0"/>
              <a:t>Conclusion – Leading with Knowledge and Compassion</a:t>
            </a:r>
            <a:endParaRPr lang="en-GB" b="1" dirty="0"/>
          </a:p>
          <a:p>
            <a:pPr>
              <a:buNone/>
            </a:pPr>
            <a:endParaRPr lang="en-GB" b="1" dirty="0"/>
          </a:p>
          <a:p>
            <a:pPr>
              <a:buNone/>
            </a:pPr>
            <a:r>
              <a:rPr lang="en-GB" b="1" dirty="0"/>
              <a:t>Title: </a:t>
            </a:r>
            <a:r>
              <a:rPr lang="en-GB" b="1" i="1" dirty="0"/>
              <a:t>Community Leadership in Hepatitis B Prevention</a:t>
            </a:r>
            <a:endParaRPr lang="en-GB" b="1" dirty="0"/>
          </a:p>
          <a:p>
            <a:pPr>
              <a:buNone/>
            </a:pPr>
            <a:r>
              <a:rPr lang="en-GB" b="1" dirty="0"/>
              <a:t>Content:</a:t>
            </a:r>
            <a:endParaRPr lang="en-GB" b="1" dirty="0"/>
          </a:p>
          <a:p>
            <a:pPr>
              <a:buNone/>
            </a:pPr>
            <a:endParaRPr lang="en-GB" b="1" dirty="0"/>
          </a:p>
          <a:p>
            <a:pPr marL="285750" indent="-285750">
              <a:buBlip>
                <a:blip r:embed="rId2"/>
              </a:buBlip>
            </a:pPr>
            <a:r>
              <a:rPr lang="en-GB" b="1" dirty="0"/>
              <a:t>Tom’s case reminds us that young people can be affected, and families need clear, compassionate guidance.</a:t>
            </a:r>
            <a:endParaRPr lang="en-GB" b="1" dirty="0"/>
          </a:p>
          <a:p>
            <a:pPr marL="285750" indent="-285750">
              <a:buBlip>
                <a:blip r:embed="rId3"/>
              </a:buBlip>
            </a:pPr>
            <a:r>
              <a:rPr lang="en-GB" b="1" dirty="0"/>
              <a:t>Hepatitis B is preventable and treatable with the right public health strategies (WHO, 2022).</a:t>
            </a:r>
            <a:endParaRPr lang="en-GB" b="1" dirty="0"/>
          </a:p>
          <a:p>
            <a:pPr marL="285750" indent="-285750">
              <a:buBlip>
                <a:blip r:embed="rId4"/>
              </a:buBlip>
            </a:pPr>
            <a:r>
              <a:rPr lang="en-GB" b="1" dirty="0"/>
              <a:t>Parents play a critical role in protecting children through education, vaccination, and safe practices (NHS, 2023).</a:t>
            </a:r>
            <a:endParaRPr lang="en-GB" b="1" dirty="0"/>
          </a:p>
          <a:p>
            <a:pPr marL="285750" indent="-285750">
              <a:buBlip>
                <a:blip r:embed="rId4"/>
              </a:buBlip>
            </a:pPr>
            <a:endParaRPr lang="en-GB" b="1" dirty="0"/>
          </a:p>
          <a:p>
            <a:r>
              <a:rPr lang="en-GB" b="1" dirty="0">
                <a:highlight>
                  <a:srgbClr val="FFFF00"/>
                </a:highlight>
              </a:rPr>
              <a:t>As future health professionals, we must:</a:t>
            </a:r>
            <a:endParaRPr lang="en-GB" b="1" dirty="0">
              <a:highlight>
                <a:srgbClr val="FFFF00"/>
              </a:highlight>
            </a:endParaRPr>
          </a:p>
          <a:p>
            <a:endParaRPr lang="en-GB" b="1" dirty="0"/>
          </a:p>
          <a:p>
            <a:pPr>
              <a:buFont typeface="Arial" panose="020B0604020202020204" pitchFamily="34" charset="0"/>
              <a:buChar char="•"/>
            </a:pPr>
            <a:r>
              <a:rPr lang="en-GB" b="1" dirty="0"/>
              <a:t>Promote early detection and follow-up care</a:t>
            </a:r>
            <a:endParaRPr lang="en-GB" b="1" dirty="0"/>
          </a:p>
          <a:p>
            <a:pPr>
              <a:buFont typeface="Arial" panose="020B0604020202020204" pitchFamily="34" charset="0"/>
              <a:buChar char="•"/>
            </a:pPr>
            <a:r>
              <a:rPr lang="en-GB" b="1" dirty="0"/>
              <a:t>Support family education and emotional wellbeing</a:t>
            </a:r>
            <a:endParaRPr lang="en-GB" b="1" dirty="0"/>
          </a:p>
          <a:p>
            <a:pPr>
              <a:buFont typeface="Arial" panose="020B0604020202020204" pitchFamily="34" charset="0"/>
              <a:buChar char="•"/>
            </a:pPr>
            <a:r>
              <a:rPr lang="en-GB" b="1" dirty="0"/>
              <a:t>Advocate for inclusive, stigma-free public health messaging (Public Health England, 2020)</a:t>
            </a:r>
            <a:endParaRPr lang="en-GB" b="1" dirty="0"/>
          </a:p>
          <a:p>
            <a:pPr>
              <a:buNone/>
            </a:pPr>
            <a:r>
              <a:rPr lang="en-GB" b="1" dirty="0"/>
              <a:t>Closing message:</a:t>
            </a:r>
            <a:br>
              <a:rPr lang="en-GB" b="1" dirty="0"/>
            </a:br>
            <a:r>
              <a:rPr lang="en-GB" b="1" i="1" dirty="0"/>
              <a:t>“Health education is not just information — it’s empowerment. Let’s lead with clarity, care, and community.”</a:t>
            </a:r>
            <a:endParaRPr lang="en-GB" b="1" dirty="0"/>
          </a:p>
        </p:txBody>
      </p:sp>
      <p:graphicFrame>
        <p:nvGraphicFramePr>
          <p:cNvPr id="5" name="Chart 4"/>
          <p:cNvGraphicFramePr/>
          <p:nvPr/>
        </p:nvGraphicFramePr>
        <p:xfrm>
          <a:off x="53340" y="978485"/>
          <a:ext cx="4389120" cy="5140113"/>
        </p:xfrm>
        <a:graphic>
          <a:graphicData uri="http://schemas.openxmlformats.org/drawingml/2006/chart">
            <c:chart xmlns:c="http://schemas.openxmlformats.org/drawingml/2006/chart" xmlns:r="http://schemas.openxmlformats.org/officeDocument/2006/relationships" r:id="rId1"/>
          </a:graphicData>
        </a:graphic>
      </p:graphicFrame>
      <p:sp>
        <p:nvSpPr>
          <p:cNvPr id="7" name="TextBox 6"/>
          <p:cNvSpPr txBox="1"/>
          <p:nvPr/>
        </p:nvSpPr>
        <p:spPr>
          <a:xfrm>
            <a:off x="502920" y="655320"/>
            <a:ext cx="3489960" cy="646331"/>
          </a:xfrm>
          <a:prstGeom prst="rect">
            <a:avLst/>
          </a:prstGeom>
          <a:noFill/>
        </p:spPr>
        <p:txBody>
          <a:bodyPr wrap="square" rtlCol="0">
            <a:spAutoFit/>
          </a:bodyPr>
          <a:lstStyle/>
          <a:p>
            <a:r>
              <a:rPr lang="en-GB" dirty="0"/>
              <a:t>Chronic Hepatitis B Cases in the UK (2018–2024)”</a:t>
            </a:r>
            <a:endParaRPr lang="en-GB" dirty="0"/>
          </a:p>
        </p:txBody>
      </p:sp>
      <p:pic>
        <p:nvPicPr>
          <p:cNvPr id="9" name="Picture 8" descr="A collage of people smiling&#10;&#10;AI-generated content may be incorrect."/>
          <p:cNvPicPr>
            <a:picLocks noChangeAspect="1"/>
          </p:cNvPicPr>
          <p:nvPr/>
        </p:nvPicPr>
        <p:blipFill>
          <a:blip r:embed="rId5" cstate="print">
            <a:alphaModFix amt="35000"/>
            <a:extLst>
              <a:ext uri="{28A0092B-C50C-407E-A947-70E740481C1C}">
                <a14:useLocalDpi xmlns:a14="http://schemas.microsoft.com/office/drawing/2010/main" val="0"/>
              </a:ext>
            </a:extLst>
          </a:blip>
          <a:stretch>
            <a:fillRect/>
          </a:stretch>
        </p:blipFill>
        <p:spPr>
          <a:xfrm rot="19714067">
            <a:off x="10378834" y="3486756"/>
            <a:ext cx="1307920" cy="1307920"/>
          </a:xfrm>
          <a:prstGeom prst="rect">
            <a:avLst/>
          </a:prstGeom>
          <a:ln>
            <a:noFill/>
          </a:ln>
          <a:effectLst>
            <a:softEdge rad="112500"/>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96" y="402336"/>
            <a:ext cx="5513832" cy="693437"/>
          </a:xfrm>
        </p:spPr>
        <p:txBody>
          <a:bodyPr anchor="b">
            <a:normAutofit/>
          </a:bodyPr>
          <a:lstStyle/>
          <a:p>
            <a:r>
              <a:rPr lang="en-GB" dirty="0"/>
              <a:t>REFRENCESS</a:t>
            </a:r>
            <a:endParaRPr lang="en-GB" dirty="0"/>
          </a:p>
        </p:txBody>
      </p:sp>
      <p:sp>
        <p:nvSpPr>
          <p:cNvPr id="8" name="Subtitle 2"/>
          <p:cNvSpPr>
            <a:spLocks noGrp="1"/>
          </p:cNvSpPr>
          <p:nvPr>
            <p:ph type="subTitle" idx="1"/>
          </p:nvPr>
        </p:nvSpPr>
        <p:spPr>
          <a:xfrm>
            <a:off x="5451812" y="953570"/>
            <a:ext cx="5715000" cy="1481328"/>
          </a:xfrm>
        </p:spPr>
        <p:txBody>
          <a:bodyPr>
            <a:normAutofit/>
          </a:bodyPr>
          <a:lstStyle/>
          <a:p>
            <a:endParaRPr lang="en-US" dirty="0">
              <a:solidFill>
                <a:schemeClr val="tx1"/>
              </a:solidFill>
            </a:endParaRPr>
          </a:p>
          <a:p>
            <a:endParaRPr lang="en-US" dirty="0">
              <a:solidFill>
                <a:schemeClr val="tx1"/>
              </a:solidFill>
            </a:endParaRPr>
          </a:p>
        </p:txBody>
      </p:sp>
      <p:pic>
        <p:nvPicPr>
          <p:cNvPr id="6" name="Content Placeholder 8" descr="A white circle with a letter b in it&#10;&#10;AI-generated content may be incorrect."/>
          <p:cNvPicPr>
            <a:picLocks noGrp="1" noChangeAspect="1"/>
          </p:cNvPicPr>
          <p:nvPr>
            <p:ph type="pic" sz="quarter" idx="13"/>
          </p:nvPr>
        </p:nvPicPr>
        <p:blipFill>
          <a:blip r:embed="rId1">
            <a:lum bright="70000" contrast="-70000"/>
            <a:extLst>
              <a:ext uri="{28A0092B-C50C-407E-A947-70E740481C1C}">
                <a14:useLocalDpi xmlns:a14="http://schemas.microsoft.com/office/drawing/2010/main" val="0"/>
              </a:ext>
            </a:extLst>
          </a:blip>
          <a:srcRect t="10801" b="10801"/>
          <a:stretch>
            <a:fillRect/>
          </a:stretch>
        </p:blipFill>
        <p:spPr>
          <a:xfrm>
            <a:off x="0" y="0"/>
            <a:ext cx="12393039" cy="6596506"/>
          </a:xfrm>
          <a:prstGeom prst="rect">
            <a:avLst/>
          </a:prstGeom>
          <a:solidFill>
            <a:srgbClr val="FFFFFF">
              <a:shade val="85000"/>
            </a:srgbClr>
          </a:solidFill>
          <a:ln w="88900" cap="sq">
            <a:solidFill>
              <a:srgbClr val="FFFFFF"/>
            </a:solidFill>
            <a:miter lim="800000"/>
            <a:headEnd/>
            <a:tailEn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Rectangle 1"/>
          <p:cNvSpPr>
            <a:spLocks noChangeArrowheads="1"/>
          </p:cNvSpPr>
          <p:nvPr/>
        </p:nvSpPr>
        <p:spPr bwMode="auto">
          <a:xfrm>
            <a:off x="697716" y="-1035849"/>
            <a:ext cx="10796567" cy="84016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endParaRPr lang="en-GB" dirty="0"/>
          </a:p>
          <a:p>
            <a:endParaRPr lang="en-GB" b="1" dirty="0"/>
          </a:p>
          <a:p>
            <a:endParaRPr lang="en-GB" b="1" dirty="0"/>
          </a:p>
          <a:p>
            <a:endParaRPr lang="en-GB" b="1" dirty="0"/>
          </a:p>
          <a:p>
            <a:endParaRPr lang="en-GB" b="1" dirty="0"/>
          </a:p>
          <a:p>
            <a:r>
              <a:rPr lang="en-GB" b="1" dirty="0"/>
              <a:t>British Liver Trust (2024)</a:t>
            </a:r>
            <a:r>
              <a:rPr lang="en-GB" dirty="0"/>
              <a:t> </a:t>
            </a:r>
            <a:r>
              <a:rPr lang="en-GB" i="1" dirty="0"/>
              <a:t>Updated analysis from UKHSA suggests hepatitis B prevalence 30% higher than previously estimated</a:t>
            </a:r>
            <a:r>
              <a:rPr lang="en-GB" dirty="0"/>
              <a:t>. British Liver Trust. Available at: </a:t>
            </a:r>
            <a:r>
              <a:rPr lang="en-GB" dirty="0">
                <a:hlinkClick r:id="rId2"/>
              </a:rPr>
              <a:t>https://britishlivertrust.org.uk/updated-analysis-from-ukhsa-suggests-hepatitis-b-prevalence-30-higher-than-previously-estimated/</a:t>
            </a:r>
            <a:r>
              <a:rPr lang="en-GB" dirty="0"/>
              <a:t> (Accessed: 6 November 2025).</a:t>
            </a:r>
            <a:endParaRPr lang="en-GB" dirty="0"/>
          </a:p>
          <a:p>
            <a:r>
              <a:rPr lang="en-GB" b="1" dirty="0"/>
              <a:t>CDC (2023)</a:t>
            </a:r>
            <a:r>
              <a:rPr lang="en-GB" dirty="0"/>
              <a:t> </a:t>
            </a:r>
            <a:r>
              <a:rPr lang="en-GB" i="1" dirty="0"/>
              <a:t>Hepatitis B Questions and Answers for Health Professionals</a:t>
            </a:r>
            <a:r>
              <a:rPr lang="en-GB" dirty="0"/>
              <a:t>. </a:t>
            </a:r>
            <a:r>
              <a:rPr lang="en-GB" dirty="0" err="1"/>
              <a:t>Centers</a:t>
            </a:r>
            <a:r>
              <a:rPr lang="en-GB" dirty="0"/>
              <a:t> for Disease Control and Prevention. Available at: </a:t>
            </a:r>
            <a:r>
              <a:rPr lang="en-GB" dirty="0">
                <a:hlinkClick r:id="rId3"/>
              </a:rPr>
              <a:t>https://www.cdc.gov/hepatitis/hbv/hbvfaq.htm</a:t>
            </a:r>
            <a:r>
              <a:rPr lang="en-GB" dirty="0"/>
              <a:t> (Accessed: 6 November 2025).</a:t>
            </a:r>
            <a:endParaRPr lang="en-GB" dirty="0"/>
          </a:p>
          <a:p>
            <a:r>
              <a:rPr lang="en-GB" b="1" dirty="0"/>
              <a:t>NHS (2023a)</a:t>
            </a:r>
            <a:r>
              <a:rPr lang="en-GB" dirty="0"/>
              <a:t> </a:t>
            </a:r>
            <a:r>
              <a:rPr lang="en-GB" i="1" dirty="0"/>
              <a:t>Hepatitis B</a:t>
            </a:r>
            <a:r>
              <a:rPr lang="en-GB" dirty="0"/>
              <a:t>. NHS. Available at: </a:t>
            </a:r>
            <a:r>
              <a:rPr lang="en-GB" dirty="0">
                <a:hlinkClick r:id="rId4"/>
              </a:rPr>
              <a:t>https://www.nhs.uk/conditions/hepatitis-b/</a:t>
            </a:r>
            <a:r>
              <a:rPr lang="en-GB" dirty="0"/>
              <a:t> (Accessed: 6 November 2025).</a:t>
            </a:r>
            <a:endParaRPr lang="en-GB" dirty="0"/>
          </a:p>
          <a:p>
            <a:r>
              <a:rPr lang="en-GB" b="1" dirty="0"/>
              <a:t>NHS (2023b)</a:t>
            </a:r>
            <a:r>
              <a:rPr lang="en-GB" dirty="0"/>
              <a:t> </a:t>
            </a:r>
            <a:r>
              <a:rPr lang="en-GB" i="1" dirty="0"/>
              <a:t>Hepatitis B: Symptoms, causes, and prevention</a:t>
            </a:r>
            <a:r>
              <a:rPr lang="en-GB" dirty="0"/>
              <a:t>. Available via UWTSD Library.</a:t>
            </a:r>
            <a:endParaRPr lang="en-GB" dirty="0"/>
          </a:p>
          <a:p>
            <a:r>
              <a:rPr lang="en-GB" b="1" dirty="0"/>
              <a:t>Public Health England (2020)</a:t>
            </a:r>
            <a:r>
              <a:rPr lang="en-GB" dirty="0"/>
              <a:t> </a:t>
            </a:r>
            <a:r>
              <a:rPr lang="en-GB" i="1" dirty="0"/>
              <a:t>Health protection strategy</a:t>
            </a:r>
            <a:r>
              <a:rPr lang="en-GB" dirty="0"/>
              <a:t>. Available via UWTSD Library.</a:t>
            </a:r>
            <a:endParaRPr lang="en-GB" dirty="0"/>
          </a:p>
          <a:p>
            <a:r>
              <a:rPr lang="en-GB" b="1" dirty="0"/>
              <a:t>UKHSA (2019)</a:t>
            </a:r>
            <a:r>
              <a:rPr lang="en-GB" dirty="0"/>
              <a:t> </a:t>
            </a:r>
            <a:r>
              <a:rPr lang="en-GB" i="1" dirty="0"/>
              <a:t>Hepatitis B in England: 2019 Report</a:t>
            </a:r>
            <a:r>
              <a:rPr lang="en-GB" dirty="0"/>
              <a:t>. UK Health Security Agency. Available at: </a:t>
            </a:r>
            <a:r>
              <a:rPr lang="en-GB" dirty="0">
                <a:hlinkClick r:id="rId5"/>
              </a:rPr>
              <a:t>https://www.gov.uk/government/publications/hepatitis-b-in-england</a:t>
            </a:r>
            <a:r>
              <a:rPr lang="en-GB" dirty="0"/>
              <a:t> (Accessed: 6 November 2025).</a:t>
            </a:r>
            <a:endParaRPr lang="en-GB" dirty="0"/>
          </a:p>
          <a:p>
            <a:r>
              <a:rPr lang="en-GB" b="1" dirty="0"/>
              <a:t>WHO (2022a)</a:t>
            </a:r>
            <a:r>
              <a:rPr lang="en-GB" dirty="0"/>
              <a:t> </a:t>
            </a:r>
            <a:r>
              <a:rPr lang="en-GB" i="1" dirty="0"/>
              <a:t>Global hepatitis strategy</a:t>
            </a:r>
            <a:r>
              <a:rPr lang="en-GB" dirty="0"/>
              <a:t>. Available via UWTSD Library.</a:t>
            </a:r>
            <a:endParaRPr lang="en-GB" dirty="0"/>
          </a:p>
          <a:p>
            <a:r>
              <a:rPr lang="en-GB" b="1" dirty="0"/>
              <a:t>WHO (2022b)</a:t>
            </a:r>
            <a:r>
              <a:rPr lang="en-GB" dirty="0"/>
              <a:t> </a:t>
            </a:r>
            <a:r>
              <a:rPr lang="en-GB" i="1" dirty="0"/>
              <a:t>Hepatitis B Fact Sheet</a:t>
            </a:r>
            <a:r>
              <a:rPr lang="en-GB" dirty="0"/>
              <a:t>. World Health Organization. Available at: </a:t>
            </a:r>
            <a:r>
              <a:rPr lang="en-GB" dirty="0">
                <a:hlinkClick r:id="rId6"/>
              </a:rPr>
              <a:t>https://www.who.int/news-room/fact-sheets/detail/hepatitis-b</a:t>
            </a:r>
            <a:r>
              <a:rPr lang="en-GB" dirty="0"/>
              <a:t> (Accessed: 6 November 2025).</a:t>
            </a:r>
            <a:endParaRPr lang="en-GB" dirty="0"/>
          </a:p>
          <a:p>
            <a:endParaRPr lang="en-GB" dirty="0"/>
          </a:p>
          <a:p>
            <a:r>
              <a:rPr lang="en-GB" b="1" dirty="0"/>
              <a:t>Alica </a:t>
            </a:r>
            <a:r>
              <a:rPr lang="en-GB" b="1" dirty="0" err="1"/>
              <a:t>loy</a:t>
            </a:r>
            <a:r>
              <a:rPr lang="en-GB" b="1" dirty="0"/>
              <a:t> Williams </a:t>
            </a:r>
            <a:r>
              <a:rPr lang="en-GB" b="1" dirty="0" err="1"/>
              <a:t>Refrences</a:t>
            </a:r>
            <a:endParaRPr lang="en-GB" b="1" dirty="0"/>
          </a:p>
          <a:p>
            <a:r>
              <a:rPr lang="en-GB" dirty="0"/>
              <a:t>World Health Organization (2025) </a:t>
            </a:r>
            <a:r>
              <a:rPr lang="en-GB" i="1" dirty="0"/>
              <a:t>Hepatitis B fact sheet.</a:t>
            </a:r>
            <a:r>
              <a:rPr lang="en-GB" dirty="0"/>
              <a:t> Available at: [link] (Accessed: 30 October 2025).</a:t>
            </a:r>
            <a:endParaRPr lang="en-GB" dirty="0"/>
          </a:p>
          <a:p>
            <a:r>
              <a:rPr lang="en-GB" dirty="0"/>
              <a:t>UK Health Security Agency (2024) </a:t>
            </a:r>
            <a:r>
              <a:rPr lang="en-GB" i="1" dirty="0"/>
              <a:t>Hepatitis B in England (2024 report).</a:t>
            </a:r>
            <a:r>
              <a:rPr lang="en-GB" dirty="0"/>
              <a:t> Available at: [link] (Accessed: 30 October 2025).</a:t>
            </a:r>
            <a:endParaRPr lang="en-GB" dirty="0"/>
          </a:p>
          <a:p>
            <a:r>
              <a:rPr lang="en-GB" b="1" dirty="0"/>
              <a:t>Halisa  Elizabeth Garcia REFRENCES </a:t>
            </a:r>
            <a:endParaRPr lang="en-GB" b="1" dirty="0"/>
          </a:p>
          <a:p>
            <a:pPr fontAlgn="base"/>
            <a:r>
              <a:rPr lang="en-GB" u="sng" dirty="0">
                <a:hlinkClick r:id="rId7"/>
              </a:rPr>
              <a:t>https://www.nhs.uk/conditions/hepatitis-b/(Accessed:7</a:t>
            </a:r>
            <a:r>
              <a:rPr lang="en-GB" dirty="0"/>
              <a:t> November 2025). </a:t>
            </a:r>
            <a:r>
              <a:rPr lang="en-US" dirty="0"/>
              <a:t>​</a:t>
            </a:r>
            <a:endParaRPr lang="en-US" dirty="0"/>
          </a:p>
          <a:p>
            <a:pPr fontAlgn="base"/>
            <a:r>
              <a:rPr lang="en-GB" u="sng" dirty="0">
                <a:hlinkClick r:id="rId8"/>
              </a:rPr>
              <a:t>https://www.cdc.gov/hepatitis/hbv(accessed:7</a:t>
            </a:r>
            <a:r>
              <a:rPr lang="en-GB" dirty="0"/>
              <a:t> November 2025).</a:t>
            </a:r>
            <a:endParaRPr lang="en-US" dirty="0"/>
          </a:p>
          <a:p>
            <a:endParaRPr lang="en-GB" dirty="0"/>
          </a:p>
          <a:p>
            <a:pPr marL="0" marR="0" lvl="0" indent="0" algn="l" defTabSz="914400" rtl="0" eaLnBrk="0" fontAlgn="base" latinLnBrk="0" hangingPunct="0">
              <a:lnSpc>
                <a:spcPct val="100000"/>
              </a:lnSpc>
              <a:spcBef>
                <a:spcPct val="0"/>
              </a:spcBef>
              <a:spcAft>
                <a:spcPct val="0"/>
              </a:spcAft>
              <a:buClrTx/>
              <a:buSzTx/>
              <a:buFontTx/>
              <a:buChar char="•"/>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061845" algn="l"/>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p:cNvSpPr txBox="1"/>
          <p:nvPr/>
        </p:nvSpPr>
        <p:spPr>
          <a:xfrm>
            <a:off x="697716" y="16502"/>
            <a:ext cx="5443680" cy="368300"/>
          </a:xfrm>
          <a:prstGeom prst="rect">
            <a:avLst/>
          </a:prstGeom>
          <a:noFill/>
        </p:spPr>
        <p:txBody>
          <a:bodyPr wrap="square" rtlCol="0">
            <a:spAutoFit/>
          </a:bodyPr>
          <a:lstStyle/>
          <a:p>
            <a:r>
              <a:rPr lang="en-GB" b="1" dirty="0"/>
              <a:t>Fatemeh Kazeminojehdeh</a:t>
            </a:r>
            <a:r>
              <a:rPr lang="en-GB" dirty="0"/>
              <a:t> </a:t>
            </a:r>
            <a:r>
              <a:rPr lang="en-GB" b="1" dirty="0" err="1"/>
              <a:t>Refrencess</a:t>
            </a:r>
            <a:endParaRPr lang="en-GB"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dirty="0"/>
          </a:p>
        </p:txBody>
      </p:sp>
      <p:pic>
        <p:nvPicPr>
          <p:cNvPr id="8" name="Picture 7" descr="A white circle with a letter b in it"/>
          <p:cNvPicPr>
            <a:picLocks noChangeAspect="1"/>
          </p:cNvPicPr>
          <p:nvPr/>
        </p:nvPicPr>
        <p:blipFill>
          <a:blip r:embed="rId1">
            <a:lum bright="70000" contrast="-70000"/>
            <a:extLst>
              <a:ext uri="{28A0092B-C50C-407E-A947-70E740481C1C}">
                <a14:useLocalDpi xmlns:a14="http://schemas.microsoft.com/office/drawing/2010/main" val="0"/>
              </a:ext>
            </a:extLst>
          </a:blip>
          <a:stretch>
            <a:fillRect/>
          </a:stretch>
        </p:blipFill>
        <p:spPr>
          <a:xfrm>
            <a:off x="90792" y="-278860"/>
            <a:ext cx="12101208" cy="7016885"/>
          </a:xfrm>
          <a:prstGeom prst="rect">
            <a:avLst/>
          </a:prstGeom>
        </p:spPr>
      </p:pic>
      <p:sp>
        <p:nvSpPr>
          <p:cNvPr id="10" name="TextBox 9"/>
          <p:cNvSpPr txBox="1"/>
          <p:nvPr/>
        </p:nvSpPr>
        <p:spPr>
          <a:xfrm>
            <a:off x="-58367" y="0"/>
            <a:ext cx="11984477" cy="5354320"/>
          </a:xfrm>
          <a:prstGeom prst="rect">
            <a:avLst/>
          </a:prstGeom>
          <a:noFill/>
        </p:spPr>
        <p:txBody>
          <a:bodyPr wrap="square">
            <a:spAutoFit/>
          </a:bodyPr>
          <a:lstStyle/>
          <a:p>
            <a:pPr>
              <a:buNone/>
            </a:pPr>
            <a:r>
              <a:rPr lang="en-GB" b="1" dirty="0"/>
              <a:t>Reference List  Susan  Qadir Rashid</a:t>
            </a:r>
            <a:endParaRPr lang="en-GB" b="1" dirty="0"/>
          </a:p>
          <a:p>
            <a:pPr>
              <a:buFont typeface="Arial" panose="020B0604020202020204" pitchFamily="34" charset="0"/>
              <a:buChar char="•"/>
            </a:pPr>
            <a:r>
              <a:rPr lang="en-GB" b="1" dirty="0"/>
              <a:t>Martyn, R., Lewis, J. and Patel, A. (2023) </a:t>
            </a:r>
            <a:r>
              <a:rPr lang="en-GB" b="1" i="1" dirty="0"/>
              <a:t>Community-based outbreak control: Policy and practice in UK settings</a:t>
            </a:r>
            <a:r>
              <a:rPr lang="en-GB" b="1" dirty="0"/>
              <a:t>. London: Public Health Policy Press.</a:t>
            </a:r>
            <a:endParaRPr lang="en-GB" b="1" dirty="0"/>
          </a:p>
          <a:p>
            <a:pPr>
              <a:buFont typeface="Arial" panose="020B0604020202020204" pitchFamily="34" charset="0"/>
              <a:buChar char="•"/>
            </a:pPr>
            <a:r>
              <a:rPr lang="en-GB" b="1" dirty="0"/>
              <a:t>Nikolopoulou, G., Ahmed, S. and Turner, D. (2023) ‘Preparedness of healthcare systems for viral outbreaks: Lessons from hepatitis B’, </a:t>
            </a:r>
            <a:r>
              <a:rPr lang="en-GB" b="1" i="1" dirty="0"/>
              <a:t>British Journal of Public Health</a:t>
            </a:r>
            <a:r>
              <a:rPr lang="en-GB" b="1" dirty="0"/>
              <a:t>, 45(2), pp. 112–125.</a:t>
            </a:r>
            <a:endParaRPr lang="en-GB" b="1" dirty="0"/>
          </a:p>
          <a:p>
            <a:pPr>
              <a:buFont typeface="Arial" panose="020B0604020202020204" pitchFamily="34" charset="0"/>
              <a:buChar char="•"/>
            </a:pPr>
            <a:r>
              <a:rPr lang="en-GB" b="1" dirty="0"/>
              <a:t>Panjaitan, M., Clarke, H. and Osei, K. (2023) ‘The role of media and community leaders in outbreak communication’, </a:t>
            </a:r>
            <a:r>
              <a:rPr lang="en-GB" b="1" i="1" dirty="0"/>
              <a:t>Journal of Health Communication</a:t>
            </a:r>
            <a:r>
              <a:rPr lang="en-GB" b="1" dirty="0"/>
              <a:t>, 28(3), pp. 201–215.</a:t>
            </a:r>
            <a:endParaRPr lang="en-GB" b="1" dirty="0"/>
          </a:p>
          <a:p>
            <a:pPr>
              <a:buFont typeface="Arial" panose="020B0604020202020204" pitchFamily="34" charset="0"/>
              <a:buChar char="•"/>
            </a:pPr>
            <a:endParaRPr lang="en-GB" b="1" dirty="0"/>
          </a:p>
          <a:p>
            <a:pPr>
              <a:buFont typeface="Arial" panose="020B0604020202020204" pitchFamily="34" charset="0"/>
              <a:buChar char="•"/>
            </a:pPr>
            <a:r>
              <a:rPr lang="en-GB" b="1" dirty="0"/>
              <a:t>Refrences  by Shukri Abdukkhadir Omar</a:t>
            </a:r>
            <a:endParaRPr lang="en-GB" b="1" dirty="0"/>
          </a:p>
          <a:p>
            <a:pPr>
              <a:buFont typeface="Arial" panose="020B0604020202020204" pitchFamily="34" charset="0"/>
              <a:buChar char="•"/>
            </a:pPr>
            <a:r>
              <a:rPr lang="en-GB" b="1" dirty="0"/>
              <a:t>WHO (2024). Hepatitis B. [online] World Health Organization. Available at:</a:t>
            </a:r>
            <a:endParaRPr lang="en-GB" b="1" dirty="0"/>
          </a:p>
          <a:p>
            <a:pPr>
              <a:buFont typeface="Arial" panose="020B0604020202020204" pitchFamily="34" charset="0"/>
              <a:buChar char="•"/>
            </a:pPr>
            <a:r>
              <a:rPr lang="en-GB" b="1" dirty="0"/>
              <a:t>https://www.who.int/news-room/fact-sheets/detail/hepatitis-b</a:t>
            </a:r>
            <a:endParaRPr lang="en-GB" b="1" dirty="0"/>
          </a:p>
          <a:p>
            <a:pPr>
              <a:buFont typeface="Arial" panose="020B0604020202020204" pitchFamily="34" charset="0"/>
              <a:buChar char="•"/>
            </a:pPr>
            <a:endParaRPr lang="en-GB" b="1" dirty="0"/>
          </a:p>
          <a:p>
            <a:pPr>
              <a:buFont typeface="Arial" panose="020B0604020202020204" pitchFamily="34" charset="0"/>
              <a:buChar char="•"/>
            </a:pPr>
            <a:r>
              <a:rPr lang="en-GB" b="1" dirty="0"/>
              <a:t>‌UK (2024). Hepatitis B in England 2024. [online] GOV.UK. Available at:</a:t>
            </a:r>
            <a:endParaRPr lang="en-GB" b="1" dirty="0"/>
          </a:p>
          <a:p>
            <a:pPr>
              <a:buFont typeface="Arial" panose="020B0604020202020204" pitchFamily="34" charset="0"/>
              <a:buChar char="•"/>
            </a:pPr>
            <a:r>
              <a:rPr lang="en-GB" b="1" dirty="0"/>
              <a:t>https://www.gov.uk/government/publications/hepatitis-b-in-england/hepatitis-b-in-</a:t>
            </a:r>
            <a:endParaRPr lang="en-GB" b="1" dirty="0"/>
          </a:p>
          <a:p>
            <a:pPr>
              <a:buFont typeface="Arial" panose="020B0604020202020204" pitchFamily="34" charset="0"/>
              <a:buChar char="•"/>
            </a:pPr>
            <a:r>
              <a:rPr lang="en-GB" b="1" dirty="0"/>
              <a:t>england-2024.</a:t>
            </a:r>
            <a:endParaRPr lang="en-GB" b="1" dirty="0"/>
          </a:p>
          <a:p>
            <a:pPr>
              <a:buFont typeface="Arial" panose="020B0604020202020204" pitchFamily="34" charset="0"/>
              <a:buChar char="•"/>
            </a:pPr>
            <a:endParaRPr lang="en-GB" b="1" dirty="0"/>
          </a:p>
          <a:p>
            <a:pPr>
              <a:buFont typeface="Arial" panose="020B0604020202020204" pitchFamily="34" charset="0"/>
              <a:buChar char="•"/>
            </a:pPr>
            <a:r>
              <a:rPr lang="en-GB" b="1" dirty="0"/>
              <a:t>Hepatitis B. (n.d.). Available at:</a:t>
            </a:r>
            <a:endParaRPr lang="en-GB" b="1" dirty="0"/>
          </a:p>
          <a:p>
            <a:pPr>
              <a:buFont typeface="Arial" panose="020B0604020202020204" pitchFamily="34" charset="0"/>
              <a:buChar char="•"/>
            </a:pPr>
            <a:r>
              <a:rPr lang="en-GB" b="1" dirty="0"/>
              <a:t>https://assets.publishing.service.gov.uk/media/68385046e0f10eed80aafad9/Hepa</a:t>
            </a:r>
            <a:endParaRPr lang="en-GB" b="1" dirty="0"/>
          </a:p>
          <a:p>
            <a:pPr>
              <a:buFont typeface="Arial" panose="020B0604020202020204" pitchFamily="34" charset="0"/>
              <a:buChar char="•"/>
            </a:pPr>
            <a:r>
              <a:rPr lang="en-GB" b="1" dirty="0"/>
              <a:t>titis-B-green_book-chapter-18-06-03-2025.pdf</a:t>
            </a:r>
            <a:endParaRPr lang="en-GB" b="1" dirty="0"/>
          </a:p>
        </p:txBody>
      </p:sp>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16179</Words>
  <Application>WPS Presentation</Application>
  <PresentationFormat>Widescreen</PresentationFormat>
  <Paragraphs>243</Paragraphs>
  <Slides>18</Slides>
  <Notes>5</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18</vt:i4>
      </vt:variant>
    </vt:vector>
  </HeadingPairs>
  <TitlesOfParts>
    <vt:vector size="34" baseType="lpstr">
      <vt:lpstr>Arial</vt:lpstr>
      <vt:lpstr>SimSun</vt:lpstr>
      <vt:lpstr>Wingdings</vt:lpstr>
      <vt:lpstr>Dreaming Outloud Pro</vt:lpstr>
      <vt:lpstr>Calibri</vt:lpstr>
      <vt:lpstr>Aharoni</vt:lpstr>
      <vt:lpstr>Amasis MT Pro Medium</vt:lpstr>
      <vt:lpstr>Abadi</vt:lpstr>
      <vt:lpstr>Segoe Print</vt:lpstr>
      <vt:lpstr>Yu Gothic UI Semibold</vt:lpstr>
      <vt:lpstr>Calibri Light</vt:lpstr>
      <vt:lpstr>Microsoft YaHei</vt:lpstr>
      <vt:lpstr>Arial Unicode MS</vt:lpstr>
      <vt:lpstr>Aptos</vt:lpstr>
      <vt:lpstr>Segoe UI</vt:lpstr>
      <vt:lpstr>Office 2013 - 2022 Theme</vt:lpstr>
      <vt:lpstr>   module Name : Introduction to Public Health (LCHS4008_LON) Assignment Title: Assessment 1 Group discussion  Lecturer: : Mrs Caroline Salami Presented by: Group 2   Fatemeh Kazeminojehdeh (2442621) Alica Loy WilliamS (2435009) Susan Qadir Rashid (2437666) Shukri Abdulkhadir Omar( 2441430) Halisa Elizabeth Gracia (241412)   </vt:lpstr>
      <vt:lpstr>Introduction to Case Study E – Hepatitis B</vt:lpstr>
      <vt:lpstr>PowerPoint 演示文稿</vt:lpstr>
      <vt:lpstr>PowerPoint 演示文稿</vt:lpstr>
      <vt:lpstr>PowerPoint 演示文稿</vt:lpstr>
      <vt:lpstr>Hepatitis B</vt:lpstr>
      <vt:lpstr>How can a disease be monitored</vt:lpstr>
      <vt:lpstr>How is the data collected</vt:lpstr>
      <vt:lpstr>How is the data collected</vt:lpstr>
      <vt:lpstr>Vaccination </vt:lpstr>
      <vt:lpstr>  </vt:lpstr>
      <vt:lpstr>PowerPoint 演示文稿</vt:lpstr>
      <vt:lpstr>UK Government Policies and Strategie Title: Public Health Policies  </vt:lpstr>
      <vt:lpstr>PowerPoint 演示文稿</vt:lpstr>
      <vt:lpstr>PowerPoint 演示文稿</vt:lpstr>
      <vt:lpstr>PowerPoint 演示文稿</vt:lpstr>
      <vt:lpstr>REFRENCESS</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Cooper</dc:creator>
  <cp:lastModifiedBy>Daria K</cp:lastModifiedBy>
  <cp:revision>55</cp:revision>
  <dcterms:created xsi:type="dcterms:W3CDTF">2025-10-26T15:23:00Z</dcterms:created>
  <dcterms:modified xsi:type="dcterms:W3CDTF">2025-11-10T00:49:11Z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A50B448612834E16825BEB64101AA398_13</vt:lpwstr>
  </property>
  <property fmtid="{D5CDD505-2E9C-101B-9397-08002B2CF9AE}" pid="3" name="KSOProductBuildVer">
    <vt:lpwstr>2057-12.2.0.23155</vt:lpwstr>
  </property>
</Properties>
</file>