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notesMasterIdLst>
    <p:notesMasterId r:id="rId7"/>
  </p:notesMasterIdLst>
  <p:sldIdLst>
    <p:sldId id="256" r:id="rId2"/>
    <p:sldId id="258" r:id="rId3"/>
    <p:sldId id="264" r:id="rId4"/>
    <p:sldId id="262" r:id="rId5"/>
    <p:sldId id="263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EA8548-6858-4AFE-ADBD-CA438B0FF387}" type="doc">
      <dgm:prSet loTypeId="urn:microsoft.com/office/officeart/2005/8/layout/v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DBA21B-CF73-4FE4-BA70-C5317AE7996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Collaboration connects professionals across different markets and industries.</a:t>
          </a:r>
        </a:p>
      </dgm:t>
    </dgm:pt>
    <dgm:pt modelId="{ED65F674-8209-41A9-8808-7E383141856F}" type="parTrans" cxnId="{51CEFEBB-D4B8-41F2-95C1-93ABBF863147}">
      <dgm:prSet/>
      <dgm:spPr/>
      <dgm:t>
        <a:bodyPr/>
        <a:lstStyle/>
        <a:p>
          <a:endParaRPr lang="en-US"/>
        </a:p>
      </dgm:t>
    </dgm:pt>
    <dgm:pt modelId="{E3ECFC11-80AE-4AEE-AE6E-06D25E70E0F7}" type="sibTrans" cxnId="{51CEFEBB-D4B8-41F2-95C1-93ABBF863147}">
      <dgm:prSet/>
      <dgm:spPr/>
      <dgm:t>
        <a:bodyPr/>
        <a:lstStyle/>
        <a:p>
          <a:endParaRPr lang="en-US"/>
        </a:p>
      </dgm:t>
    </dgm:pt>
    <dgm:pt modelId="{E2F58780-4CC7-41D8-8250-BB651ECE71E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Global companies like Siemens and General Electric use knowledge-sharing platforms.</a:t>
          </a:r>
        </a:p>
      </dgm:t>
    </dgm:pt>
    <dgm:pt modelId="{D92EA3D6-2DB4-49CB-8DA5-6C38C8C8BED4}" type="parTrans" cxnId="{F03BF7FC-657F-4775-A756-0AFEE96AD2BA}">
      <dgm:prSet/>
      <dgm:spPr/>
      <dgm:t>
        <a:bodyPr/>
        <a:lstStyle/>
        <a:p>
          <a:endParaRPr lang="en-US"/>
        </a:p>
      </dgm:t>
    </dgm:pt>
    <dgm:pt modelId="{7201207C-C300-4E18-A502-428A64CF471F}" type="sibTrans" cxnId="{F03BF7FC-657F-4775-A756-0AFEE96AD2BA}">
      <dgm:prSet/>
      <dgm:spPr/>
      <dgm:t>
        <a:bodyPr/>
        <a:lstStyle/>
        <a:p>
          <a:endParaRPr lang="en-US"/>
        </a:p>
      </dgm:t>
    </dgm:pt>
    <dgm:pt modelId="{39DF5991-48A4-46F3-87CC-A4B618950FD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Cross-border teamwork enhances cultural intelligence and business adaptability (Tudor &amp;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Paisilazarescu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, 2013).</a:t>
          </a:r>
        </a:p>
      </dgm:t>
    </dgm:pt>
    <dgm:pt modelId="{B6646A9D-3A36-4711-AE9B-F9B81E5616B0}" type="parTrans" cxnId="{3DA75EBB-3426-458A-B25A-B78FA044673B}">
      <dgm:prSet/>
      <dgm:spPr/>
      <dgm:t>
        <a:bodyPr/>
        <a:lstStyle/>
        <a:p>
          <a:endParaRPr lang="en-US"/>
        </a:p>
      </dgm:t>
    </dgm:pt>
    <dgm:pt modelId="{CA78EEE0-B4D9-4F6B-B5EB-1FAE7D64FB8E}" type="sibTrans" cxnId="{3DA75EBB-3426-458A-B25A-B78FA044673B}">
      <dgm:prSet/>
      <dgm:spPr/>
      <dgm:t>
        <a:bodyPr/>
        <a:lstStyle/>
        <a:p>
          <a:endParaRPr lang="en-US"/>
        </a:p>
      </dgm:t>
    </dgm:pt>
    <dgm:pt modelId="{D0CBA86D-3CA8-487C-9215-5281CAC595F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Employees develop problem-solving skills by learning from international teams.</a:t>
          </a:r>
        </a:p>
      </dgm:t>
    </dgm:pt>
    <dgm:pt modelId="{02659A54-D45C-4BB2-BF3B-36E360D22932}" type="parTrans" cxnId="{55D56587-022F-430A-8D8F-A8D11330181C}">
      <dgm:prSet/>
      <dgm:spPr/>
      <dgm:t>
        <a:bodyPr/>
        <a:lstStyle/>
        <a:p>
          <a:endParaRPr lang="en-US"/>
        </a:p>
      </dgm:t>
    </dgm:pt>
    <dgm:pt modelId="{83BA9A23-83D9-4F45-B53F-64072200E49D}" type="sibTrans" cxnId="{55D56587-022F-430A-8D8F-A8D11330181C}">
      <dgm:prSet/>
      <dgm:spPr/>
      <dgm:t>
        <a:bodyPr/>
        <a:lstStyle/>
        <a:p>
          <a:endParaRPr lang="en-US"/>
        </a:p>
      </dgm:t>
    </dgm:pt>
    <dgm:pt modelId="{60A9C850-C2B3-45FB-93D1-7C8D65C2C3A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Knowledge-sharing fosters long-term partnerships and global expansion</a:t>
          </a:r>
          <a:r>
            <a:rPr lang="en-US" sz="9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36576080-100F-4E53-999F-D2BC7AB4EDF9}" type="parTrans" cxnId="{2FAEBF14-6034-4BF6-9D80-FAD9BF728714}">
      <dgm:prSet/>
      <dgm:spPr/>
      <dgm:t>
        <a:bodyPr/>
        <a:lstStyle/>
        <a:p>
          <a:endParaRPr lang="en-US"/>
        </a:p>
      </dgm:t>
    </dgm:pt>
    <dgm:pt modelId="{0FCEDA2F-BE29-4F25-8540-6190DA4EFCF6}" type="sibTrans" cxnId="{2FAEBF14-6034-4BF6-9D80-FAD9BF728714}">
      <dgm:prSet/>
      <dgm:spPr/>
      <dgm:t>
        <a:bodyPr/>
        <a:lstStyle/>
        <a:p>
          <a:endParaRPr lang="en-US"/>
        </a:p>
      </dgm:t>
    </dgm:pt>
    <dgm:pt modelId="{26E23498-D8CF-437B-AAA9-48E63B7FE63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Reduces duplication of efforts by allowing teams to access shared solutions.</a:t>
          </a:r>
        </a:p>
      </dgm:t>
    </dgm:pt>
    <dgm:pt modelId="{DE607ABB-27D7-4B2D-9723-C4C3A98559B3}" type="parTrans" cxnId="{7E8B8E1E-87B2-4FA3-BC6D-4A0260A0F622}">
      <dgm:prSet/>
      <dgm:spPr/>
      <dgm:t>
        <a:bodyPr/>
        <a:lstStyle/>
        <a:p>
          <a:endParaRPr lang="en-US"/>
        </a:p>
      </dgm:t>
    </dgm:pt>
    <dgm:pt modelId="{FE13859F-472D-4270-9E9E-C695673AB69B}" type="sibTrans" cxnId="{7E8B8E1E-87B2-4FA3-BC6D-4A0260A0F622}">
      <dgm:prSet/>
      <dgm:spPr/>
      <dgm:t>
        <a:bodyPr/>
        <a:lstStyle/>
        <a:p>
          <a:endParaRPr lang="en-US"/>
        </a:p>
      </dgm:t>
    </dgm:pt>
    <dgm:pt modelId="{F95E2F1B-2492-4B1E-BC17-F3969AB5121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Encourages companies to establish centers of excellence for global collaboration</a:t>
          </a:r>
          <a:r>
            <a:rPr lang="en-US" sz="9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E074578C-917C-4FF5-85B8-350332D314E9}" type="parTrans" cxnId="{82D84BC2-E641-4B90-983C-D90D9E3B4C6A}">
      <dgm:prSet/>
      <dgm:spPr/>
      <dgm:t>
        <a:bodyPr/>
        <a:lstStyle/>
        <a:p>
          <a:endParaRPr lang="en-US"/>
        </a:p>
      </dgm:t>
    </dgm:pt>
    <dgm:pt modelId="{1FB77035-6CB8-4E3A-A350-E95049BF4CDA}" type="sibTrans" cxnId="{82D84BC2-E641-4B90-983C-D90D9E3B4C6A}">
      <dgm:prSet/>
      <dgm:spPr/>
      <dgm:t>
        <a:bodyPr/>
        <a:lstStyle/>
        <a:p>
          <a:endParaRPr lang="en-US"/>
        </a:p>
      </dgm:t>
    </dgm:pt>
    <dgm:pt modelId="{D808F7EF-AC80-40C3-8CD1-1B300574C1A7}" type="pres">
      <dgm:prSet presAssocID="{E4EA8548-6858-4AFE-ADBD-CA438B0FF387}" presName="linear" presStyleCnt="0">
        <dgm:presLayoutVars>
          <dgm:animLvl val="lvl"/>
          <dgm:resizeHandles val="exact"/>
        </dgm:presLayoutVars>
      </dgm:prSet>
      <dgm:spPr/>
    </dgm:pt>
    <dgm:pt modelId="{BE2ED32E-B7BC-4975-B506-76D5EF26CE4C}" type="pres">
      <dgm:prSet presAssocID="{50DBA21B-CF73-4FE4-BA70-C5317AE7996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A6E0898-5252-47DF-B79C-0D14B72BF611}" type="pres">
      <dgm:prSet presAssocID="{E3ECFC11-80AE-4AEE-AE6E-06D25E70E0F7}" presName="spacer" presStyleCnt="0"/>
      <dgm:spPr/>
    </dgm:pt>
    <dgm:pt modelId="{66BA0E23-C090-41B4-9E93-F35315F67D4E}" type="pres">
      <dgm:prSet presAssocID="{E2F58780-4CC7-41D8-8250-BB651ECE71E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025B28C-B646-4DC4-A3D1-4072B76F4DC2}" type="pres">
      <dgm:prSet presAssocID="{7201207C-C300-4E18-A502-428A64CF471F}" presName="spacer" presStyleCnt="0"/>
      <dgm:spPr/>
    </dgm:pt>
    <dgm:pt modelId="{7D60F7A1-5DB6-4C4F-AAF1-52F1648CE357}" type="pres">
      <dgm:prSet presAssocID="{39DF5991-48A4-46F3-87CC-A4B618950FD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7FF45ED-6E36-40B3-9ADA-476DCB36776D}" type="pres">
      <dgm:prSet presAssocID="{CA78EEE0-B4D9-4F6B-B5EB-1FAE7D64FB8E}" presName="spacer" presStyleCnt="0"/>
      <dgm:spPr/>
    </dgm:pt>
    <dgm:pt modelId="{65CA54CC-BC59-4EB6-8862-19B0C5013786}" type="pres">
      <dgm:prSet presAssocID="{D0CBA86D-3CA8-487C-9215-5281CAC595F3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CB010BF-E36B-4AAD-B63D-FDF7AE545A80}" type="pres">
      <dgm:prSet presAssocID="{83BA9A23-83D9-4F45-B53F-64072200E49D}" presName="spacer" presStyleCnt="0"/>
      <dgm:spPr/>
    </dgm:pt>
    <dgm:pt modelId="{E3850CD9-B084-4F76-8B54-4A996436F3C0}" type="pres">
      <dgm:prSet presAssocID="{60A9C850-C2B3-45FB-93D1-7C8D65C2C3A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5C44960-F0BC-412C-B5CC-A03469349CB5}" type="pres">
      <dgm:prSet presAssocID="{0FCEDA2F-BE29-4F25-8540-6190DA4EFCF6}" presName="spacer" presStyleCnt="0"/>
      <dgm:spPr/>
    </dgm:pt>
    <dgm:pt modelId="{FD672562-E92D-4F59-9C47-338E976870AE}" type="pres">
      <dgm:prSet presAssocID="{26E23498-D8CF-437B-AAA9-48E63B7FE63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7D72866-44F1-41BA-BEE7-271C9B44AC23}" type="pres">
      <dgm:prSet presAssocID="{FE13859F-472D-4270-9E9E-C695673AB69B}" presName="spacer" presStyleCnt="0"/>
      <dgm:spPr/>
    </dgm:pt>
    <dgm:pt modelId="{537587BC-DAE6-49A4-94A4-4D39E12D28DC}" type="pres">
      <dgm:prSet presAssocID="{F95E2F1B-2492-4B1E-BC17-F3969AB5121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2FAEBF14-6034-4BF6-9D80-FAD9BF728714}" srcId="{E4EA8548-6858-4AFE-ADBD-CA438B0FF387}" destId="{60A9C850-C2B3-45FB-93D1-7C8D65C2C3A6}" srcOrd="4" destOrd="0" parTransId="{36576080-100F-4E53-999F-D2BC7AB4EDF9}" sibTransId="{0FCEDA2F-BE29-4F25-8540-6190DA4EFCF6}"/>
    <dgm:cxn modelId="{7E8B8E1E-87B2-4FA3-BC6D-4A0260A0F622}" srcId="{E4EA8548-6858-4AFE-ADBD-CA438B0FF387}" destId="{26E23498-D8CF-437B-AAA9-48E63B7FE633}" srcOrd="5" destOrd="0" parTransId="{DE607ABB-27D7-4B2D-9723-C4C3A98559B3}" sibTransId="{FE13859F-472D-4270-9E9E-C695673AB69B}"/>
    <dgm:cxn modelId="{E0380821-E31D-4F79-90EB-85BBC4D689F9}" type="presOf" srcId="{50DBA21B-CF73-4FE4-BA70-C5317AE7996B}" destId="{BE2ED32E-B7BC-4975-B506-76D5EF26CE4C}" srcOrd="0" destOrd="0" presId="urn:microsoft.com/office/officeart/2005/8/layout/vList2"/>
    <dgm:cxn modelId="{E372D223-06FD-47DD-AC1A-495955C028AF}" type="presOf" srcId="{E4EA8548-6858-4AFE-ADBD-CA438B0FF387}" destId="{D808F7EF-AC80-40C3-8CD1-1B300574C1A7}" srcOrd="0" destOrd="0" presId="urn:microsoft.com/office/officeart/2005/8/layout/vList2"/>
    <dgm:cxn modelId="{28DAB735-1685-46F9-80BE-E0483CEF0D24}" type="presOf" srcId="{26E23498-D8CF-437B-AAA9-48E63B7FE633}" destId="{FD672562-E92D-4F59-9C47-338E976870AE}" srcOrd="0" destOrd="0" presId="urn:microsoft.com/office/officeart/2005/8/layout/vList2"/>
    <dgm:cxn modelId="{C9ACE452-038A-4351-B422-860C80098D63}" type="presOf" srcId="{E2F58780-4CC7-41D8-8250-BB651ECE71EB}" destId="{66BA0E23-C090-41B4-9E93-F35315F67D4E}" srcOrd="0" destOrd="0" presId="urn:microsoft.com/office/officeart/2005/8/layout/vList2"/>
    <dgm:cxn modelId="{55D56587-022F-430A-8D8F-A8D11330181C}" srcId="{E4EA8548-6858-4AFE-ADBD-CA438B0FF387}" destId="{D0CBA86D-3CA8-487C-9215-5281CAC595F3}" srcOrd="3" destOrd="0" parTransId="{02659A54-D45C-4BB2-BF3B-36E360D22932}" sibTransId="{83BA9A23-83D9-4F45-B53F-64072200E49D}"/>
    <dgm:cxn modelId="{CA6FCF8C-B050-4982-9435-3FFCC5013956}" type="presOf" srcId="{F95E2F1B-2492-4B1E-BC17-F3969AB5121B}" destId="{537587BC-DAE6-49A4-94A4-4D39E12D28DC}" srcOrd="0" destOrd="0" presId="urn:microsoft.com/office/officeart/2005/8/layout/vList2"/>
    <dgm:cxn modelId="{91FFCC96-2CD4-471F-9C02-8411C7C5B01E}" type="presOf" srcId="{D0CBA86D-3CA8-487C-9215-5281CAC595F3}" destId="{65CA54CC-BC59-4EB6-8862-19B0C5013786}" srcOrd="0" destOrd="0" presId="urn:microsoft.com/office/officeart/2005/8/layout/vList2"/>
    <dgm:cxn modelId="{CB86549B-1E91-4A95-A98C-70E99012D646}" type="presOf" srcId="{39DF5991-48A4-46F3-87CC-A4B618950FD6}" destId="{7D60F7A1-5DB6-4C4F-AAF1-52F1648CE357}" srcOrd="0" destOrd="0" presId="urn:microsoft.com/office/officeart/2005/8/layout/vList2"/>
    <dgm:cxn modelId="{3DA75EBB-3426-458A-B25A-B78FA044673B}" srcId="{E4EA8548-6858-4AFE-ADBD-CA438B0FF387}" destId="{39DF5991-48A4-46F3-87CC-A4B618950FD6}" srcOrd="2" destOrd="0" parTransId="{B6646A9D-3A36-4711-AE9B-F9B81E5616B0}" sibTransId="{CA78EEE0-B4D9-4F6B-B5EB-1FAE7D64FB8E}"/>
    <dgm:cxn modelId="{51CEFEBB-D4B8-41F2-95C1-93ABBF863147}" srcId="{E4EA8548-6858-4AFE-ADBD-CA438B0FF387}" destId="{50DBA21B-CF73-4FE4-BA70-C5317AE7996B}" srcOrd="0" destOrd="0" parTransId="{ED65F674-8209-41A9-8808-7E383141856F}" sibTransId="{E3ECFC11-80AE-4AEE-AE6E-06D25E70E0F7}"/>
    <dgm:cxn modelId="{82D84BC2-E641-4B90-983C-D90D9E3B4C6A}" srcId="{E4EA8548-6858-4AFE-ADBD-CA438B0FF387}" destId="{F95E2F1B-2492-4B1E-BC17-F3969AB5121B}" srcOrd="6" destOrd="0" parTransId="{E074578C-917C-4FF5-85B8-350332D314E9}" sibTransId="{1FB77035-6CB8-4E3A-A350-E95049BF4CDA}"/>
    <dgm:cxn modelId="{FD2E71E6-7AE5-4443-9CA8-FF794DECABB1}" type="presOf" srcId="{60A9C850-C2B3-45FB-93D1-7C8D65C2C3A6}" destId="{E3850CD9-B084-4F76-8B54-4A996436F3C0}" srcOrd="0" destOrd="0" presId="urn:microsoft.com/office/officeart/2005/8/layout/vList2"/>
    <dgm:cxn modelId="{F03BF7FC-657F-4775-A756-0AFEE96AD2BA}" srcId="{E4EA8548-6858-4AFE-ADBD-CA438B0FF387}" destId="{E2F58780-4CC7-41D8-8250-BB651ECE71EB}" srcOrd="1" destOrd="0" parTransId="{D92EA3D6-2DB4-49CB-8DA5-6C38C8C8BED4}" sibTransId="{7201207C-C300-4E18-A502-428A64CF471F}"/>
    <dgm:cxn modelId="{771D0912-D559-4C23-9946-8DCA1CEEC3C2}" type="presParOf" srcId="{D808F7EF-AC80-40C3-8CD1-1B300574C1A7}" destId="{BE2ED32E-B7BC-4975-B506-76D5EF26CE4C}" srcOrd="0" destOrd="0" presId="urn:microsoft.com/office/officeart/2005/8/layout/vList2"/>
    <dgm:cxn modelId="{9AB8BBB8-EF8B-4A8D-BC96-E017C82A0571}" type="presParOf" srcId="{D808F7EF-AC80-40C3-8CD1-1B300574C1A7}" destId="{2A6E0898-5252-47DF-B79C-0D14B72BF611}" srcOrd="1" destOrd="0" presId="urn:microsoft.com/office/officeart/2005/8/layout/vList2"/>
    <dgm:cxn modelId="{09BDF60E-53F9-48DD-8EA8-57E9C1F991CA}" type="presParOf" srcId="{D808F7EF-AC80-40C3-8CD1-1B300574C1A7}" destId="{66BA0E23-C090-41B4-9E93-F35315F67D4E}" srcOrd="2" destOrd="0" presId="urn:microsoft.com/office/officeart/2005/8/layout/vList2"/>
    <dgm:cxn modelId="{B0B0512F-F8A8-472F-AB8D-FEFBF10544C3}" type="presParOf" srcId="{D808F7EF-AC80-40C3-8CD1-1B300574C1A7}" destId="{2025B28C-B646-4DC4-A3D1-4072B76F4DC2}" srcOrd="3" destOrd="0" presId="urn:microsoft.com/office/officeart/2005/8/layout/vList2"/>
    <dgm:cxn modelId="{F8E52E2C-CDA0-4CC5-89AD-6C3B486D9233}" type="presParOf" srcId="{D808F7EF-AC80-40C3-8CD1-1B300574C1A7}" destId="{7D60F7A1-5DB6-4C4F-AAF1-52F1648CE357}" srcOrd="4" destOrd="0" presId="urn:microsoft.com/office/officeart/2005/8/layout/vList2"/>
    <dgm:cxn modelId="{8E1C1F95-B709-4349-BA27-FD489410E6C1}" type="presParOf" srcId="{D808F7EF-AC80-40C3-8CD1-1B300574C1A7}" destId="{37FF45ED-6E36-40B3-9ADA-476DCB36776D}" srcOrd="5" destOrd="0" presId="urn:microsoft.com/office/officeart/2005/8/layout/vList2"/>
    <dgm:cxn modelId="{3FA8F47B-A6AA-4FE6-8A0D-21228A9652DB}" type="presParOf" srcId="{D808F7EF-AC80-40C3-8CD1-1B300574C1A7}" destId="{65CA54CC-BC59-4EB6-8862-19B0C5013786}" srcOrd="6" destOrd="0" presId="urn:microsoft.com/office/officeart/2005/8/layout/vList2"/>
    <dgm:cxn modelId="{56402AD9-8426-4EFC-A144-9221356D8954}" type="presParOf" srcId="{D808F7EF-AC80-40C3-8CD1-1B300574C1A7}" destId="{DCB010BF-E36B-4AAD-B63D-FDF7AE545A80}" srcOrd="7" destOrd="0" presId="urn:microsoft.com/office/officeart/2005/8/layout/vList2"/>
    <dgm:cxn modelId="{E368B920-8AC1-41CE-A6B9-221D82A8DBB6}" type="presParOf" srcId="{D808F7EF-AC80-40C3-8CD1-1B300574C1A7}" destId="{E3850CD9-B084-4F76-8B54-4A996436F3C0}" srcOrd="8" destOrd="0" presId="urn:microsoft.com/office/officeart/2005/8/layout/vList2"/>
    <dgm:cxn modelId="{10EF2118-A63D-4EA1-BCC4-0820185CD7F1}" type="presParOf" srcId="{D808F7EF-AC80-40C3-8CD1-1B300574C1A7}" destId="{05C44960-F0BC-412C-B5CC-A03469349CB5}" srcOrd="9" destOrd="0" presId="urn:microsoft.com/office/officeart/2005/8/layout/vList2"/>
    <dgm:cxn modelId="{A245B92B-02A6-4AB5-9453-5813B6A92F78}" type="presParOf" srcId="{D808F7EF-AC80-40C3-8CD1-1B300574C1A7}" destId="{FD672562-E92D-4F59-9C47-338E976870AE}" srcOrd="10" destOrd="0" presId="urn:microsoft.com/office/officeart/2005/8/layout/vList2"/>
    <dgm:cxn modelId="{38638DFE-8F45-42B6-B621-EB6E15AEC3BD}" type="presParOf" srcId="{D808F7EF-AC80-40C3-8CD1-1B300574C1A7}" destId="{87D72866-44F1-41BA-BEE7-271C9B44AC23}" srcOrd="11" destOrd="0" presId="urn:microsoft.com/office/officeart/2005/8/layout/vList2"/>
    <dgm:cxn modelId="{86CA21DA-D4DE-4554-8468-F1CCA6F19BBB}" type="presParOf" srcId="{D808F7EF-AC80-40C3-8CD1-1B300574C1A7}" destId="{537587BC-DAE6-49A4-94A4-4D39E12D28D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B2395A-1666-49C9-B579-D60A7273F94B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551936B-10E0-42F0-ABA6-47458D26517B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Cloud-based platforms (e.g., Microsoft Teams, Slack, Asana) enable real-time learning.</a:t>
          </a:r>
        </a:p>
      </dgm:t>
    </dgm:pt>
    <dgm:pt modelId="{BC5F295E-3F02-4689-8EFF-0426D78C6C68}" type="parTrans" cxnId="{8A974530-0F22-411B-AAFF-AC4F8A4C3DB9}">
      <dgm:prSet/>
      <dgm:spPr/>
      <dgm:t>
        <a:bodyPr/>
        <a:lstStyle/>
        <a:p>
          <a:endParaRPr lang="en-US"/>
        </a:p>
      </dgm:t>
    </dgm:pt>
    <dgm:pt modelId="{F646C6ED-EA36-4A1A-AED5-657DF995708B}" type="sibTrans" cxnId="{8A974530-0F22-411B-AAFF-AC4F8A4C3DB9}">
      <dgm:prSet/>
      <dgm:spPr/>
      <dgm:t>
        <a:bodyPr/>
        <a:lstStyle/>
        <a:p>
          <a:endParaRPr lang="en-US"/>
        </a:p>
      </dgm:t>
    </dgm:pt>
    <dgm:pt modelId="{68F8CA15-BD1B-4357-AD85-203E846342C9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Artificial intelligence supports personalized team-based learning experiences.</a:t>
          </a:r>
        </a:p>
      </dgm:t>
    </dgm:pt>
    <dgm:pt modelId="{3A23CD3E-7CE1-434F-B4ED-E2C0CB76959B}" type="parTrans" cxnId="{122A5A3B-33EF-477D-B984-F2C7912AD8E9}">
      <dgm:prSet/>
      <dgm:spPr/>
      <dgm:t>
        <a:bodyPr/>
        <a:lstStyle/>
        <a:p>
          <a:endParaRPr lang="en-US"/>
        </a:p>
      </dgm:t>
    </dgm:pt>
    <dgm:pt modelId="{33C3116C-230E-49DA-843E-C2E9BBFA4F96}" type="sibTrans" cxnId="{122A5A3B-33EF-477D-B984-F2C7912AD8E9}">
      <dgm:prSet/>
      <dgm:spPr/>
      <dgm:t>
        <a:bodyPr/>
        <a:lstStyle/>
        <a:p>
          <a:endParaRPr lang="en-US"/>
        </a:p>
      </dgm:t>
    </dgm:pt>
    <dgm:pt modelId="{B9DD2E6B-5C9F-47D8-A5D2-07056EBBC3F6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Virtual reality (VR) training simulates real-world business scenarios for global teams.</a:t>
          </a:r>
        </a:p>
      </dgm:t>
    </dgm:pt>
    <dgm:pt modelId="{4A5C7D06-C93B-4451-AE42-E25454647B34}" type="parTrans" cxnId="{330E3FE0-9CDB-4109-B864-87C2CADE6E38}">
      <dgm:prSet/>
      <dgm:spPr/>
      <dgm:t>
        <a:bodyPr/>
        <a:lstStyle/>
        <a:p>
          <a:endParaRPr lang="en-US"/>
        </a:p>
      </dgm:t>
    </dgm:pt>
    <dgm:pt modelId="{1E9F53E1-958E-4D9B-ACC4-45D426574A40}" type="sibTrans" cxnId="{330E3FE0-9CDB-4109-B864-87C2CADE6E38}">
      <dgm:prSet/>
      <dgm:spPr/>
      <dgm:t>
        <a:bodyPr/>
        <a:lstStyle/>
        <a:p>
          <a:endParaRPr lang="en-US"/>
        </a:p>
      </dgm:t>
    </dgm:pt>
    <dgm:pt modelId="{0F7F419A-DF00-4BC2-AA8D-01D53286C568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Companies like Accenture use AI-driven coaching programs (Accenture, 2021).Digital collaboration reduces reliance on travel and lowers operational costs.</a:t>
          </a:r>
        </a:p>
      </dgm:t>
    </dgm:pt>
    <dgm:pt modelId="{EF156B6E-597E-4A16-99B9-C00B1CB8000C}" type="parTrans" cxnId="{227974D3-B6D5-41A0-9A63-62052D5546A9}">
      <dgm:prSet/>
      <dgm:spPr/>
      <dgm:t>
        <a:bodyPr/>
        <a:lstStyle/>
        <a:p>
          <a:endParaRPr lang="en-US"/>
        </a:p>
      </dgm:t>
    </dgm:pt>
    <dgm:pt modelId="{2D3720B2-314C-414D-A2E0-CD7DE880C90F}" type="sibTrans" cxnId="{227974D3-B6D5-41A0-9A63-62052D5546A9}">
      <dgm:prSet/>
      <dgm:spPr/>
      <dgm:t>
        <a:bodyPr/>
        <a:lstStyle/>
        <a:p>
          <a:endParaRPr lang="en-US"/>
        </a:p>
      </dgm:t>
    </dgm:pt>
    <dgm:pt modelId="{1CCFCE93-3E00-480C-A94A-031CAEF961B4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Blockchain technology enhances secure knowledge sharing across companies.</a:t>
          </a:r>
        </a:p>
      </dgm:t>
    </dgm:pt>
    <dgm:pt modelId="{D472808C-D4DF-4407-A005-1C5833B465EC}" type="parTrans" cxnId="{2E37BF25-56B4-40C4-BC01-A1A4E31EA98D}">
      <dgm:prSet/>
      <dgm:spPr/>
      <dgm:t>
        <a:bodyPr/>
        <a:lstStyle/>
        <a:p>
          <a:endParaRPr lang="en-US"/>
        </a:p>
      </dgm:t>
    </dgm:pt>
    <dgm:pt modelId="{F84B2EF8-EE1C-46DD-821A-77FDC2C91589}" type="sibTrans" cxnId="{2E37BF25-56B4-40C4-BC01-A1A4E31EA98D}">
      <dgm:prSet/>
      <dgm:spPr/>
      <dgm:t>
        <a:bodyPr/>
        <a:lstStyle/>
        <a:p>
          <a:endParaRPr lang="en-US"/>
        </a:p>
      </dgm:t>
    </dgm:pt>
    <dgm:pt modelId="{EF77EEBE-A6B6-4D99-A267-384BC136C122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The rise of the "metaverse workplace" enables immersive team collaboration.</a:t>
          </a:r>
        </a:p>
      </dgm:t>
    </dgm:pt>
    <dgm:pt modelId="{5525F450-F53E-423B-ACB2-8765F642D854}" type="parTrans" cxnId="{3ADD5141-F8F6-4916-B771-91A1B518A86D}">
      <dgm:prSet/>
      <dgm:spPr/>
      <dgm:t>
        <a:bodyPr/>
        <a:lstStyle/>
        <a:p>
          <a:endParaRPr lang="en-US"/>
        </a:p>
      </dgm:t>
    </dgm:pt>
    <dgm:pt modelId="{127BA53D-60D7-433D-AD28-BEB6384EC2C0}" type="sibTrans" cxnId="{3ADD5141-F8F6-4916-B771-91A1B518A86D}">
      <dgm:prSet/>
      <dgm:spPr/>
      <dgm:t>
        <a:bodyPr/>
        <a:lstStyle/>
        <a:p>
          <a:endParaRPr lang="en-US"/>
        </a:p>
      </dgm:t>
    </dgm:pt>
    <dgm:pt modelId="{C706C78F-399F-420B-9CB1-D01D309DCEBB}" type="pres">
      <dgm:prSet presAssocID="{41B2395A-1666-49C9-B579-D60A7273F94B}" presName="Name0" presStyleCnt="0">
        <dgm:presLayoutVars>
          <dgm:dir/>
          <dgm:resizeHandles val="exact"/>
        </dgm:presLayoutVars>
      </dgm:prSet>
      <dgm:spPr/>
    </dgm:pt>
    <dgm:pt modelId="{752484CE-80D1-49A2-B38A-182062F1FE3B}" type="pres">
      <dgm:prSet presAssocID="{8551936B-10E0-42F0-ABA6-47458D26517B}" presName="node" presStyleLbl="node1" presStyleIdx="0" presStyleCnt="6">
        <dgm:presLayoutVars>
          <dgm:bulletEnabled val="1"/>
        </dgm:presLayoutVars>
      </dgm:prSet>
      <dgm:spPr/>
    </dgm:pt>
    <dgm:pt modelId="{CC3D6058-4C8B-4D95-9B7D-620CC30B441B}" type="pres">
      <dgm:prSet presAssocID="{F646C6ED-EA36-4A1A-AED5-657DF995708B}" presName="sibTrans" presStyleLbl="sibTrans1D1" presStyleIdx="0" presStyleCnt="5"/>
      <dgm:spPr/>
    </dgm:pt>
    <dgm:pt modelId="{C7602295-0110-46DA-BB1D-D932EE0B8359}" type="pres">
      <dgm:prSet presAssocID="{F646C6ED-EA36-4A1A-AED5-657DF995708B}" presName="connectorText" presStyleLbl="sibTrans1D1" presStyleIdx="0" presStyleCnt="5"/>
      <dgm:spPr/>
    </dgm:pt>
    <dgm:pt modelId="{20A030B8-CB0E-431C-8F67-852D4026FCE3}" type="pres">
      <dgm:prSet presAssocID="{68F8CA15-BD1B-4357-AD85-203E846342C9}" presName="node" presStyleLbl="node1" presStyleIdx="1" presStyleCnt="6">
        <dgm:presLayoutVars>
          <dgm:bulletEnabled val="1"/>
        </dgm:presLayoutVars>
      </dgm:prSet>
      <dgm:spPr/>
    </dgm:pt>
    <dgm:pt modelId="{ABFDD41B-6751-4AA7-9A07-559D83BE497C}" type="pres">
      <dgm:prSet presAssocID="{33C3116C-230E-49DA-843E-C2E9BBFA4F96}" presName="sibTrans" presStyleLbl="sibTrans1D1" presStyleIdx="1" presStyleCnt="5"/>
      <dgm:spPr/>
    </dgm:pt>
    <dgm:pt modelId="{7CEE510E-2806-4B22-9D14-DBE5BC9BDFB4}" type="pres">
      <dgm:prSet presAssocID="{33C3116C-230E-49DA-843E-C2E9BBFA4F96}" presName="connectorText" presStyleLbl="sibTrans1D1" presStyleIdx="1" presStyleCnt="5"/>
      <dgm:spPr/>
    </dgm:pt>
    <dgm:pt modelId="{E8C98F45-6E15-421B-B49C-B0638E932420}" type="pres">
      <dgm:prSet presAssocID="{B9DD2E6B-5C9F-47D8-A5D2-07056EBBC3F6}" presName="node" presStyleLbl="node1" presStyleIdx="2" presStyleCnt="6">
        <dgm:presLayoutVars>
          <dgm:bulletEnabled val="1"/>
        </dgm:presLayoutVars>
      </dgm:prSet>
      <dgm:spPr/>
    </dgm:pt>
    <dgm:pt modelId="{7CC63110-C3D7-47BF-B95F-8AD4CBAC3331}" type="pres">
      <dgm:prSet presAssocID="{1E9F53E1-958E-4D9B-ACC4-45D426574A40}" presName="sibTrans" presStyleLbl="sibTrans1D1" presStyleIdx="2" presStyleCnt="5"/>
      <dgm:spPr/>
    </dgm:pt>
    <dgm:pt modelId="{7C2F8EF4-82F3-4820-9063-053E49FBC706}" type="pres">
      <dgm:prSet presAssocID="{1E9F53E1-958E-4D9B-ACC4-45D426574A40}" presName="connectorText" presStyleLbl="sibTrans1D1" presStyleIdx="2" presStyleCnt="5"/>
      <dgm:spPr/>
    </dgm:pt>
    <dgm:pt modelId="{4C384505-0FCE-4DD1-AE1B-E1B63A1BFFBE}" type="pres">
      <dgm:prSet presAssocID="{0F7F419A-DF00-4BC2-AA8D-01D53286C568}" presName="node" presStyleLbl="node1" presStyleIdx="3" presStyleCnt="6">
        <dgm:presLayoutVars>
          <dgm:bulletEnabled val="1"/>
        </dgm:presLayoutVars>
      </dgm:prSet>
      <dgm:spPr/>
    </dgm:pt>
    <dgm:pt modelId="{504D0F2C-49B1-4167-99FD-9EB5F0D2572C}" type="pres">
      <dgm:prSet presAssocID="{2D3720B2-314C-414D-A2E0-CD7DE880C90F}" presName="sibTrans" presStyleLbl="sibTrans1D1" presStyleIdx="3" presStyleCnt="5"/>
      <dgm:spPr/>
    </dgm:pt>
    <dgm:pt modelId="{E7234853-EC82-47F8-9DCC-ACFF9518E62C}" type="pres">
      <dgm:prSet presAssocID="{2D3720B2-314C-414D-A2E0-CD7DE880C90F}" presName="connectorText" presStyleLbl="sibTrans1D1" presStyleIdx="3" presStyleCnt="5"/>
      <dgm:spPr/>
    </dgm:pt>
    <dgm:pt modelId="{12E5E339-44AA-4C83-B2D5-3E9106F54E6F}" type="pres">
      <dgm:prSet presAssocID="{1CCFCE93-3E00-480C-A94A-031CAEF961B4}" presName="node" presStyleLbl="node1" presStyleIdx="4" presStyleCnt="6">
        <dgm:presLayoutVars>
          <dgm:bulletEnabled val="1"/>
        </dgm:presLayoutVars>
      </dgm:prSet>
      <dgm:spPr/>
    </dgm:pt>
    <dgm:pt modelId="{61486FFF-750A-45FD-A615-42708F6CB85A}" type="pres">
      <dgm:prSet presAssocID="{F84B2EF8-EE1C-46DD-821A-77FDC2C91589}" presName="sibTrans" presStyleLbl="sibTrans1D1" presStyleIdx="4" presStyleCnt="5"/>
      <dgm:spPr/>
    </dgm:pt>
    <dgm:pt modelId="{BD39F5E7-C95D-42B7-B0FF-EDDEF4F6784C}" type="pres">
      <dgm:prSet presAssocID="{F84B2EF8-EE1C-46DD-821A-77FDC2C91589}" presName="connectorText" presStyleLbl="sibTrans1D1" presStyleIdx="4" presStyleCnt="5"/>
      <dgm:spPr/>
    </dgm:pt>
    <dgm:pt modelId="{39601C72-4DC6-4FD3-83DC-0352B4BF50C7}" type="pres">
      <dgm:prSet presAssocID="{EF77EEBE-A6B6-4D99-A267-384BC136C122}" presName="node" presStyleLbl="node1" presStyleIdx="5" presStyleCnt="6">
        <dgm:presLayoutVars>
          <dgm:bulletEnabled val="1"/>
        </dgm:presLayoutVars>
      </dgm:prSet>
      <dgm:spPr/>
    </dgm:pt>
  </dgm:ptLst>
  <dgm:cxnLst>
    <dgm:cxn modelId="{C5CE2005-6DDD-4DBC-8337-E58373AC739F}" type="presOf" srcId="{68F8CA15-BD1B-4357-AD85-203E846342C9}" destId="{20A030B8-CB0E-431C-8F67-852D4026FCE3}" srcOrd="0" destOrd="0" presId="urn:microsoft.com/office/officeart/2016/7/layout/RepeatingBendingProcessNew"/>
    <dgm:cxn modelId="{2E5D3A25-E135-4C4C-8A55-5DB8C8D6A5FB}" type="presOf" srcId="{8551936B-10E0-42F0-ABA6-47458D26517B}" destId="{752484CE-80D1-49A2-B38A-182062F1FE3B}" srcOrd="0" destOrd="0" presId="urn:microsoft.com/office/officeart/2016/7/layout/RepeatingBendingProcessNew"/>
    <dgm:cxn modelId="{2E37BF25-56B4-40C4-BC01-A1A4E31EA98D}" srcId="{41B2395A-1666-49C9-B579-D60A7273F94B}" destId="{1CCFCE93-3E00-480C-A94A-031CAEF961B4}" srcOrd="4" destOrd="0" parTransId="{D472808C-D4DF-4407-A005-1C5833B465EC}" sibTransId="{F84B2EF8-EE1C-46DD-821A-77FDC2C91589}"/>
    <dgm:cxn modelId="{F7DCDB25-9EAB-4D56-80A5-C9F34031923E}" type="presOf" srcId="{B9DD2E6B-5C9F-47D8-A5D2-07056EBBC3F6}" destId="{E8C98F45-6E15-421B-B49C-B0638E932420}" srcOrd="0" destOrd="0" presId="urn:microsoft.com/office/officeart/2016/7/layout/RepeatingBendingProcessNew"/>
    <dgm:cxn modelId="{8A974530-0F22-411B-AAFF-AC4F8A4C3DB9}" srcId="{41B2395A-1666-49C9-B579-D60A7273F94B}" destId="{8551936B-10E0-42F0-ABA6-47458D26517B}" srcOrd="0" destOrd="0" parTransId="{BC5F295E-3F02-4689-8EFF-0426D78C6C68}" sibTransId="{F646C6ED-EA36-4A1A-AED5-657DF995708B}"/>
    <dgm:cxn modelId="{122A5A3B-33EF-477D-B984-F2C7912AD8E9}" srcId="{41B2395A-1666-49C9-B579-D60A7273F94B}" destId="{68F8CA15-BD1B-4357-AD85-203E846342C9}" srcOrd="1" destOrd="0" parTransId="{3A23CD3E-7CE1-434F-B4ED-E2C0CB76959B}" sibTransId="{33C3116C-230E-49DA-843E-C2E9BBFA4F96}"/>
    <dgm:cxn modelId="{0EDEFE5D-F8D9-4266-B38C-311DD7738355}" type="presOf" srcId="{1E9F53E1-958E-4D9B-ACC4-45D426574A40}" destId="{7CC63110-C3D7-47BF-B95F-8AD4CBAC3331}" srcOrd="0" destOrd="0" presId="urn:microsoft.com/office/officeart/2016/7/layout/RepeatingBendingProcessNew"/>
    <dgm:cxn modelId="{3ADD5141-F8F6-4916-B771-91A1B518A86D}" srcId="{41B2395A-1666-49C9-B579-D60A7273F94B}" destId="{EF77EEBE-A6B6-4D99-A267-384BC136C122}" srcOrd="5" destOrd="0" parTransId="{5525F450-F53E-423B-ACB2-8765F642D854}" sibTransId="{127BA53D-60D7-433D-AD28-BEB6384EC2C0}"/>
    <dgm:cxn modelId="{E49F5F6D-F8E6-4190-96A4-717BBE3C385B}" type="presOf" srcId="{EF77EEBE-A6B6-4D99-A267-384BC136C122}" destId="{39601C72-4DC6-4FD3-83DC-0352B4BF50C7}" srcOrd="0" destOrd="0" presId="urn:microsoft.com/office/officeart/2016/7/layout/RepeatingBendingProcessNew"/>
    <dgm:cxn modelId="{AEAF407E-8BAA-43F1-9823-319E6409A909}" type="presOf" srcId="{2D3720B2-314C-414D-A2E0-CD7DE880C90F}" destId="{E7234853-EC82-47F8-9DCC-ACFF9518E62C}" srcOrd="1" destOrd="0" presId="urn:microsoft.com/office/officeart/2016/7/layout/RepeatingBendingProcessNew"/>
    <dgm:cxn modelId="{97CDD18D-AD8C-4C14-856B-AB42BECADD6D}" type="presOf" srcId="{33C3116C-230E-49DA-843E-C2E9BBFA4F96}" destId="{7CEE510E-2806-4B22-9D14-DBE5BC9BDFB4}" srcOrd="1" destOrd="0" presId="urn:microsoft.com/office/officeart/2016/7/layout/RepeatingBendingProcessNew"/>
    <dgm:cxn modelId="{91FF8A8E-665E-4EF3-8C4C-77D458F7E47E}" type="presOf" srcId="{F84B2EF8-EE1C-46DD-821A-77FDC2C91589}" destId="{BD39F5E7-C95D-42B7-B0FF-EDDEF4F6784C}" srcOrd="1" destOrd="0" presId="urn:microsoft.com/office/officeart/2016/7/layout/RepeatingBendingProcessNew"/>
    <dgm:cxn modelId="{187B9E96-3DF5-42C7-B85D-795C60E957A5}" type="presOf" srcId="{33C3116C-230E-49DA-843E-C2E9BBFA4F96}" destId="{ABFDD41B-6751-4AA7-9A07-559D83BE497C}" srcOrd="0" destOrd="0" presId="urn:microsoft.com/office/officeart/2016/7/layout/RepeatingBendingProcessNew"/>
    <dgm:cxn modelId="{CE7E8F97-8B43-4D4D-B7F2-C8794F0900FD}" type="presOf" srcId="{1E9F53E1-958E-4D9B-ACC4-45D426574A40}" destId="{7C2F8EF4-82F3-4820-9063-053E49FBC706}" srcOrd="1" destOrd="0" presId="urn:microsoft.com/office/officeart/2016/7/layout/RepeatingBendingProcessNew"/>
    <dgm:cxn modelId="{25AABD9C-38D1-423E-9DE6-40E2644220C8}" type="presOf" srcId="{F646C6ED-EA36-4A1A-AED5-657DF995708B}" destId="{CC3D6058-4C8B-4D95-9B7D-620CC30B441B}" srcOrd="0" destOrd="0" presId="urn:microsoft.com/office/officeart/2016/7/layout/RepeatingBendingProcessNew"/>
    <dgm:cxn modelId="{2A6BC49E-B924-4E13-9188-BBB0ABD5714A}" type="presOf" srcId="{0F7F419A-DF00-4BC2-AA8D-01D53286C568}" destId="{4C384505-0FCE-4DD1-AE1B-E1B63A1BFFBE}" srcOrd="0" destOrd="0" presId="urn:microsoft.com/office/officeart/2016/7/layout/RepeatingBendingProcessNew"/>
    <dgm:cxn modelId="{AD9949B3-7387-40C5-9391-7D78C65A4481}" type="presOf" srcId="{1CCFCE93-3E00-480C-A94A-031CAEF961B4}" destId="{12E5E339-44AA-4C83-B2D5-3E9106F54E6F}" srcOrd="0" destOrd="0" presId="urn:microsoft.com/office/officeart/2016/7/layout/RepeatingBendingProcessNew"/>
    <dgm:cxn modelId="{E9A552CB-ED26-40E5-BA3C-B3204C23AE81}" type="presOf" srcId="{F84B2EF8-EE1C-46DD-821A-77FDC2C91589}" destId="{61486FFF-750A-45FD-A615-42708F6CB85A}" srcOrd="0" destOrd="0" presId="urn:microsoft.com/office/officeart/2016/7/layout/RepeatingBendingProcessNew"/>
    <dgm:cxn modelId="{227974D3-B6D5-41A0-9A63-62052D5546A9}" srcId="{41B2395A-1666-49C9-B579-D60A7273F94B}" destId="{0F7F419A-DF00-4BC2-AA8D-01D53286C568}" srcOrd="3" destOrd="0" parTransId="{EF156B6E-597E-4A16-99B9-C00B1CB8000C}" sibTransId="{2D3720B2-314C-414D-A2E0-CD7DE880C90F}"/>
    <dgm:cxn modelId="{330E3FE0-9CDB-4109-B864-87C2CADE6E38}" srcId="{41B2395A-1666-49C9-B579-D60A7273F94B}" destId="{B9DD2E6B-5C9F-47D8-A5D2-07056EBBC3F6}" srcOrd="2" destOrd="0" parTransId="{4A5C7D06-C93B-4451-AE42-E25454647B34}" sibTransId="{1E9F53E1-958E-4D9B-ACC4-45D426574A40}"/>
    <dgm:cxn modelId="{EF5626F1-2BCA-4367-9046-B8670EE81A21}" type="presOf" srcId="{41B2395A-1666-49C9-B579-D60A7273F94B}" destId="{C706C78F-399F-420B-9CB1-D01D309DCEBB}" srcOrd="0" destOrd="0" presId="urn:microsoft.com/office/officeart/2016/7/layout/RepeatingBendingProcessNew"/>
    <dgm:cxn modelId="{F64FDDF7-B421-4840-85C3-758A7C31A09F}" type="presOf" srcId="{2D3720B2-314C-414D-A2E0-CD7DE880C90F}" destId="{504D0F2C-49B1-4167-99FD-9EB5F0D2572C}" srcOrd="0" destOrd="0" presId="urn:microsoft.com/office/officeart/2016/7/layout/RepeatingBendingProcessNew"/>
    <dgm:cxn modelId="{016357FC-744F-492F-BA2D-3055528BA608}" type="presOf" srcId="{F646C6ED-EA36-4A1A-AED5-657DF995708B}" destId="{C7602295-0110-46DA-BB1D-D932EE0B8359}" srcOrd="1" destOrd="0" presId="urn:microsoft.com/office/officeart/2016/7/layout/RepeatingBendingProcessNew"/>
    <dgm:cxn modelId="{50728E19-98B6-4A15-BD21-40C7A8ADD607}" type="presParOf" srcId="{C706C78F-399F-420B-9CB1-D01D309DCEBB}" destId="{752484CE-80D1-49A2-B38A-182062F1FE3B}" srcOrd="0" destOrd="0" presId="urn:microsoft.com/office/officeart/2016/7/layout/RepeatingBendingProcessNew"/>
    <dgm:cxn modelId="{D6FD3DE6-6823-4999-B8A9-5AD7E1E6B0A0}" type="presParOf" srcId="{C706C78F-399F-420B-9CB1-D01D309DCEBB}" destId="{CC3D6058-4C8B-4D95-9B7D-620CC30B441B}" srcOrd="1" destOrd="0" presId="urn:microsoft.com/office/officeart/2016/7/layout/RepeatingBendingProcessNew"/>
    <dgm:cxn modelId="{B879D0BE-581D-4F53-811D-003EF6A380D3}" type="presParOf" srcId="{CC3D6058-4C8B-4D95-9B7D-620CC30B441B}" destId="{C7602295-0110-46DA-BB1D-D932EE0B8359}" srcOrd="0" destOrd="0" presId="urn:microsoft.com/office/officeart/2016/7/layout/RepeatingBendingProcessNew"/>
    <dgm:cxn modelId="{79D4E88B-AD84-4A7E-AE26-82B2E16EA869}" type="presParOf" srcId="{C706C78F-399F-420B-9CB1-D01D309DCEBB}" destId="{20A030B8-CB0E-431C-8F67-852D4026FCE3}" srcOrd="2" destOrd="0" presId="urn:microsoft.com/office/officeart/2016/7/layout/RepeatingBendingProcessNew"/>
    <dgm:cxn modelId="{A2445BEA-07B2-4CE4-8521-761F8F2F554C}" type="presParOf" srcId="{C706C78F-399F-420B-9CB1-D01D309DCEBB}" destId="{ABFDD41B-6751-4AA7-9A07-559D83BE497C}" srcOrd="3" destOrd="0" presId="urn:microsoft.com/office/officeart/2016/7/layout/RepeatingBendingProcessNew"/>
    <dgm:cxn modelId="{8FE84ADB-0F12-4A35-9ED4-BF1E08BB2685}" type="presParOf" srcId="{ABFDD41B-6751-4AA7-9A07-559D83BE497C}" destId="{7CEE510E-2806-4B22-9D14-DBE5BC9BDFB4}" srcOrd="0" destOrd="0" presId="urn:microsoft.com/office/officeart/2016/7/layout/RepeatingBendingProcessNew"/>
    <dgm:cxn modelId="{4F4426FD-FB14-42FB-851D-1630E3722B71}" type="presParOf" srcId="{C706C78F-399F-420B-9CB1-D01D309DCEBB}" destId="{E8C98F45-6E15-421B-B49C-B0638E932420}" srcOrd="4" destOrd="0" presId="urn:microsoft.com/office/officeart/2016/7/layout/RepeatingBendingProcessNew"/>
    <dgm:cxn modelId="{B77A6330-30EE-44EF-A760-828F7AFF0348}" type="presParOf" srcId="{C706C78F-399F-420B-9CB1-D01D309DCEBB}" destId="{7CC63110-C3D7-47BF-B95F-8AD4CBAC3331}" srcOrd="5" destOrd="0" presId="urn:microsoft.com/office/officeart/2016/7/layout/RepeatingBendingProcessNew"/>
    <dgm:cxn modelId="{DD575EDB-8FF6-4FDF-9216-931E6AF5822A}" type="presParOf" srcId="{7CC63110-C3D7-47BF-B95F-8AD4CBAC3331}" destId="{7C2F8EF4-82F3-4820-9063-053E49FBC706}" srcOrd="0" destOrd="0" presId="urn:microsoft.com/office/officeart/2016/7/layout/RepeatingBendingProcessNew"/>
    <dgm:cxn modelId="{733EED20-DB86-4889-A1A0-C5CFC2F2871E}" type="presParOf" srcId="{C706C78F-399F-420B-9CB1-D01D309DCEBB}" destId="{4C384505-0FCE-4DD1-AE1B-E1B63A1BFFBE}" srcOrd="6" destOrd="0" presId="urn:microsoft.com/office/officeart/2016/7/layout/RepeatingBendingProcessNew"/>
    <dgm:cxn modelId="{545EB909-BFC5-4730-8A9C-F9137C20C2E9}" type="presParOf" srcId="{C706C78F-399F-420B-9CB1-D01D309DCEBB}" destId="{504D0F2C-49B1-4167-99FD-9EB5F0D2572C}" srcOrd="7" destOrd="0" presId="urn:microsoft.com/office/officeart/2016/7/layout/RepeatingBendingProcessNew"/>
    <dgm:cxn modelId="{EB12CF86-9C50-4B4B-AF9A-D8F1D777754B}" type="presParOf" srcId="{504D0F2C-49B1-4167-99FD-9EB5F0D2572C}" destId="{E7234853-EC82-47F8-9DCC-ACFF9518E62C}" srcOrd="0" destOrd="0" presId="urn:microsoft.com/office/officeart/2016/7/layout/RepeatingBendingProcessNew"/>
    <dgm:cxn modelId="{7C4C0441-A067-4000-BB44-9A53B69869C6}" type="presParOf" srcId="{C706C78F-399F-420B-9CB1-D01D309DCEBB}" destId="{12E5E339-44AA-4C83-B2D5-3E9106F54E6F}" srcOrd="8" destOrd="0" presId="urn:microsoft.com/office/officeart/2016/7/layout/RepeatingBendingProcessNew"/>
    <dgm:cxn modelId="{99B4256A-B5BC-41E4-9C4F-82E86271B2D0}" type="presParOf" srcId="{C706C78F-399F-420B-9CB1-D01D309DCEBB}" destId="{61486FFF-750A-45FD-A615-42708F6CB85A}" srcOrd="9" destOrd="0" presId="urn:microsoft.com/office/officeart/2016/7/layout/RepeatingBendingProcessNew"/>
    <dgm:cxn modelId="{582CC925-2F1F-45FE-9C3B-D5F5F417F56A}" type="presParOf" srcId="{61486FFF-750A-45FD-A615-42708F6CB85A}" destId="{BD39F5E7-C95D-42B7-B0FF-EDDEF4F6784C}" srcOrd="0" destOrd="0" presId="urn:microsoft.com/office/officeart/2016/7/layout/RepeatingBendingProcessNew"/>
    <dgm:cxn modelId="{7E44B9A0-74D1-4307-9129-F05D5CD8C38E}" type="presParOf" srcId="{C706C78F-399F-420B-9CB1-D01D309DCEBB}" destId="{39601C72-4DC6-4FD3-83DC-0352B4BF50C7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2ED32E-B7BC-4975-B506-76D5EF26CE4C}">
      <dsp:nvSpPr>
        <dsp:cNvPr id="0" name=""/>
        <dsp:cNvSpPr/>
      </dsp:nvSpPr>
      <dsp:spPr>
        <a:xfrm>
          <a:off x="0" y="5280"/>
          <a:ext cx="7145867" cy="5304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Collaboration connects professionals across different markets and industries.</a:t>
          </a:r>
        </a:p>
      </dsp:txBody>
      <dsp:txXfrm>
        <a:off x="25894" y="31174"/>
        <a:ext cx="7094079" cy="478660"/>
      </dsp:txXfrm>
    </dsp:sp>
    <dsp:sp modelId="{66BA0E23-C090-41B4-9E93-F35315F67D4E}">
      <dsp:nvSpPr>
        <dsp:cNvPr id="0" name=""/>
        <dsp:cNvSpPr/>
      </dsp:nvSpPr>
      <dsp:spPr>
        <a:xfrm>
          <a:off x="0" y="561649"/>
          <a:ext cx="7145867" cy="5304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Global companies like Siemens and General Electric use knowledge-sharing platforms.</a:t>
          </a:r>
        </a:p>
      </dsp:txBody>
      <dsp:txXfrm>
        <a:off x="25894" y="587543"/>
        <a:ext cx="7094079" cy="478660"/>
      </dsp:txXfrm>
    </dsp:sp>
    <dsp:sp modelId="{7D60F7A1-5DB6-4C4F-AAF1-52F1648CE357}">
      <dsp:nvSpPr>
        <dsp:cNvPr id="0" name=""/>
        <dsp:cNvSpPr/>
      </dsp:nvSpPr>
      <dsp:spPr>
        <a:xfrm>
          <a:off x="0" y="1118017"/>
          <a:ext cx="7145867" cy="5304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Cross-border teamwork enhances cultural intelligence and business adaptability (Tudor &amp;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Paisilazarescu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, 2013).</a:t>
          </a:r>
        </a:p>
      </dsp:txBody>
      <dsp:txXfrm>
        <a:off x="25894" y="1143911"/>
        <a:ext cx="7094079" cy="478660"/>
      </dsp:txXfrm>
    </dsp:sp>
    <dsp:sp modelId="{65CA54CC-BC59-4EB6-8862-19B0C5013786}">
      <dsp:nvSpPr>
        <dsp:cNvPr id="0" name=""/>
        <dsp:cNvSpPr/>
      </dsp:nvSpPr>
      <dsp:spPr>
        <a:xfrm>
          <a:off x="0" y="1674386"/>
          <a:ext cx="7145867" cy="5304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Employees develop problem-solving skills by learning from international teams.</a:t>
          </a:r>
        </a:p>
      </dsp:txBody>
      <dsp:txXfrm>
        <a:off x="25894" y="1700280"/>
        <a:ext cx="7094079" cy="478660"/>
      </dsp:txXfrm>
    </dsp:sp>
    <dsp:sp modelId="{E3850CD9-B084-4F76-8B54-4A996436F3C0}">
      <dsp:nvSpPr>
        <dsp:cNvPr id="0" name=""/>
        <dsp:cNvSpPr/>
      </dsp:nvSpPr>
      <dsp:spPr>
        <a:xfrm>
          <a:off x="0" y="2230755"/>
          <a:ext cx="7145867" cy="5304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Knowledge-sharing fosters long-term partnerships and global expansion</a:t>
          </a:r>
          <a:r>
            <a:rPr lang="en-US" sz="9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25894" y="2256649"/>
        <a:ext cx="7094079" cy="478660"/>
      </dsp:txXfrm>
    </dsp:sp>
    <dsp:sp modelId="{FD672562-E92D-4F59-9C47-338E976870AE}">
      <dsp:nvSpPr>
        <dsp:cNvPr id="0" name=""/>
        <dsp:cNvSpPr/>
      </dsp:nvSpPr>
      <dsp:spPr>
        <a:xfrm>
          <a:off x="0" y="2787124"/>
          <a:ext cx="7145867" cy="5304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Reduces duplication of efforts by allowing teams to access shared solutions.</a:t>
          </a:r>
        </a:p>
      </dsp:txBody>
      <dsp:txXfrm>
        <a:off x="25894" y="2813018"/>
        <a:ext cx="7094079" cy="478660"/>
      </dsp:txXfrm>
    </dsp:sp>
    <dsp:sp modelId="{537587BC-DAE6-49A4-94A4-4D39E12D28DC}">
      <dsp:nvSpPr>
        <dsp:cNvPr id="0" name=""/>
        <dsp:cNvSpPr/>
      </dsp:nvSpPr>
      <dsp:spPr>
        <a:xfrm>
          <a:off x="0" y="3343492"/>
          <a:ext cx="7145867" cy="5304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Encourages companies to establish centers of excellence for global collaboration</a:t>
          </a:r>
          <a:r>
            <a:rPr lang="en-US" sz="9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25894" y="3369386"/>
        <a:ext cx="7094079" cy="4786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3D6058-4C8B-4D95-9B7D-620CC30B441B}">
      <dsp:nvSpPr>
        <dsp:cNvPr id="0" name=""/>
        <dsp:cNvSpPr/>
      </dsp:nvSpPr>
      <dsp:spPr>
        <a:xfrm>
          <a:off x="3536962" y="722696"/>
          <a:ext cx="55582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5822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0213" y="765481"/>
        <a:ext cx="29321" cy="5869"/>
      </dsp:txXfrm>
    </dsp:sp>
    <dsp:sp modelId="{752484CE-80D1-49A2-B38A-182062F1FE3B}">
      <dsp:nvSpPr>
        <dsp:cNvPr id="0" name=""/>
        <dsp:cNvSpPr/>
      </dsp:nvSpPr>
      <dsp:spPr>
        <a:xfrm>
          <a:off x="989100" y="3517"/>
          <a:ext cx="2549662" cy="152979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936" tIns="131142" rIns="124936" bIns="13114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 Black" panose="020B0A04020102020204" pitchFamily="34" charset="0"/>
            </a:rPr>
            <a:t>Cloud-based platforms (e.g., Microsoft Teams, Slack, Asana) enable real-time learning.</a:t>
          </a:r>
        </a:p>
      </dsp:txBody>
      <dsp:txXfrm>
        <a:off x="989100" y="3517"/>
        <a:ext cx="2549662" cy="1529797"/>
      </dsp:txXfrm>
    </dsp:sp>
    <dsp:sp modelId="{ABFDD41B-6751-4AA7-9A07-559D83BE497C}">
      <dsp:nvSpPr>
        <dsp:cNvPr id="0" name=""/>
        <dsp:cNvSpPr/>
      </dsp:nvSpPr>
      <dsp:spPr>
        <a:xfrm>
          <a:off x="2263931" y="1531515"/>
          <a:ext cx="3136084" cy="555822"/>
        </a:xfrm>
        <a:custGeom>
          <a:avLst/>
          <a:gdLst/>
          <a:ahLst/>
          <a:cxnLst/>
          <a:rect l="0" t="0" r="0" b="0"/>
          <a:pathLst>
            <a:path>
              <a:moveTo>
                <a:pt x="3136084" y="0"/>
              </a:moveTo>
              <a:lnTo>
                <a:pt x="3136084" y="295011"/>
              </a:lnTo>
              <a:lnTo>
                <a:pt x="0" y="295011"/>
              </a:lnTo>
              <a:lnTo>
                <a:pt x="0" y="555822"/>
              </a:lnTo>
            </a:path>
          </a:pathLst>
        </a:custGeom>
        <a:noFill/>
        <a:ln w="9525" cap="rnd" cmpd="sng" algn="ctr">
          <a:solidFill>
            <a:schemeClr val="accent2">
              <a:hueOff val="222396"/>
              <a:satOff val="-4971"/>
              <a:lumOff val="-470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52212" y="1806491"/>
        <a:ext cx="159522" cy="5869"/>
      </dsp:txXfrm>
    </dsp:sp>
    <dsp:sp modelId="{20A030B8-CB0E-431C-8F67-852D4026FCE3}">
      <dsp:nvSpPr>
        <dsp:cNvPr id="0" name=""/>
        <dsp:cNvSpPr/>
      </dsp:nvSpPr>
      <dsp:spPr>
        <a:xfrm>
          <a:off x="4125185" y="3517"/>
          <a:ext cx="2549662" cy="1529797"/>
        </a:xfrm>
        <a:prstGeom prst="rect">
          <a:avLst/>
        </a:prstGeom>
        <a:gradFill rotWithShape="0">
          <a:gsLst>
            <a:gs pos="0">
              <a:schemeClr val="accent2">
                <a:hueOff val="177917"/>
                <a:satOff val="-3977"/>
                <a:lumOff val="-3765"/>
                <a:alphaOff val="0"/>
                <a:tint val="96000"/>
                <a:lumMod val="104000"/>
              </a:schemeClr>
            </a:gs>
            <a:gs pos="100000">
              <a:schemeClr val="accent2">
                <a:hueOff val="177917"/>
                <a:satOff val="-3977"/>
                <a:lumOff val="-3765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936" tIns="131142" rIns="124936" bIns="13114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 Black" panose="020B0A04020102020204" pitchFamily="34" charset="0"/>
            </a:rPr>
            <a:t>Artificial intelligence supports personalized team-based learning experiences.</a:t>
          </a:r>
        </a:p>
      </dsp:txBody>
      <dsp:txXfrm>
        <a:off x="4125185" y="3517"/>
        <a:ext cx="2549662" cy="1529797"/>
      </dsp:txXfrm>
    </dsp:sp>
    <dsp:sp modelId="{7CC63110-C3D7-47BF-B95F-8AD4CBAC3331}">
      <dsp:nvSpPr>
        <dsp:cNvPr id="0" name=""/>
        <dsp:cNvSpPr/>
      </dsp:nvSpPr>
      <dsp:spPr>
        <a:xfrm>
          <a:off x="3536962" y="2838916"/>
          <a:ext cx="55582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5822" y="45720"/>
              </a:lnTo>
            </a:path>
          </a:pathLst>
        </a:custGeom>
        <a:noFill/>
        <a:ln w="9525" cap="rnd" cmpd="sng" algn="ctr">
          <a:solidFill>
            <a:schemeClr val="accent2">
              <a:hueOff val="444793"/>
              <a:satOff val="-9942"/>
              <a:lumOff val="-941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0213" y="2881701"/>
        <a:ext cx="29321" cy="5869"/>
      </dsp:txXfrm>
    </dsp:sp>
    <dsp:sp modelId="{E8C98F45-6E15-421B-B49C-B0638E932420}">
      <dsp:nvSpPr>
        <dsp:cNvPr id="0" name=""/>
        <dsp:cNvSpPr/>
      </dsp:nvSpPr>
      <dsp:spPr>
        <a:xfrm>
          <a:off x="989100" y="2119737"/>
          <a:ext cx="2549662" cy="1529797"/>
        </a:xfrm>
        <a:prstGeom prst="rect">
          <a:avLst/>
        </a:prstGeom>
        <a:gradFill rotWithShape="0">
          <a:gsLst>
            <a:gs pos="0">
              <a:schemeClr val="accent2">
                <a:hueOff val="355834"/>
                <a:satOff val="-7953"/>
                <a:lumOff val="-7529"/>
                <a:alphaOff val="0"/>
                <a:tint val="96000"/>
                <a:lumMod val="104000"/>
              </a:schemeClr>
            </a:gs>
            <a:gs pos="100000">
              <a:schemeClr val="accent2">
                <a:hueOff val="355834"/>
                <a:satOff val="-7953"/>
                <a:lumOff val="-7529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936" tIns="131142" rIns="124936" bIns="13114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 Black" panose="020B0A04020102020204" pitchFamily="34" charset="0"/>
            </a:rPr>
            <a:t>Virtual reality (VR) training simulates real-world business scenarios for global teams.</a:t>
          </a:r>
        </a:p>
      </dsp:txBody>
      <dsp:txXfrm>
        <a:off x="989100" y="2119737"/>
        <a:ext cx="2549662" cy="1529797"/>
      </dsp:txXfrm>
    </dsp:sp>
    <dsp:sp modelId="{504D0F2C-49B1-4167-99FD-9EB5F0D2572C}">
      <dsp:nvSpPr>
        <dsp:cNvPr id="0" name=""/>
        <dsp:cNvSpPr/>
      </dsp:nvSpPr>
      <dsp:spPr>
        <a:xfrm>
          <a:off x="2263931" y="3647734"/>
          <a:ext cx="3136084" cy="555822"/>
        </a:xfrm>
        <a:custGeom>
          <a:avLst/>
          <a:gdLst/>
          <a:ahLst/>
          <a:cxnLst/>
          <a:rect l="0" t="0" r="0" b="0"/>
          <a:pathLst>
            <a:path>
              <a:moveTo>
                <a:pt x="3136084" y="0"/>
              </a:moveTo>
              <a:lnTo>
                <a:pt x="3136084" y="295011"/>
              </a:lnTo>
              <a:lnTo>
                <a:pt x="0" y="295011"/>
              </a:lnTo>
              <a:lnTo>
                <a:pt x="0" y="555822"/>
              </a:lnTo>
            </a:path>
          </a:pathLst>
        </a:custGeom>
        <a:noFill/>
        <a:ln w="9525" cap="rnd" cmpd="sng" algn="ctr">
          <a:solidFill>
            <a:schemeClr val="accent2">
              <a:hueOff val="667189"/>
              <a:satOff val="-14912"/>
              <a:lumOff val="-1411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52212" y="3922710"/>
        <a:ext cx="159522" cy="5869"/>
      </dsp:txXfrm>
    </dsp:sp>
    <dsp:sp modelId="{4C384505-0FCE-4DD1-AE1B-E1B63A1BFFBE}">
      <dsp:nvSpPr>
        <dsp:cNvPr id="0" name=""/>
        <dsp:cNvSpPr/>
      </dsp:nvSpPr>
      <dsp:spPr>
        <a:xfrm>
          <a:off x="4125185" y="2119737"/>
          <a:ext cx="2549662" cy="1529797"/>
        </a:xfrm>
        <a:prstGeom prst="rect">
          <a:avLst/>
        </a:prstGeom>
        <a:gradFill rotWithShape="0">
          <a:gsLst>
            <a:gs pos="0">
              <a:schemeClr val="accent2">
                <a:hueOff val="533752"/>
                <a:satOff val="-11930"/>
                <a:lumOff val="-11294"/>
                <a:alphaOff val="0"/>
                <a:tint val="96000"/>
                <a:lumMod val="104000"/>
              </a:schemeClr>
            </a:gs>
            <a:gs pos="100000">
              <a:schemeClr val="accent2">
                <a:hueOff val="533752"/>
                <a:satOff val="-11930"/>
                <a:lumOff val="-1129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936" tIns="131142" rIns="124936" bIns="13114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 Black" panose="020B0A04020102020204" pitchFamily="34" charset="0"/>
            </a:rPr>
            <a:t>Companies like Accenture use AI-driven coaching programs (Accenture, 2021).Digital collaboration reduces reliance on travel and lowers operational costs.</a:t>
          </a:r>
        </a:p>
      </dsp:txBody>
      <dsp:txXfrm>
        <a:off x="4125185" y="2119737"/>
        <a:ext cx="2549662" cy="1529797"/>
      </dsp:txXfrm>
    </dsp:sp>
    <dsp:sp modelId="{61486FFF-750A-45FD-A615-42708F6CB85A}">
      <dsp:nvSpPr>
        <dsp:cNvPr id="0" name=""/>
        <dsp:cNvSpPr/>
      </dsp:nvSpPr>
      <dsp:spPr>
        <a:xfrm>
          <a:off x="3536962" y="4955135"/>
          <a:ext cx="55582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55822" y="45720"/>
              </a:lnTo>
            </a:path>
          </a:pathLst>
        </a:custGeom>
        <a:noFill/>
        <a:ln w="9525" cap="rnd" cmpd="sng" algn="ctr">
          <a:solidFill>
            <a:schemeClr val="accent2">
              <a:hueOff val="889586"/>
              <a:satOff val="-19883"/>
              <a:lumOff val="-1882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00213" y="4997920"/>
        <a:ext cx="29321" cy="5869"/>
      </dsp:txXfrm>
    </dsp:sp>
    <dsp:sp modelId="{12E5E339-44AA-4C83-B2D5-3E9106F54E6F}">
      <dsp:nvSpPr>
        <dsp:cNvPr id="0" name=""/>
        <dsp:cNvSpPr/>
      </dsp:nvSpPr>
      <dsp:spPr>
        <a:xfrm>
          <a:off x="989100" y="4235956"/>
          <a:ext cx="2549662" cy="1529797"/>
        </a:xfrm>
        <a:prstGeom prst="rect">
          <a:avLst/>
        </a:prstGeom>
        <a:gradFill rotWithShape="0">
          <a:gsLst>
            <a:gs pos="0">
              <a:schemeClr val="accent2">
                <a:hueOff val="711669"/>
                <a:satOff val="-15906"/>
                <a:lumOff val="-15058"/>
                <a:alphaOff val="0"/>
                <a:tint val="96000"/>
                <a:lumMod val="104000"/>
              </a:schemeClr>
            </a:gs>
            <a:gs pos="100000">
              <a:schemeClr val="accent2">
                <a:hueOff val="711669"/>
                <a:satOff val="-15906"/>
                <a:lumOff val="-15058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936" tIns="131142" rIns="124936" bIns="13114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 Black" panose="020B0A04020102020204" pitchFamily="34" charset="0"/>
            </a:rPr>
            <a:t>Blockchain technology enhances secure knowledge sharing across companies.</a:t>
          </a:r>
        </a:p>
      </dsp:txBody>
      <dsp:txXfrm>
        <a:off x="989100" y="4235956"/>
        <a:ext cx="2549662" cy="1529797"/>
      </dsp:txXfrm>
    </dsp:sp>
    <dsp:sp modelId="{39601C72-4DC6-4FD3-83DC-0352B4BF50C7}">
      <dsp:nvSpPr>
        <dsp:cNvPr id="0" name=""/>
        <dsp:cNvSpPr/>
      </dsp:nvSpPr>
      <dsp:spPr>
        <a:xfrm>
          <a:off x="4125185" y="4235956"/>
          <a:ext cx="2549662" cy="1529797"/>
        </a:xfrm>
        <a:prstGeom prst="rect">
          <a:avLst/>
        </a:prstGeom>
        <a:gradFill rotWithShape="0">
          <a:gsLst>
            <a:gs pos="0">
              <a:schemeClr val="accent2">
                <a:hueOff val="889586"/>
                <a:satOff val="-19883"/>
                <a:lumOff val="-18823"/>
                <a:alphaOff val="0"/>
                <a:tint val="96000"/>
                <a:lumMod val="104000"/>
              </a:schemeClr>
            </a:gs>
            <a:gs pos="100000">
              <a:schemeClr val="accent2">
                <a:hueOff val="889586"/>
                <a:satOff val="-19883"/>
                <a:lumOff val="-18823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4936" tIns="131142" rIns="124936" bIns="131142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 Black" panose="020B0A04020102020204" pitchFamily="34" charset="0"/>
            </a:rPr>
            <a:t>The rise of the "metaverse workplace" enables immersive team collaboration.</a:t>
          </a:r>
        </a:p>
      </dsp:txBody>
      <dsp:txXfrm>
        <a:off x="4125185" y="4235956"/>
        <a:ext cx="2549662" cy="15297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7A55C0-38CA-44E5-9080-037BBAE12D6C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6DDA1-C40E-4A8B-8983-5B4747DE3C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3437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6DDA1-C40E-4A8B-8983-5B4747DE3CA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885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400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681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234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03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831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281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623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922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947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755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25218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00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69235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493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900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427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359F9-879C-4D82-A6A3-11D6F75BDC5E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0FE2DD66-7D04-4820-81CC-9DDD28EEAD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179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2.png"/><Relationship Id="rId5" Type="http://schemas.openxmlformats.org/officeDocument/2006/relationships/image" Target="../media/image4.png"/><Relationship Id="rId10" Type="http://schemas.microsoft.com/office/2007/relationships/diagramDrawing" Target="../diagrams/drawing1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2.xml"/><Relationship Id="rId12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png"/><Relationship Id="rId11" Type="http://schemas.microsoft.com/office/2007/relationships/diagramDrawing" Target="../diagrams/drawing2.xml"/><Relationship Id="rId5" Type="http://schemas.openxmlformats.org/officeDocument/2006/relationships/image" Target="../media/image6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5.png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2753/2066-026x-13-183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linkedin.com/" TargetMode="Externa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newsroom.spotify.com/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s://doi.org/10.28945/2675" TargetMode="External"/><Relationship Id="rId10" Type="http://schemas.openxmlformats.org/officeDocument/2006/relationships/image" Target="../media/image10.png"/><Relationship Id="rId4" Type="http://schemas.openxmlformats.org/officeDocument/2006/relationships/hyperlink" Target="https://www.accenture.com/" TargetMode="External"/><Relationship Id="rId9" Type="http://schemas.openxmlformats.org/officeDocument/2006/relationships/hyperlink" Target="https://www.toyota-global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6E6B849-3199-E973-F0D2-FFC2A642558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091" t="23052" b="339"/>
          <a:stretch/>
        </p:blipFill>
        <p:spPr>
          <a:xfrm>
            <a:off x="184128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CCA60E-99C3-532A-54C2-E675ADCD0E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4198" y="4349025"/>
            <a:ext cx="8458200" cy="958911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4000" dirty="0">
                <a:solidFill>
                  <a:srgbClr val="C00000"/>
                </a:solidFill>
                <a:latin typeface="Arial Black" panose="020B0A04020102020204" pitchFamily="34" charset="0"/>
              </a:rPr>
              <a:t>Collaborative Learning in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157B12-F563-DDFF-1AF1-E904D3F885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4198" y="6345567"/>
            <a:ext cx="4046726" cy="42492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C00000"/>
                </a:solidFill>
                <a:latin typeface="Arial Black" panose="020B0A04020102020204" pitchFamily="34" charset="0"/>
              </a:rPr>
              <a:t>By Daniel Boubatrin</a:t>
            </a:r>
            <a:endParaRPr lang="en-GB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slide 1 (4)">
            <a:hlinkClick r:id="" action="ppaction://media"/>
            <a:extLst>
              <a:ext uri="{FF2B5EF4-FFF2-40B4-BE49-F238E27FC236}">
                <a16:creationId xmlns:a16="http://schemas.microsoft.com/office/drawing/2014/main" id="{D06C994D-43D8-0740-34EE-D97EDCCCD3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75888" y="60134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28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4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CE9BE3E-6D4F-4B44-A6E4-D210DE732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A person holding a puzzle piece&#10;&#10;AI-generated content may be incorrect.">
            <a:extLst>
              <a:ext uri="{FF2B5EF4-FFF2-40B4-BE49-F238E27FC236}">
                <a16:creationId xmlns:a16="http://schemas.microsoft.com/office/drawing/2014/main" id="{F397B70C-8DF4-DF84-ACD4-1001F8EBF06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2" r="6385"/>
          <a:stretch/>
        </p:blipFill>
        <p:spPr>
          <a:xfrm>
            <a:off x="8229598" y="-5534"/>
            <a:ext cx="3962402" cy="3431766"/>
          </a:xfrm>
          <a:prstGeom prst="rect">
            <a:avLst/>
          </a:prstGeom>
        </p:spPr>
      </p:pic>
      <p:pic>
        <p:nvPicPr>
          <p:cNvPr id="8" name="Picture 7" descr="A person sitting on a bench with gears and a briefcase&#10;&#10;AI-generated content may be incorrect.">
            <a:extLst>
              <a:ext uri="{FF2B5EF4-FFF2-40B4-BE49-F238E27FC236}">
                <a16:creationId xmlns:a16="http://schemas.microsoft.com/office/drawing/2014/main" id="{A1A1354D-21D1-4A09-ECB8-A12454C0005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672" r="2" b="10721"/>
          <a:stretch/>
        </p:blipFill>
        <p:spPr>
          <a:xfrm>
            <a:off x="8229598" y="3426232"/>
            <a:ext cx="3962402" cy="3431768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301D0BD-08E2-44C5-9BB7-FCB2B8838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stCxn id="37" idx="3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229599" y="3426234"/>
            <a:ext cx="3962401" cy="2766"/>
          </a:xfrm>
          <a:prstGeom prst="line">
            <a:avLst/>
          </a:prstGeom>
          <a:ln w="50800">
            <a:solidFill>
              <a:srgbClr val="4C463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9AD40D94-E6F3-44F5-B42E-108A15C9B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8229600" cy="6858000"/>
          </a:xfrm>
          <a:prstGeom prst="rect">
            <a:avLst/>
          </a:prstGeom>
          <a:solidFill>
            <a:srgbClr val="4C4636">
              <a:alpha val="9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BE62E55F-3ED8-4BF4-8D00-7D771C5F2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ACF565-5EA0-52FF-821B-264963967939}"/>
              </a:ext>
            </a:extLst>
          </p:cNvPr>
          <p:cNvSpPr txBox="1"/>
          <p:nvPr/>
        </p:nvSpPr>
        <p:spPr>
          <a:xfrm>
            <a:off x="541867" y="787400"/>
            <a:ext cx="7145866" cy="7789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700" dirty="0">
                <a:solidFill>
                  <a:srgbClr val="C00000"/>
                </a:solidFill>
                <a:latin typeface="Arial Black" panose="020B0A04020102020204" pitchFamily="34" charset="0"/>
                <a:ea typeface="+mj-ea"/>
                <a:cs typeface="+mj-cs"/>
              </a:rPr>
              <a:t>Strengthening Global Business Networks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F5C29C6-D992-EA8F-603C-514042B15A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4745496"/>
              </p:ext>
            </p:extLst>
          </p:nvPr>
        </p:nvGraphicFramePr>
        <p:xfrm>
          <a:off x="541866" y="2032000"/>
          <a:ext cx="7145867" cy="3879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slide 2 (3)">
            <a:hlinkClick r:id="" action="ppaction://media"/>
            <a:extLst>
              <a:ext uri="{FF2B5EF4-FFF2-40B4-BE49-F238E27FC236}">
                <a16:creationId xmlns:a16="http://schemas.microsoft.com/office/drawing/2014/main" id="{C0141260-B7E5-4DC3-E73B-1E9940CF78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288213" y="63849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949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6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435F2D0-520F-458D-9A90-831C5FE5A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5C3B91-936A-4611-B8F5-52C5493AA60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733" r="3" b="3358"/>
          <a:stretch/>
        </p:blipFill>
        <p:spPr>
          <a:xfrm>
            <a:off x="-1" y="2283086"/>
            <a:ext cx="2735480" cy="2268027"/>
          </a:xfrm>
          <a:prstGeom prst="rect">
            <a:avLst/>
          </a:prstGeom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A9C746D8-F18D-44A0-9BFD-0D996C830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39" name="Freeform 11">
              <a:extLst>
                <a:ext uri="{FF2B5EF4-FFF2-40B4-BE49-F238E27FC236}">
                  <a16:creationId xmlns:a16="http://schemas.microsoft.com/office/drawing/2014/main" id="{DAC12675-4B11-4234-A7DC-51CDFE7C6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C91C3711-E6F0-435B-98AA-3DCC46C78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3">
              <a:extLst>
                <a:ext uri="{FF2B5EF4-FFF2-40B4-BE49-F238E27FC236}">
                  <a16:creationId xmlns:a16="http://schemas.microsoft.com/office/drawing/2014/main" id="{EEA91360-3580-4E2F-891A-08AE6E662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4">
              <a:extLst>
                <a:ext uri="{FF2B5EF4-FFF2-40B4-BE49-F238E27FC236}">
                  <a16:creationId xmlns:a16="http://schemas.microsoft.com/office/drawing/2014/main" id="{9AF40111-BF37-4A5A-B5C8-F551483297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5">
              <a:extLst>
                <a:ext uri="{FF2B5EF4-FFF2-40B4-BE49-F238E27FC236}">
                  <a16:creationId xmlns:a16="http://schemas.microsoft.com/office/drawing/2014/main" id="{64989E6D-18B1-49C1-A664-11BE8E6C4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6">
              <a:extLst>
                <a:ext uri="{FF2B5EF4-FFF2-40B4-BE49-F238E27FC236}">
                  <a16:creationId xmlns:a16="http://schemas.microsoft.com/office/drawing/2014/main" id="{AE111860-39DA-4F8F-B52E-A395A48D09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7">
              <a:extLst>
                <a:ext uri="{FF2B5EF4-FFF2-40B4-BE49-F238E27FC236}">
                  <a16:creationId xmlns:a16="http://schemas.microsoft.com/office/drawing/2014/main" id="{A5A8A11F-BF95-465A-B96B-1D37DAB94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8">
              <a:extLst>
                <a:ext uri="{FF2B5EF4-FFF2-40B4-BE49-F238E27FC236}">
                  <a16:creationId xmlns:a16="http://schemas.microsoft.com/office/drawing/2014/main" id="{18790D5E-9988-42BE-B0B6-56C72722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96CB4C0B-18E7-4986-AF4B-A9A1D28BD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20">
              <a:extLst>
                <a:ext uri="{FF2B5EF4-FFF2-40B4-BE49-F238E27FC236}">
                  <a16:creationId xmlns:a16="http://schemas.microsoft.com/office/drawing/2014/main" id="{7824B80A-CFD3-49C7-AFD2-2868236A19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21">
              <a:extLst>
                <a:ext uri="{FF2B5EF4-FFF2-40B4-BE49-F238E27FC236}">
                  <a16:creationId xmlns:a16="http://schemas.microsoft.com/office/drawing/2014/main" id="{4B90C047-AEEA-46CB-91F3-BFDB33E72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22">
              <a:extLst>
                <a:ext uri="{FF2B5EF4-FFF2-40B4-BE49-F238E27FC236}">
                  <a16:creationId xmlns:a16="http://schemas.microsoft.com/office/drawing/2014/main" id="{93901C88-61C6-431B-9E9E-7E4ED8D9D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37517820-3EB0-431B-8A6D-2166D9CEA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53" name="Freeform 27">
              <a:extLst>
                <a:ext uri="{FF2B5EF4-FFF2-40B4-BE49-F238E27FC236}">
                  <a16:creationId xmlns:a16="http://schemas.microsoft.com/office/drawing/2014/main" id="{9D4F3149-D6E4-4260-A02E-E0E4FF9063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8">
              <a:extLst>
                <a:ext uri="{FF2B5EF4-FFF2-40B4-BE49-F238E27FC236}">
                  <a16:creationId xmlns:a16="http://schemas.microsoft.com/office/drawing/2014/main" id="{31C47CD6-F6DB-4BE8-9BE6-47D34C80C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9">
              <a:extLst>
                <a:ext uri="{FF2B5EF4-FFF2-40B4-BE49-F238E27FC236}">
                  <a16:creationId xmlns:a16="http://schemas.microsoft.com/office/drawing/2014/main" id="{F5196422-78ED-4701-B587-EC42A46AA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30">
              <a:extLst>
                <a:ext uri="{FF2B5EF4-FFF2-40B4-BE49-F238E27FC236}">
                  <a16:creationId xmlns:a16="http://schemas.microsoft.com/office/drawing/2014/main" id="{F2746465-33C6-4AE4-9A07-2E41BCDF7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31">
              <a:extLst>
                <a:ext uri="{FF2B5EF4-FFF2-40B4-BE49-F238E27FC236}">
                  <a16:creationId xmlns:a16="http://schemas.microsoft.com/office/drawing/2014/main" id="{5214EAD3-7DAA-4856-8B4A-9B1D77D2D3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32">
              <a:extLst>
                <a:ext uri="{FF2B5EF4-FFF2-40B4-BE49-F238E27FC236}">
                  <a16:creationId xmlns:a16="http://schemas.microsoft.com/office/drawing/2014/main" id="{E1B57189-E061-4B5A-9500-99A92C9913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33">
              <a:extLst>
                <a:ext uri="{FF2B5EF4-FFF2-40B4-BE49-F238E27FC236}">
                  <a16:creationId xmlns:a16="http://schemas.microsoft.com/office/drawing/2014/main" id="{91725BC0-66EC-4F0E-A126-CDFE10AB8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34">
              <a:extLst>
                <a:ext uri="{FF2B5EF4-FFF2-40B4-BE49-F238E27FC236}">
                  <a16:creationId xmlns:a16="http://schemas.microsoft.com/office/drawing/2014/main" id="{FE3A2661-D741-49B3-AF72-F025B989C5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5">
              <a:extLst>
                <a:ext uri="{FF2B5EF4-FFF2-40B4-BE49-F238E27FC236}">
                  <a16:creationId xmlns:a16="http://schemas.microsoft.com/office/drawing/2014/main" id="{F9912053-08EE-4B73-ACEA-C3022FF4B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6">
              <a:extLst>
                <a:ext uri="{FF2B5EF4-FFF2-40B4-BE49-F238E27FC236}">
                  <a16:creationId xmlns:a16="http://schemas.microsoft.com/office/drawing/2014/main" id="{0A2F66D7-36AC-430F-8AD1-4A87AE41C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7">
              <a:extLst>
                <a:ext uri="{FF2B5EF4-FFF2-40B4-BE49-F238E27FC236}">
                  <a16:creationId xmlns:a16="http://schemas.microsoft.com/office/drawing/2014/main" id="{F21CEE65-1ACA-492C-89C5-F185E9077E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8">
              <a:extLst>
                <a:ext uri="{FF2B5EF4-FFF2-40B4-BE49-F238E27FC236}">
                  <a16:creationId xmlns:a16="http://schemas.microsoft.com/office/drawing/2014/main" id="{36257E38-85E6-4E54-947B-E2D9B5E7D7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99FD41DB-0ED1-4594-BFF9-5F9F2934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Freeform 11">
            <a:extLst>
              <a:ext uri="{FF2B5EF4-FFF2-40B4-BE49-F238E27FC236}">
                <a16:creationId xmlns:a16="http://schemas.microsoft.com/office/drawing/2014/main" id="{C0FD51D4-13C9-41D9-9CBE-451F24634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9B88F1-851E-F1AF-DEF1-CF203CA4324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" b="15465"/>
          <a:stretch/>
        </p:blipFill>
        <p:spPr>
          <a:xfrm>
            <a:off x="20" y="10"/>
            <a:ext cx="2725091" cy="2252958"/>
          </a:xfrm>
          <a:prstGeom prst="rect">
            <a:avLst/>
          </a:prstGeom>
        </p:spPr>
      </p:pic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53E6AF18-715A-4DF4-896E-D223E1A7D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" y="2268027"/>
            <a:ext cx="2733254" cy="0"/>
          </a:xfrm>
          <a:prstGeom prst="line">
            <a:avLst/>
          </a:prstGeom>
          <a:ln w="50800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79E2573-D98C-8A63-6749-5E20204200A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0632" r="1482" b="2"/>
          <a:stretch/>
        </p:blipFill>
        <p:spPr>
          <a:xfrm>
            <a:off x="2" y="4551114"/>
            <a:ext cx="2717601" cy="2316113"/>
          </a:xfrm>
          <a:prstGeom prst="rect">
            <a:avLst/>
          </a:prstGeom>
        </p:spPr>
      </p:pic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6C8873F6-ED43-4E35-8F70-970A733F30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20" y="4551114"/>
            <a:ext cx="2733254" cy="0"/>
          </a:xfrm>
          <a:prstGeom prst="line">
            <a:avLst/>
          </a:prstGeom>
          <a:ln w="50800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869BD7D4-06A0-7694-12FE-3219404F3E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7108016"/>
              </p:ext>
            </p:extLst>
          </p:nvPr>
        </p:nvGraphicFramePr>
        <p:xfrm>
          <a:off x="4146412" y="553251"/>
          <a:ext cx="7663948" cy="5769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slide 3 (2)">
            <a:hlinkClick r:id="" action="ppaction://media"/>
            <a:extLst>
              <a:ext uri="{FF2B5EF4-FFF2-40B4-BE49-F238E27FC236}">
                <a16:creationId xmlns:a16="http://schemas.microsoft.com/office/drawing/2014/main" id="{6285969F-4DC0-644E-AC34-10CA078FA4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620250" y="61341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49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2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6C6603D-F559-4CD2-92AB-1C1608E37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0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B98793-1449-D723-B2F7-7444B037DA2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521" r="22719"/>
          <a:stretch/>
        </p:blipFill>
        <p:spPr>
          <a:xfrm>
            <a:off x="-2650" y="10"/>
            <a:ext cx="4646985" cy="3428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027C296A-0617-4D21-AF6B-358A10ABD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rgbClr val="758EA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Freeform 11">
            <a:extLst>
              <a:ext uri="{FF2B5EF4-FFF2-40B4-BE49-F238E27FC236}">
                <a16:creationId xmlns:a16="http://schemas.microsoft.com/office/drawing/2014/main" id="{4D8B6B03-4DCB-4178-B843-7DCD12039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9389D7-C9CC-ADA5-CC8E-8837B5ED08A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86" r="7433" b="2"/>
          <a:stretch/>
        </p:blipFill>
        <p:spPr>
          <a:xfrm>
            <a:off x="-1552" y="3429000"/>
            <a:ext cx="4646985" cy="342900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BDA9979-0841-4105-9C70-00F46A1C4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endCxn id="33" idx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16934" y="3429000"/>
            <a:ext cx="4662638" cy="0"/>
          </a:xfrm>
          <a:prstGeom prst="line">
            <a:avLst/>
          </a:prstGeom>
          <a:ln w="50800">
            <a:solidFill>
              <a:srgbClr val="758EA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0E03A-E556-F8ED-EEB0-17ED6D84F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9195" y="1936037"/>
            <a:ext cx="6125416" cy="397518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rgbClr val="73FFD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Multilingual AI tools allow seamless real-time translation (LinkedIn, 2021).Global companies train employees in cross-cultural communication skills.</a:t>
            </a:r>
          </a:p>
          <a:p>
            <a:pPr>
              <a:lnSpc>
                <a:spcPct val="90000"/>
              </a:lnSpc>
              <a:buClr>
                <a:srgbClr val="73FFD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Businesses like Toyota implement peer-learning programs across regions.</a:t>
            </a:r>
          </a:p>
          <a:p>
            <a:pPr>
              <a:lnSpc>
                <a:spcPct val="90000"/>
              </a:lnSpc>
              <a:buClr>
                <a:srgbClr val="73FFD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Cultural awareness fosters respect and prevents conflicts in global teams.</a:t>
            </a:r>
          </a:p>
          <a:p>
            <a:pPr>
              <a:lnSpc>
                <a:spcPct val="90000"/>
              </a:lnSpc>
              <a:buClr>
                <a:srgbClr val="73FFD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Standardized business communication frameworks improve efficiency.</a:t>
            </a:r>
          </a:p>
          <a:p>
            <a:pPr>
              <a:lnSpc>
                <a:spcPct val="90000"/>
              </a:lnSpc>
              <a:buClr>
                <a:srgbClr val="73FFD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Virtual team-building activities strengthen international work relationships.</a:t>
            </a:r>
          </a:p>
          <a:p>
            <a:pPr>
              <a:lnSpc>
                <a:spcPct val="90000"/>
              </a:lnSpc>
              <a:buClr>
                <a:srgbClr val="73FFD5"/>
              </a:buClr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Global organizations develop diversity &amp; inclusion training programs.</a:t>
            </a:r>
          </a:p>
        </p:txBody>
      </p:sp>
      <p:pic>
        <p:nvPicPr>
          <p:cNvPr id="5" name="slide 4 (2)">
            <a:hlinkClick r:id="" action="ppaction://media"/>
            <a:extLst>
              <a:ext uri="{FF2B5EF4-FFF2-40B4-BE49-F238E27FC236}">
                <a16:creationId xmlns:a16="http://schemas.microsoft.com/office/drawing/2014/main" id="{57C042B2-980A-1920-BF21-C3A067B176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275513" y="57483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946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5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F735AC-9A8E-92D6-2E91-581D07ADE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946" y="3916153"/>
            <a:ext cx="3158999" cy="108466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C00000"/>
                </a:solidFill>
                <a:latin typeface="Arial Black" panose="020B0A04020102020204" pitchFamily="34" charset="0"/>
              </a:rPr>
              <a:t>References</a:t>
            </a:r>
            <a:endParaRPr lang="en-GB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5887E-B942-1A9A-1522-B782D5BC1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578" y="589722"/>
            <a:ext cx="6798033" cy="53215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Accenture. (2021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). AI-driven coaching for collaborative learning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Accenture Research. Retrieved from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https://www.accenture.com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Banks, D. (2003). Collaborative learning as a vehicle for learning about collaboration.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 2003 Informing Science + IT Education Conference.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Informing Science Institute.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https://doi.org/10.28945/2675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Chislett, C. (2000).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Creating collaborative learning environments: A curriculum proposal for instructors.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Portland State University Library. 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Spotify. (2021).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Spotify’s squad model for agile collaboration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Spotify Newsroom. Retrieved from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https://newsroom.spotify.com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LinkedIn. (2021).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How digital collaboration transforms global learning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LinkedIn Learning. Retrieved from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https://www.linkedin.com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Tudor, S. L.,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Paisilazarescu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 (2013).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Specificities of collaborative learning in virtual environment.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eLSE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2013. Carol I National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Defence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University Publishing House.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https://doi.org/10.12753/2066-026x-13-183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Toyota. (2022).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Peer learning and global collaboration in Toyota operations. Toyota Newsroom.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Retrieved from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https://www.toyota-global.com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Vygotsky, L. S. (1978).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Mind in society: The development of higher psychological processes.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Harvard University Press.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DBD51A-E625-FB4A-EBDD-AEA8B322528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947" y="352064"/>
            <a:ext cx="2989142" cy="2143125"/>
          </a:xfrm>
          <a:prstGeom prst="rect">
            <a:avLst/>
          </a:prstGeom>
        </p:spPr>
      </p:pic>
      <p:pic>
        <p:nvPicPr>
          <p:cNvPr id="5" name="slide 5 (2)">
            <a:hlinkClick r:id="" action="ppaction://media"/>
            <a:extLst>
              <a:ext uri="{FF2B5EF4-FFF2-40B4-BE49-F238E27FC236}">
                <a16:creationId xmlns:a16="http://schemas.microsoft.com/office/drawing/2014/main" id="{6E3EEBE2-F2F8-2A9D-0829-D7A78F9D5E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965950" y="56927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169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2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2243</TotalTime>
  <Words>461</Words>
  <Application>Microsoft Office PowerPoint</Application>
  <PresentationFormat>Widescreen</PresentationFormat>
  <Paragraphs>32</Paragraphs>
  <Slides>5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Arial</vt:lpstr>
      <vt:lpstr>Arial Black</vt:lpstr>
      <vt:lpstr>Century Gothic</vt:lpstr>
      <vt:lpstr>Wingdings 3</vt:lpstr>
      <vt:lpstr>Wisp</vt:lpstr>
      <vt:lpstr>Collaborative Learning in Business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2024-10-14T07:45:25Z</dcterms:created>
  <dcterms:modified xsi:type="dcterms:W3CDTF">2025-02-08T11:39:41Z</dcterms:modified>
</cp:coreProperties>
</file>