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slideLayouts/slideLayout34.xml" ContentType="application/vnd.openxmlformats-officedocument.presentationml.slideLayout+xml"/>
  <Override PartName="/ppt/theme/theme8.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9.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0.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1.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5" r:id="rId4"/>
    <p:sldMasterId id="2147484032" r:id="rId5"/>
    <p:sldMasterId id="2147484035" r:id="rId6"/>
    <p:sldMasterId id="2147484043" r:id="rId7"/>
    <p:sldMasterId id="2147484046" r:id="rId8"/>
    <p:sldMasterId id="2147484050" r:id="rId9"/>
    <p:sldMasterId id="2147484054" r:id="rId10"/>
    <p:sldMasterId id="2147484064" r:id="rId11"/>
    <p:sldMasterId id="2147484066" r:id="rId12"/>
    <p:sldMasterId id="2147484072" r:id="rId13"/>
    <p:sldMasterId id="2147484080" r:id="rId14"/>
    <p:sldMasterId id="2147484084" r:id="rId15"/>
    <p:sldMasterId id="2147484088" r:id="rId16"/>
  </p:sldMasterIdLst>
  <p:notesMasterIdLst>
    <p:notesMasterId r:id="rId41"/>
  </p:notesMasterIdLst>
  <p:sldIdLst>
    <p:sldId id="267" r:id="rId17"/>
    <p:sldId id="266" r:id="rId18"/>
    <p:sldId id="268" r:id="rId19"/>
    <p:sldId id="265" r:id="rId20"/>
    <p:sldId id="264" r:id="rId21"/>
    <p:sldId id="269" r:id="rId22"/>
    <p:sldId id="262" r:id="rId23"/>
    <p:sldId id="278" r:id="rId24"/>
    <p:sldId id="275" r:id="rId25"/>
    <p:sldId id="261" r:id="rId26"/>
    <p:sldId id="279" r:id="rId27"/>
    <p:sldId id="276" r:id="rId28"/>
    <p:sldId id="277" r:id="rId29"/>
    <p:sldId id="280" r:id="rId30"/>
    <p:sldId id="260" r:id="rId31"/>
    <p:sldId id="259" r:id="rId32"/>
    <p:sldId id="282" r:id="rId33"/>
    <p:sldId id="281" r:id="rId34"/>
    <p:sldId id="258" r:id="rId35"/>
    <p:sldId id="274" r:id="rId36"/>
    <p:sldId id="273" r:id="rId37"/>
    <p:sldId id="271" r:id="rId38"/>
    <p:sldId id="272" r:id="rId39"/>
    <p:sldId id="27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166D13-290E-4556-8BCF-8043C56F2278}" v="8" dt="2022-08-01T08:45:56.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766" autoAdjust="0"/>
  </p:normalViewPr>
  <p:slideViewPr>
    <p:cSldViewPr snapToGrid="0">
      <p:cViewPr varScale="1">
        <p:scale>
          <a:sx n="50" d="100"/>
          <a:sy n="50" d="100"/>
        </p:scale>
        <p:origin x="164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2.xml"/><Relationship Id="rId26" Type="http://schemas.openxmlformats.org/officeDocument/2006/relationships/slide" Target="slides/slide10.xml"/><Relationship Id="rId39" Type="http://schemas.openxmlformats.org/officeDocument/2006/relationships/slide" Target="slides/slide23.xml"/><Relationship Id="rId21" Type="http://schemas.openxmlformats.org/officeDocument/2006/relationships/slide" Target="slides/slide5.xml"/><Relationship Id="rId34" Type="http://schemas.openxmlformats.org/officeDocument/2006/relationships/slide" Target="slides/slide18.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8.xml"/><Relationship Id="rId32" Type="http://schemas.openxmlformats.org/officeDocument/2006/relationships/slide" Target="slides/slide16.xml"/><Relationship Id="rId37" Type="http://schemas.openxmlformats.org/officeDocument/2006/relationships/slide" Target="slides/slide21.xml"/><Relationship Id="rId40" Type="http://schemas.openxmlformats.org/officeDocument/2006/relationships/slide" Target="slides/slide2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slide" Target="slides/slide20.xml"/><Relationship Id="rId10" Type="http://schemas.openxmlformats.org/officeDocument/2006/relationships/slideMaster" Target="slideMasters/slideMaster7.xml"/><Relationship Id="rId19" Type="http://schemas.openxmlformats.org/officeDocument/2006/relationships/slide" Target="slides/slide3.xml"/><Relationship Id="rId31" Type="http://schemas.openxmlformats.org/officeDocument/2006/relationships/slide" Target="slides/slide1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slide" Target="slides/slide19.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slide" Target="slides/slide17.xml"/><Relationship Id="rId38" Type="http://schemas.openxmlformats.org/officeDocument/2006/relationships/slide" Target="slides/slide22.xml"/><Relationship Id="rId46" Type="http://schemas.microsoft.com/office/2015/10/relationships/revisionInfo" Target="revisionInfo.xml"/><Relationship Id="rId20" Type="http://schemas.openxmlformats.org/officeDocument/2006/relationships/slide" Target="slides/slide4.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847DF-DD5B-4578-BFA0-1D52B12614D5}" type="datetimeFigureOut">
              <a:t>4/20/2026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450B-2F8B-4EB4-A6BB-F66CAF066D58}" type="slidenum">
              <a:t>‹#›</a:t>
            </a:fld>
            <a:endParaRPr lang="en-GB"/>
          </a:p>
        </p:txBody>
      </p:sp>
    </p:spTree>
    <p:extLst>
      <p:ext uri="{BB962C8B-B14F-4D97-AF65-F5344CB8AC3E}">
        <p14:creationId xmlns:p14="http://schemas.microsoft.com/office/powerpoint/2010/main" val="292108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106363" y="750888"/>
            <a:ext cx="667702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endParaRPr lang="en-GB" altLang="en-US" dirty="0">
              <a:latin typeface="Arial"/>
              <a:cs typeface="Arial"/>
            </a:endParaRPr>
          </a:p>
          <a:p>
            <a:pPr>
              <a:defRPr/>
            </a:pPr>
            <a:r>
              <a:rPr lang="en-GB" altLang="en-US" dirty="0" err="1">
                <a:latin typeface="Arial"/>
                <a:cs typeface="Arial"/>
              </a:rPr>
              <a:t>Darllenwch</a:t>
            </a:r>
            <a:r>
              <a:rPr lang="en-GB" altLang="en-US" dirty="0">
                <a:latin typeface="Arial"/>
                <a:cs typeface="Arial"/>
              </a:rPr>
              <a:t> </a:t>
            </a:r>
            <a:r>
              <a:rPr lang="en-GB" altLang="en-US" dirty="0" err="1">
                <a:latin typeface="Arial"/>
                <a:cs typeface="Arial"/>
              </a:rPr>
              <a:t>drwy'r</a:t>
            </a:r>
            <a:r>
              <a:rPr lang="en-GB" altLang="en-US" dirty="0">
                <a:latin typeface="Arial"/>
                <a:cs typeface="Arial"/>
              </a:rPr>
              <a:t> </a:t>
            </a:r>
            <a:r>
              <a:rPr lang="en-GB" altLang="en-US" dirty="0" err="1">
                <a:latin typeface="Arial"/>
                <a:cs typeface="Arial"/>
              </a:rPr>
              <a:t>meini</a:t>
            </a:r>
            <a:r>
              <a:rPr lang="en-GB" altLang="en-US" dirty="0">
                <a:latin typeface="Arial"/>
                <a:cs typeface="Arial"/>
              </a:rPr>
              <a:t> </a:t>
            </a:r>
            <a:r>
              <a:rPr lang="en-GB" altLang="en-US" dirty="0" err="1">
                <a:latin typeface="Arial"/>
                <a:cs typeface="Arial"/>
              </a:rPr>
              <a:t>prawf</a:t>
            </a:r>
            <a:r>
              <a:rPr lang="en-GB" altLang="en-US" dirty="0">
                <a:latin typeface="Arial"/>
                <a:cs typeface="Arial"/>
              </a:rPr>
              <a:t> </a:t>
            </a:r>
            <a:r>
              <a:rPr lang="en-GB" altLang="en-US" dirty="0" err="1">
                <a:latin typeface="Arial"/>
                <a:cs typeface="Arial"/>
              </a:rPr>
              <a:t>asesu</a:t>
            </a:r>
            <a:r>
              <a:rPr lang="en-GB" altLang="en-US" dirty="0">
                <a:latin typeface="Arial"/>
                <a:cs typeface="Arial"/>
              </a:rPr>
              <a:t> </a:t>
            </a:r>
            <a:r>
              <a:rPr lang="en-GB" altLang="en-US" dirty="0" err="1">
                <a:latin typeface="Arial"/>
                <a:cs typeface="Arial"/>
              </a:rPr>
              <a:t>ar</a:t>
            </a:r>
            <a:r>
              <a:rPr lang="en-GB" altLang="en-US" dirty="0">
                <a:latin typeface="Arial"/>
                <a:cs typeface="Arial"/>
              </a:rPr>
              <a:t> y </a:t>
            </a:r>
            <a:r>
              <a:rPr lang="en-GB" altLang="en-US" dirty="0" err="1">
                <a:latin typeface="Arial"/>
                <a:cs typeface="Arial"/>
              </a:rPr>
              <a:t>sleid</a:t>
            </a:r>
            <a:endParaRPr lang="en-GB" altLang="en-US" dirty="0">
              <a:latin typeface="Arial"/>
              <a:cs typeface="Arial"/>
            </a:endParaRPr>
          </a:p>
          <a:p>
            <a:pPr>
              <a:defRPr/>
            </a:pPr>
            <a:endParaRPr lang="en-GB" altLang="en-US" dirty="0">
              <a:latin typeface="Arial"/>
              <a:cs typeface="Arial"/>
            </a:endParaRPr>
          </a:p>
          <a:p>
            <a:pPr>
              <a:defRPr/>
            </a:pPr>
            <a:r>
              <a:rPr lang="en-GB" altLang="en-US" dirty="0">
                <a:latin typeface="Arial"/>
                <a:cs typeface="Arial"/>
              </a:rPr>
              <a:t>Mae </a:t>
            </a:r>
            <a:r>
              <a:rPr lang="en-GB" altLang="en-US" dirty="0" err="1">
                <a:latin typeface="Arial"/>
                <a:cs typeface="Arial"/>
              </a:rPr>
              <a:t>dealltwriaeth</a:t>
            </a:r>
            <a:r>
              <a:rPr lang="en-GB" altLang="en-US" dirty="0">
                <a:latin typeface="Arial"/>
                <a:cs typeface="Arial"/>
              </a:rPr>
              <a:t> </a:t>
            </a:r>
            <a:r>
              <a:rPr lang="en-GB" altLang="en-US" dirty="0" err="1">
                <a:latin typeface="Arial"/>
                <a:cs typeface="Arial"/>
              </a:rPr>
              <a:t>feirniadol</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cyrraedd</a:t>
            </a:r>
            <a:r>
              <a:rPr lang="en-GB" altLang="en-US" dirty="0">
                <a:latin typeface="Arial"/>
                <a:cs typeface="Arial"/>
              </a:rPr>
              <a:t> </a:t>
            </a:r>
            <a:r>
              <a:rPr lang="en-GB" altLang="en-US" dirty="0" err="1">
                <a:latin typeface="Arial"/>
                <a:cs typeface="Arial"/>
              </a:rPr>
              <a:t>sefyllfa</a:t>
            </a:r>
            <a:r>
              <a:rPr lang="en-GB" altLang="en-US" dirty="0">
                <a:latin typeface="Arial"/>
                <a:cs typeface="Arial"/>
              </a:rPr>
              <a:t> a </a:t>
            </a:r>
            <a:r>
              <a:rPr lang="en-GB" altLang="en-US" dirty="0" err="1">
                <a:latin typeface="Arial"/>
                <a:cs typeface="Arial"/>
              </a:rPr>
              <a:t>amddiffynnir</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archwilio</a:t>
            </a:r>
            <a:r>
              <a:rPr lang="en-GB" altLang="en-US" dirty="0">
                <a:latin typeface="Arial"/>
                <a:cs typeface="Arial"/>
              </a:rPr>
              <a:t> </a:t>
            </a:r>
            <a:r>
              <a:rPr lang="en-GB" altLang="en-US" dirty="0" err="1">
                <a:latin typeface="Arial"/>
                <a:cs typeface="Arial"/>
              </a:rPr>
              <a:t>damcaniaethau</a:t>
            </a:r>
            <a:r>
              <a:rPr lang="en-GB" altLang="en-US" dirty="0">
                <a:latin typeface="Arial"/>
                <a:cs typeface="Arial"/>
              </a:rPr>
              <a:t>, </a:t>
            </a:r>
            <a:r>
              <a:rPr lang="en-GB" altLang="en-US" dirty="0" err="1">
                <a:latin typeface="Arial"/>
                <a:cs typeface="Arial"/>
              </a:rPr>
              <a:t>ffynonellau</a:t>
            </a:r>
            <a:r>
              <a:rPr lang="en-GB" altLang="en-US" dirty="0">
                <a:latin typeface="Arial"/>
                <a:cs typeface="Arial"/>
              </a:rPr>
              <a:t> neu </a:t>
            </a:r>
            <a:r>
              <a:rPr lang="en-GB" altLang="en-US" dirty="0" err="1">
                <a:latin typeface="Arial"/>
                <a:cs typeface="Arial"/>
              </a:rPr>
              <a:t>syniadau</a:t>
            </a:r>
            <a:r>
              <a:rPr lang="en-GB" altLang="en-US" dirty="0">
                <a:latin typeface="Arial"/>
                <a:cs typeface="Arial"/>
              </a:rPr>
              <a:t>. </a:t>
            </a:r>
            <a:r>
              <a:rPr lang="en-GB" altLang="en-US" dirty="0" err="1">
                <a:latin typeface="Arial"/>
                <a:cs typeface="Arial"/>
              </a:rPr>
              <a:t>Cyflawnir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fyfyrio</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wahanol</a:t>
            </a:r>
            <a:r>
              <a:rPr lang="en-GB" altLang="en-US" dirty="0">
                <a:latin typeface="Arial"/>
                <a:cs typeface="Arial"/>
              </a:rPr>
              <a:t> </a:t>
            </a:r>
            <a:r>
              <a:rPr lang="en-GB" altLang="en-US" dirty="0" err="1">
                <a:latin typeface="Arial"/>
                <a:cs typeface="Arial"/>
              </a:rPr>
              <a:t>syniadau</a:t>
            </a:r>
            <a:r>
              <a:rPr lang="en-GB" altLang="en-US" dirty="0">
                <a:latin typeface="Arial"/>
                <a:cs typeface="Arial"/>
              </a:rPr>
              <a:t> a </a:t>
            </a:r>
            <a:r>
              <a:rPr lang="en-GB" altLang="en-US" dirty="0" err="1">
                <a:latin typeface="Arial"/>
                <a:cs typeface="Arial"/>
              </a:rPr>
              <a:t>safbwyntiau</a:t>
            </a:r>
            <a:r>
              <a:rPr lang="en-GB" altLang="en-US" dirty="0">
                <a:latin typeface="Arial"/>
                <a:cs typeface="Arial"/>
              </a:rPr>
              <a:t>, </a:t>
            </a:r>
            <a:r>
              <a:rPr lang="en-GB" altLang="en-US" dirty="0" err="1">
                <a:latin typeface="Arial"/>
                <a:cs typeface="Arial"/>
              </a:rPr>
              <a:t>eu</a:t>
            </a:r>
            <a:r>
              <a:rPr lang="en-GB" altLang="en-US" dirty="0">
                <a:latin typeface="Arial"/>
                <a:cs typeface="Arial"/>
              </a:rPr>
              <a:t> </a:t>
            </a:r>
            <a:r>
              <a:rPr lang="en-GB" altLang="en-US" dirty="0" err="1">
                <a:latin typeface="Arial"/>
                <a:cs typeface="Arial"/>
              </a:rPr>
              <a:t>dadansoddi</a:t>
            </a:r>
            <a:r>
              <a:rPr lang="en-GB" altLang="en-US" dirty="0">
                <a:latin typeface="Arial"/>
                <a:cs typeface="Arial"/>
              </a:rPr>
              <a:t> </a:t>
            </a:r>
            <a:r>
              <a:rPr lang="en-GB" altLang="en-US" dirty="0" err="1">
                <a:latin typeface="Arial"/>
                <a:cs typeface="Arial"/>
              </a:rPr>
              <a:t>a'u</a:t>
            </a:r>
            <a:r>
              <a:rPr lang="en-GB" altLang="en-US" dirty="0">
                <a:latin typeface="Arial"/>
                <a:cs typeface="Arial"/>
              </a:rPr>
              <a:t> </a:t>
            </a:r>
            <a:r>
              <a:rPr lang="en-GB" altLang="en-US" dirty="0" err="1">
                <a:latin typeface="Arial"/>
                <a:cs typeface="Arial"/>
              </a:rPr>
              <a:t>gwerthuso</a:t>
            </a:r>
            <a:r>
              <a:rPr lang="en-GB" altLang="en-US" dirty="0">
                <a:latin typeface="Arial"/>
                <a:cs typeface="Arial"/>
              </a:rPr>
              <a:t>, </a:t>
            </a:r>
            <a:r>
              <a:rPr lang="en-GB" altLang="en-US" dirty="0" err="1">
                <a:latin typeface="Arial"/>
                <a:cs typeface="Arial"/>
              </a:rPr>
              <a:t>gan</a:t>
            </a:r>
            <a:r>
              <a:rPr lang="en-GB" altLang="en-US" dirty="0">
                <a:latin typeface="Arial"/>
                <a:cs typeface="Arial"/>
              </a:rPr>
              <a:t> </a:t>
            </a:r>
            <a:r>
              <a:rPr lang="en-GB" altLang="en-US" dirty="0" err="1">
                <a:latin typeface="Arial"/>
                <a:cs typeface="Arial"/>
              </a:rPr>
              <a:t>ddangos</a:t>
            </a:r>
            <a:r>
              <a:rPr lang="en-GB" altLang="en-US" dirty="0">
                <a:latin typeface="Arial"/>
                <a:cs typeface="Arial"/>
              </a:rPr>
              <a:t> y </a:t>
            </a:r>
            <a:r>
              <a:rPr lang="en-GB" altLang="en-US" dirty="0" err="1">
                <a:latin typeface="Arial"/>
                <a:cs typeface="Arial"/>
              </a:rPr>
              <a:t>gallu</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fynegi</a:t>
            </a:r>
            <a:r>
              <a:rPr lang="en-GB" altLang="en-US" dirty="0">
                <a:latin typeface="Arial"/>
                <a:cs typeface="Arial"/>
              </a:rPr>
              <a:t> </a:t>
            </a:r>
            <a:r>
              <a:rPr lang="en-GB" altLang="en-US" dirty="0" err="1">
                <a:latin typeface="Arial"/>
                <a:cs typeface="Arial"/>
              </a:rPr>
              <a:t>ymatebion</a:t>
            </a:r>
            <a:r>
              <a:rPr lang="en-GB" altLang="en-US" dirty="0">
                <a:latin typeface="Arial"/>
                <a:cs typeface="Arial"/>
              </a:rPr>
              <a:t> </a:t>
            </a:r>
            <a:r>
              <a:rPr lang="en-GB" altLang="en-US" dirty="0" err="1">
                <a:latin typeface="Arial"/>
                <a:cs typeface="Arial"/>
              </a:rPr>
              <a:t>gwybodus</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testun</a:t>
            </a:r>
            <a:r>
              <a:rPr lang="en-GB" altLang="en-US" dirty="0">
                <a:latin typeface="Arial"/>
                <a:cs typeface="Arial"/>
              </a:rPr>
              <a:t>.</a:t>
            </a:r>
          </a:p>
          <a:p>
            <a:pPr>
              <a:defRPr/>
            </a:pPr>
            <a:r>
              <a:rPr lang="en-GB" altLang="en-US" dirty="0" err="1">
                <a:latin typeface="Arial"/>
                <a:cs typeface="Arial"/>
              </a:rPr>
              <a:t>Ar</a:t>
            </a:r>
            <a:r>
              <a:rPr lang="en-GB" altLang="en-US" dirty="0">
                <a:latin typeface="Arial"/>
                <a:cs typeface="Arial"/>
              </a:rPr>
              <a:t> </a:t>
            </a:r>
            <a:r>
              <a:rPr lang="en-GB" altLang="en-US" dirty="0" err="1">
                <a:latin typeface="Arial"/>
                <a:cs typeface="Arial"/>
              </a:rPr>
              <a:t>lefel</a:t>
            </a:r>
            <a:r>
              <a:rPr lang="en-GB" altLang="en-US" dirty="0">
                <a:latin typeface="Arial"/>
                <a:cs typeface="Arial"/>
              </a:rPr>
              <a:t> 5 </a:t>
            </a:r>
            <a:r>
              <a:rPr lang="en-GB" altLang="en-US" dirty="0" err="1">
                <a:latin typeface="Arial"/>
                <a:cs typeface="Arial"/>
              </a:rPr>
              <a:t>bydd</a:t>
            </a:r>
            <a:r>
              <a:rPr lang="en-GB" altLang="en-US" dirty="0">
                <a:latin typeface="Arial"/>
                <a:cs typeface="Arial"/>
              </a:rPr>
              <a:t> </a:t>
            </a:r>
            <a:r>
              <a:rPr lang="en-GB" altLang="en-US" dirty="0" err="1">
                <a:latin typeface="Arial"/>
                <a:cs typeface="Arial"/>
              </a:rPr>
              <a:t>angen</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hefyd</a:t>
            </a:r>
            <a:r>
              <a:rPr lang="en-GB" altLang="en-US" dirty="0">
                <a:latin typeface="Arial"/>
                <a:cs typeface="Arial"/>
              </a:rPr>
              <a:t> </a:t>
            </a:r>
            <a:r>
              <a:rPr lang="en-GB" altLang="en-US" dirty="0" err="1">
                <a:latin typeface="Arial"/>
                <a:cs typeface="Arial"/>
              </a:rPr>
              <a:t>ddeall</a:t>
            </a:r>
            <a:r>
              <a:rPr lang="en-GB" altLang="en-US" dirty="0">
                <a:latin typeface="Arial"/>
                <a:cs typeface="Arial"/>
              </a:rPr>
              <a:t> ac </a:t>
            </a:r>
            <a:r>
              <a:rPr lang="en-GB" altLang="en-US" dirty="0" err="1">
                <a:latin typeface="Arial"/>
                <a:cs typeface="Arial"/>
              </a:rPr>
              <a:t>ymgymryd</a:t>
            </a:r>
            <a:r>
              <a:rPr lang="en-GB" altLang="en-US" dirty="0">
                <a:latin typeface="Arial"/>
                <a:cs typeface="Arial"/>
              </a:rPr>
              <a:t> â </a:t>
            </a:r>
            <a:r>
              <a:rPr lang="en-GB" altLang="en-US" dirty="0" err="1">
                <a:latin typeface="Arial"/>
                <a:cs typeface="Arial"/>
              </a:rPr>
              <a:t>darllen</a:t>
            </a:r>
            <a:r>
              <a:rPr lang="en-GB" altLang="en-US" dirty="0">
                <a:latin typeface="Arial"/>
                <a:cs typeface="Arial"/>
              </a:rPr>
              <a:t> </a:t>
            </a:r>
            <a:r>
              <a:rPr lang="en-GB" altLang="en-US" dirty="0" err="1">
                <a:latin typeface="Arial"/>
                <a:cs typeface="Arial"/>
              </a:rPr>
              <a:t>beirniadol</a:t>
            </a:r>
            <a:r>
              <a:rPr lang="en-GB" altLang="en-US" dirty="0">
                <a:latin typeface="Arial"/>
                <a:cs typeface="Arial"/>
              </a:rPr>
              <a:t> -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ymgysylltu</a:t>
            </a:r>
            <a:r>
              <a:rPr lang="en-GB" altLang="en-US" dirty="0">
                <a:latin typeface="Arial"/>
                <a:cs typeface="Arial"/>
              </a:rPr>
              <a:t> â </a:t>
            </a:r>
            <a:r>
              <a:rPr lang="en-GB" altLang="en-US" dirty="0" err="1">
                <a:latin typeface="Arial"/>
                <a:cs typeface="Arial"/>
              </a:rPr>
              <a:t>phapur</a:t>
            </a:r>
            <a:r>
              <a:rPr lang="en-GB" altLang="en-US" dirty="0">
                <a:latin typeface="Arial"/>
                <a:cs typeface="Arial"/>
              </a:rPr>
              <a:t> </a:t>
            </a:r>
            <a:r>
              <a:rPr lang="en-GB" altLang="en-US" dirty="0" err="1">
                <a:latin typeface="Arial"/>
                <a:cs typeface="Arial"/>
              </a:rPr>
              <a:t>rydych</a:t>
            </a:r>
            <a:r>
              <a:rPr lang="en-GB" altLang="en-US" dirty="0">
                <a:latin typeface="Arial"/>
                <a:cs typeface="Arial"/>
              </a:rPr>
              <a:t> chi </a:t>
            </a:r>
            <a:r>
              <a:rPr lang="en-GB" altLang="en-US" dirty="0" err="1">
                <a:latin typeface="Arial"/>
                <a:cs typeface="Arial"/>
              </a:rPr>
              <a:t>wedi'i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a </a:t>
            </a:r>
            <a:r>
              <a:rPr lang="en-GB" altLang="en-US" dirty="0" err="1">
                <a:latin typeface="Arial"/>
                <a:cs typeface="Arial"/>
              </a:rPr>
              <a:t>gofyn</a:t>
            </a:r>
            <a:r>
              <a:rPr lang="en-GB" altLang="en-US" dirty="0">
                <a:latin typeface="Arial"/>
                <a:cs typeface="Arial"/>
              </a:rPr>
              <a:t> y </a:t>
            </a:r>
            <a:r>
              <a:rPr lang="en-GB" altLang="en-US" dirty="0" err="1">
                <a:latin typeface="Arial"/>
                <a:cs typeface="Arial"/>
              </a:rPr>
              <a:t>cwestiynau</a:t>
            </a:r>
            <a:r>
              <a:rPr lang="en-GB" altLang="en-US" dirty="0">
                <a:latin typeface="Arial"/>
                <a:cs typeface="Arial"/>
              </a:rPr>
              <a:t> </a:t>
            </a:r>
            <a:r>
              <a:rPr lang="en-GB" altLang="en-US" dirty="0" err="1">
                <a:latin typeface="Arial"/>
                <a:cs typeface="Arial"/>
              </a:rPr>
              <a:t>canlynol</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endParaRPr lang="en-GB" altLang="en-US" dirty="0">
              <a:latin typeface="Arial"/>
              <a:cs typeface="Arial"/>
            </a:endParaRPr>
          </a:p>
          <a:p>
            <a:pPr>
              <a:defRPr/>
            </a:pPr>
            <a:r>
              <a:rPr lang="en-GB" altLang="en-US" dirty="0">
                <a:latin typeface="Arial"/>
                <a:cs typeface="Arial"/>
              </a:rPr>
              <a:t>Beth </a:t>
            </a:r>
            <a:r>
              <a:rPr lang="en-GB" altLang="en-US" dirty="0" err="1">
                <a:latin typeface="Arial"/>
                <a:cs typeface="Arial"/>
              </a:rPr>
              <a:t>mae'r</a:t>
            </a:r>
            <a:r>
              <a:rPr lang="en-GB" altLang="en-US" dirty="0">
                <a:latin typeface="Arial"/>
                <a:cs typeface="Arial"/>
              </a:rPr>
              <a:t> </a:t>
            </a:r>
            <a:r>
              <a:rPr lang="en-GB" altLang="en-US" dirty="0" err="1">
                <a:latin typeface="Arial"/>
                <a:cs typeface="Arial"/>
              </a:rPr>
              <a:t>awdur</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a:t>
            </a:r>
          </a:p>
          <a:p>
            <a:pPr>
              <a:defRPr/>
            </a:pPr>
            <a:r>
              <a:rPr lang="en-GB" altLang="en-US" dirty="0">
                <a:latin typeface="Arial"/>
                <a:cs typeface="Arial"/>
              </a:rPr>
              <a:t>Pa </a:t>
            </a:r>
            <a:r>
              <a:rPr lang="en-GB" altLang="en-US" dirty="0" err="1">
                <a:latin typeface="Arial"/>
                <a:cs typeface="Arial"/>
              </a:rPr>
              <a:t>neges</a:t>
            </a:r>
            <a:r>
              <a:rPr lang="en-GB" altLang="en-US" dirty="0">
                <a:latin typeface="Arial"/>
                <a:cs typeface="Arial"/>
              </a:rPr>
              <a:t> </a:t>
            </a:r>
            <a:r>
              <a:rPr lang="en-GB" altLang="en-US" dirty="0" err="1">
                <a:latin typeface="Arial"/>
                <a:cs typeface="Arial"/>
              </a:rPr>
              <a:t>maen</a:t>
            </a:r>
            <a:r>
              <a:rPr lang="en-GB" altLang="en-US" dirty="0">
                <a:latin typeface="Arial"/>
                <a:cs typeface="Arial"/>
              </a:rPr>
              <a:t> </a:t>
            </a:r>
            <a:r>
              <a:rPr lang="en-GB" altLang="en-US" dirty="0" err="1">
                <a:latin typeface="Arial"/>
                <a:cs typeface="Arial"/>
              </a:rPr>
              <a:t>nhw'n</a:t>
            </a:r>
            <a:r>
              <a:rPr lang="en-GB" altLang="en-US" dirty="0">
                <a:latin typeface="Arial"/>
                <a:cs typeface="Arial"/>
              </a:rPr>
              <a:t> </a:t>
            </a:r>
            <a:r>
              <a:rPr lang="en-GB" altLang="en-US" dirty="0" err="1">
                <a:latin typeface="Arial"/>
                <a:cs typeface="Arial"/>
              </a:rPr>
              <a:t>ceisio</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chyfleu</a:t>
            </a:r>
            <a:r>
              <a:rPr lang="en-GB" altLang="en-US" dirty="0">
                <a:latin typeface="Arial"/>
                <a:cs typeface="Arial"/>
              </a:rPr>
              <a:t>?</a:t>
            </a:r>
          </a:p>
          <a:p>
            <a:pPr>
              <a:defRPr/>
            </a:pPr>
            <a:r>
              <a:rPr lang="en-GB" altLang="en-US" dirty="0">
                <a:latin typeface="Arial"/>
                <a:cs typeface="Arial"/>
              </a:rPr>
              <a:t>Beth </a:t>
            </a:r>
            <a:r>
              <a:rPr lang="en-GB" altLang="en-US" dirty="0" err="1">
                <a:latin typeface="Arial"/>
                <a:cs typeface="Arial"/>
              </a:rPr>
              <a:t>yw'r</a:t>
            </a:r>
            <a:r>
              <a:rPr lang="en-GB" altLang="en-US" dirty="0">
                <a:latin typeface="Arial"/>
                <a:cs typeface="Arial"/>
              </a:rPr>
              <a:t> </a:t>
            </a:r>
            <a:r>
              <a:rPr lang="en-GB" altLang="en-US" dirty="0" err="1">
                <a:latin typeface="Arial"/>
                <a:cs typeface="Arial"/>
              </a:rPr>
              <a:t>brif</a:t>
            </a:r>
            <a:r>
              <a:rPr lang="en-GB" altLang="en-US" dirty="0">
                <a:latin typeface="Arial"/>
                <a:cs typeface="Arial"/>
              </a:rPr>
              <a:t> </a:t>
            </a:r>
            <a:r>
              <a:rPr lang="en-GB" altLang="en-US" dirty="0" err="1">
                <a:latin typeface="Arial"/>
                <a:cs typeface="Arial"/>
              </a:rPr>
              <a:t>ddadl</a:t>
            </a:r>
            <a:r>
              <a:rPr lang="en-GB" altLang="en-US" dirty="0">
                <a:latin typeface="Arial"/>
                <a:cs typeface="Arial"/>
              </a:rPr>
              <a:t> </a:t>
            </a:r>
            <a:r>
              <a:rPr lang="en-GB" altLang="en-US" dirty="0" err="1">
                <a:latin typeface="Arial"/>
                <a:cs typeface="Arial"/>
              </a:rPr>
              <a:t>yma</a:t>
            </a:r>
            <a:r>
              <a:rPr lang="en-GB" altLang="en-US" dirty="0">
                <a:latin typeface="Arial"/>
                <a:cs typeface="Arial"/>
              </a:rPr>
              <a:t>?</a:t>
            </a:r>
          </a:p>
          <a:p>
            <a:pPr>
              <a:defRPr/>
            </a:pPr>
            <a:r>
              <a:rPr lang="en-GB" altLang="en-US" dirty="0">
                <a:latin typeface="Arial"/>
                <a:cs typeface="Arial"/>
              </a:rPr>
              <a:t>A </a:t>
            </a:r>
            <a:r>
              <a:rPr lang="en-GB" altLang="en-US" dirty="0" err="1">
                <a:latin typeface="Arial"/>
                <a:cs typeface="Arial"/>
              </a:rPr>
              <a:t>oes</a:t>
            </a:r>
            <a:r>
              <a:rPr lang="en-GB" altLang="en-US" dirty="0">
                <a:latin typeface="Arial"/>
                <a:cs typeface="Arial"/>
              </a:rPr>
              <a:t> </a:t>
            </a:r>
            <a:r>
              <a:rPr lang="en-GB" altLang="en-US" dirty="0" err="1">
                <a:latin typeface="Arial"/>
                <a:cs typeface="Arial"/>
              </a:rPr>
              <a:t>unrhyw</a:t>
            </a:r>
            <a:r>
              <a:rPr lang="en-GB" altLang="en-US" dirty="0">
                <a:latin typeface="Arial"/>
                <a:cs typeface="Arial"/>
              </a:rPr>
              <a:t> un </a:t>
            </a:r>
            <a:r>
              <a:rPr lang="en-GB" altLang="en-US" dirty="0" err="1">
                <a:latin typeface="Arial"/>
                <a:cs typeface="Arial"/>
              </a:rPr>
              <a:t>arall</a:t>
            </a:r>
            <a:r>
              <a:rPr lang="en-GB" altLang="en-US" dirty="0">
                <a:latin typeface="Arial"/>
                <a:cs typeface="Arial"/>
              </a:rPr>
              <a:t> </a:t>
            </a:r>
            <a:r>
              <a:rPr lang="en-GB" altLang="en-US" dirty="0" err="1">
                <a:latin typeface="Arial"/>
                <a:cs typeface="Arial"/>
              </a:rPr>
              <a:t>sy'n</a:t>
            </a:r>
            <a:r>
              <a:rPr lang="en-GB" altLang="en-US" dirty="0">
                <a:latin typeface="Arial"/>
                <a:cs typeface="Arial"/>
              </a:rPr>
              <a:t> </a:t>
            </a:r>
            <a:r>
              <a:rPr lang="en-GB" altLang="en-US" dirty="0" err="1">
                <a:latin typeface="Arial"/>
                <a:cs typeface="Arial"/>
              </a:rPr>
              <a:t>dweud</a:t>
            </a:r>
            <a:r>
              <a:rPr lang="en-GB" altLang="en-US" dirty="0">
                <a:latin typeface="Arial"/>
                <a:cs typeface="Arial"/>
              </a:rPr>
              <a:t> </a:t>
            </a:r>
            <a:r>
              <a:rPr lang="en-GB" altLang="en-US" dirty="0" err="1">
                <a:latin typeface="Arial"/>
                <a:cs typeface="Arial"/>
              </a:rPr>
              <a:t>yr</a:t>
            </a:r>
            <a:r>
              <a:rPr lang="en-GB" altLang="en-US" dirty="0">
                <a:latin typeface="Arial"/>
                <a:cs typeface="Arial"/>
              </a:rPr>
              <a:t> un </a:t>
            </a:r>
            <a:r>
              <a:rPr lang="en-GB" altLang="en-US" dirty="0" err="1">
                <a:latin typeface="Arial"/>
                <a:cs typeface="Arial"/>
              </a:rPr>
              <a:t>peth</a:t>
            </a:r>
            <a:r>
              <a:rPr lang="en-GB" altLang="en-US" dirty="0">
                <a:latin typeface="Arial"/>
                <a:cs typeface="Arial"/>
              </a:rPr>
              <a:t>? </a:t>
            </a:r>
            <a:r>
              <a:rPr lang="en-GB" altLang="en-US" dirty="0" err="1">
                <a:latin typeface="Arial"/>
                <a:cs typeface="Arial"/>
              </a:rPr>
              <a:t>Neu'r</a:t>
            </a:r>
            <a:r>
              <a:rPr lang="en-GB" altLang="en-US" dirty="0">
                <a:latin typeface="Arial"/>
                <a:cs typeface="Arial"/>
              </a:rPr>
              <a:t> </a:t>
            </a:r>
            <a:r>
              <a:rPr lang="en-GB" altLang="en-US" dirty="0" err="1">
                <a:latin typeface="Arial"/>
                <a:cs typeface="Arial"/>
              </a:rPr>
              <a:t>safbwynt</a:t>
            </a:r>
            <a:r>
              <a:rPr lang="en-GB" altLang="en-US" dirty="0">
                <a:latin typeface="Arial"/>
                <a:cs typeface="Arial"/>
              </a:rPr>
              <a:t> </a:t>
            </a:r>
            <a:r>
              <a:rPr lang="en-GB" altLang="en-US" dirty="0" err="1">
                <a:latin typeface="Arial"/>
                <a:cs typeface="Arial"/>
              </a:rPr>
              <a:t>arall</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berthnasol</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pwnc</a:t>
            </a:r>
            <a:r>
              <a:rPr lang="en-GB" altLang="en-US" dirty="0">
                <a:latin typeface="Arial"/>
                <a:cs typeface="Arial"/>
              </a:rPr>
              <a:t> </a:t>
            </a:r>
            <a:r>
              <a:rPr lang="en-GB" altLang="en-US" dirty="0" err="1">
                <a:latin typeface="Arial"/>
                <a:cs typeface="Arial"/>
              </a:rPr>
              <a:t>rwy'n</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drafod</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gallaf</a:t>
            </a:r>
            <a:r>
              <a:rPr lang="en-GB" altLang="en-US" dirty="0">
                <a:latin typeface="Arial"/>
                <a:cs typeface="Arial"/>
              </a:rPr>
              <a:t> </a:t>
            </a:r>
            <a:r>
              <a:rPr lang="en-GB" altLang="en-US" dirty="0" err="1">
                <a:latin typeface="Arial"/>
                <a:cs typeface="Arial"/>
              </a:rPr>
              <a:t>ddefnyddio</a:t>
            </a:r>
            <a:r>
              <a:rPr lang="en-GB" altLang="en-US" dirty="0">
                <a:latin typeface="Arial"/>
                <a:cs typeface="Arial"/>
              </a:rPr>
              <a:t> </a:t>
            </a:r>
            <a:r>
              <a:rPr lang="en-GB" altLang="en-US" dirty="0" err="1">
                <a:latin typeface="Arial"/>
                <a:cs typeface="Arial"/>
              </a:rPr>
              <a:t>hwn</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gefnogi'r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yr</a:t>
            </a:r>
            <a:r>
              <a:rPr lang="en-GB" altLang="en-US" dirty="0">
                <a:latin typeface="Arial"/>
                <a:cs typeface="Arial"/>
              </a:rPr>
              <a:t> </a:t>
            </a:r>
            <a:r>
              <a:rPr lang="en-GB" altLang="en-US" dirty="0" err="1">
                <a:latin typeface="Arial"/>
                <a:cs typeface="Arial"/>
              </a:rPr>
              <a:t>wyf</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fy</a:t>
            </a:r>
            <a:r>
              <a:rPr lang="en-GB" altLang="en-US" dirty="0">
                <a:latin typeface="Arial"/>
                <a:cs typeface="Arial"/>
              </a:rPr>
              <a:t> </a:t>
            </a:r>
            <a:r>
              <a:rPr lang="en-GB" altLang="en-US" dirty="0" err="1">
                <a:latin typeface="Arial"/>
                <a:cs typeface="Arial"/>
              </a:rPr>
              <a:t>ysgrifennu</a:t>
            </a:r>
            <a:r>
              <a:rPr lang="en-GB" altLang="en-US" dirty="0">
                <a:latin typeface="Arial"/>
                <a:cs typeface="Arial"/>
              </a:rPr>
              <a:t>?</a:t>
            </a:r>
          </a:p>
          <a:p>
            <a:pPr>
              <a:defRPr/>
            </a:pPr>
            <a:endParaRPr lang="en-GB" altLang="en-US" dirty="0">
              <a:latin typeface="Arial"/>
              <a:cs typeface="Arial"/>
            </a:endParaRPr>
          </a:p>
          <a:p>
            <a:pPr>
              <a:defRPr/>
            </a:pPr>
            <a:endParaRPr lang="en-GB" altLang="en-US" dirty="0">
              <a:latin typeface="Arial"/>
              <a:cs typeface="Arial"/>
            </a:endParaRPr>
          </a:p>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5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5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endParaRPr lang="en-GB" dirty="0"/>
          </a:p>
        </p:txBody>
      </p:sp>
      <p:sp>
        <p:nvSpPr>
          <p:cNvPr id="4" name="Slide Number Placeholder 3"/>
          <p:cNvSpPr>
            <a:spLocks noGrp="1"/>
          </p:cNvSpPr>
          <p:nvPr>
            <p:ph type="sldNum" sz="quarter" idx="5"/>
          </p:nvPr>
        </p:nvSpPr>
        <p:spPr/>
        <p:txBody>
          <a:bodyPr/>
          <a:lstStyle/>
          <a:p>
            <a:fld id="{28F3450B-2F8B-4EB4-A6BB-F66CAF066D58}" type="slidenum">
              <a:t>3</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Mae hwn yn aseiniad ysgrifenedig unigol o gyfanswm o 4000 o eiriau, mae pedair adran y byddwn yn eu trafod yn fanylach yn fuan.</a:t>
            </a: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This is an individual written assignment of a total of 4000 words, there are four sections we will discuss shortly in more depth.</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106363" y="750888"/>
            <a:ext cx="667702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Darllenwch</a:t>
            </a:r>
            <a:r>
              <a:rPr lang="en-GB" altLang="en-US" dirty="0">
                <a:latin typeface="Arial" panose="020B0604020202020204" pitchFamily="34" charset="0"/>
              </a:rPr>
              <a:t> </a:t>
            </a:r>
            <a:r>
              <a:rPr lang="en-GB" altLang="en-US" dirty="0" err="1">
                <a:latin typeface="Arial" panose="020B0604020202020204" pitchFamily="34" charset="0"/>
              </a:rPr>
              <a:t>drwy</a:t>
            </a:r>
            <a:r>
              <a:rPr lang="en-GB" altLang="en-US" dirty="0">
                <a:latin typeface="Arial" panose="020B0604020202020204" pitchFamily="34" charset="0"/>
              </a:rPr>
              <a:t> </a:t>
            </a:r>
            <a:r>
              <a:rPr lang="en-GB" altLang="en-US" dirty="0" err="1">
                <a:latin typeface="Arial" panose="020B0604020202020204" pitchFamily="34" charset="0"/>
              </a:rPr>
              <a:t>amlygu</a:t>
            </a:r>
            <a:r>
              <a:rPr lang="en-GB" altLang="en-US" dirty="0">
                <a:latin typeface="Arial" panose="020B0604020202020204" pitchFamily="34" charset="0"/>
              </a:rPr>
              <a:t> </a:t>
            </a:r>
            <a:r>
              <a:rPr lang="en-GB" altLang="en-US" dirty="0" err="1">
                <a:latin typeface="Arial" panose="020B0604020202020204" pitchFamily="34" charset="0"/>
              </a:rPr>
              <a:t>cyfrif</a:t>
            </a:r>
            <a:r>
              <a:rPr lang="en-GB" altLang="en-US" dirty="0">
                <a:latin typeface="Arial" panose="020B0604020202020204" pitchFamily="34" charset="0"/>
              </a:rPr>
              <a:t> </a:t>
            </a:r>
            <a:r>
              <a:rPr lang="en-GB" altLang="en-US" dirty="0" err="1">
                <a:latin typeface="Arial" panose="020B0604020202020204" pitchFamily="34" charset="0"/>
              </a:rPr>
              <a:t>geiriau</a:t>
            </a:r>
            <a:endParaRPr lang="en-GB" altLang="en-US" dirty="0">
              <a:latin typeface="Arial" panose="020B0604020202020204" pitchFamily="34" charset="0"/>
            </a:endParaRPr>
          </a:p>
          <a:p>
            <a:endParaRPr lang="en-GB" altLang="en-US" dirty="0">
              <a:latin typeface="Arial" panose="020B0604020202020204" pitchFamily="34" charset="0"/>
            </a:endParaRPr>
          </a:p>
          <a:p>
            <a:r>
              <a:rPr lang="en-GB" altLang="en-US" dirty="0">
                <a:latin typeface="Arial" panose="020B0604020202020204" pitchFamily="34" charset="0"/>
              </a:rPr>
              <a:t>Ni </a:t>
            </a:r>
            <a:r>
              <a:rPr lang="en-GB" altLang="en-US" dirty="0" err="1">
                <a:latin typeface="Arial" panose="020B0604020202020204" pitchFamily="34" charset="0"/>
              </a:rPr>
              <a:t>fyddwch</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ymgymryd</a:t>
            </a:r>
            <a:r>
              <a:rPr lang="en-GB" altLang="en-US" dirty="0">
                <a:latin typeface="Arial" panose="020B0604020202020204" pitchFamily="34" charset="0"/>
              </a:rPr>
              <a:t> â </a:t>
            </a:r>
            <a:r>
              <a:rPr lang="en-GB" altLang="en-US" dirty="0" err="1">
                <a:latin typeface="Arial" panose="020B0604020202020204" pitchFamily="34" charset="0"/>
              </a:rPr>
              <a:t>phrosiect</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dim </a:t>
            </a:r>
            <a:r>
              <a:rPr lang="en-GB" altLang="en-US" dirty="0" err="1">
                <a:latin typeface="Arial" panose="020B0604020202020204" pitchFamily="34" charset="0"/>
              </a:rPr>
              <a:t>ond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a:t>
            </a:r>
            <a:r>
              <a:rPr lang="en-GB" altLang="en-US" dirty="0">
                <a:latin typeface="Arial" panose="020B0604020202020204" pitchFamily="34" charset="0"/>
              </a:rPr>
              <a:t> </a:t>
            </a:r>
            <a:r>
              <a:rPr lang="en-GB" altLang="en-US" dirty="0" err="1">
                <a:latin typeface="Arial" panose="020B0604020202020204" pitchFamily="34" charset="0"/>
              </a:rPr>
              <a:t>gynllunio</a:t>
            </a:r>
            <a:r>
              <a:rPr lang="en-GB" altLang="en-US" dirty="0">
                <a:latin typeface="Arial" panose="020B0604020202020204" pitchFamily="34" charset="0"/>
              </a:rPr>
              <a:t>. </a:t>
            </a:r>
            <a:r>
              <a:rPr lang="en-GB" altLang="en-US" dirty="0" err="1">
                <a:latin typeface="Arial" panose="020B0604020202020204" pitchFamily="34" charset="0"/>
              </a:rPr>
              <a:t>Byddai</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fynd</a:t>
            </a:r>
            <a:r>
              <a:rPr lang="en-GB" altLang="en-US" dirty="0">
                <a:latin typeface="Arial" panose="020B0604020202020204" pitchFamily="34" charset="0"/>
              </a:rPr>
              <a:t> </a:t>
            </a:r>
            <a:r>
              <a:rPr lang="en-GB" altLang="en-US" dirty="0" err="1">
                <a:latin typeface="Arial" panose="020B0604020202020204" pitchFamily="34" charset="0"/>
              </a:rPr>
              <a:t>drwy</a:t>
            </a:r>
            <a:r>
              <a:rPr lang="en-GB" altLang="en-US" dirty="0">
                <a:latin typeface="Arial" panose="020B0604020202020204" pitchFamily="34" charset="0"/>
              </a:rPr>
              <a:t> </a:t>
            </a:r>
            <a:r>
              <a:rPr lang="en-GB" altLang="en-US" dirty="0" err="1">
                <a:latin typeface="Arial" panose="020B0604020202020204" pitchFamily="34" charset="0"/>
              </a:rPr>
              <a:t>fwrdd</a:t>
            </a:r>
            <a:r>
              <a:rPr lang="en-GB" altLang="en-US" dirty="0">
                <a:latin typeface="Arial" panose="020B0604020202020204" pitchFamily="34" charset="0"/>
              </a:rPr>
              <a:t> </a:t>
            </a:r>
            <a:r>
              <a:rPr lang="en-GB" altLang="en-US" dirty="0" err="1">
                <a:latin typeface="Arial" panose="020B0604020202020204" pitchFamily="34" charset="0"/>
              </a:rPr>
              <a:t>moeseg</a:t>
            </a:r>
            <a:r>
              <a:rPr lang="en-GB" altLang="en-US" dirty="0">
                <a:latin typeface="Arial" panose="020B0604020202020204" pitchFamily="34" charset="0"/>
              </a:rPr>
              <a:t> y </a:t>
            </a:r>
            <a:r>
              <a:rPr lang="en-GB" altLang="en-US" dirty="0" err="1">
                <a:latin typeface="Arial" panose="020B0604020202020204" pitchFamily="34" charset="0"/>
              </a:rPr>
              <a:t>brifysgol</a:t>
            </a:r>
            <a:r>
              <a:rPr lang="en-GB" altLang="en-US" dirty="0">
                <a:latin typeface="Arial" panose="020B0604020202020204" pitchFamily="34" charset="0"/>
              </a:rPr>
              <a:t> </a:t>
            </a:r>
            <a:r>
              <a:rPr lang="en-GB" altLang="en-US" dirty="0" err="1">
                <a:latin typeface="Arial" panose="020B0604020202020204" pitchFamily="34" charset="0"/>
              </a:rPr>
              <a:t>cyn</a:t>
            </a:r>
            <a:r>
              <a:rPr lang="en-GB" altLang="en-US" dirty="0">
                <a:latin typeface="Arial" panose="020B0604020202020204" pitchFamily="34" charset="0"/>
              </a:rPr>
              <a:t> </a:t>
            </a:r>
            <a:r>
              <a:rPr lang="en-GB" altLang="en-US" dirty="0" err="1">
                <a:latin typeface="Arial" panose="020B0604020202020204" pitchFamily="34" charset="0"/>
              </a:rPr>
              <a:t>gwneud</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hun</a:t>
            </a:r>
            <a:r>
              <a:rPr lang="en-GB" altLang="en-US" dirty="0">
                <a:latin typeface="Arial" panose="020B0604020202020204" pitchFamily="34" charset="0"/>
              </a:rPr>
              <a:t>. </a:t>
            </a:r>
            <a:r>
              <a:rPr lang="en-GB" altLang="en-US" dirty="0" err="1">
                <a:latin typeface="Arial" panose="020B0604020202020204" pitchFamily="34" charset="0"/>
              </a:rPr>
              <a:t>Bydd</a:t>
            </a:r>
            <a:r>
              <a:rPr lang="en-GB" altLang="en-US" dirty="0">
                <a:latin typeface="Arial" panose="020B0604020202020204" pitchFamily="34" charset="0"/>
              </a:rPr>
              <a:t> </a:t>
            </a:r>
            <a:r>
              <a:rPr lang="en-GB" altLang="en-US" dirty="0" err="1">
                <a:latin typeface="Arial" panose="020B0604020202020204" pitchFamily="34" charset="0"/>
              </a:rPr>
              <a:t>yr</a:t>
            </a:r>
            <a:r>
              <a:rPr lang="en-GB" altLang="en-US" dirty="0">
                <a:latin typeface="Arial" panose="020B0604020202020204" pitchFamily="34" charset="0"/>
              </a:rPr>
              <a:t> </a:t>
            </a:r>
            <a:r>
              <a:rPr lang="en-GB" altLang="en-US" dirty="0" err="1">
                <a:latin typeface="Arial" panose="020B0604020202020204" pitchFamily="34" charset="0"/>
              </a:rPr>
              <a:t>aseiniad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marcio</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gallu</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 </a:t>
            </a:r>
            <a:r>
              <a:rPr lang="en-GB" altLang="en-US" dirty="0" err="1">
                <a:latin typeface="Arial" panose="020B0604020202020204" pitchFamily="34" charset="0"/>
              </a:rPr>
              <a:t>adolygiad</a:t>
            </a:r>
            <a:r>
              <a:rPr lang="en-GB" altLang="en-US" dirty="0">
                <a:latin typeface="Arial" panose="020B0604020202020204" pitchFamily="34" charset="0"/>
              </a:rPr>
              <a:t> </a:t>
            </a:r>
            <a:r>
              <a:rPr lang="en-GB" altLang="en-US" dirty="0" err="1">
                <a:latin typeface="Arial" panose="020B0604020202020204" pitchFamily="34" charset="0"/>
              </a:rPr>
              <a:t>llenyddiaeth</a:t>
            </a:r>
            <a:r>
              <a:rPr lang="en-GB" altLang="en-US" dirty="0">
                <a:latin typeface="Arial" panose="020B0604020202020204" pitchFamily="34" charset="0"/>
              </a:rPr>
              <a:t>, a </a:t>
            </a:r>
            <a:r>
              <a:rPr lang="en-GB" altLang="en-US" dirty="0" err="1">
                <a:latin typeface="Arial" panose="020B0604020202020204" pitchFamily="34" charset="0"/>
              </a:rPr>
              <a:t>chynllunio</a:t>
            </a:r>
            <a:r>
              <a:rPr lang="en-GB" altLang="en-US" dirty="0">
                <a:latin typeface="Arial" panose="020B0604020202020204" pitchFamily="34" charset="0"/>
              </a:rPr>
              <a:t> </a:t>
            </a:r>
            <a:r>
              <a:rPr lang="en-GB" altLang="en-US" dirty="0" err="1">
                <a:latin typeface="Arial" panose="020B0604020202020204" pitchFamily="34" charset="0"/>
              </a:rPr>
              <a:t>sut</a:t>
            </a:r>
            <a:r>
              <a:rPr lang="en-GB" altLang="en-US" dirty="0">
                <a:latin typeface="Arial" panose="020B0604020202020204" pitchFamily="34" charset="0"/>
              </a:rPr>
              <a:t> y </a:t>
            </a:r>
            <a:r>
              <a:rPr lang="en-GB" altLang="en-US" dirty="0" err="1">
                <a:latin typeface="Arial" panose="020B0604020202020204" pitchFamily="34" charset="0"/>
              </a:rPr>
              <a:t>byddwch</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casglu'r</a:t>
            </a:r>
            <a:r>
              <a:rPr lang="en-GB" altLang="en-US" dirty="0">
                <a:latin typeface="Arial" panose="020B0604020202020204" pitchFamily="34" charset="0"/>
              </a:rPr>
              <a:t> data. 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ystyried</a:t>
            </a:r>
            <a:r>
              <a:rPr lang="en-GB" altLang="en-US" dirty="0">
                <a:latin typeface="Arial" panose="020B0604020202020204" pitchFamily="34" charset="0"/>
              </a:rPr>
              <a:t> </a:t>
            </a:r>
            <a:r>
              <a:rPr lang="en-GB" altLang="en-US" dirty="0" err="1">
                <a:latin typeface="Arial" panose="020B0604020202020204" pitchFamily="34" charset="0"/>
              </a:rPr>
              <a:t>pob</a:t>
            </a:r>
            <a:r>
              <a:rPr lang="en-GB" altLang="en-US" dirty="0">
                <a:latin typeface="Arial" panose="020B0604020202020204" pitchFamily="34" charset="0"/>
              </a:rPr>
              <a:t> </a:t>
            </a:r>
            <a:r>
              <a:rPr lang="en-GB" altLang="en-US" dirty="0" err="1">
                <a:latin typeface="Arial" panose="020B0604020202020204" pitchFamily="34" charset="0"/>
              </a:rPr>
              <a:t>penderfyniad</a:t>
            </a:r>
            <a:r>
              <a:rPr lang="en-GB" altLang="en-US" dirty="0">
                <a:latin typeface="Arial" panose="020B0604020202020204" pitchFamily="34" charset="0"/>
              </a:rPr>
              <a:t> ac </a:t>
            </a:r>
            <a:r>
              <a:rPr lang="en-GB" altLang="en-US" dirty="0" err="1">
                <a:latin typeface="Arial" panose="020B0604020202020204" pitchFamily="34" charset="0"/>
              </a:rPr>
              <a:t>adran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ofalus</a:t>
            </a:r>
            <a:r>
              <a:rPr lang="en-GB" altLang="en-US" dirty="0">
                <a:latin typeface="Arial" panose="020B0604020202020204" pitchFamily="34" charset="0"/>
              </a:rPr>
              <a:t> </a:t>
            </a:r>
            <a:r>
              <a:rPr lang="en-GB" altLang="en-US" dirty="0" err="1">
                <a:latin typeface="Arial" panose="020B0604020202020204" pitchFamily="34" charset="0"/>
              </a:rPr>
              <a:t>gan</a:t>
            </a:r>
            <a:r>
              <a:rPr lang="en-GB" altLang="en-US" dirty="0">
                <a:latin typeface="Arial" panose="020B0604020202020204" pitchFamily="34" charset="0"/>
              </a:rPr>
              <a:t> </a:t>
            </a:r>
            <a:r>
              <a:rPr lang="en-GB" altLang="en-US" dirty="0" err="1">
                <a:latin typeface="Arial" panose="020B0604020202020204" pitchFamily="34" charset="0"/>
              </a:rPr>
              <a:t>ddarparu</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manwl</a:t>
            </a:r>
            <a:r>
              <a:rPr lang="en-GB" altLang="en-US" dirty="0">
                <a:latin typeface="Arial" panose="020B0604020202020204" pitchFamily="34" charset="0"/>
              </a:rPr>
              <a:t> a </a:t>
            </a:r>
            <a:r>
              <a:rPr lang="en-GB" altLang="en-US" dirty="0" err="1">
                <a:latin typeface="Arial" panose="020B0604020202020204" pitchFamily="34" charset="0"/>
              </a:rPr>
              <a:t>thystiolaeth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gefnogi</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dewisiadau</a:t>
            </a:r>
            <a:r>
              <a:rPr lang="en-GB" altLang="en-US" dirty="0">
                <a:latin typeface="Arial" panose="020B0604020202020204" pitchFamily="34" charset="0"/>
              </a:rPr>
              <a:t>.</a:t>
            </a:r>
          </a:p>
          <a:p>
            <a:endParaRPr lang="en-GB" altLang="en-US" dirty="0">
              <a:latin typeface="Arial" panose="020B0604020202020204" pitchFamily="34" charset="0"/>
            </a:endParaRPr>
          </a:p>
          <a:p>
            <a:r>
              <a:rPr lang="en-GB" altLang="en-US" dirty="0" err="1">
                <a:latin typeface="Arial" panose="020B0604020202020204" pitchFamily="34" charset="0"/>
              </a:rPr>
              <a:t>Byddwn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edrych</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bob </a:t>
            </a:r>
            <a:r>
              <a:rPr lang="en-GB" altLang="en-US" dirty="0" err="1">
                <a:latin typeface="Arial" panose="020B0604020202020204" pitchFamily="34" charset="0"/>
              </a:rPr>
              <a:t>adran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fanylach</a:t>
            </a:r>
            <a:r>
              <a:rPr lang="en-GB" altLang="en-US" dirty="0">
                <a:latin typeface="Arial" panose="020B0604020202020204" pitchFamily="34" charset="0"/>
              </a:rPr>
              <a:t> </a:t>
            </a:r>
            <a:r>
              <a:rPr lang="en-GB" altLang="en-US" dirty="0" err="1">
                <a:latin typeface="Arial" panose="020B0604020202020204" pitchFamily="34" charset="0"/>
              </a:rPr>
              <a:t>nawr</a:t>
            </a:r>
            <a:r>
              <a:rPr lang="en-GB" altLang="en-US" dirty="0">
                <a:latin typeface="Arial" panose="020B0604020202020204" pitchFamily="34" charset="0"/>
              </a:rPr>
              <a:t>.</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r>
              <a:rPr lang="en-GB" altLang="en-US" dirty="0">
                <a:latin typeface="Arial" panose="020B0604020202020204" pitchFamily="34" charset="0"/>
              </a:rPr>
              <a:t>Read through highlighting word counts</a:t>
            </a:r>
          </a:p>
          <a:p>
            <a:endParaRPr lang="en-GB" altLang="en-US" dirty="0">
              <a:latin typeface="Arial" panose="020B0604020202020204" pitchFamily="34" charset="0"/>
            </a:endParaRPr>
          </a:p>
          <a:p>
            <a:r>
              <a:rPr lang="en-US" dirty="0">
                <a:cs typeface="Calibri"/>
              </a:rPr>
              <a:t>You will not be undertaking a research project, only planning it. You would need to go through the university ethics board before undertaking research of your own. The assignment will be marking you on your ability to write a literature review, and plan how you will collect the data. You need to consider each decision and section carefully providing detailed research and evidence to support your choices.</a:t>
            </a:r>
          </a:p>
          <a:p>
            <a:endParaRPr lang="en-US" dirty="0">
              <a:cs typeface="Calibri"/>
            </a:endParaRPr>
          </a:p>
          <a:p>
            <a:r>
              <a:rPr lang="en-US" dirty="0">
                <a:cs typeface="Calibri"/>
              </a:rPr>
              <a:t>We will look at each section in more detail now.</a:t>
            </a:r>
          </a:p>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highlighting word counts</a:t>
            </a:r>
          </a:p>
          <a:p>
            <a:endParaRPr lang="en-US" dirty="0">
              <a:cs typeface="Calibri"/>
            </a:endParaRPr>
          </a:p>
          <a:p>
            <a:r>
              <a:rPr lang="en-US" dirty="0">
                <a:cs typeface="Calibri"/>
              </a:rPr>
              <a:t>You will not be undertaking a research project, only planning it. You would need to go through the university ethics board before undertaking research of your own. The assignment will be marking you on your ability to write a literature review, and plan how you will collect the data. You need to consider each decision and section carefully providing detailed research and evidence to support your choices.</a:t>
            </a:r>
          </a:p>
          <a:p>
            <a:endParaRPr lang="en-US" dirty="0">
              <a:cs typeface="Calibri"/>
            </a:endParaRPr>
          </a:p>
          <a:p>
            <a:r>
              <a:rPr lang="en-US" dirty="0">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6</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106363" y="750888"/>
            <a:ext cx="667702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This is similar to the written assignments you will have undertaken so far in your course. In a literature review you are looking at what research evidence is out there already, what are the findings. What are the current policy or curriculum requirements that are happening in this area. What other evidence can you find that relates to your chosen topic.</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You then need to compare and contrast the findings, do they all say the same thing? If so bring them together to demonstrate synthesis. Begin to explore research findings in more depth to demonstrate your ability to analyse and evaluate evidence. You should be using two to three references in each paragraph at level 5.</a:t>
            </a:r>
          </a:p>
          <a:p>
            <a:endParaRPr lang="en-GB" altLang="en-US" dirty="0">
              <a:latin typeface="Arial"/>
              <a:cs typeface="Arial"/>
            </a:endParaRPr>
          </a:p>
          <a:p>
            <a:r>
              <a:rPr lang="en-GB" altLang="en-US" dirty="0">
                <a:latin typeface="Arial" panose="020B0604020202020204" pitchFamily="34" charset="0"/>
                <a:cs typeface="Arial"/>
              </a:rPr>
              <a:t>Mae </a:t>
            </a:r>
            <a:r>
              <a:rPr lang="en-GB" altLang="en-US" dirty="0" err="1">
                <a:latin typeface="Arial" panose="020B0604020202020204" pitchFamily="34" charset="0"/>
                <a:cs typeface="Arial"/>
              </a:rPr>
              <a:t>hyn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debyg</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aseiniadau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ysgrifenedig</a:t>
            </a:r>
            <a:r>
              <a:rPr lang="en-GB" altLang="en-US" dirty="0">
                <a:latin typeface="Arial" panose="020B0604020202020204" pitchFamily="34" charset="0"/>
                <a:cs typeface="Arial"/>
              </a:rPr>
              <a:t> y </a:t>
            </a:r>
            <a:r>
              <a:rPr lang="en-GB" altLang="en-US" dirty="0" err="1">
                <a:latin typeface="Arial" panose="020B0604020202020204" pitchFamily="34" charset="0"/>
                <a:cs typeface="Arial"/>
              </a:rPr>
              <a:t>byddwch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wedi'u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gwneud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hyd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hyn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eich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cwrs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Mewn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adolygiad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llenyddiaeth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rydych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edrych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ba</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dystiolaeth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ymchwil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sydd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gael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barod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yw'r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canfyddiadau</a:t>
            </a:r>
            <a:r>
              <a:rPr lang="en-GB" altLang="en-US" dirty="0">
                <a:latin typeface="Arial" panose="020B0604020202020204" pitchFamily="34" charset="0"/>
                <a:cs typeface="Arial"/>
              </a:rPr>
              <a:t>. Beth </a:t>
            </a:r>
            <a:r>
              <a:rPr lang="en-GB" altLang="en-US" dirty="0" err="1">
                <a:latin typeface="Arial" panose="020B0604020202020204" pitchFamily="34" charset="0"/>
                <a:cs typeface="Arial"/>
              </a:rPr>
              <a:t>yw’r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gofynion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polisi</a:t>
            </a:r>
            <a:r>
              <a:rPr lang="en-GB" altLang="en-US" dirty="0">
                <a:latin typeface="Arial" panose="020B0604020202020204" pitchFamily="34" charset="0"/>
                <a:cs typeface="Arial"/>
              </a:rPr>
              <a:t> neu </a:t>
            </a:r>
            <a:r>
              <a:rPr lang="en-GB" altLang="en-US" dirty="0" err="1">
                <a:latin typeface="Arial" panose="020B0604020202020204" pitchFamily="34" charset="0"/>
                <a:cs typeface="Arial"/>
              </a:rPr>
              <a:t>gwricwlwm</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presennol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sy’n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digwydd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y </a:t>
            </a:r>
            <a:r>
              <a:rPr lang="en-GB" altLang="en-US" dirty="0" err="1">
                <a:latin typeface="Arial" panose="020B0604020202020204" pitchFamily="34" charset="0"/>
                <a:cs typeface="Arial"/>
              </a:rPr>
              <a:t>maes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hwn</a:t>
            </a:r>
            <a:r>
              <a:rPr lang="en-GB" altLang="en-US" dirty="0">
                <a:latin typeface="Arial" panose="020B0604020202020204" pitchFamily="34" charset="0"/>
                <a:cs typeface="Arial"/>
              </a:rPr>
              <a:t>. Pa </a:t>
            </a:r>
            <a:r>
              <a:rPr lang="en-GB" altLang="en-US" dirty="0" err="1">
                <a:latin typeface="Arial" panose="020B0604020202020204" pitchFamily="34" charset="0"/>
                <a:cs typeface="Arial"/>
              </a:rPr>
              <a:t>dystiolaeth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arall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allwch</a:t>
            </a:r>
            <a:r>
              <a:rPr lang="en-GB" altLang="en-US" dirty="0">
                <a:latin typeface="Arial" panose="020B0604020202020204" pitchFamily="34" charset="0"/>
                <a:cs typeface="Arial"/>
              </a:rPr>
              <a:t> chi </a:t>
            </a:r>
            <a:r>
              <a:rPr lang="en-GB" altLang="en-US" dirty="0" err="1">
                <a:latin typeface="Arial" panose="020B0604020202020204" pitchFamily="34" charset="0"/>
                <a:cs typeface="Arial"/>
              </a:rPr>
              <a:t>ddod</a:t>
            </a:r>
            <a:r>
              <a:rPr lang="en-GB" altLang="en-US" dirty="0">
                <a:latin typeface="Arial" panose="020B0604020202020204" pitchFamily="34" charset="0"/>
                <a:cs typeface="Arial"/>
              </a:rPr>
              <a:t> o </a:t>
            </a:r>
            <a:r>
              <a:rPr lang="en-GB" altLang="en-US" dirty="0" err="1">
                <a:latin typeface="Arial" panose="020B0604020202020204" pitchFamily="34" charset="0"/>
                <a:cs typeface="Arial"/>
              </a:rPr>
              <a:t>hyd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iddi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sy'n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ymwneud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â'ch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dewis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bwnc</a:t>
            </a:r>
            <a:r>
              <a:rPr lang="en-GB" altLang="en-US" dirty="0">
                <a:latin typeface="Arial" panose="020B0604020202020204" pitchFamily="34" charset="0"/>
                <a:cs typeface="Arial"/>
              </a:rPr>
              <a:t>.</a:t>
            </a:r>
          </a:p>
          <a:p>
            <a:endParaRPr lang="en-GB" altLang="en-US" dirty="0">
              <a:latin typeface="Arial" panose="020B0604020202020204" pitchFamily="34" charset="0"/>
              <a:cs typeface="Arial"/>
            </a:endParaRPr>
          </a:p>
          <a:p>
            <a:r>
              <a:rPr lang="en-GB" altLang="en-US" dirty="0" err="1">
                <a:latin typeface="Arial" panose="020B0604020202020204" pitchFamily="34" charset="0"/>
                <a:cs typeface="Arial"/>
              </a:rPr>
              <a:t>Yna</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mae</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angen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chi </a:t>
            </a:r>
            <a:r>
              <a:rPr lang="en-GB" altLang="en-US" dirty="0" err="1">
                <a:latin typeface="Arial" panose="020B0604020202020204" pitchFamily="34" charset="0"/>
                <a:cs typeface="Arial"/>
              </a:rPr>
              <a:t>gymharu</a:t>
            </a:r>
            <a:r>
              <a:rPr lang="en-GB" altLang="en-US" dirty="0">
                <a:latin typeface="Arial" panose="020B0604020202020204" pitchFamily="34" charset="0"/>
                <a:cs typeface="Arial"/>
              </a:rPr>
              <a:t> a </a:t>
            </a:r>
            <a:r>
              <a:rPr lang="en-GB" altLang="en-US" dirty="0" err="1">
                <a:latin typeface="Arial" panose="020B0604020202020204" pitchFamily="34" charset="0"/>
                <a:cs typeface="Arial"/>
              </a:rPr>
              <a:t>chyferbynnu'r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canfyddiadau</a:t>
            </a:r>
            <a:r>
              <a:rPr lang="en-GB" altLang="en-US" dirty="0">
                <a:latin typeface="Arial" panose="020B0604020202020204" pitchFamily="34" charset="0"/>
                <a:cs typeface="Arial"/>
              </a:rPr>
              <a:t>, a </a:t>
            </a:r>
            <a:r>
              <a:rPr lang="en-GB" altLang="en-US" dirty="0" err="1">
                <a:latin typeface="Arial" panose="020B0604020202020204" pitchFamily="34" charset="0"/>
                <a:cs typeface="Arial"/>
              </a:rPr>
              <a:t>ydyn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nhw</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gyd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dweud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yr</a:t>
            </a:r>
            <a:r>
              <a:rPr lang="en-GB" altLang="en-US" dirty="0">
                <a:latin typeface="Arial" panose="020B0604020202020204" pitchFamily="34" charset="0"/>
                <a:cs typeface="Arial"/>
              </a:rPr>
              <a:t> un </a:t>
            </a:r>
            <a:r>
              <a:rPr lang="en-GB" altLang="en-US" dirty="0" err="1">
                <a:latin typeface="Arial" panose="020B0604020202020204" pitchFamily="34" charset="0"/>
                <a:cs typeface="Arial"/>
              </a:rPr>
              <a:t>peth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Os</a:t>
            </a:r>
            <a:r>
              <a:rPr lang="en-GB" altLang="en-US" dirty="0">
                <a:latin typeface="Arial" panose="020B0604020202020204" pitchFamily="34" charset="0"/>
                <a:cs typeface="Arial"/>
              </a:rPr>
              <a:t> felly </a:t>
            </a:r>
            <a:r>
              <a:rPr lang="en-GB" altLang="en-US" dirty="0" err="1">
                <a:latin typeface="Arial" panose="020B0604020202020204" pitchFamily="34" charset="0"/>
                <a:cs typeface="Arial"/>
              </a:rPr>
              <a:t>dewch</a:t>
            </a:r>
            <a:r>
              <a:rPr lang="en-GB" altLang="en-US" dirty="0">
                <a:latin typeface="Arial" panose="020B0604020202020204" pitchFamily="34" charset="0"/>
                <a:cs typeface="Arial"/>
              </a:rPr>
              <a:t> â </a:t>
            </a:r>
            <a:r>
              <a:rPr lang="en-GB" altLang="en-US" dirty="0" err="1">
                <a:latin typeface="Arial" panose="020B0604020202020204" pitchFamily="34" charset="0"/>
                <a:cs typeface="Arial"/>
              </a:rPr>
              <a:t>nhw</a:t>
            </a:r>
            <a:r>
              <a:rPr lang="en-GB" altLang="en-US" dirty="0">
                <a:latin typeface="Arial" panose="020B0604020202020204" pitchFamily="34" charset="0"/>
                <a:cs typeface="Arial"/>
              </a:rPr>
              <a:t> at </a:t>
            </a:r>
            <a:r>
              <a:rPr lang="en-GB" altLang="en-US" dirty="0" err="1">
                <a:latin typeface="Arial" panose="020B0604020202020204" pitchFamily="34" charset="0"/>
                <a:cs typeface="Arial"/>
              </a:rPr>
              <a:t>ei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gilydd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arddangos</a:t>
            </a:r>
            <a:r>
              <a:rPr lang="en-GB" altLang="en-US" dirty="0">
                <a:latin typeface="Arial" panose="020B0604020202020204" pitchFamily="34" charset="0"/>
                <a:cs typeface="Arial"/>
              </a:rPr>
              <a:t> synthesis. </a:t>
            </a:r>
            <a:r>
              <a:rPr lang="en-GB" altLang="en-US" dirty="0" err="1">
                <a:latin typeface="Arial" panose="020B0604020202020204" pitchFamily="34" charset="0"/>
                <a:cs typeface="Arial"/>
              </a:rPr>
              <a:t>Dechrau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archwilio</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canfyddiadau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ymchwil</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fanylach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ddangos</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eich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gallu</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ddadansoddi</a:t>
            </a:r>
            <a:r>
              <a:rPr lang="en-GB" altLang="en-US" dirty="0">
                <a:latin typeface="Arial" panose="020B0604020202020204" pitchFamily="34" charset="0"/>
                <a:cs typeface="Arial"/>
              </a:rPr>
              <a:t> a </a:t>
            </a:r>
            <a:r>
              <a:rPr lang="en-GB" altLang="en-US" dirty="0" err="1">
                <a:latin typeface="Arial" panose="020B0604020202020204" pitchFamily="34" charset="0"/>
                <a:cs typeface="Arial"/>
              </a:rPr>
              <a:t>gwerthuso</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tystiolaeth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Dylech</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fod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yn</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defnyddio</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dau</a:t>
            </a:r>
            <a:r>
              <a:rPr lang="en-GB" altLang="en-US" dirty="0">
                <a:latin typeface="Arial" panose="020B0604020202020204" pitchFamily="34" charset="0"/>
                <a:cs typeface="Arial"/>
              </a:rPr>
              <a:t> neu </a:t>
            </a:r>
            <a:r>
              <a:rPr lang="en-GB" altLang="en-US" dirty="0" err="1">
                <a:latin typeface="Arial" panose="020B0604020202020204" pitchFamily="34" charset="0"/>
                <a:cs typeface="Arial"/>
              </a:rPr>
              <a:t>dri</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chyfeiriad</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ym</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mhob</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paragraff</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ar</a:t>
            </a:r>
            <a:r>
              <a:rPr lang="en-GB" altLang="en-US" dirty="0">
                <a:latin typeface="Arial" panose="020B0604020202020204" pitchFamily="34" charset="0"/>
                <a:cs typeface="Arial"/>
              </a:rPr>
              <a:t> </a:t>
            </a:r>
            <a:r>
              <a:rPr lang="en-GB" altLang="en-US" dirty="0" err="1">
                <a:latin typeface="Arial" panose="020B0604020202020204" pitchFamily="34" charset="0"/>
                <a:cs typeface="Arial"/>
              </a:rPr>
              <a:t>lefel</a:t>
            </a:r>
            <a:r>
              <a:rPr lang="en-GB" altLang="en-US" dirty="0">
                <a:latin typeface="Arial" panose="020B0604020202020204" pitchFamily="34" charset="0"/>
                <a:cs typeface="Arial"/>
              </a:rPr>
              <a:t> 5.</a:t>
            </a:r>
          </a:p>
          <a:p>
            <a:endParaRPr lang="en-GB" altLang="en-US" dirty="0">
              <a:latin typeface="Arial" panose="020B0604020202020204" pitchFamily="34" charset="0"/>
              <a:cs typeface="Arial"/>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r>
              <a:rPr lang="en-GB" altLang="en-US" dirty="0" err="1">
                <a:latin typeface="Arial"/>
                <a:cs typeface="Arial"/>
              </a:rPr>
              <a:t>Wrth</a:t>
            </a:r>
            <a:r>
              <a:rPr lang="en-GB" altLang="en-US" dirty="0">
                <a:latin typeface="Arial"/>
                <a:cs typeface="Arial"/>
              </a:rPr>
              <a:t> </a:t>
            </a:r>
            <a:r>
              <a:rPr lang="en-GB" altLang="en-US" dirty="0" err="1">
                <a:latin typeface="Arial"/>
                <a:cs typeface="Arial"/>
              </a:rPr>
              <a:t>gynllunio</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prosiect</a:t>
            </a:r>
            <a:r>
              <a:rPr lang="en-GB" altLang="en-US" dirty="0">
                <a:latin typeface="Arial"/>
                <a:cs typeface="Arial"/>
              </a:rPr>
              <a:t> </a:t>
            </a:r>
            <a:r>
              <a:rPr lang="en-GB" altLang="en-US" dirty="0" err="1">
                <a:latin typeface="Arial"/>
                <a:cs typeface="Arial"/>
              </a:rPr>
              <a:t>ymchwil</a:t>
            </a:r>
            <a:r>
              <a:rPr lang="en-GB" altLang="en-US" dirty="0">
                <a:latin typeface="Arial"/>
                <a:cs typeface="Arial"/>
              </a:rPr>
              <a: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angen</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benderfynu</a:t>
            </a:r>
            <a:r>
              <a:rPr lang="en-GB" altLang="en-US" dirty="0">
                <a:latin typeface="Arial"/>
                <a:cs typeface="Arial"/>
              </a:rPr>
              <a:t> </a:t>
            </a:r>
            <a:r>
              <a:rPr lang="en-GB" altLang="en-US" dirty="0" err="1">
                <a:latin typeface="Arial"/>
                <a:cs typeface="Arial"/>
              </a:rPr>
              <a:t>sut</a:t>
            </a:r>
            <a:r>
              <a:rPr lang="en-GB" altLang="en-US" dirty="0">
                <a:latin typeface="Arial"/>
                <a:cs typeface="Arial"/>
              </a:rPr>
              <a:t> </a:t>
            </a:r>
            <a:r>
              <a:rPr lang="en-GB" altLang="en-US" dirty="0" err="1">
                <a:latin typeface="Arial"/>
                <a:cs typeface="Arial"/>
              </a:rPr>
              <a:t>rydych</a:t>
            </a:r>
            <a:r>
              <a:rPr lang="en-GB" altLang="en-US" dirty="0">
                <a:latin typeface="Arial"/>
                <a:cs typeface="Arial"/>
              </a:rPr>
              <a:t> </a:t>
            </a:r>
            <a:r>
              <a:rPr lang="en-GB" altLang="en-US" dirty="0" err="1">
                <a:latin typeface="Arial"/>
                <a:cs typeface="Arial"/>
              </a:rPr>
              <a:t>chi'n</a:t>
            </a:r>
            <a:r>
              <a:rPr lang="en-GB" altLang="en-US" dirty="0">
                <a:latin typeface="Arial"/>
                <a:cs typeface="Arial"/>
              </a:rPr>
              <a:t> </a:t>
            </a:r>
            <a:r>
              <a:rPr lang="en-GB" altLang="en-US" dirty="0" err="1">
                <a:latin typeface="Arial"/>
                <a:cs typeface="Arial"/>
              </a:rPr>
              <a:t>bwriadu</a:t>
            </a:r>
            <a:r>
              <a:rPr lang="en-GB" altLang="en-US" dirty="0">
                <a:latin typeface="Arial"/>
                <a:cs typeface="Arial"/>
              </a:rPr>
              <a:t> </a:t>
            </a:r>
            <a:r>
              <a:rPr lang="en-GB" altLang="en-US" dirty="0" err="1">
                <a:latin typeface="Arial"/>
                <a:cs typeface="Arial"/>
              </a:rPr>
              <a:t>casglu'r</a:t>
            </a:r>
            <a:r>
              <a:rPr lang="en-GB" altLang="en-US" dirty="0">
                <a:latin typeface="Arial"/>
                <a:cs typeface="Arial"/>
              </a:rPr>
              <a:t> data, </a:t>
            </a:r>
            <a:r>
              <a:rPr lang="en-GB" altLang="en-US" dirty="0" err="1">
                <a:latin typeface="Arial"/>
                <a:cs typeface="Arial"/>
              </a:rPr>
              <a:t>dyma'ch</a:t>
            </a:r>
            <a:r>
              <a:rPr lang="en-GB" altLang="en-US" dirty="0">
                <a:latin typeface="Arial"/>
                <a:cs typeface="Arial"/>
              </a:rPr>
              <a:t> </a:t>
            </a:r>
            <a:r>
              <a:rPr lang="en-GB" altLang="en-US" dirty="0" err="1">
                <a:latin typeface="Arial"/>
                <a:cs typeface="Arial"/>
              </a:rPr>
              <a:t>methodoleg</a:t>
            </a:r>
            <a:r>
              <a:rPr lang="en-GB" altLang="en-US" dirty="0">
                <a:latin typeface="Arial"/>
                <a:cs typeface="Arial"/>
              </a:rPr>
              <a:t>.</a:t>
            </a:r>
          </a:p>
          <a:p>
            <a:endParaRPr lang="en-GB" altLang="en-US" dirty="0">
              <a:latin typeface="Arial"/>
              <a:cs typeface="Arial"/>
            </a:endParaRPr>
          </a:p>
          <a:p>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ystyried</a:t>
            </a:r>
            <a:r>
              <a:rPr lang="en-GB" altLang="en-US" dirty="0">
                <a:latin typeface="Arial"/>
                <a:cs typeface="Arial"/>
              </a:rPr>
              <a:t> pam y </a:t>
            </a:r>
            <a:r>
              <a:rPr lang="en-GB" altLang="en-US" dirty="0" err="1">
                <a:latin typeface="Arial"/>
                <a:cs typeface="Arial"/>
              </a:rPr>
              <a:t>dewisoch</a:t>
            </a:r>
            <a:r>
              <a:rPr lang="en-GB" altLang="en-US" dirty="0">
                <a:latin typeface="Arial"/>
                <a:cs typeface="Arial"/>
              </a:rPr>
              <a:t> y dull(</a:t>
            </a:r>
            <a:r>
              <a:rPr lang="en-GB" altLang="en-US" dirty="0" err="1">
                <a:latin typeface="Arial"/>
                <a:cs typeface="Arial"/>
              </a:rPr>
              <a:t>iau</a:t>
            </a:r>
            <a:r>
              <a:rPr lang="en-GB" altLang="en-US" dirty="0">
                <a:latin typeface="Arial"/>
                <a:cs typeface="Arial"/>
              </a:rPr>
              <a:t>) </a:t>
            </a:r>
            <a:r>
              <a:rPr lang="en-GB" altLang="en-US" dirty="0" err="1">
                <a:latin typeface="Arial"/>
                <a:cs typeface="Arial"/>
              </a:rPr>
              <a:t>a'u</a:t>
            </a:r>
            <a:r>
              <a:rPr lang="en-GB" altLang="en-US" dirty="0">
                <a:latin typeface="Arial"/>
                <a:cs typeface="Arial"/>
              </a:rPr>
              <a:t> </a:t>
            </a:r>
            <a:r>
              <a:rPr lang="en-GB" altLang="en-US" dirty="0" err="1">
                <a:latin typeface="Arial"/>
                <a:cs typeface="Arial"/>
              </a:rPr>
              <a:t>cyfyngiadau</a:t>
            </a:r>
            <a:r>
              <a:rPr lang="en-GB" altLang="en-US" dirty="0">
                <a:latin typeface="Arial"/>
                <a:cs typeface="Arial"/>
              </a:rPr>
              <a:t>.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hefyd</a:t>
            </a:r>
            <a:r>
              <a:rPr lang="en-GB" altLang="en-US" dirty="0">
                <a:latin typeface="Arial"/>
                <a:cs typeface="Arial"/>
              </a:rPr>
              <a:t> </a:t>
            </a:r>
            <a:r>
              <a:rPr lang="en-GB" altLang="en-US" dirty="0" err="1">
                <a:latin typeface="Arial"/>
                <a:cs typeface="Arial"/>
              </a:rPr>
              <a:t>ystyried</a:t>
            </a:r>
            <a:r>
              <a:rPr lang="en-GB" altLang="en-US" dirty="0">
                <a:latin typeface="Arial"/>
                <a:cs typeface="Arial"/>
              </a:rPr>
              <a:t> pam </a:t>
            </a:r>
            <a:r>
              <a:rPr lang="en-GB" altLang="en-US" dirty="0" err="1">
                <a:latin typeface="Arial"/>
                <a:cs typeface="Arial"/>
              </a:rPr>
              <a:t>na</a:t>
            </a:r>
            <a:r>
              <a:rPr lang="en-GB" altLang="en-US" dirty="0">
                <a:latin typeface="Arial"/>
                <a:cs typeface="Arial"/>
              </a:rPr>
              <a:t> </a:t>
            </a:r>
            <a:r>
              <a:rPr lang="en-GB" altLang="en-US" dirty="0" err="1">
                <a:latin typeface="Arial"/>
                <a:cs typeface="Arial"/>
              </a:rPr>
              <a:t>wnaethoch</a:t>
            </a:r>
            <a:r>
              <a:rPr lang="en-GB" altLang="en-US" dirty="0">
                <a:latin typeface="Arial"/>
                <a:cs typeface="Arial"/>
              </a:rPr>
              <a:t> chi </a:t>
            </a:r>
            <a:r>
              <a:rPr lang="en-GB" altLang="en-US" dirty="0" err="1">
                <a:latin typeface="Arial"/>
                <a:cs typeface="Arial"/>
              </a:rPr>
              <a:t>ddewis</a:t>
            </a:r>
            <a:r>
              <a:rPr lang="en-GB" altLang="en-US" dirty="0">
                <a:latin typeface="Arial"/>
                <a:cs typeface="Arial"/>
              </a:rPr>
              <a:t> un dull </a:t>
            </a:r>
            <a:r>
              <a:rPr lang="en-GB" altLang="en-US" dirty="0" err="1">
                <a:latin typeface="Arial"/>
                <a:cs typeface="Arial"/>
              </a:rPr>
              <a:t>arall</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gyfer</a:t>
            </a:r>
            <a:r>
              <a:rPr lang="en-GB" altLang="en-US" dirty="0">
                <a:latin typeface="Arial"/>
                <a:cs typeface="Arial"/>
              </a:rPr>
              <a:t> </a:t>
            </a:r>
            <a:r>
              <a:rPr lang="en-GB" altLang="en-US" dirty="0" err="1">
                <a:latin typeface="Arial"/>
                <a:cs typeface="Arial"/>
              </a:rPr>
              <a:t>casglu</a:t>
            </a:r>
            <a:r>
              <a:rPr lang="en-GB" altLang="en-US" dirty="0">
                <a:latin typeface="Arial"/>
                <a:cs typeface="Arial"/>
              </a:rPr>
              <a:t> </a:t>
            </a:r>
            <a:r>
              <a:rPr lang="en-GB" altLang="en-US" dirty="0" err="1">
                <a:latin typeface="Arial"/>
                <a:cs typeface="Arial"/>
              </a:rPr>
              <a:t>eich</a:t>
            </a:r>
            <a:r>
              <a:rPr lang="en-GB" altLang="en-US" dirty="0">
                <a:latin typeface="Arial"/>
                <a:cs typeface="Arial"/>
              </a:rPr>
              <a:t> data.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trafodaeth</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dewis</a:t>
            </a:r>
            <a:r>
              <a:rPr lang="en-GB" altLang="en-US" dirty="0">
                <a:latin typeface="Arial"/>
                <a:cs typeface="Arial"/>
              </a:rPr>
              <a:t> o </a:t>
            </a:r>
            <a:r>
              <a:rPr lang="en-GB" altLang="en-US" dirty="0" err="1">
                <a:latin typeface="Arial"/>
                <a:cs typeface="Arial"/>
              </a:rPr>
              <a:t>gasglu</a:t>
            </a:r>
            <a:r>
              <a:rPr lang="en-GB" altLang="en-US" dirty="0">
                <a:latin typeface="Arial"/>
                <a:cs typeface="Arial"/>
              </a:rPr>
              <a:t> data </a:t>
            </a:r>
            <a:r>
              <a:rPr lang="en-GB" altLang="en-US" dirty="0" err="1">
                <a:latin typeface="Arial"/>
                <a:cs typeface="Arial"/>
              </a:rPr>
              <a:t>ansoddol</a:t>
            </a:r>
            <a:r>
              <a:rPr lang="en-GB" altLang="en-US" dirty="0">
                <a:latin typeface="Arial"/>
                <a:cs typeface="Arial"/>
              </a:rPr>
              <a:t> neu </a:t>
            </a:r>
            <a:r>
              <a:rPr lang="en-GB" altLang="en-US" dirty="0" err="1">
                <a:latin typeface="Arial"/>
                <a:cs typeface="Arial"/>
              </a:rPr>
              <a:t>feintiol</a:t>
            </a:r>
            <a:r>
              <a:rPr lang="en-GB" altLang="en-US" dirty="0">
                <a:latin typeface="Arial"/>
                <a:cs typeface="Arial"/>
              </a:rPr>
              <a:t>.</a:t>
            </a:r>
          </a:p>
          <a:p>
            <a:endParaRPr lang="en-GB" altLang="en-US" dirty="0">
              <a:latin typeface="Arial"/>
              <a:cs typeface="Arial"/>
            </a:endParaRPr>
          </a:p>
          <a:p>
            <a:r>
              <a:rPr lang="en-GB" altLang="en-US" dirty="0">
                <a:latin typeface="Arial"/>
                <a:cs typeface="Arial"/>
              </a:rPr>
              <a:t>When planning your research project, you need to decide how you are planning to collect the data, this is your methodology. </a:t>
            </a:r>
            <a:endParaRPr lang="en-GB" altLang="en-US" dirty="0">
              <a:latin typeface="Arial" panose="020B0604020202020204" pitchFamily="34" charset="0"/>
              <a:cs typeface="Arial"/>
            </a:endParaRPr>
          </a:p>
          <a:p>
            <a:endParaRPr lang="en-GB" altLang="en-US" dirty="0">
              <a:latin typeface="Arial" panose="020B0604020202020204" pitchFamily="34" charset="0"/>
              <a:cs typeface="Arial"/>
            </a:endParaRPr>
          </a:p>
          <a:p>
            <a:r>
              <a:rPr lang="en-GB" dirty="0"/>
              <a:t>You must consider why you chose the method (s) and their limitations. You must also consider why you did not choose one other method for collecting your data. You must include a discussion on your choice of qualitative or quantitative data collection.</a:t>
            </a:r>
          </a:p>
          <a:p>
            <a:endParaRPr lang="en-US" dirty="0"/>
          </a:p>
        </p:txBody>
      </p:sp>
      <p:sp>
        <p:nvSpPr>
          <p:cNvPr id="4" name="Slide Number Placeholder 3"/>
          <p:cNvSpPr>
            <a:spLocks noGrp="1"/>
          </p:cNvSpPr>
          <p:nvPr>
            <p:ph type="sldNum" sz="quarter" idx="5"/>
          </p:nvPr>
        </p:nvSpPr>
        <p:spPr/>
        <p:txBody>
          <a:bodyPr/>
          <a:lstStyle/>
          <a:p>
            <a:fld id="{28F3450B-2F8B-4EB4-A6BB-F66CAF066D58}" type="slidenum">
              <a:rPr lang="en-GB"/>
              <a:t>9</a:t>
            </a:fld>
            <a:endParaRPr lang="en-GB"/>
          </a:p>
        </p:txBody>
      </p:sp>
    </p:spTree>
    <p:extLst>
      <p:ext uri="{BB962C8B-B14F-4D97-AF65-F5344CB8AC3E}">
        <p14:creationId xmlns:p14="http://schemas.microsoft.com/office/powerpoint/2010/main" val="4161679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106363" y="750888"/>
            <a:ext cx="667702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a:cs typeface="Arial"/>
              </a:rPr>
              <a:t>When planning your research project, you need to decide how you are planning to collect the data, this is your methodology. </a:t>
            </a:r>
            <a:endParaRPr lang="en-GB" altLang="en-US" dirty="0">
              <a:latin typeface="Arial" panose="020B0604020202020204" pitchFamily="34" charset="0"/>
              <a:cs typeface="Arial"/>
            </a:endParaRPr>
          </a:p>
          <a:p>
            <a:endParaRPr lang="en-GB" altLang="en-US" dirty="0">
              <a:latin typeface="Arial" panose="020B0604020202020204" pitchFamily="34" charset="0"/>
              <a:cs typeface="Arial"/>
            </a:endParaRPr>
          </a:p>
          <a:p>
            <a:r>
              <a:rPr lang="en-GB" dirty="0"/>
              <a:t>You must consider why you chose the method (s) and their limitations. You must also consider why you did not choose one other method for collecting your data. You must include a discussion on your choice of qualitative or quantitative data collection.</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cs typeface="Calibri"/>
              </a:rPr>
              <a:t>Agwedd</a:t>
            </a:r>
            <a:r>
              <a:rPr lang="en-US" dirty="0">
                <a:cs typeface="Calibri"/>
              </a:rPr>
              <a:t> </a:t>
            </a:r>
            <a:r>
              <a:rPr lang="en-US" dirty="0" err="1">
                <a:cs typeface="Calibri"/>
              </a:rPr>
              <a:t>ganolog</a:t>
            </a:r>
            <a:r>
              <a:rPr lang="en-US" dirty="0">
                <a:cs typeface="Calibri"/>
              </a:rPr>
              <a:t> </a:t>
            </a:r>
            <a:r>
              <a:rPr lang="en-US" dirty="0" err="1">
                <a:cs typeface="Calibri"/>
              </a:rPr>
              <a:t>i</a:t>
            </a:r>
            <a:r>
              <a:rPr lang="en-US" dirty="0">
                <a:cs typeface="Calibri"/>
              </a:rPr>
              <a:t> </a:t>
            </a:r>
            <a:r>
              <a:rPr lang="en-US" dirty="0" err="1">
                <a:cs typeface="Calibri"/>
              </a:rPr>
              <a:t>ymchwil</a:t>
            </a:r>
            <a:r>
              <a:rPr lang="en-US" dirty="0">
                <a:cs typeface="Calibri"/>
              </a:rPr>
              <a:t> </a:t>
            </a:r>
            <a:r>
              <a:rPr lang="en-US" dirty="0" err="1">
                <a:cs typeface="Calibri"/>
              </a:rPr>
              <a:t>yw</a:t>
            </a:r>
            <a:r>
              <a:rPr lang="en-US" dirty="0">
                <a:cs typeface="Calibri"/>
              </a:rPr>
              <a:t> '</a:t>
            </a:r>
            <a:r>
              <a:rPr lang="en-US" dirty="0" err="1">
                <a:cs typeface="Calibri"/>
              </a:rPr>
              <a:t>gwneud</a:t>
            </a:r>
            <a:r>
              <a:rPr lang="en-US" dirty="0">
                <a:cs typeface="Calibri"/>
              </a:rPr>
              <a:t> dim </a:t>
            </a:r>
            <a:r>
              <a:rPr lang="en-US" dirty="0" err="1">
                <a:cs typeface="Calibri"/>
              </a:rPr>
              <a:t>niwed</a:t>
            </a:r>
            <a:r>
              <a:rPr lang="en-US" dirty="0">
                <a:cs typeface="Calibri"/>
              </a:rPr>
              <a:t>'. Ni </a:t>
            </a:r>
            <a:r>
              <a:rPr lang="en-US" dirty="0" err="1">
                <a:cs typeface="Calibri"/>
              </a:rPr>
              <a:t>ddylai</a:t>
            </a:r>
            <a:r>
              <a:rPr lang="en-US" dirty="0">
                <a:cs typeface="Calibri"/>
              </a:rPr>
              <a:t> </a:t>
            </a:r>
            <a:r>
              <a:rPr lang="en-US" dirty="0" err="1">
                <a:cs typeface="Calibri"/>
              </a:rPr>
              <a:t>unrhyw</a:t>
            </a:r>
            <a:r>
              <a:rPr lang="en-US" dirty="0">
                <a:cs typeface="Calibri"/>
              </a:rPr>
              <a:t> </a:t>
            </a:r>
            <a:r>
              <a:rPr lang="en-US" dirty="0" err="1">
                <a:cs typeface="Calibri"/>
              </a:rPr>
              <a:t>ymchwil</a:t>
            </a:r>
            <a:r>
              <a:rPr lang="en-US" dirty="0">
                <a:cs typeface="Calibri"/>
              </a:rPr>
              <a:t> a </a:t>
            </a:r>
            <a:r>
              <a:rPr lang="en-US" dirty="0" err="1">
                <a:cs typeface="Calibri"/>
              </a:rPr>
              <a:t>wnawn</a:t>
            </a:r>
            <a:r>
              <a:rPr lang="en-US" dirty="0">
                <a:cs typeface="Calibri"/>
              </a:rPr>
              <a:t> </a:t>
            </a:r>
            <a:r>
              <a:rPr lang="en-US" dirty="0" err="1">
                <a:cs typeface="Calibri"/>
              </a:rPr>
              <a:t>effeithio'n</a:t>
            </a:r>
            <a:r>
              <a:rPr lang="en-US" dirty="0">
                <a:cs typeface="Calibri"/>
              </a:rPr>
              <a:t> </a:t>
            </a:r>
            <a:r>
              <a:rPr lang="en-US" dirty="0" err="1">
                <a:cs typeface="Calibri"/>
              </a:rPr>
              <a:t>negyddol</a:t>
            </a:r>
            <a:r>
              <a:rPr lang="en-US" dirty="0">
                <a:cs typeface="Calibri"/>
              </a:rPr>
              <a:t> </a:t>
            </a:r>
            <a:r>
              <a:rPr lang="en-US" dirty="0" err="1">
                <a:cs typeface="Calibri"/>
              </a:rPr>
              <a:t>ar</a:t>
            </a:r>
            <a:r>
              <a:rPr lang="en-US" dirty="0">
                <a:cs typeface="Calibri"/>
              </a:rPr>
              <a:t> y </a:t>
            </a:r>
            <a:r>
              <a:rPr lang="en-US" dirty="0" err="1">
                <a:cs typeface="Calibri"/>
              </a:rPr>
              <a:t>rhai</a:t>
            </a:r>
            <a:r>
              <a:rPr lang="en-US" dirty="0">
                <a:cs typeface="Calibri"/>
              </a:rPr>
              <a:t> </a:t>
            </a:r>
            <a:r>
              <a:rPr lang="en-US" dirty="0" err="1">
                <a:cs typeface="Calibri"/>
              </a:rPr>
              <a:t>sy'n</a:t>
            </a:r>
            <a:r>
              <a:rPr lang="en-US" dirty="0">
                <a:cs typeface="Calibri"/>
              </a:rPr>
              <a:t> </a:t>
            </a:r>
            <a:r>
              <a:rPr lang="en-US" dirty="0" err="1">
                <a:cs typeface="Calibri"/>
              </a:rPr>
              <a:t>gysylltiedig</a:t>
            </a:r>
            <a:r>
              <a:rPr lang="en-US" dirty="0">
                <a:cs typeface="Calibri"/>
              </a:rPr>
              <a:t> </a:t>
            </a:r>
            <a:r>
              <a:rPr lang="en-US" dirty="0" err="1">
                <a:cs typeface="Calibri"/>
              </a:rPr>
              <a:t>mewn</a:t>
            </a:r>
            <a:r>
              <a:rPr lang="en-US" dirty="0">
                <a:cs typeface="Calibri"/>
              </a:rPr>
              <a:t> </a:t>
            </a:r>
            <a:r>
              <a:rPr lang="en-US" dirty="0" err="1">
                <a:cs typeface="Calibri"/>
              </a:rPr>
              <a:t>unrhyw</a:t>
            </a:r>
            <a:r>
              <a:rPr lang="en-US" dirty="0">
                <a:cs typeface="Calibri"/>
              </a:rPr>
              <a:t> </a:t>
            </a:r>
            <a:r>
              <a:rPr lang="en-US" dirty="0" err="1">
                <a:cs typeface="Calibri"/>
              </a:rPr>
              <a:t>ffordd</a:t>
            </a:r>
            <a:r>
              <a:rPr lang="en-US" dirty="0">
                <a:cs typeface="Calibri"/>
              </a:rPr>
              <a:t>. Dyna pam </a:t>
            </a:r>
            <a:r>
              <a:rPr lang="en-US" dirty="0" err="1">
                <a:cs typeface="Calibri"/>
              </a:rPr>
              <a:t>mae</a:t>
            </a:r>
            <a:r>
              <a:rPr lang="en-US" dirty="0">
                <a:cs typeface="Calibri"/>
              </a:rPr>
              <a:t> </a:t>
            </a:r>
            <a:r>
              <a:rPr lang="en-US" dirty="0" err="1">
                <a:cs typeface="Calibri"/>
              </a:rPr>
              <a:t>angen</a:t>
            </a:r>
            <a:r>
              <a:rPr lang="en-US" dirty="0">
                <a:cs typeface="Calibri"/>
              </a:rPr>
              <a:t> </a:t>
            </a:r>
            <a:r>
              <a:rPr lang="en-US" dirty="0" err="1">
                <a:cs typeface="Calibri"/>
              </a:rPr>
              <a:t>ichi</a:t>
            </a:r>
            <a:r>
              <a:rPr lang="en-US" dirty="0">
                <a:cs typeface="Calibri"/>
              </a:rPr>
              <a:t> </a:t>
            </a:r>
            <a:r>
              <a:rPr lang="en-US" dirty="0" err="1">
                <a:cs typeface="Calibri"/>
              </a:rPr>
              <a:t>ystyried</a:t>
            </a:r>
            <a:r>
              <a:rPr lang="en-US" dirty="0">
                <a:cs typeface="Calibri"/>
              </a:rPr>
              <a:t> </a:t>
            </a:r>
            <a:r>
              <a:rPr lang="en-US" dirty="0" err="1">
                <a:cs typeface="Calibri"/>
              </a:rPr>
              <a:t>goblygiadau</a:t>
            </a:r>
            <a:r>
              <a:rPr lang="en-US" dirty="0">
                <a:cs typeface="Calibri"/>
              </a:rPr>
              <a:t> </a:t>
            </a:r>
            <a:r>
              <a:rPr lang="en-US" dirty="0" err="1">
                <a:cs typeface="Calibri"/>
              </a:rPr>
              <a:t>moesegol</a:t>
            </a:r>
            <a:r>
              <a:rPr lang="en-US" dirty="0">
                <a:cs typeface="Calibri"/>
              </a:rPr>
              <a:t> </a:t>
            </a:r>
            <a:r>
              <a:rPr lang="en-US" dirty="0" err="1">
                <a:cs typeface="Calibri"/>
              </a:rPr>
              <a:t>eich</a:t>
            </a:r>
            <a:r>
              <a:rPr lang="en-US" dirty="0">
                <a:cs typeface="Calibri"/>
              </a:rPr>
              <a:t> </a:t>
            </a:r>
            <a:r>
              <a:rPr lang="en-US" dirty="0" err="1">
                <a:cs typeface="Calibri"/>
              </a:rPr>
              <a:t>ymchwil</a:t>
            </a:r>
            <a:r>
              <a:rPr lang="en-US" dirty="0">
                <a:cs typeface="Calibri"/>
              </a:rPr>
              <a:t> a </a:t>
            </a:r>
            <a:r>
              <a:rPr lang="en-US" dirty="0" err="1">
                <a:cs typeface="Calibri"/>
              </a:rPr>
              <a:t>chyfiawnhau</a:t>
            </a:r>
            <a:r>
              <a:rPr lang="en-US" dirty="0">
                <a:cs typeface="Calibri"/>
              </a:rPr>
              <a:t> </a:t>
            </a:r>
            <a:r>
              <a:rPr lang="en-US" dirty="0" err="1">
                <a:cs typeface="Calibri"/>
              </a:rPr>
              <a:t>sut</a:t>
            </a:r>
            <a:r>
              <a:rPr lang="en-US" dirty="0">
                <a:cs typeface="Calibri"/>
              </a:rPr>
              <a:t> y </a:t>
            </a:r>
            <a:r>
              <a:rPr lang="en-US" dirty="0" err="1">
                <a:cs typeface="Calibri"/>
              </a:rPr>
              <a:t>byddwch</a:t>
            </a:r>
            <a:r>
              <a:rPr lang="en-US" dirty="0">
                <a:cs typeface="Calibri"/>
              </a:rPr>
              <a:t> </a:t>
            </a:r>
            <a:r>
              <a:rPr lang="en-US" dirty="0" err="1">
                <a:cs typeface="Calibri"/>
              </a:rPr>
              <a:t>yn</a:t>
            </a:r>
            <a:r>
              <a:rPr lang="en-US" dirty="0">
                <a:cs typeface="Calibri"/>
              </a:rPr>
              <a:t> </a:t>
            </a:r>
            <a:r>
              <a:rPr lang="en-US" dirty="0" err="1">
                <a:cs typeface="Calibri"/>
              </a:rPr>
              <a:t>lliniaru</a:t>
            </a:r>
            <a:r>
              <a:rPr lang="en-US" dirty="0">
                <a:cs typeface="Calibri"/>
              </a:rPr>
              <a:t> </a:t>
            </a:r>
            <a:r>
              <a:rPr lang="en-US" dirty="0" err="1">
                <a:cs typeface="Calibri"/>
              </a:rPr>
              <a:t>unrhyw</a:t>
            </a:r>
            <a:r>
              <a:rPr lang="en-US" dirty="0">
                <a:cs typeface="Calibri"/>
              </a:rPr>
              <a:t> </a:t>
            </a:r>
            <a:r>
              <a:rPr lang="en-US" dirty="0" err="1">
                <a:cs typeface="Calibri"/>
              </a:rPr>
              <a:t>risgiau</a:t>
            </a:r>
            <a:r>
              <a:rPr lang="en-US" dirty="0">
                <a:cs typeface="Calibri"/>
              </a:rPr>
              <a:t>. </a:t>
            </a:r>
            <a:r>
              <a:rPr lang="en-US" dirty="0" err="1">
                <a:cs typeface="Calibri"/>
              </a:rPr>
              <a:t>Bydd</a:t>
            </a:r>
            <a:r>
              <a:rPr lang="en-US" dirty="0">
                <a:cs typeface="Calibri"/>
              </a:rPr>
              <a:t> </a:t>
            </a:r>
            <a:r>
              <a:rPr lang="en-US" dirty="0" err="1">
                <a:cs typeface="Calibri"/>
              </a:rPr>
              <a:t>angen</a:t>
            </a:r>
            <a:r>
              <a:rPr lang="en-US" dirty="0">
                <a:cs typeface="Calibri"/>
              </a:rPr>
              <a:t> </a:t>
            </a:r>
            <a:r>
              <a:rPr lang="en-US" dirty="0" err="1">
                <a:cs typeface="Calibri"/>
              </a:rPr>
              <a:t>i</a:t>
            </a:r>
            <a:r>
              <a:rPr lang="en-US" dirty="0">
                <a:cs typeface="Calibri"/>
              </a:rPr>
              <a:t> chi </a:t>
            </a:r>
            <a:r>
              <a:rPr lang="en-US" dirty="0" err="1">
                <a:cs typeface="Calibri"/>
              </a:rPr>
              <a:t>alinio</a:t>
            </a:r>
            <a:r>
              <a:rPr lang="en-US" dirty="0">
                <a:cs typeface="Calibri"/>
              </a:rPr>
              <a:t> â </a:t>
            </a:r>
            <a:r>
              <a:rPr lang="en-US" dirty="0" err="1">
                <a:cs typeface="Calibri"/>
              </a:rPr>
              <a:t>chanllawiau</a:t>
            </a:r>
            <a:r>
              <a:rPr lang="en-US" dirty="0">
                <a:cs typeface="Calibri"/>
              </a:rPr>
              <a:t> </a:t>
            </a:r>
            <a:r>
              <a:rPr lang="en-US" dirty="0" err="1">
                <a:cs typeface="Calibri"/>
              </a:rPr>
              <a:t>moesegol</a:t>
            </a:r>
            <a:r>
              <a:rPr lang="en-US" dirty="0">
                <a:cs typeface="Calibri"/>
              </a:rPr>
              <a:t> BERA a </a:t>
            </a:r>
            <a:r>
              <a:rPr lang="en-US" dirty="0" err="1">
                <a:cs typeface="Calibri"/>
              </a:rPr>
              <a:t>chanllawiau</a:t>
            </a:r>
            <a:r>
              <a:rPr lang="en-US" dirty="0">
                <a:cs typeface="Calibri"/>
              </a:rPr>
              <a:t> </a:t>
            </a:r>
            <a:r>
              <a:rPr lang="en-US" dirty="0" err="1">
                <a:cs typeface="Calibri"/>
              </a:rPr>
              <a:t>moesegol</a:t>
            </a:r>
            <a:r>
              <a:rPr lang="en-US" dirty="0">
                <a:cs typeface="Calibri"/>
              </a:rPr>
              <a:t> PCYDDS. </a:t>
            </a:r>
            <a:r>
              <a:rPr lang="en-US" dirty="0" err="1">
                <a:cs typeface="Calibri"/>
              </a:rPr>
              <a:t>Byddwn</a:t>
            </a:r>
            <a:r>
              <a:rPr lang="en-US" dirty="0">
                <a:cs typeface="Calibri"/>
              </a:rPr>
              <a:t> </a:t>
            </a:r>
            <a:r>
              <a:rPr lang="en-US" dirty="0" err="1">
                <a:cs typeface="Calibri"/>
              </a:rPr>
              <a:t>yn</a:t>
            </a:r>
            <a:r>
              <a:rPr lang="en-US" dirty="0">
                <a:cs typeface="Calibri"/>
              </a:rPr>
              <a:t> </a:t>
            </a:r>
            <a:r>
              <a:rPr lang="en-US" dirty="0" err="1">
                <a:cs typeface="Calibri"/>
              </a:rPr>
              <a:t>mynd</a:t>
            </a:r>
            <a:r>
              <a:rPr lang="en-US" dirty="0">
                <a:cs typeface="Calibri"/>
              </a:rPr>
              <a:t> â chi </a:t>
            </a:r>
            <a:r>
              <a:rPr lang="en-US" dirty="0" err="1">
                <a:cs typeface="Calibri"/>
              </a:rPr>
              <a:t>drwy'r</a:t>
            </a:r>
            <a:r>
              <a:rPr lang="en-US" dirty="0">
                <a:cs typeface="Calibri"/>
              </a:rPr>
              <a:t> </a:t>
            </a:r>
            <a:r>
              <a:rPr lang="en-US" dirty="0" err="1">
                <a:cs typeface="Calibri"/>
              </a:rPr>
              <a:t>rhain</a:t>
            </a:r>
            <a:r>
              <a:rPr lang="en-US" dirty="0">
                <a:cs typeface="Calibri"/>
              </a:rPr>
              <a:t> </a:t>
            </a:r>
            <a:r>
              <a:rPr lang="en-US" dirty="0" err="1">
                <a:cs typeface="Calibri"/>
              </a:rPr>
              <a:t>mewn</a:t>
            </a:r>
            <a:r>
              <a:rPr lang="en-US" dirty="0">
                <a:cs typeface="Calibri"/>
              </a:rPr>
              <a:t> </a:t>
            </a:r>
            <a:r>
              <a:rPr lang="en-US" dirty="0" err="1">
                <a:cs typeface="Calibri"/>
              </a:rPr>
              <a:t>darlithoedd</a:t>
            </a:r>
            <a:r>
              <a:rPr lang="en-US" dirty="0">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A central aspect to research is 'to do no harm'. Any research we undertake should not negatively impact on those involved in any way. That is why you need to consider the ethical implications of your research and justify how you will mitigate any risks. You will need to align to BERA ethical guidelines and the ethical guidelines of UWTSD. We will be taking you through these in lectures. </a:t>
            </a:r>
          </a:p>
          <a:p>
            <a:endParaRPr lang="en-GB" dirty="0"/>
          </a:p>
        </p:txBody>
      </p:sp>
      <p:sp>
        <p:nvSpPr>
          <p:cNvPr id="4" name="Slide Number Placeholder 3"/>
          <p:cNvSpPr>
            <a:spLocks noGrp="1"/>
          </p:cNvSpPr>
          <p:nvPr>
            <p:ph type="sldNum" sz="quarter" idx="5"/>
          </p:nvPr>
        </p:nvSpPr>
        <p:spPr/>
        <p:txBody>
          <a:bodyPr/>
          <a:lstStyle/>
          <a:p>
            <a:fld id="{28F3450B-2F8B-4EB4-A6BB-F66CAF066D58}" type="slidenum">
              <a:rPr lang="en-GB" smtClean="0"/>
              <a:t>12</a:t>
            </a:fld>
            <a:endParaRPr lang="en-GB"/>
          </a:p>
        </p:txBody>
      </p:sp>
    </p:spTree>
    <p:extLst>
      <p:ext uri="{BB962C8B-B14F-4D97-AF65-F5344CB8AC3E}">
        <p14:creationId xmlns:p14="http://schemas.microsoft.com/office/powerpoint/2010/main" val="1735636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central aspect to research is 'to do no harm'. Any research we undertake should not negatively impact on those involved in any way. That is why you need to consider the ethical implications of your research and justify how you will mitigate any risks. You will need to align to BERA ethical guidelines and the ethical guidelines of UWTSD. We will be taking you through these in lectures. </a:t>
            </a:r>
          </a:p>
        </p:txBody>
      </p:sp>
      <p:sp>
        <p:nvSpPr>
          <p:cNvPr id="4" name="Slide Number Placeholder 3"/>
          <p:cNvSpPr>
            <a:spLocks noGrp="1"/>
          </p:cNvSpPr>
          <p:nvPr>
            <p:ph type="sldNum" sz="quarter" idx="5"/>
          </p:nvPr>
        </p:nvSpPr>
        <p:spPr/>
        <p:txBody>
          <a:bodyPr/>
          <a:lstStyle/>
          <a:p>
            <a:fld id="{28F3450B-2F8B-4EB4-A6BB-F66CAF066D58}" type="slidenum">
              <a:rPr lang="en-GB"/>
              <a:t>13</a:t>
            </a:fld>
            <a:endParaRPr lang="en-GB"/>
          </a:p>
        </p:txBody>
      </p:sp>
    </p:spTree>
    <p:extLst>
      <p:ext uri="{BB962C8B-B14F-4D97-AF65-F5344CB8AC3E}">
        <p14:creationId xmlns:p14="http://schemas.microsoft.com/office/powerpoint/2010/main" val="2647361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106363" y="750888"/>
            <a:ext cx="667702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5, use your referencing handbook to support you with this. Bring theories, research and policy together. Show off your depth of reading and knowledge you have developed since level 4.</a:t>
            </a:r>
          </a:p>
          <a:p>
            <a:endParaRPr lang="en-GB" altLang="en-US" dirty="0">
              <a:latin typeface="Arial" panose="020B0604020202020204" pitchFamily="34" charset="0"/>
            </a:endParaRPr>
          </a:p>
          <a:p>
            <a:r>
              <a:rPr lang="en-GB" altLang="en-US" dirty="0">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dirty="0">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tystiolaeth</a:t>
            </a:r>
            <a:r>
              <a:rPr lang="en-GB" altLang="en-US" dirty="0">
                <a:latin typeface="Arial" panose="020B0604020202020204" pitchFamily="34" charset="0"/>
              </a:rPr>
              <a:t> o </a:t>
            </a:r>
            <a:r>
              <a:rPr lang="en-GB" altLang="en-US" dirty="0" err="1">
                <a:latin typeface="Arial" panose="020B0604020202020204" pitchFamily="34" charset="0"/>
              </a:rPr>
              <a:t>ystod</a:t>
            </a:r>
            <a:r>
              <a:rPr lang="en-GB" altLang="en-US" dirty="0">
                <a:latin typeface="Arial" panose="020B0604020202020204" pitchFamily="34" charset="0"/>
              </a:rPr>
              <a:t> </a:t>
            </a:r>
            <a:r>
              <a:rPr lang="en-GB" altLang="en-US" dirty="0" err="1">
                <a:latin typeface="Arial" panose="020B0604020202020204" pitchFamily="34" charset="0"/>
              </a:rPr>
              <a:t>eang</a:t>
            </a:r>
            <a:r>
              <a:rPr lang="en-GB" altLang="en-US" dirty="0">
                <a:latin typeface="Arial" panose="020B0604020202020204" pitchFamily="34" charset="0"/>
              </a:rPr>
              <a:t> o </a:t>
            </a:r>
            <a:r>
              <a:rPr lang="en-GB" altLang="en-US" dirty="0" err="1">
                <a:latin typeface="Arial" panose="020B0604020202020204" pitchFamily="34" charset="0"/>
              </a:rPr>
              <a:t>gyfeirnodi</a:t>
            </a:r>
            <a:r>
              <a:rPr lang="en-GB" altLang="en-US" dirty="0">
                <a:latin typeface="Arial" panose="020B0604020202020204" pitchFamily="34" charset="0"/>
              </a:rPr>
              <a:t> </a:t>
            </a:r>
            <a:r>
              <a:rPr lang="en-GB" altLang="en-US" dirty="0" err="1">
                <a:latin typeface="Arial" panose="020B0604020202020204" pitchFamily="34" charset="0"/>
              </a:rPr>
              <a:t>drwyddi</a:t>
            </a:r>
            <a:r>
              <a:rPr lang="en-GB" altLang="en-US" dirty="0">
                <a:latin typeface="Arial" panose="020B0604020202020204" pitchFamily="34" charset="0"/>
              </a:rPr>
              <a:t> draw, </a:t>
            </a:r>
            <a:r>
              <a:rPr lang="en-GB" altLang="en-US" dirty="0" err="1">
                <a:latin typeface="Arial" panose="020B0604020202020204" pitchFamily="34" charset="0"/>
              </a:rPr>
              <a:t>edrych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syntheseiddio</a:t>
            </a:r>
            <a:r>
              <a:rPr lang="en-GB" altLang="en-US" dirty="0">
                <a:latin typeface="Arial" panose="020B0604020202020204" pitchFamily="34" charset="0"/>
              </a:rPr>
              <a:t> </a:t>
            </a:r>
            <a:r>
              <a:rPr lang="en-GB" altLang="en-US" dirty="0" err="1">
                <a:latin typeface="Arial" panose="020B0604020202020204" pitchFamily="34" charset="0"/>
              </a:rPr>
              <a:t>syniadau</a:t>
            </a:r>
            <a:r>
              <a:rPr lang="en-GB" altLang="en-US" dirty="0">
                <a:latin typeface="Arial" panose="020B0604020202020204" pitchFamily="34" charset="0"/>
              </a:rPr>
              <a:t> a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ffynonellau</a:t>
            </a:r>
            <a:r>
              <a:rPr lang="en-GB" altLang="en-US" dirty="0">
                <a:latin typeface="Arial" panose="020B0604020202020204" pitchFamily="34" charset="0"/>
              </a:rPr>
              <a:t>/</a:t>
            </a:r>
            <a:r>
              <a:rPr lang="en-GB" altLang="en-US" dirty="0" err="1">
                <a:latin typeface="Arial" panose="020B0604020202020204" pitchFamily="34" charset="0"/>
              </a:rPr>
              <a:t>safbwyntiau</a:t>
            </a:r>
            <a:r>
              <a:rPr lang="en-GB" altLang="en-US" dirty="0">
                <a:latin typeface="Arial" panose="020B0604020202020204" pitchFamily="34" charset="0"/>
              </a:rPr>
              <a:t>/</a:t>
            </a:r>
            <a:r>
              <a:rPr lang="en-GB" altLang="en-US" dirty="0" err="1">
                <a:latin typeface="Arial" panose="020B0604020202020204" pitchFamily="34" charset="0"/>
              </a:rPr>
              <a:t>tystiolaeth</a:t>
            </a:r>
            <a:r>
              <a:rPr lang="en-GB" altLang="en-US" dirty="0">
                <a:latin typeface="Arial" panose="020B0604020202020204" pitchFamily="34" charset="0"/>
              </a:rPr>
              <a:t> </a:t>
            </a:r>
            <a:r>
              <a:rPr lang="en-GB" altLang="en-US" dirty="0" err="1">
                <a:latin typeface="Arial" panose="020B0604020202020204" pitchFamily="34" charset="0"/>
              </a:rPr>
              <a:t>gyferbyniol</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Mae </a:t>
            </a:r>
            <a:r>
              <a:rPr lang="en-GB" altLang="en-US" dirty="0" err="1">
                <a:latin typeface="Arial" panose="020B0604020202020204" pitchFamily="34" charset="0"/>
              </a:rPr>
              <a:t>cywirdeb</a:t>
            </a:r>
            <a:r>
              <a:rPr lang="en-GB" altLang="en-US" dirty="0">
                <a:latin typeface="Arial" panose="020B0604020202020204" pitchFamily="34" charset="0"/>
              </a:rPr>
              <a:t> a </a:t>
            </a:r>
            <a:r>
              <a:rPr lang="en-GB" altLang="en-US" dirty="0" err="1">
                <a:latin typeface="Arial" panose="020B0604020202020204" pitchFamily="34" charset="0"/>
              </a:rPr>
              <a:t>chysondeb</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hanfodol</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5, </a:t>
            </a:r>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llawlyfr</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r>
            <a:r>
              <a:rPr lang="en-GB" altLang="en-US" dirty="0" err="1">
                <a:latin typeface="Arial" panose="020B0604020202020204" pitchFamily="34" charset="0"/>
              </a:rPr>
              <a:t>i'ch</a:t>
            </a:r>
            <a:r>
              <a:rPr lang="en-GB" altLang="en-US" dirty="0">
                <a:latin typeface="Arial" panose="020B0604020202020204" pitchFamily="34" charset="0"/>
              </a:rPr>
              <a:t> </a:t>
            </a:r>
            <a:r>
              <a:rPr lang="en-GB" altLang="en-US" dirty="0" err="1">
                <a:latin typeface="Arial" panose="020B0604020202020204" pitchFamily="34" charset="0"/>
              </a:rPr>
              <a:t>cefnogi</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 </a:t>
            </a:r>
            <a:r>
              <a:rPr lang="en-GB" altLang="en-US" dirty="0" err="1">
                <a:latin typeface="Arial" panose="020B0604020202020204" pitchFamily="34" charset="0"/>
              </a:rPr>
              <a:t>Dod</a:t>
            </a:r>
            <a:r>
              <a:rPr lang="en-GB" altLang="en-US" dirty="0">
                <a:latin typeface="Arial" panose="020B0604020202020204" pitchFamily="34" charset="0"/>
              </a:rPr>
              <a:t> â </a:t>
            </a:r>
            <a:r>
              <a:rPr lang="en-GB" altLang="en-US" dirty="0" err="1">
                <a:latin typeface="Arial" panose="020B0604020202020204" pitchFamily="34" charset="0"/>
              </a:rPr>
              <a:t>damcaniaethau</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 </a:t>
            </a:r>
            <a:r>
              <a:rPr lang="en-GB" altLang="en-US" dirty="0" err="1">
                <a:latin typeface="Arial" panose="020B0604020202020204" pitchFamily="34" charset="0"/>
              </a:rPr>
              <a:t>pholisi</a:t>
            </a:r>
            <a:r>
              <a:rPr lang="en-GB" altLang="en-US" dirty="0">
                <a:latin typeface="Arial" panose="020B0604020202020204" pitchFamily="34" charset="0"/>
              </a:rPr>
              <a:t> </a:t>
            </a:r>
            <a:r>
              <a:rPr lang="en-GB" altLang="en-US" dirty="0" err="1">
                <a:latin typeface="Arial" panose="020B0604020202020204" pitchFamily="34" charset="0"/>
              </a:rPr>
              <a:t>ynghyd</a:t>
            </a:r>
            <a:r>
              <a:rPr lang="en-GB" altLang="en-US" dirty="0">
                <a:latin typeface="Arial" panose="020B0604020202020204" pitchFamily="34" charset="0"/>
              </a:rPr>
              <a:t>. </a:t>
            </a:r>
            <a:r>
              <a:rPr lang="en-GB" altLang="en-US" dirty="0" err="1">
                <a:latin typeface="Arial" panose="020B0604020202020204" pitchFamily="34" charset="0"/>
              </a:rPr>
              <a:t>Dangoswch</a:t>
            </a:r>
            <a:r>
              <a:rPr lang="en-GB" altLang="en-US" dirty="0">
                <a:latin typeface="Arial" panose="020B0604020202020204" pitchFamily="34" charset="0"/>
              </a:rPr>
              <a:t> </a:t>
            </a:r>
            <a:r>
              <a:rPr lang="en-GB" altLang="en-US" dirty="0" err="1">
                <a:latin typeface="Arial" panose="020B0604020202020204" pitchFamily="34" charset="0"/>
              </a:rPr>
              <a:t>ddyfnder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darllen</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gwybodaeth</a:t>
            </a:r>
            <a:r>
              <a:rPr lang="en-GB" altLang="en-US" dirty="0">
                <a:latin typeface="Arial" panose="020B0604020202020204" pitchFamily="34" charset="0"/>
              </a:rPr>
              <a:t> </a:t>
            </a:r>
            <a:r>
              <a:rPr lang="en-GB" altLang="en-US" dirty="0" err="1">
                <a:latin typeface="Arial" panose="020B0604020202020204" pitchFamily="34" charset="0"/>
              </a:rPr>
              <a:t>rydych</a:t>
            </a:r>
            <a:r>
              <a:rPr lang="en-GB" altLang="en-US" dirty="0">
                <a:latin typeface="Arial" panose="020B0604020202020204" pitchFamily="34" charset="0"/>
              </a:rPr>
              <a:t> chi </a:t>
            </a:r>
            <a:r>
              <a:rPr lang="en-GB" altLang="en-US" dirty="0" err="1">
                <a:latin typeface="Arial" panose="020B0604020202020204" pitchFamily="34" charset="0"/>
              </a:rPr>
              <a:t>wedi’i</a:t>
            </a:r>
            <a:r>
              <a:rPr lang="en-GB" altLang="en-US" dirty="0">
                <a:latin typeface="Arial" panose="020B0604020202020204" pitchFamily="34" charset="0"/>
              </a:rPr>
              <a:t> </a:t>
            </a:r>
            <a:r>
              <a:rPr lang="en-GB" altLang="en-US" dirty="0" err="1">
                <a:latin typeface="Arial" panose="020B0604020202020204" pitchFamily="34" charset="0"/>
              </a:rPr>
              <a:t>datblygu</a:t>
            </a:r>
            <a:r>
              <a:rPr lang="en-GB" altLang="en-US" dirty="0">
                <a:latin typeface="Arial" panose="020B0604020202020204" pitchFamily="34" charset="0"/>
              </a:rPr>
              <a:t> </a:t>
            </a:r>
            <a:r>
              <a:rPr lang="en-GB" altLang="en-US" dirty="0" err="1">
                <a:latin typeface="Arial" panose="020B0604020202020204" pitchFamily="34" charset="0"/>
              </a:rPr>
              <a:t>ers</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4.</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dogfennau</a:t>
            </a:r>
            <a:r>
              <a:rPr lang="en-GB" altLang="en-US" dirty="0">
                <a:latin typeface="Arial" panose="020B0604020202020204" pitchFamily="34" charset="0"/>
              </a:rPr>
              <a:t> ac </a:t>
            </a:r>
            <a:r>
              <a:rPr lang="en-GB" altLang="en-US" dirty="0" err="1">
                <a:latin typeface="Arial" panose="020B0604020202020204" pitchFamily="34" charset="0"/>
              </a:rPr>
              <a:t>erthyglau</a:t>
            </a:r>
            <a:r>
              <a:rPr lang="en-GB" altLang="en-US" dirty="0">
                <a:latin typeface="Arial" panose="020B0604020202020204" pitchFamily="34" charset="0"/>
              </a:rPr>
              <a:t> </a:t>
            </a:r>
            <a:r>
              <a:rPr lang="en-GB" altLang="en-US" dirty="0" err="1">
                <a:latin typeface="Arial" panose="020B0604020202020204" pitchFamily="34" charset="0"/>
              </a:rPr>
              <a:t>perthnasol</a:t>
            </a:r>
            <a:r>
              <a:rPr lang="en-GB" altLang="en-US" dirty="0">
                <a:latin typeface="Arial" panose="020B0604020202020204" pitchFamily="34" charset="0"/>
              </a:rPr>
              <a:t> </a:t>
            </a:r>
            <a:r>
              <a:rPr lang="en-GB" altLang="en-US" dirty="0" err="1">
                <a:latin typeface="Arial" panose="020B0604020202020204" pitchFamily="34" charset="0"/>
              </a:rPr>
              <a:t>wedi'u</a:t>
            </a:r>
            <a:r>
              <a:rPr lang="en-GB" altLang="en-US" dirty="0">
                <a:latin typeface="Arial" panose="020B0604020202020204" pitchFamily="34" charset="0"/>
              </a:rPr>
              <a:t> </a:t>
            </a:r>
            <a:r>
              <a:rPr lang="en-GB" altLang="en-US" dirty="0" err="1">
                <a:latin typeface="Arial" panose="020B0604020202020204" pitchFamily="34" charset="0"/>
              </a:rPr>
              <a:t>gosod</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Moodle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gyfeirio</a:t>
            </a:r>
            <a:r>
              <a:rPr lang="en-GB" altLang="en-US" dirty="0">
                <a:latin typeface="Arial" panose="020B0604020202020204" pitchFamily="34" charset="0"/>
              </a:rPr>
              <a:t> </a:t>
            </a:r>
            <a:r>
              <a:rPr lang="en-GB" altLang="en-US" dirty="0" err="1">
                <a:latin typeface="Arial" panose="020B0604020202020204" pitchFamily="34" charset="0"/>
              </a:rPr>
              <a:t>atynt</a:t>
            </a:r>
            <a:r>
              <a:rPr lang="en-GB" altLang="en-US" dirty="0">
                <a:latin typeface="Arial" panose="020B0604020202020204" pitchFamily="34" charset="0"/>
              </a:rPr>
              <a:t> </a:t>
            </a:r>
            <a:r>
              <a:rPr lang="en-GB" altLang="en-US" dirty="0" err="1">
                <a:latin typeface="Arial" panose="020B0604020202020204" pitchFamily="34" charset="0"/>
              </a:rPr>
              <a:t>a'u</a:t>
            </a:r>
            <a:r>
              <a:rPr lang="en-GB" altLang="en-US" dirty="0">
                <a:latin typeface="Arial" panose="020B0604020202020204" pitchFamily="34" charset="0"/>
              </a:rPr>
              <a:t> </a:t>
            </a:r>
            <a:r>
              <a:rPr lang="en-GB" altLang="en-US" dirty="0" err="1">
                <a:latin typeface="Arial" panose="020B0604020202020204" pitchFamily="34" charset="0"/>
              </a:rPr>
              <a:t>defnyddio</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aseiniadau</a:t>
            </a:r>
            <a:r>
              <a:rPr lang="en-GB" altLang="en-US" dirty="0">
                <a:latin typeface="Arial" panose="020B0604020202020204" pitchFamily="34" charset="0"/>
              </a:rPr>
              <a:t>. </a:t>
            </a:r>
            <a:r>
              <a:rPr lang="en-GB" altLang="en-US" dirty="0" err="1">
                <a:latin typeface="Arial" panose="020B0604020202020204" pitchFamily="34" charset="0"/>
              </a:rPr>
              <a:t>Cofiwch</a:t>
            </a:r>
            <a:r>
              <a:rPr lang="en-GB" altLang="en-US" dirty="0">
                <a:latin typeface="Arial" panose="020B0604020202020204" pitchFamily="34" charset="0"/>
              </a:rPr>
              <a:t> </a:t>
            </a:r>
            <a:r>
              <a:rPr lang="en-GB" altLang="en-US" dirty="0" err="1">
                <a:latin typeface="Arial" panose="020B0604020202020204" pitchFamily="34" charset="0"/>
              </a:rPr>
              <a:t>gyfeirio'n</a:t>
            </a:r>
            <a:r>
              <a:rPr lang="en-GB" altLang="en-US" dirty="0">
                <a:latin typeface="Arial" panose="020B0604020202020204" pitchFamily="34" charset="0"/>
              </a:rPr>
              <a:t> </a:t>
            </a:r>
            <a:r>
              <a:rPr lang="en-GB" altLang="en-US" dirty="0" err="1">
                <a:latin typeface="Arial" panose="020B0604020202020204" pitchFamily="34" charset="0"/>
              </a:rPr>
              <a:t>gywir</a:t>
            </a:r>
            <a:r>
              <a:rPr lang="en-GB" altLang="en-US" dirty="0">
                <a:latin typeface="Arial" panose="020B0604020202020204" pitchFamily="34" charset="0"/>
              </a:rPr>
              <a:t> o </a:t>
            </a:r>
            <a:r>
              <a:rPr lang="en-GB" altLang="en-US" dirty="0" err="1">
                <a:latin typeface="Arial" panose="020B0604020202020204" pitchFamily="34" charset="0"/>
              </a:rPr>
              <a:t>fewn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rhestr</a:t>
            </a:r>
            <a:r>
              <a:rPr lang="en-GB" altLang="en-US" dirty="0">
                <a:latin typeface="Arial" panose="020B0604020202020204" pitchFamily="34" charset="0"/>
              </a:rPr>
              <a:t> </a:t>
            </a:r>
            <a:r>
              <a:rPr lang="en-GB" altLang="en-US" dirty="0" err="1">
                <a:latin typeface="Arial" panose="020B0604020202020204" pitchFamily="34" charset="0"/>
              </a:rPr>
              <a:t>gyfeirio</a:t>
            </a:r>
            <a:r>
              <a:rPr lang="en-GB" altLang="en-US" dirty="0">
                <a:latin typeface="Arial" panose="020B0604020202020204" pitchFamily="34" charset="0"/>
              </a:rPr>
              <a:t>.</a:t>
            </a:r>
          </a:p>
          <a:p>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dolenni</a:t>
            </a:r>
            <a:r>
              <a:rPr lang="en-GB" altLang="en-US" dirty="0">
                <a:latin typeface="Arial" panose="020B0604020202020204" pitchFamily="34" charset="0"/>
              </a:rPr>
              <a:t> </a:t>
            </a:r>
            <a:r>
              <a:rPr lang="en-GB" altLang="en-US" dirty="0" err="1">
                <a:latin typeface="Arial" panose="020B0604020202020204" pitchFamily="34" charset="0"/>
              </a:rPr>
              <a:t>drafft</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wirio</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canran</a:t>
            </a:r>
            <a:r>
              <a:rPr lang="en-GB" altLang="en-US" dirty="0">
                <a:latin typeface="Arial" panose="020B0604020202020204" pitchFamily="34" charset="0"/>
              </a:rPr>
              <a:t> </a:t>
            </a:r>
            <a:r>
              <a:rPr lang="en-GB" altLang="en-US" dirty="0" err="1">
                <a:latin typeface="Arial" panose="020B0604020202020204" pitchFamily="34" charset="0"/>
              </a:rPr>
              <a:t>tebygrwydd</a:t>
            </a:r>
            <a:r>
              <a:rPr lang="en-GB" altLang="en-US" dirty="0">
                <a:latin typeface="Arial" panose="020B0604020202020204" pitchFamily="34" charset="0"/>
              </a:rPr>
              <a:t> ac </a:t>
            </a:r>
            <a:r>
              <a:rPr lang="en-GB" altLang="en-US" dirty="0" err="1">
                <a:latin typeface="Arial" panose="020B0604020202020204" pitchFamily="34" charset="0"/>
              </a:rPr>
              <a:t>addasu</a:t>
            </a:r>
            <a:r>
              <a:rPr lang="en-GB" altLang="en-US" dirty="0">
                <a:latin typeface="Arial" panose="020B0604020202020204" pitchFamily="34" charset="0"/>
              </a:rPr>
              <a:t> </a:t>
            </a:r>
            <a:r>
              <a:rPr lang="en-GB" altLang="en-US" dirty="0" err="1">
                <a:latin typeface="Arial" panose="020B0604020202020204" pitchFamily="34" charset="0"/>
              </a:rPr>
              <a:t>os</a:t>
            </a:r>
            <a:r>
              <a:rPr lang="en-GB" altLang="en-US" dirty="0">
                <a:latin typeface="Arial" panose="020B0604020202020204" pitchFamily="34" charset="0"/>
              </a:rPr>
              <a:t> </a:t>
            </a:r>
            <a:r>
              <a:rPr lang="en-GB" altLang="en-US" dirty="0" err="1">
                <a:latin typeface="Arial" panose="020B0604020202020204" pitchFamily="34" charset="0"/>
              </a:rPr>
              <a:t>oes</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wedi</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t>
            </a:r>
            <a:r>
              <a:rPr lang="en-GB" altLang="en-US" dirty="0" err="1">
                <a:latin typeface="Arial" panose="020B0604020202020204" pitchFamily="34" charset="0"/>
              </a:rPr>
              <a:t>unrhyw</a:t>
            </a:r>
            <a:r>
              <a:rPr lang="en-GB" altLang="en-US" dirty="0">
                <a:latin typeface="Arial" panose="020B0604020202020204" pitchFamily="34" charset="0"/>
              </a:rPr>
              <a:t> </a:t>
            </a:r>
            <a:r>
              <a:rPr lang="en-GB" altLang="en-US" dirty="0" err="1">
                <a:latin typeface="Arial" panose="020B0604020202020204" pitchFamily="34" charset="0"/>
              </a:rPr>
              <a:t>ddyfyniadau</a:t>
            </a:r>
            <a:r>
              <a:rPr lang="en-GB" altLang="en-US" dirty="0">
                <a:latin typeface="Arial" panose="020B0604020202020204" pitchFamily="34" charset="0"/>
              </a:rPr>
              <a:t> </a:t>
            </a:r>
            <a:r>
              <a:rPr lang="en-GB" altLang="en-US" dirty="0" err="1">
                <a:latin typeface="Arial" panose="020B0604020202020204" pitchFamily="34" charset="0"/>
              </a:rPr>
              <a:t>uniongyrchol</a:t>
            </a:r>
            <a:r>
              <a:rPr lang="en-GB" altLang="en-US" dirty="0">
                <a:latin typeface="Arial" panose="020B0604020202020204" pitchFamily="34" charset="0"/>
              </a:rPr>
              <a:t>, </a:t>
            </a:r>
            <a:r>
              <a:rPr lang="en-GB" altLang="en-US" dirty="0" err="1">
                <a:latin typeface="Arial" panose="020B0604020202020204" pitchFamily="34" charset="0"/>
              </a:rPr>
              <a:t>cyfyngu</a:t>
            </a:r>
            <a:r>
              <a:rPr lang="en-GB" altLang="en-US" dirty="0">
                <a:latin typeface="Arial" panose="020B0604020202020204" pitchFamily="34" charset="0"/>
              </a:rPr>
              <a:t> </a:t>
            </a:r>
            <a:r>
              <a:rPr lang="en-GB" altLang="en-US" dirty="0" err="1">
                <a:latin typeface="Arial" panose="020B0604020202020204" pitchFamily="34" charset="0"/>
              </a:rPr>
              <a:t>dyfynbrisiau</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un </a:t>
            </a:r>
            <a:r>
              <a:rPr lang="en-GB" altLang="en-US" dirty="0" err="1">
                <a:latin typeface="Arial" panose="020B0604020202020204" pitchFamily="34" charset="0"/>
              </a:rPr>
              <a:t>ar</a:t>
            </a:r>
            <a:r>
              <a:rPr lang="en-GB" altLang="en-US" dirty="0">
                <a:latin typeface="Arial" panose="020B0604020202020204" pitchFamily="34" charset="0"/>
              </a:rPr>
              <a:t> bob </a:t>
            </a:r>
            <a:r>
              <a:rPr lang="en-GB" altLang="en-US" dirty="0" err="1">
                <a:latin typeface="Arial" panose="020B0604020202020204" pitchFamily="34" charset="0"/>
              </a:rPr>
              <a:t>tudalen</a:t>
            </a:r>
            <a:r>
              <a:rPr lang="en-GB" altLang="en-US" dirty="0">
                <a:latin typeface="Arial" panose="020B0604020202020204" pitchFamily="34" charset="0"/>
              </a:rPr>
              <a:t> – </a:t>
            </a:r>
            <a:r>
              <a:rPr lang="en-GB" altLang="en-US" dirty="0" err="1">
                <a:latin typeface="Arial" panose="020B0604020202020204" pitchFamily="34" charset="0"/>
              </a:rPr>
              <a:t>nid</a:t>
            </a:r>
            <a:r>
              <a:rPr lang="en-GB" altLang="en-US" dirty="0">
                <a:latin typeface="Arial" panose="020B0604020202020204" pitchFamily="34" charset="0"/>
              </a:rPr>
              <a:t> </a:t>
            </a:r>
            <a:r>
              <a:rPr lang="en-GB" altLang="en-US" dirty="0" err="1">
                <a:latin typeface="Arial" panose="020B0604020202020204" pitchFamily="34" charset="0"/>
              </a:rPr>
              <a:t>ydynt</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dealltwriaeth</a:t>
            </a:r>
            <a:r>
              <a:rPr lang="en-GB" altLang="en-US" dirty="0">
                <a:latin typeface="Arial" panose="020B0604020202020204" pitchFamily="34" charset="0"/>
              </a:rPr>
              <a:t>.</a:t>
            </a:r>
          </a:p>
          <a:p>
            <a:endParaRPr lang="en-GB"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106363" y="750888"/>
            <a:ext cx="667702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Keep to an academic style throughout your assignment. Remember to align your work to the left, use either times new roman or arial font in size 12 and 1.5 line spacing.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3600 and 4400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a:p>
            <a:endParaRPr lang="en-GB" altLang="en-US" dirty="0">
              <a:latin typeface="Arial"/>
              <a:cs typeface="Arial"/>
            </a:endParaRPr>
          </a:p>
          <a:p>
            <a:endParaRPr lang="en-GB" altLang="en-US" dirty="0">
              <a:latin typeface="Arial"/>
              <a:cs typeface="Arial"/>
            </a:endParaRPr>
          </a:p>
          <a:p>
            <a:r>
              <a:rPr lang="en-GB" altLang="en-US" dirty="0" err="1">
                <a:latin typeface="Arial"/>
                <a:cs typeface="Arial"/>
              </a:rPr>
              <a:t>Cadwch</a:t>
            </a:r>
            <a:r>
              <a:rPr lang="en-GB" altLang="en-US" dirty="0">
                <a:latin typeface="Arial"/>
                <a:cs typeface="Arial"/>
              </a:rPr>
              <a:t> at </a:t>
            </a:r>
            <a:r>
              <a:rPr lang="en-GB" altLang="en-US" dirty="0" err="1">
                <a:latin typeface="Arial"/>
                <a:cs typeface="Arial"/>
              </a:rPr>
              <a:t>arddull</a:t>
            </a:r>
            <a:r>
              <a:rPr lang="en-GB" altLang="en-US" dirty="0">
                <a:latin typeface="Arial"/>
                <a:cs typeface="Arial"/>
              </a:rPr>
              <a:t> </a:t>
            </a:r>
            <a:r>
              <a:rPr lang="en-GB" altLang="en-US" dirty="0" err="1">
                <a:latin typeface="Arial"/>
                <a:cs typeface="Arial"/>
              </a:rPr>
              <a:t>academaidd</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gydol</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Cofiwch</a:t>
            </a:r>
            <a:r>
              <a:rPr lang="en-GB" altLang="en-US" dirty="0">
                <a:latin typeface="Arial"/>
                <a:cs typeface="Arial"/>
              </a:rPr>
              <a:t> </a:t>
            </a:r>
            <a:r>
              <a:rPr lang="en-GB" altLang="en-US" dirty="0" err="1">
                <a:latin typeface="Arial"/>
                <a:cs typeface="Arial"/>
              </a:rPr>
              <a:t>alinio'ch</a:t>
            </a:r>
            <a:r>
              <a:rPr lang="en-GB" altLang="en-US" dirty="0">
                <a:latin typeface="Arial"/>
                <a:cs typeface="Arial"/>
              </a:rPr>
              <a:t> </a:t>
            </a:r>
            <a:r>
              <a:rPr lang="en-GB" altLang="en-US" dirty="0" err="1">
                <a:latin typeface="Arial"/>
                <a:cs typeface="Arial"/>
              </a:rPr>
              <a:t>gwaith</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chwith</a:t>
            </a:r>
            <a:r>
              <a:rPr lang="en-GB" altLang="en-US" dirty="0">
                <a:latin typeface="Arial"/>
                <a:cs typeface="Arial"/>
              </a:rPr>
              <a:t>, </a:t>
            </a:r>
            <a:r>
              <a:rPr lang="en-GB" altLang="en-US" dirty="0" err="1">
                <a:latin typeface="Arial"/>
                <a:cs typeface="Arial"/>
              </a:rPr>
              <a:t>defnyddiwch</a:t>
            </a:r>
            <a:r>
              <a:rPr lang="en-GB" altLang="en-US" dirty="0">
                <a:latin typeface="Arial"/>
                <a:cs typeface="Arial"/>
              </a:rPr>
              <a:t> </a:t>
            </a:r>
            <a:r>
              <a:rPr lang="en-GB" altLang="en-US" dirty="0" err="1">
                <a:latin typeface="Arial"/>
                <a:cs typeface="Arial"/>
              </a:rPr>
              <a:t>naill</a:t>
            </a:r>
            <a:r>
              <a:rPr lang="en-GB" altLang="en-US" dirty="0">
                <a:latin typeface="Arial"/>
                <a:cs typeface="Arial"/>
              </a:rPr>
              <a:t> ai </a:t>
            </a:r>
            <a:r>
              <a:rPr lang="en-GB" altLang="en-US" dirty="0" err="1">
                <a:latin typeface="Arial"/>
                <a:cs typeface="Arial"/>
              </a:rPr>
              <a:t>ffont</a:t>
            </a:r>
            <a:r>
              <a:rPr lang="en-GB" altLang="en-US" dirty="0">
                <a:latin typeface="Arial"/>
                <a:cs typeface="Arial"/>
              </a:rPr>
              <a:t> </a:t>
            </a:r>
            <a:r>
              <a:rPr lang="en-GB" altLang="en-US" dirty="0" err="1">
                <a:latin typeface="Arial"/>
                <a:cs typeface="Arial"/>
              </a:rPr>
              <a:t>rufeinig</a:t>
            </a:r>
            <a:r>
              <a:rPr lang="en-GB" altLang="en-US" dirty="0">
                <a:latin typeface="Arial"/>
                <a:cs typeface="Arial"/>
              </a:rPr>
              <a:t> </a:t>
            </a:r>
            <a:r>
              <a:rPr lang="en-GB" altLang="en-US" dirty="0" err="1">
                <a:latin typeface="Arial"/>
                <a:cs typeface="Arial"/>
              </a:rPr>
              <a:t>amseroedd</a:t>
            </a:r>
            <a:r>
              <a:rPr lang="en-GB" altLang="en-US" dirty="0">
                <a:latin typeface="Arial"/>
                <a:cs typeface="Arial"/>
              </a:rPr>
              <a:t> </a:t>
            </a:r>
            <a:r>
              <a:rPr lang="en-GB" altLang="en-US" dirty="0" err="1">
                <a:latin typeface="Arial"/>
                <a:cs typeface="Arial"/>
              </a:rPr>
              <a:t>newydd</a:t>
            </a:r>
            <a:r>
              <a:rPr lang="en-GB" altLang="en-US" dirty="0">
                <a:latin typeface="Arial"/>
                <a:cs typeface="Arial"/>
              </a:rPr>
              <a:t> neu </a:t>
            </a:r>
            <a:r>
              <a:rPr lang="en-GB" altLang="en-US" dirty="0" err="1">
                <a:latin typeface="Arial"/>
                <a:cs typeface="Arial"/>
              </a:rPr>
              <a:t>ffont</a:t>
            </a:r>
            <a:r>
              <a:rPr lang="en-GB" altLang="en-US" dirty="0">
                <a:latin typeface="Arial"/>
                <a:cs typeface="Arial"/>
              </a:rPr>
              <a:t> arial </a:t>
            </a:r>
            <a:r>
              <a:rPr lang="en-GB" altLang="en-US" dirty="0" err="1">
                <a:latin typeface="Arial"/>
                <a:cs typeface="Arial"/>
              </a:rPr>
              <a:t>mewn</a:t>
            </a:r>
            <a:r>
              <a:rPr lang="en-GB" altLang="en-US" dirty="0">
                <a:latin typeface="Arial"/>
                <a:cs typeface="Arial"/>
              </a:rPr>
              <a:t> </a:t>
            </a:r>
            <a:r>
              <a:rPr lang="en-GB" altLang="en-US" dirty="0" err="1">
                <a:latin typeface="Arial"/>
                <a:cs typeface="Arial"/>
              </a:rPr>
              <a:t>maint</a:t>
            </a:r>
            <a:r>
              <a:rPr lang="en-GB" altLang="en-US" dirty="0">
                <a:latin typeface="Arial"/>
                <a:cs typeface="Arial"/>
              </a:rPr>
              <a:t> 12 a </a:t>
            </a:r>
            <a:r>
              <a:rPr lang="en-GB" altLang="en-US" dirty="0" err="1">
                <a:latin typeface="Arial"/>
                <a:cs typeface="Arial"/>
              </a:rPr>
              <a:t>bylchiad</a:t>
            </a:r>
            <a:r>
              <a:rPr lang="en-GB" altLang="en-US" dirty="0">
                <a:latin typeface="Arial"/>
                <a:cs typeface="Arial"/>
              </a:rPr>
              <a:t> </a:t>
            </a:r>
            <a:r>
              <a:rPr lang="en-GB" altLang="en-US" dirty="0" err="1">
                <a:latin typeface="Arial"/>
                <a:cs typeface="Arial"/>
              </a:rPr>
              <a:t>llinell</a:t>
            </a:r>
            <a:r>
              <a:rPr lang="en-GB" altLang="en-US" dirty="0">
                <a:latin typeface="Arial"/>
                <a:cs typeface="Arial"/>
              </a:rPr>
              <a:t> 1.5. </a:t>
            </a:r>
          </a:p>
          <a:p>
            <a:r>
              <a:rPr lang="en-GB" altLang="en-US" dirty="0" err="1">
                <a:latin typeface="Arial"/>
                <a:cs typeface="Arial"/>
              </a:rPr>
              <a:t>Cofiwch</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gennych</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o 10% felly gall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rhwng</a:t>
            </a:r>
            <a:r>
              <a:rPr lang="en-GB" altLang="en-US" dirty="0">
                <a:latin typeface="Arial"/>
                <a:cs typeface="Arial"/>
              </a:rPr>
              <a:t> 3600 a 4400 o </a:t>
            </a:r>
            <a:r>
              <a:rPr lang="en-GB" altLang="en-US" dirty="0" err="1">
                <a:latin typeface="Arial"/>
                <a:cs typeface="Arial"/>
              </a:rPr>
              <a:t>eiriau</a:t>
            </a:r>
            <a:r>
              <a:rPr lang="en-GB" altLang="en-US" dirty="0">
                <a:latin typeface="Arial"/>
                <a:cs typeface="Arial"/>
              </a:rPr>
              <a:t> </a:t>
            </a:r>
            <a:r>
              <a:rPr lang="en-GB" altLang="en-US" dirty="0" err="1">
                <a:latin typeface="Arial"/>
                <a:cs typeface="Arial"/>
              </a:rPr>
              <a:t>heb</a:t>
            </a:r>
            <a:r>
              <a:rPr lang="en-GB" altLang="en-US" dirty="0">
                <a:latin typeface="Arial"/>
                <a:cs typeface="Arial"/>
              </a:rPr>
              <a:t>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rhestr</a:t>
            </a:r>
            <a:r>
              <a:rPr lang="en-GB" altLang="en-US" dirty="0">
                <a:latin typeface="Arial"/>
                <a:cs typeface="Arial"/>
              </a:rPr>
              <a:t> </a:t>
            </a:r>
            <a:r>
              <a:rPr lang="en-GB" altLang="en-US" dirty="0" err="1">
                <a:latin typeface="Arial"/>
                <a:cs typeface="Arial"/>
              </a:rPr>
              <a:t>gyfeirio</a:t>
            </a:r>
            <a:r>
              <a:rPr lang="en-GB" altLang="en-US" dirty="0">
                <a:latin typeface="Arial"/>
                <a:cs typeface="Arial"/>
              </a:rPr>
              <a:t>.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cyfrif</a:t>
            </a:r>
            <a:r>
              <a:rPr lang="en-GB" altLang="en-US" dirty="0">
                <a:latin typeface="Arial"/>
                <a:cs typeface="Arial"/>
              </a:rPr>
              <a:t> </a:t>
            </a:r>
            <a:r>
              <a:rPr lang="en-GB" altLang="en-US" dirty="0" err="1">
                <a:latin typeface="Arial"/>
                <a:cs typeface="Arial"/>
              </a:rPr>
              <a:t>geiriau</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pennawd</a:t>
            </a:r>
            <a:r>
              <a:rPr lang="en-GB" altLang="en-US" dirty="0">
                <a:latin typeface="Arial"/>
                <a:cs typeface="Arial"/>
              </a:rPr>
              <a:t> ac </a:t>
            </a:r>
            <a:r>
              <a:rPr lang="en-GB" altLang="en-US" dirty="0" err="1">
                <a:latin typeface="Arial"/>
                <a:cs typeface="Arial"/>
              </a:rPr>
              <a:t>mae</a:t>
            </a:r>
            <a:r>
              <a:rPr lang="en-GB" altLang="en-US" dirty="0">
                <a:latin typeface="Arial"/>
                <a:cs typeface="Arial"/>
              </a:rPr>
              <a:t> </a:t>
            </a:r>
            <a:r>
              <a:rPr lang="en-GB" altLang="en-US" dirty="0" err="1">
                <a:latin typeface="Arial"/>
                <a:cs typeface="Arial"/>
              </a:rPr>
              <a:t>cosbau</a:t>
            </a:r>
            <a:r>
              <a:rPr lang="en-GB" altLang="en-US" dirty="0">
                <a:latin typeface="Arial"/>
                <a:cs typeface="Arial"/>
              </a:rPr>
              <a:t> am </a:t>
            </a:r>
            <a:r>
              <a:rPr lang="en-GB" altLang="en-US" dirty="0" err="1">
                <a:latin typeface="Arial"/>
                <a:cs typeface="Arial"/>
              </a:rPr>
              <a:t>fynd</a:t>
            </a:r>
            <a:r>
              <a:rPr lang="en-GB" altLang="en-US" dirty="0">
                <a:latin typeface="Arial"/>
                <a:cs typeface="Arial"/>
              </a:rPr>
              <a:t> </a:t>
            </a:r>
            <a:r>
              <a:rPr lang="en-GB" altLang="en-US" dirty="0" err="1">
                <a:latin typeface="Arial"/>
                <a:cs typeface="Arial"/>
              </a:rPr>
              <a:t>dros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10%.</a:t>
            </a:r>
          </a:p>
          <a:p>
            <a:r>
              <a:rPr lang="en-GB" altLang="en-US" dirty="0" err="1">
                <a:latin typeface="Arial"/>
                <a:cs typeface="Arial"/>
              </a:rPr>
              <a:t>Prawf-ddarllen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ofalus</a:t>
            </a:r>
            <a:r>
              <a:rPr lang="en-GB" altLang="en-US" dirty="0">
                <a:latin typeface="Arial"/>
                <a:cs typeface="Arial"/>
              </a:rPr>
              <a:t> </a:t>
            </a:r>
            <a:r>
              <a:rPr lang="en-GB" altLang="en-US" dirty="0" err="1">
                <a:latin typeface="Arial"/>
                <a:cs typeface="Arial"/>
              </a:rPr>
              <a:t>i</a:t>
            </a:r>
            <a:r>
              <a:rPr lang="en-GB" altLang="en-US" dirty="0">
                <a:latin typeface="Arial"/>
                <a:cs typeface="Arial"/>
              </a:rPr>
              <a:t> nodi </a:t>
            </a:r>
            <a:r>
              <a:rPr lang="en-GB" altLang="en-US" dirty="0" err="1">
                <a:latin typeface="Arial"/>
                <a:cs typeface="Arial"/>
              </a:rPr>
              <a:t>unrhyw</a:t>
            </a:r>
            <a:r>
              <a:rPr lang="en-GB" altLang="en-US" dirty="0">
                <a:latin typeface="Arial"/>
                <a:cs typeface="Arial"/>
              </a:rPr>
              <a:t> </a:t>
            </a:r>
            <a:r>
              <a:rPr lang="en-GB" altLang="en-US" dirty="0" err="1">
                <a:latin typeface="Arial"/>
                <a:cs typeface="Arial"/>
              </a:rPr>
              <a:t>wallau</a:t>
            </a:r>
            <a:r>
              <a:rPr lang="en-GB" altLang="en-US" dirty="0">
                <a:latin typeface="Arial"/>
                <a:cs typeface="Arial"/>
              </a:rPr>
              <a:t> </a:t>
            </a:r>
            <a:r>
              <a:rPr lang="en-GB" altLang="en-US" dirty="0" err="1">
                <a:latin typeface="Arial"/>
                <a:cs typeface="Arial"/>
              </a:rPr>
              <a:t>mewn</a:t>
            </a:r>
            <a:r>
              <a:rPr lang="en-GB" altLang="en-US" dirty="0">
                <a:latin typeface="Arial"/>
                <a:cs typeface="Arial"/>
              </a:rPr>
              <a:t> </a:t>
            </a:r>
            <a:r>
              <a:rPr lang="en-GB" altLang="en-US" dirty="0" err="1">
                <a:latin typeface="Arial"/>
                <a:cs typeface="Arial"/>
              </a:rPr>
              <a:t>sillafu</a:t>
            </a:r>
            <a:r>
              <a:rPr lang="en-GB" altLang="en-US" dirty="0">
                <a:latin typeface="Arial"/>
                <a:cs typeface="Arial"/>
              </a:rPr>
              <a:t>, </a:t>
            </a:r>
            <a:r>
              <a:rPr lang="en-GB" altLang="en-US" dirty="0" err="1">
                <a:latin typeface="Arial"/>
                <a:cs typeface="Arial"/>
              </a:rPr>
              <a:t>gramadeg</a:t>
            </a:r>
            <a:r>
              <a:rPr lang="en-GB" altLang="en-US" dirty="0">
                <a:latin typeface="Arial"/>
                <a:cs typeface="Arial"/>
              </a:rPr>
              <a:t> neu </a:t>
            </a:r>
            <a:r>
              <a:rPr lang="en-GB" altLang="en-US" dirty="0" err="1">
                <a:latin typeface="Arial"/>
                <a:cs typeface="Arial"/>
              </a:rPr>
              <a:t>strwythur</a:t>
            </a:r>
            <a:r>
              <a:rPr lang="en-GB" altLang="en-US" dirty="0">
                <a:latin typeface="Arial"/>
                <a:cs typeface="Arial"/>
              </a:rPr>
              <a:t> </a:t>
            </a:r>
            <a:r>
              <a:rPr lang="en-GB" altLang="en-US" dirty="0" err="1">
                <a:latin typeface="Arial"/>
                <a:cs typeface="Arial"/>
              </a:rPr>
              <a:t>brawddegau</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aml</a:t>
            </a:r>
            <a:r>
              <a:rPr lang="en-GB" altLang="en-US" dirty="0">
                <a:latin typeface="Arial"/>
                <a:cs typeface="Arial"/>
              </a:rPr>
              <a:t> </a:t>
            </a:r>
            <a:r>
              <a:rPr lang="en-GB" altLang="en-US" dirty="0" err="1">
                <a:latin typeface="Arial"/>
                <a:cs typeface="Arial"/>
              </a:rPr>
              <a:t>mae'n</a:t>
            </a:r>
            <a:r>
              <a:rPr lang="en-GB" altLang="en-US" dirty="0">
                <a:latin typeface="Arial"/>
                <a:cs typeface="Arial"/>
              </a:rPr>
              <a:t> well </a:t>
            </a:r>
            <a:r>
              <a:rPr lang="en-GB" altLang="en-US" dirty="0" err="1">
                <a:latin typeface="Arial"/>
                <a:cs typeface="Arial"/>
              </a:rPr>
              <a:t>gadael</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gorffenedig</a:t>
            </a:r>
            <a:r>
              <a:rPr lang="en-GB" altLang="en-US" dirty="0">
                <a:latin typeface="Arial"/>
                <a:cs typeface="Arial"/>
              </a:rPr>
              <a:t> am 24 </a:t>
            </a:r>
            <a:r>
              <a:rPr lang="en-GB" altLang="en-US" dirty="0" err="1">
                <a:latin typeface="Arial"/>
                <a:cs typeface="Arial"/>
              </a:rPr>
              <a:t>awr</a:t>
            </a:r>
            <a:r>
              <a:rPr lang="en-GB" altLang="en-US" dirty="0">
                <a:latin typeface="Arial"/>
                <a:cs typeface="Arial"/>
              </a:rPr>
              <a:t> ac </a:t>
            </a:r>
            <a:r>
              <a:rPr lang="en-GB" altLang="en-US" dirty="0" err="1">
                <a:latin typeface="Arial"/>
                <a:cs typeface="Arial"/>
              </a:rPr>
              <a:t>yna</a:t>
            </a:r>
            <a:r>
              <a:rPr lang="en-GB" altLang="en-US" dirty="0">
                <a:latin typeface="Arial"/>
                <a:cs typeface="Arial"/>
              </a:rPr>
              <a:t> </a:t>
            </a:r>
            <a:r>
              <a:rPr lang="en-GB" altLang="en-US" dirty="0" err="1">
                <a:latin typeface="Arial"/>
                <a:cs typeface="Arial"/>
              </a:rPr>
              <a:t>mynd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ôl</a:t>
            </a:r>
            <a:r>
              <a:rPr lang="en-GB" altLang="en-US" dirty="0">
                <a:latin typeface="Arial"/>
                <a:cs typeface="Arial"/>
              </a:rPr>
              <a:t> </a:t>
            </a:r>
            <a:r>
              <a:rPr lang="en-GB" altLang="en-US" dirty="0" err="1">
                <a:latin typeface="Arial"/>
                <a:cs typeface="Arial"/>
              </a:rPr>
              <a:t>a'i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 </a:t>
            </a:r>
            <a:r>
              <a:rPr lang="en-GB" altLang="en-US" dirty="0" err="1">
                <a:latin typeface="Arial"/>
                <a:cs typeface="Arial"/>
              </a:rPr>
              <a:t>rydych</a:t>
            </a:r>
            <a:r>
              <a:rPr lang="en-GB" altLang="en-US" dirty="0">
                <a:latin typeface="Arial"/>
                <a:cs typeface="Arial"/>
              </a:rPr>
              <a:t> </a:t>
            </a:r>
            <a:r>
              <a:rPr lang="en-GB" altLang="en-US" dirty="0" err="1">
                <a:latin typeface="Arial"/>
                <a:cs typeface="Arial"/>
              </a:rPr>
              <a:t>chi'n</a:t>
            </a:r>
            <a:r>
              <a:rPr lang="en-GB" altLang="en-US" dirty="0">
                <a:latin typeface="Arial"/>
                <a:cs typeface="Arial"/>
              </a:rPr>
              <a:t> </a:t>
            </a:r>
            <a:r>
              <a:rPr lang="en-GB" altLang="en-US" dirty="0" err="1">
                <a:latin typeface="Arial"/>
                <a:cs typeface="Arial"/>
              </a:rPr>
              <a:t>fwy</a:t>
            </a:r>
            <a:r>
              <a:rPr lang="en-GB" altLang="en-US" dirty="0">
                <a:latin typeface="Arial"/>
                <a:cs typeface="Arial"/>
              </a:rPr>
              <a:t> </a:t>
            </a:r>
            <a:r>
              <a:rPr lang="en-GB" altLang="en-US" dirty="0" err="1">
                <a:latin typeface="Arial"/>
                <a:cs typeface="Arial"/>
              </a:rPr>
              <a:t>tebygol</a:t>
            </a:r>
            <a:r>
              <a:rPr lang="en-GB" altLang="en-US" dirty="0">
                <a:latin typeface="Arial"/>
                <a:cs typeface="Arial"/>
              </a:rPr>
              <a:t> o </a:t>
            </a:r>
            <a:r>
              <a:rPr lang="en-GB" altLang="en-US" dirty="0" err="1">
                <a:latin typeface="Arial"/>
                <a:cs typeface="Arial"/>
              </a:rPr>
              <a:t>sylwi</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unrhyw</a:t>
            </a:r>
            <a:r>
              <a:rPr lang="en-GB" altLang="en-US" dirty="0">
                <a:latin typeface="Arial"/>
                <a:cs typeface="Arial"/>
              </a:rPr>
              <a:t> </a:t>
            </a:r>
            <a:r>
              <a:rPr lang="en-GB" altLang="en-US" dirty="0" err="1">
                <a:latin typeface="Arial"/>
                <a:cs typeface="Arial"/>
              </a:rPr>
              <a:t>wallau</a:t>
            </a:r>
            <a:r>
              <a:rPr lang="en-GB" altLang="en-US" dirty="0">
                <a:latin typeface="Arial"/>
                <a:cs typeface="Arial"/>
              </a:rPr>
              <a:t>. </a:t>
            </a:r>
            <a:r>
              <a:rPr lang="en-GB" altLang="en-US" dirty="0" err="1">
                <a:latin typeface="Arial"/>
                <a:cs typeface="Arial"/>
              </a:rPr>
              <a:t>Gwnewch</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siŵr</a:t>
            </a:r>
            <a:r>
              <a:rPr lang="en-GB" altLang="en-US" dirty="0">
                <a:latin typeface="Arial"/>
                <a:cs typeface="Arial"/>
              </a:rPr>
              <a:t> </a:t>
            </a:r>
            <a:r>
              <a:rPr lang="en-GB" altLang="en-US" dirty="0" err="1">
                <a:latin typeface="Arial"/>
                <a:cs typeface="Arial"/>
              </a:rPr>
              <a:t>eich</a:t>
            </a:r>
            <a:r>
              <a:rPr lang="en-GB" altLang="en-US" dirty="0">
                <a:latin typeface="Arial"/>
                <a:cs typeface="Arial"/>
              </a:rPr>
              <a:t> bod </a:t>
            </a:r>
            <a:r>
              <a:rPr lang="en-GB" altLang="en-US" dirty="0" err="1">
                <a:latin typeface="Arial"/>
                <a:cs typeface="Arial"/>
              </a:rPr>
              <a:t>yn</a:t>
            </a:r>
            <a:r>
              <a:rPr lang="en-GB" altLang="en-US" dirty="0">
                <a:latin typeface="Arial"/>
                <a:cs typeface="Arial"/>
              </a:rPr>
              <a:t> </a:t>
            </a:r>
            <a:r>
              <a:rPr lang="en-GB" altLang="en-US" dirty="0" err="1">
                <a:latin typeface="Arial"/>
                <a:cs typeface="Arial"/>
              </a:rPr>
              <a:t>caniatáu</a:t>
            </a:r>
            <a:r>
              <a:rPr lang="en-GB" altLang="en-US" dirty="0">
                <a:latin typeface="Arial"/>
                <a:cs typeface="Arial"/>
              </a:rPr>
              <a:t> </a:t>
            </a:r>
            <a:r>
              <a:rPr lang="en-GB" altLang="en-US" dirty="0" err="1">
                <a:latin typeface="Arial"/>
                <a:cs typeface="Arial"/>
              </a:rPr>
              <a:t>amser</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r>
              <a:rPr lang="en-GB" altLang="en-US" dirty="0">
                <a:latin typeface="Arial"/>
                <a:cs typeface="Arial"/>
              </a:rPr>
              <a:t> </a:t>
            </a:r>
            <a:r>
              <a:rPr lang="en-GB" altLang="en-US" dirty="0" err="1">
                <a:latin typeface="Arial"/>
                <a:cs typeface="Arial"/>
              </a:rPr>
              <a:t>gyfeirnodi'n</a:t>
            </a:r>
            <a:r>
              <a:rPr lang="en-GB" altLang="en-US" dirty="0">
                <a:latin typeface="Arial"/>
                <a:cs typeface="Arial"/>
              </a:rPr>
              <a:t> </a:t>
            </a:r>
            <a:r>
              <a:rPr lang="en-GB" altLang="en-US" dirty="0" err="1">
                <a:latin typeface="Arial"/>
                <a:cs typeface="Arial"/>
              </a:rPr>
              <a:t>gywir</a:t>
            </a:r>
            <a:r>
              <a:rPr lang="en-GB" altLang="en-US" dirty="0">
                <a:latin typeface="Arial"/>
                <a:cs typeface="Arial"/>
              </a:rPr>
              <a:t> a </a:t>
            </a:r>
            <a:r>
              <a:rPr lang="en-GB" altLang="en-US" dirty="0" err="1">
                <a:latin typeface="Arial"/>
                <a:cs typeface="Arial"/>
              </a:rPr>
              <a:t>phrawfddarllen</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gwaith</a:t>
            </a:r>
            <a:r>
              <a:rPr lang="en-GB" altLang="en-US" dirty="0">
                <a:latin typeface="Arial"/>
                <a:cs typeface="Arial"/>
              </a:rPr>
              <a:t>, gall </a:t>
            </a:r>
            <a:r>
              <a:rPr lang="en-GB" altLang="en-US" dirty="0" err="1">
                <a:latin typeface="Arial"/>
                <a:cs typeface="Arial"/>
              </a:rPr>
              <a:t>marciau</a:t>
            </a:r>
            <a:r>
              <a:rPr lang="en-GB" altLang="en-US" dirty="0">
                <a:latin typeface="Arial"/>
                <a:cs typeface="Arial"/>
              </a:rPr>
              <a:t> </a:t>
            </a:r>
            <a:r>
              <a:rPr lang="en-GB" altLang="en-US" dirty="0" err="1">
                <a:latin typeface="Arial"/>
                <a:cs typeface="Arial"/>
              </a:rPr>
              <a:t>yma</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wahaniaeth</a:t>
            </a:r>
            <a:r>
              <a:rPr lang="en-GB" altLang="en-US" dirty="0">
                <a:latin typeface="Arial"/>
                <a:cs typeface="Arial"/>
              </a:rPr>
              <a:t> </a:t>
            </a:r>
            <a:r>
              <a:rPr lang="en-GB" altLang="en-US" dirty="0" err="1">
                <a:latin typeface="Arial"/>
                <a:cs typeface="Arial"/>
              </a:rPr>
              <a:t>rhwng</a:t>
            </a:r>
            <a:r>
              <a:rPr lang="en-GB" altLang="en-US" dirty="0">
                <a:latin typeface="Arial"/>
                <a:cs typeface="Arial"/>
              </a:rPr>
              <a:t> </a:t>
            </a:r>
            <a:r>
              <a:rPr lang="en-GB" altLang="en-US" dirty="0" err="1">
                <a:latin typeface="Arial"/>
                <a:cs typeface="Arial"/>
              </a:rPr>
              <a:t>symud</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fyny</a:t>
            </a:r>
            <a:r>
              <a:rPr lang="en-GB" altLang="en-US" dirty="0">
                <a:latin typeface="Arial"/>
                <a:cs typeface="Arial"/>
              </a:rPr>
              <a:t> </a:t>
            </a:r>
            <a:r>
              <a:rPr lang="en-GB" altLang="en-US" dirty="0" err="1">
                <a:latin typeface="Arial"/>
                <a:cs typeface="Arial"/>
              </a:rPr>
              <a:t>dosbarthiad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eich</a:t>
            </a:r>
            <a:r>
              <a:rPr lang="en-GB" altLang="en-US" dirty="0">
                <a:latin typeface="Arial"/>
                <a:cs typeface="Arial"/>
              </a:rPr>
              <a:t> marc </a:t>
            </a:r>
            <a:r>
              <a:rPr lang="en-GB" altLang="en-US" dirty="0" err="1">
                <a:latin typeface="Arial"/>
                <a:cs typeface="Arial"/>
              </a:rPr>
              <a:t>cyffredinol</a:t>
            </a:r>
            <a:r>
              <a:rPr lang="en-GB" altLang="en-US" dirty="0">
                <a:latin typeface="Arial"/>
                <a:cs typeface="Arial"/>
              </a:rPr>
              <a:t>.</a:t>
            </a: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106363" y="750888"/>
            <a:ext cx="667702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year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Os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ydych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chi'n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unrhyw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broblemau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gyda</a:t>
            </a:r>
            <a:r>
              <a:rPr lang="en-GB" altLang="en-US" dirty="0">
                <a:latin typeface="Arial" panose="020B0604020202020204" pitchFamily="34" charset="0"/>
                <a:cs typeface="Arial" panose="020B0604020202020204" pitchFamily="34" charset="0"/>
              </a:rPr>
              <a:t> TG neu Moodle, </a:t>
            </a:r>
            <a:r>
              <a:rPr lang="en-GB" altLang="en-US" dirty="0" err="1">
                <a:latin typeface="Arial" panose="020B0604020202020204" pitchFamily="34" charset="0"/>
                <a:cs typeface="Arial" panose="020B0604020202020204" pitchFamily="34" charset="0"/>
              </a:rPr>
              <a:t>cysylltwch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â'r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llinell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gymorth</a:t>
            </a:r>
            <a:r>
              <a:rPr lang="en-GB" altLang="en-US" dirty="0">
                <a:latin typeface="Arial" panose="020B0604020202020204" pitchFamily="34" charset="0"/>
                <a:cs typeface="Arial" panose="020B0604020202020204" pitchFamily="34" charset="0"/>
              </a:rPr>
              <a:t> TG </a:t>
            </a:r>
            <a:r>
              <a:rPr lang="en-GB" altLang="en-US" dirty="0" err="1">
                <a:latin typeface="Arial" panose="020B0604020202020204" pitchFamily="34" charset="0"/>
                <a:cs typeface="Arial" panose="020B0604020202020204" pitchFamily="34" charset="0"/>
              </a:rPr>
              <a:t>sydd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24 </a:t>
            </a:r>
            <a:r>
              <a:rPr lang="en-GB" altLang="en-US" dirty="0" err="1">
                <a:latin typeface="Arial" panose="020B0604020202020204" pitchFamily="34" charset="0"/>
                <a:cs typeface="Arial" panose="020B0604020202020204" pitchFamily="34" charset="0"/>
              </a:rPr>
              <a:t>awr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dydd</a:t>
            </a:r>
            <a:r>
              <a:rPr lang="en-GB" altLang="en-US" dirty="0">
                <a:latin typeface="Arial" panose="020B0604020202020204" pitchFamily="34" charset="0"/>
                <a:cs typeface="Arial" panose="020B0604020202020204" pitchFamily="34" charset="0"/>
              </a:rPr>
              <a:t> 365 </a:t>
            </a:r>
            <a:r>
              <a:rPr lang="en-GB" altLang="en-US" dirty="0" err="1">
                <a:latin typeface="Arial" panose="020B0604020202020204" pitchFamily="34" charset="0"/>
                <a:cs typeface="Arial" panose="020B0604020202020204" pitchFamily="34" charset="0"/>
              </a:rPr>
              <a:t>diwrnod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a:latin typeface="Arial" panose="020B0604020202020204" pitchFamily="34" charset="0"/>
                <a:cs typeface="Arial" panose="020B0604020202020204" pitchFamily="34" charset="0"/>
              </a:rPr>
              <a:t>blwydden </a:t>
            </a:r>
            <a:r>
              <a:rPr lang="en-GB" altLang="en-US" dirty="0">
                <a:latin typeface="Arial" panose="020B0604020202020204" pitchFamily="34" charset="0"/>
                <a:cs typeface="Arial" panose="020B0604020202020204" pitchFamily="34" charset="0"/>
              </a:rPr>
              <a:t>neu e-</a:t>
            </a:r>
            <a:r>
              <a:rPr lang="en-GB" altLang="en-US" dirty="0" err="1">
                <a:latin typeface="Arial" panose="020B0604020202020204" pitchFamily="34" charset="0"/>
                <a:cs typeface="Arial" panose="020B0604020202020204" pitchFamily="34" charset="0"/>
              </a:rPr>
              <a:t>bostiwch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tîm</a:t>
            </a:r>
            <a:r>
              <a:rPr lang="en-GB" altLang="en-US" dirty="0">
                <a:latin typeface="Arial" panose="020B0604020202020204" pitchFamily="34" charset="0"/>
                <a:cs typeface="Arial" panose="020B0604020202020204" pitchFamily="34" charset="0"/>
              </a:rPr>
              <a:t> Moodle.</a:t>
            </a:r>
          </a:p>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Cofiwch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nad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materion</a:t>
            </a:r>
            <a:r>
              <a:rPr lang="en-GB" altLang="en-US" dirty="0">
                <a:latin typeface="Arial" panose="020B0604020202020204" pitchFamily="34" charset="0"/>
                <a:cs typeface="Arial" panose="020B0604020202020204" pitchFamily="34" charset="0"/>
              </a:rPr>
              <a:t> TG </a:t>
            </a:r>
            <a:r>
              <a:rPr lang="en-GB" altLang="en-US" dirty="0" err="1">
                <a:latin typeface="Arial" panose="020B0604020202020204" pitchFamily="34" charset="0"/>
                <a:cs typeface="Arial" panose="020B0604020202020204" pitchFamily="34" charset="0"/>
              </a:rPr>
              <a:t>fel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arfer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derbyn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fel</a:t>
            </a:r>
            <a:r>
              <a:rPr lang="en-GB" altLang="en-US" dirty="0">
                <a:latin typeface="Arial" panose="020B0604020202020204" pitchFamily="34" charset="0"/>
                <a:cs typeface="Arial" panose="020B0604020202020204" pitchFamily="34" charset="0"/>
              </a:rPr>
              <a:t> sail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amgylchiadau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esgusodol</a:t>
            </a:r>
            <a:r>
              <a:rPr lang="en-GB" altLang="en-US" dirty="0">
                <a:latin typeface="Arial" panose="020B0604020202020204" pitchFamily="34" charset="0"/>
                <a:cs typeface="Arial" panose="020B0604020202020204" pitchFamily="34" charset="0"/>
              </a:rPr>
              <a:t> felly </a:t>
            </a:r>
            <a:r>
              <a:rPr lang="en-GB" altLang="en-US" dirty="0" err="1">
                <a:latin typeface="Arial" panose="020B0604020202020204" pitchFamily="34" charset="0"/>
                <a:cs typeface="Arial" panose="020B0604020202020204" pitchFamily="34" charset="0"/>
              </a:rPr>
              <a:t>sicrhewch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bod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caniatáu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digon</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amser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gyflwyno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aseiniad</a:t>
            </a:r>
            <a:r>
              <a:rPr lang="en-GB" altLang="en-US" dirty="0">
                <a:latin typeface="Arial" panose="020B0604020202020204" pitchFamily="34" charset="0"/>
                <a:cs typeface="Arial" panose="020B0604020202020204" pitchFamily="34" charset="0"/>
              </a:rPr>
              <a:t>.</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a:p>
            <a:endParaRPr lang="en-GB" dirty="0"/>
          </a:p>
          <a:p>
            <a:endParaRPr lang="en-GB" dirty="0"/>
          </a:p>
          <a:p>
            <a:r>
              <a:rPr lang="en-GB" dirty="0" err="1"/>
              <a:t>Cynghorir</a:t>
            </a:r>
            <a:r>
              <a:rPr lang="en-GB" dirty="0"/>
              <a:t> </a:t>
            </a:r>
            <a:r>
              <a:rPr lang="en-GB" dirty="0" err="1"/>
              <a:t>myfyrwyr</a:t>
            </a:r>
            <a:r>
              <a:rPr lang="en-GB" dirty="0"/>
              <a:t> </a:t>
            </a:r>
            <a:r>
              <a:rPr lang="en-GB" dirty="0" err="1"/>
              <a:t>na</a:t>
            </a:r>
            <a:r>
              <a:rPr lang="en-GB" dirty="0"/>
              <a:t> all </a:t>
            </a:r>
            <a:r>
              <a:rPr lang="en-GB" dirty="0" err="1"/>
              <a:t>darlithwyr</a:t>
            </a:r>
            <a:r>
              <a:rPr lang="en-GB" dirty="0"/>
              <a:t> </a:t>
            </a:r>
            <a:r>
              <a:rPr lang="en-GB" dirty="0" err="1"/>
              <a:t>wirio</a:t>
            </a:r>
            <a:r>
              <a:rPr lang="en-GB" dirty="0"/>
              <a:t> </a:t>
            </a:r>
            <a:r>
              <a:rPr lang="en-GB" dirty="0" err="1"/>
              <a:t>gwaith</a:t>
            </a:r>
            <a:r>
              <a:rPr lang="en-GB" dirty="0"/>
              <a:t> neu </a:t>
            </a:r>
            <a:r>
              <a:rPr lang="en-GB" dirty="0" err="1"/>
              <a:t>farc</a:t>
            </a:r>
            <a:r>
              <a:rPr lang="en-GB" dirty="0"/>
              <a:t> </a:t>
            </a:r>
            <a:r>
              <a:rPr lang="en-GB" dirty="0" err="1"/>
              <a:t>drafft</a:t>
            </a:r>
            <a:r>
              <a:rPr lang="en-GB" dirty="0"/>
              <a:t>; gall </a:t>
            </a:r>
            <a:r>
              <a:rPr lang="en-GB" dirty="0" err="1"/>
              <a:t>darlithwyr</a:t>
            </a:r>
            <a:r>
              <a:rPr lang="en-GB" dirty="0"/>
              <a:t> </a:t>
            </a:r>
            <a:r>
              <a:rPr lang="en-GB" dirty="0" err="1"/>
              <a:t>ymateb</a:t>
            </a:r>
            <a:r>
              <a:rPr lang="en-GB" dirty="0"/>
              <a:t> </a:t>
            </a:r>
            <a:r>
              <a:rPr lang="en-GB" dirty="0" err="1"/>
              <a:t>i</a:t>
            </a:r>
            <a:r>
              <a:rPr lang="en-GB" dirty="0"/>
              <a:t> </a:t>
            </a:r>
            <a:r>
              <a:rPr lang="en-GB" dirty="0" err="1"/>
              <a:t>gwestiynau</a:t>
            </a:r>
            <a:endParaRPr lang="en-GB" dirty="0"/>
          </a:p>
          <a:p>
            <a:endParaRPr lang="en-GB" dirty="0"/>
          </a:p>
          <a:p>
            <a:r>
              <a:rPr lang="en-GB" dirty="0" err="1"/>
              <a:t>Wrth</a:t>
            </a:r>
            <a:r>
              <a:rPr lang="en-GB" dirty="0"/>
              <a:t> </a:t>
            </a:r>
            <a:r>
              <a:rPr lang="en-GB" dirty="0" err="1"/>
              <a:t>archebu</a:t>
            </a:r>
            <a:r>
              <a:rPr lang="en-GB" dirty="0"/>
              <a:t> </a:t>
            </a:r>
            <a:r>
              <a:rPr lang="en-GB" dirty="0" err="1"/>
              <a:t>tiwtorial</a:t>
            </a:r>
            <a:r>
              <a:rPr lang="en-GB" dirty="0"/>
              <a:t>, </a:t>
            </a:r>
            <a:r>
              <a:rPr lang="en-GB" dirty="0" err="1"/>
              <a:t>byddwch</a:t>
            </a:r>
            <a:r>
              <a:rPr lang="en-GB" dirty="0"/>
              <a:t> </a:t>
            </a:r>
            <a:r>
              <a:rPr lang="en-GB" dirty="0" err="1"/>
              <a:t>yn</a:t>
            </a:r>
            <a:r>
              <a:rPr lang="en-GB" dirty="0"/>
              <a:t> </a:t>
            </a:r>
            <a:r>
              <a:rPr lang="en-GB" dirty="0" err="1"/>
              <a:t>brydlon</a:t>
            </a:r>
            <a:r>
              <a:rPr lang="en-GB" dirty="0"/>
              <a:t> a </a:t>
            </a:r>
            <a:r>
              <a:rPr lang="en-GB" dirty="0" err="1"/>
              <a:t>chanslo</a:t>
            </a:r>
            <a:r>
              <a:rPr lang="en-GB" dirty="0"/>
              <a:t> </a:t>
            </a:r>
            <a:r>
              <a:rPr lang="en-GB" dirty="0" err="1"/>
              <a:t>os</a:t>
            </a:r>
            <a:r>
              <a:rPr lang="en-GB" dirty="0"/>
              <a:t> </a:t>
            </a:r>
            <a:r>
              <a:rPr lang="en-GB" dirty="0" err="1"/>
              <a:t>nad</a:t>
            </a:r>
            <a:r>
              <a:rPr lang="en-GB" dirty="0"/>
              <a:t> </a:t>
            </a:r>
            <a:r>
              <a:rPr lang="en-GB" dirty="0" err="1"/>
              <a:t>oes</a:t>
            </a:r>
            <a:r>
              <a:rPr lang="en-GB" dirty="0"/>
              <a:t> </a:t>
            </a:r>
            <a:r>
              <a:rPr lang="en-GB" dirty="0" err="1"/>
              <a:t>angen</a:t>
            </a:r>
            <a:r>
              <a:rPr lang="en-GB" dirty="0"/>
              <a:t> y </a:t>
            </a:r>
            <a:r>
              <a:rPr lang="en-GB" dirty="0" err="1"/>
              <a:t>tiwtorial</a:t>
            </a:r>
            <a:r>
              <a:rPr lang="en-GB" dirty="0"/>
              <a:t> </a:t>
            </a:r>
            <a:r>
              <a:rPr lang="en-GB" dirty="0" err="1"/>
              <a:t>mwyach</a:t>
            </a:r>
            <a:r>
              <a:rPr lang="en-GB" dirty="0"/>
              <a:t>. </a:t>
            </a:r>
            <a:r>
              <a:rPr lang="en-GB" dirty="0" err="1"/>
              <a:t>Sicrhewch</a:t>
            </a:r>
            <a:r>
              <a:rPr lang="en-GB" dirty="0"/>
              <a:t> </a:t>
            </a:r>
            <a:r>
              <a:rPr lang="en-GB" dirty="0" err="1"/>
              <a:t>eich</a:t>
            </a:r>
            <a:r>
              <a:rPr lang="en-GB" dirty="0"/>
              <a:t> bod </a:t>
            </a:r>
            <a:r>
              <a:rPr lang="en-GB" dirty="0" err="1"/>
              <a:t>yn</a:t>
            </a:r>
            <a:r>
              <a:rPr lang="en-GB" dirty="0"/>
              <a:t> </a:t>
            </a:r>
            <a:r>
              <a:rPr lang="en-GB" dirty="0" err="1"/>
              <a:t>barod</a:t>
            </a:r>
            <a:r>
              <a:rPr lang="en-GB" dirty="0"/>
              <a:t>, </a:t>
            </a:r>
            <a:r>
              <a:rPr lang="en-GB" dirty="0" err="1"/>
              <a:t>gan</a:t>
            </a:r>
            <a:r>
              <a:rPr lang="en-GB" dirty="0"/>
              <a:t> </a:t>
            </a:r>
            <a:r>
              <a:rPr lang="en-GB" dirty="0" err="1"/>
              <a:t>ddod</a:t>
            </a:r>
            <a:r>
              <a:rPr lang="en-GB" dirty="0"/>
              <a:t> â </a:t>
            </a:r>
            <a:r>
              <a:rPr lang="en-GB" dirty="0" err="1"/>
              <a:t>chwestiynau</a:t>
            </a:r>
            <a:r>
              <a:rPr lang="en-GB" dirty="0"/>
              <a:t> </a:t>
            </a:r>
            <a:r>
              <a:rPr lang="en-GB" dirty="0" err="1"/>
              <a:t>gyda</a:t>
            </a:r>
            <a:r>
              <a:rPr lang="en-GB" dirty="0"/>
              <a:t> chi </a:t>
            </a:r>
            <a:r>
              <a:rPr lang="en-GB" dirty="0" err="1"/>
              <a:t>i</a:t>
            </a:r>
            <a:r>
              <a:rPr lang="en-GB" dirty="0"/>
              <a:t> </a:t>
            </a:r>
            <a:r>
              <a:rPr lang="en-GB" dirty="0" err="1"/>
              <a:t>sesiynau</a:t>
            </a:r>
            <a:r>
              <a:rPr lang="en-GB" dirty="0"/>
              <a:t> </a:t>
            </a:r>
            <a:r>
              <a:rPr lang="en-GB" dirty="0" err="1"/>
              <a:t>tiwtorial</a:t>
            </a:r>
            <a:r>
              <a:rPr lang="en-GB" dirty="0"/>
              <a:t> a </a:t>
            </a:r>
            <a:r>
              <a:rPr lang="en-GB" dirty="0" err="1"/>
              <a:t>chofnodi</a:t>
            </a:r>
            <a:r>
              <a:rPr lang="en-GB" dirty="0"/>
              <a:t> </a:t>
            </a:r>
            <a:r>
              <a:rPr lang="en-GB" dirty="0" err="1"/>
              <a:t>ymatebion</a:t>
            </a:r>
            <a:endParaRPr lang="en-GB" dirty="0"/>
          </a:p>
          <a:p>
            <a:endParaRPr lang="en-GB" dirty="0"/>
          </a:p>
          <a:p>
            <a:r>
              <a:rPr lang="en-GB" dirty="0"/>
              <a:t>Mae </a:t>
            </a:r>
            <a:r>
              <a:rPr lang="en-GB" dirty="0" err="1"/>
              <a:t>gallu</a:t>
            </a:r>
            <a:r>
              <a:rPr lang="en-GB" dirty="0"/>
              <a:t> </a:t>
            </a:r>
            <a:r>
              <a:rPr lang="en-GB" dirty="0" err="1"/>
              <a:t>darlithwyr</a:t>
            </a:r>
            <a:r>
              <a:rPr lang="en-GB" dirty="0"/>
              <a:t> </a:t>
            </a:r>
            <a:r>
              <a:rPr lang="en-GB" dirty="0" err="1"/>
              <a:t>i</a:t>
            </a:r>
            <a:r>
              <a:rPr lang="en-GB" dirty="0"/>
              <a:t> </a:t>
            </a:r>
            <a:r>
              <a:rPr lang="en-GB" dirty="0" err="1"/>
              <a:t>ymateb</a:t>
            </a:r>
            <a:r>
              <a:rPr lang="en-GB" dirty="0"/>
              <a:t> </a:t>
            </a:r>
            <a:r>
              <a:rPr lang="en-GB" dirty="0" err="1"/>
              <a:t>i</a:t>
            </a:r>
            <a:r>
              <a:rPr lang="en-GB" dirty="0"/>
              <a:t> e-</a:t>
            </a:r>
            <a:r>
              <a:rPr lang="en-GB" dirty="0" err="1"/>
              <a:t>byst</a:t>
            </a:r>
            <a:r>
              <a:rPr lang="en-GB" dirty="0"/>
              <a:t> </a:t>
            </a:r>
            <a:r>
              <a:rPr lang="en-GB" dirty="0" err="1"/>
              <a:t>yn</a:t>
            </a:r>
            <a:r>
              <a:rPr lang="en-GB" dirty="0"/>
              <a:t> </a:t>
            </a:r>
            <a:r>
              <a:rPr lang="en-GB" dirty="0" err="1"/>
              <a:t>amrywio</a:t>
            </a:r>
            <a:r>
              <a:rPr lang="en-GB" dirty="0"/>
              <a:t> </a:t>
            </a:r>
            <a:r>
              <a:rPr lang="en-GB" dirty="0" err="1"/>
              <a:t>yn</a:t>
            </a:r>
            <a:r>
              <a:rPr lang="en-GB" dirty="0"/>
              <a:t> </a:t>
            </a:r>
            <a:r>
              <a:rPr lang="en-GB" dirty="0" err="1"/>
              <a:t>ôl</a:t>
            </a:r>
            <a:r>
              <a:rPr lang="en-GB" dirty="0"/>
              <a:t> </a:t>
            </a:r>
            <a:r>
              <a:rPr lang="en-GB" dirty="0" err="1"/>
              <a:t>pryd</a:t>
            </a:r>
            <a:r>
              <a:rPr lang="en-GB" dirty="0"/>
              <a:t> y </a:t>
            </a:r>
            <a:r>
              <a:rPr lang="en-GB" dirty="0" err="1"/>
              <a:t>byddant</a:t>
            </a:r>
            <a:r>
              <a:rPr lang="en-GB" dirty="0"/>
              <a:t> </a:t>
            </a:r>
            <a:r>
              <a:rPr lang="en-GB" dirty="0" err="1"/>
              <a:t>yn</a:t>
            </a:r>
            <a:r>
              <a:rPr lang="en-GB" dirty="0"/>
              <a:t> </a:t>
            </a:r>
            <a:r>
              <a:rPr lang="en-GB" dirty="0" err="1"/>
              <a:t>cyrchu</a:t>
            </a:r>
            <a:r>
              <a:rPr lang="en-GB" dirty="0"/>
              <a:t> e-</a:t>
            </a:r>
            <a:r>
              <a:rPr lang="en-GB" dirty="0" err="1"/>
              <a:t>byst</a:t>
            </a:r>
            <a:r>
              <a:rPr lang="en-GB" dirty="0"/>
              <a:t>. </a:t>
            </a:r>
            <a:r>
              <a:rPr lang="en-GB" dirty="0" err="1"/>
              <a:t>Nid</a:t>
            </a:r>
            <a:r>
              <a:rPr lang="en-GB" dirty="0"/>
              <a:t> </a:t>
            </a:r>
            <a:r>
              <a:rPr lang="en-GB" dirty="0" err="1"/>
              <a:t>yw</a:t>
            </a:r>
            <a:r>
              <a:rPr lang="en-GB" dirty="0"/>
              <a:t> </a:t>
            </a:r>
            <a:r>
              <a:rPr lang="en-GB" dirty="0" err="1"/>
              <a:t>pob</a:t>
            </a:r>
            <a:r>
              <a:rPr lang="en-GB" dirty="0"/>
              <a:t> </a:t>
            </a:r>
            <a:r>
              <a:rPr lang="en-GB" dirty="0" err="1"/>
              <a:t>aelod</a:t>
            </a:r>
            <a:r>
              <a:rPr lang="en-GB" dirty="0"/>
              <a:t> o staff </a:t>
            </a:r>
            <a:r>
              <a:rPr lang="en-GB" dirty="0" err="1"/>
              <a:t>yn</a:t>
            </a:r>
            <a:r>
              <a:rPr lang="en-GB" dirty="0"/>
              <a:t> </a:t>
            </a:r>
            <a:r>
              <a:rPr lang="en-GB" dirty="0" err="1"/>
              <a:t>gwirio</a:t>
            </a:r>
            <a:r>
              <a:rPr lang="en-GB" dirty="0"/>
              <a:t> e-</a:t>
            </a:r>
            <a:r>
              <a:rPr lang="en-GB" dirty="0" err="1"/>
              <a:t>byst</a:t>
            </a:r>
            <a:r>
              <a:rPr lang="en-GB" dirty="0"/>
              <a:t> </a:t>
            </a:r>
            <a:r>
              <a:rPr lang="en-GB" dirty="0" err="1"/>
              <a:t>gyda'r</a:t>
            </a:r>
            <a:r>
              <a:rPr lang="en-GB" dirty="0"/>
              <a:t> </a:t>
            </a:r>
            <a:r>
              <a:rPr lang="en-GB" dirty="0" err="1"/>
              <a:t>nos</a:t>
            </a:r>
            <a:r>
              <a:rPr lang="en-GB" dirty="0"/>
              <a:t> ac </a:t>
            </a:r>
            <a:r>
              <a:rPr lang="en-GB" dirty="0" err="1"/>
              <a:t>ar</a:t>
            </a:r>
            <a:r>
              <a:rPr lang="en-GB" dirty="0"/>
              <a:t> </a:t>
            </a:r>
            <a:r>
              <a:rPr lang="en-GB" dirty="0" err="1"/>
              <a:t>benwythnosau</a:t>
            </a:r>
            <a:r>
              <a:rPr lang="en-GB" dirty="0"/>
              <a:t>. Staff </a:t>
            </a:r>
            <a:r>
              <a:rPr lang="en-GB" dirty="0" err="1"/>
              <a:t>yn</a:t>
            </a:r>
            <a:r>
              <a:rPr lang="en-GB" dirty="0"/>
              <a:t> </a:t>
            </a:r>
            <a:r>
              <a:rPr lang="en-GB" dirty="0" err="1"/>
              <a:t>cymryd</a:t>
            </a:r>
            <a:r>
              <a:rPr lang="en-GB" dirty="0"/>
              <a:t> </a:t>
            </a:r>
            <a:r>
              <a:rPr lang="en-GB" dirty="0" err="1"/>
              <a:t>gwyliau</a:t>
            </a:r>
            <a:r>
              <a:rPr lang="en-GB" dirty="0"/>
              <a:t> </a:t>
            </a:r>
            <a:r>
              <a:rPr lang="en-GB" dirty="0" err="1"/>
              <a:t>blynyddol</a:t>
            </a:r>
            <a:r>
              <a:rPr lang="en-GB" dirty="0"/>
              <a:t> – </a:t>
            </a:r>
            <a:r>
              <a:rPr lang="en-GB" dirty="0" err="1"/>
              <a:t>bydd</a:t>
            </a:r>
            <a:r>
              <a:rPr lang="en-GB" dirty="0"/>
              <a:t> </a:t>
            </a:r>
            <a:r>
              <a:rPr lang="en-GB" dirty="0" err="1"/>
              <a:t>neges</a:t>
            </a:r>
            <a:r>
              <a:rPr lang="en-GB" dirty="0"/>
              <a:t> </a:t>
            </a:r>
            <a:r>
              <a:rPr lang="en-GB" dirty="0" err="1"/>
              <a:t>awtomataidd</a:t>
            </a:r>
            <a:r>
              <a:rPr lang="en-GB" dirty="0"/>
              <a:t> </a:t>
            </a:r>
            <a:r>
              <a:rPr lang="en-GB" dirty="0" err="1"/>
              <a:t>yn</a:t>
            </a:r>
            <a:r>
              <a:rPr lang="en-GB" dirty="0"/>
              <a:t> </a:t>
            </a:r>
            <a:r>
              <a:rPr lang="en-GB" dirty="0" err="1"/>
              <a:t>dweud</a:t>
            </a:r>
            <a:r>
              <a:rPr lang="en-GB" dirty="0"/>
              <a:t> </a:t>
            </a:r>
            <a:r>
              <a:rPr lang="en-GB" dirty="0" err="1"/>
              <a:t>wrthych</a:t>
            </a:r>
            <a:r>
              <a:rPr lang="en-GB" dirty="0"/>
              <a:t> pan </a:t>
            </a:r>
            <a:r>
              <a:rPr lang="en-GB" dirty="0" err="1"/>
              <a:t>fyddant</a:t>
            </a:r>
            <a:r>
              <a:rPr lang="en-GB" dirty="0"/>
              <a:t> </a:t>
            </a:r>
            <a:r>
              <a:rPr lang="en-GB" dirty="0" err="1"/>
              <a:t>yn</a:t>
            </a:r>
            <a:r>
              <a:rPr lang="en-GB" dirty="0"/>
              <a:t> </a:t>
            </a:r>
            <a:r>
              <a:rPr lang="en-GB" dirty="0" err="1"/>
              <a:t>ôl</a:t>
            </a:r>
            <a:r>
              <a:rPr lang="en-GB" dirty="0"/>
              <a:t> </a:t>
            </a:r>
            <a:r>
              <a:rPr lang="en-GB" dirty="0" err="1"/>
              <a:t>yn</a:t>
            </a:r>
            <a:r>
              <a:rPr lang="en-GB" dirty="0"/>
              <a:t> y </a:t>
            </a:r>
            <a:r>
              <a:rPr lang="en-GB" dirty="0" err="1"/>
              <a:t>gwaith</a:t>
            </a:r>
            <a:r>
              <a:rPr lang="en-GB" dirty="0"/>
              <a:t> a </a:t>
            </a:r>
            <a:r>
              <a:rPr lang="en-GB" dirty="0" err="1"/>
              <a:t>bydd</a:t>
            </a:r>
            <a:r>
              <a:rPr lang="en-GB" dirty="0"/>
              <a:t> </a:t>
            </a:r>
            <a:r>
              <a:rPr lang="en-GB" dirty="0" err="1"/>
              <a:t>yn</a:t>
            </a:r>
            <a:r>
              <a:rPr lang="en-GB" dirty="0"/>
              <a:t> </a:t>
            </a:r>
            <a:r>
              <a:rPr lang="en-GB" dirty="0" err="1"/>
              <a:t>ymateb</a:t>
            </a:r>
            <a:r>
              <a:rPr lang="en-GB" dirty="0"/>
              <a:t> </a:t>
            </a:r>
            <a:r>
              <a:rPr lang="en-GB" dirty="0" err="1"/>
              <a:t>i</a:t>
            </a:r>
            <a:r>
              <a:rPr lang="en-GB" dirty="0"/>
              <a:t> e-</a:t>
            </a:r>
            <a:r>
              <a:rPr lang="en-GB" dirty="0" err="1"/>
              <a:t>byst</a:t>
            </a:r>
            <a:r>
              <a:rPr lang="en-GB" dirty="0"/>
              <a:t> </a:t>
            </a:r>
            <a:r>
              <a:rPr lang="en-GB" dirty="0" err="1"/>
              <a:t>cyn</a:t>
            </a:r>
            <a:r>
              <a:rPr lang="en-GB" dirty="0"/>
              <a:t> </a:t>
            </a:r>
            <a:r>
              <a:rPr lang="en-GB" dirty="0" err="1"/>
              <a:t>gynted</a:t>
            </a:r>
            <a:r>
              <a:rPr lang="en-GB" dirty="0"/>
              <a:t> ag y gallant</a:t>
            </a: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p>
          <a:p>
            <a:endParaRPr lang="en-GB" dirty="0"/>
          </a:p>
          <a:p>
            <a:r>
              <a:rPr lang="en-US" dirty="0" err="1"/>
              <a:t>Cofiwch</a:t>
            </a:r>
            <a:r>
              <a:rPr lang="en-US" dirty="0"/>
              <a:t> </a:t>
            </a:r>
            <a:r>
              <a:rPr lang="en-US" dirty="0" err="1"/>
              <a:t>os</a:t>
            </a:r>
            <a:r>
              <a:rPr lang="en-US" dirty="0"/>
              <a:t> </a:t>
            </a:r>
            <a:r>
              <a:rPr lang="en-US" dirty="0" err="1"/>
              <a:t>byddwch</a:t>
            </a:r>
            <a:r>
              <a:rPr lang="en-US" dirty="0"/>
              <a:t> </a:t>
            </a:r>
            <a:r>
              <a:rPr lang="en-US" dirty="0" err="1"/>
              <a:t>yn</a:t>
            </a:r>
            <a:r>
              <a:rPr lang="en-US" dirty="0"/>
              <a:t> </a:t>
            </a:r>
            <a:r>
              <a:rPr lang="en-US" dirty="0" err="1"/>
              <a:t>cyflwyno</a:t>
            </a:r>
            <a:r>
              <a:rPr lang="en-US" dirty="0"/>
              <a:t> </a:t>
            </a:r>
            <a:r>
              <a:rPr lang="en-US" dirty="0" err="1"/>
              <a:t>hyd</a:t>
            </a:r>
            <a:r>
              <a:rPr lang="en-US" dirty="0"/>
              <a:t> at 1 </a:t>
            </a:r>
            <a:r>
              <a:rPr lang="en-US" dirty="0" err="1"/>
              <a:t>wythnos</a:t>
            </a:r>
            <a:r>
              <a:rPr lang="en-US" dirty="0"/>
              <a:t> </a:t>
            </a:r>
            <a:r>
              <a:rPr lang="en-US" dirty="0" err="1"/>
              <a:t>yn</a:t>
            </a:r>
            <a:r>
              <a:rPr lang="en-US" dirty="0"/>
              <a:t> </a:t>
            </a:r>
            <a:r>
              <a:rPr lang="en-US" dirty="0" err="1"/>
              <a:t>hwyr</a:t>
            </a:r>
            <a:r>
              <a:rPr lang="en-US" dirty="0"/>
              <a:t> </a:t>
            </a:r>
            <a:r>
              <a:rPr lang="en-US" dirty="0" err="1"/>
              <a:t>bydd</a:t>
            </a:r>
            <a:r>
              <a:rPr lang="en-US" dirty="0"/>
              <a:t> </a:t>
            </a:r>
            <a:r>
              <a:rPr lang="en-US" dirty="0" err="1"/>
              <a:t>eich</a:t>
            </a:r>
            <a:r>
              <a:rPr lang="en-US" dirty="0"/>
              <a:t> </a:t>
            </a:r>
            <a:r>
              <a:rPr lang="en-US" dirty="0" err="1"/>
              <a:t>gwaith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gapio</a:t>
            </a:r>
            <a:r>
              <a:rPr lang="en-US" dirty="0"/>
              <a:t>, </a:t>
            </a:r>
            <a:r>
              <a:rPr lang="en-US" dirty="0" err="1"/>
              <a:t>ar</a:t>
            </a:r>
            <a:r>
              <a:rPr lang="en-US" dirty="0"/>
              <a:t> </a:t>
            </a:r>
            <a:r>
              <a:rPr lang="en-US" dirty="0" err="1"/>
              <a:t>ôl</a:t>
            </a:r>
            <a:r>
              <a:rPr lang="en-US" dirty="0"/>
              <a:t> </a:t>
            </a:r>
            <a:r>
              <a:rPr lang="en-US" dirty="0" err="1"/>
              <a:t>wythnos</a:t>
            </a:r>
            <a:r>
              <a:rPr lang="en-US" dirty="0"/>
              <a:t> </a:t>
            </a:r>
            <a:r>
              <a:rPr lang="en-US" dirty="0" err="1"/>
              <a:t>yn</a:t>
            </a:r>
            <a:r>
              <a:rPr lang="en-US" dirty="0"/>
              <a:t> </a:t>
            </a:r>
            <a:r>
              <a:rPr lang="en-US" dirty="0" err="1"/>
              <a:t>hwyr</a:t>
            </a:r>
            <a:r>
              <a:rPr lang="en-US" dirty="0"/>
              <a:t> </a:t>
            </a:r>
            <a:r>
              <a:rPr lang="en-US" dirty="0" err="1"/>
              <a:t>ni</a:t>
            </a:r>
            <a:r>
              <a:rPr lang="en-US" dirty="0"/>
              <a:t> </a:t>
            </a:r>
            <a:r>
              <a:rPr lang="en-US" dirty="0" err="1"/>
              <a:t>fydd</a:t>
            </a:r>
            <a:r>
              <a:rPr lang="en-US" dirty="0"/>
              <a:t> </a:t>
            </a:r>
            <a:r>
              <a:rPr lang="en-US" dirty="0" err="1"/>
              <a:t>eich</a:t>
            </a:r>
            <a:r>
              <a:rPr lang="en-US" dirty="0"/>
              <a:t> </a:t>
            </a:r>
            <a:r>
              <a:rPr lang="en-US" dirty="0" err="1"/>
              <a:t>gwaith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farcio</a:t>
            </a:r>
            <a:r>
              <a:rPr lang="en-US" dirty="0"/>
              <a:t>.</a:t>
            </a: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p>
          <a:p>
            <a:endParaRPr lang="en-GB" dirty="0">
              <a:cs typeface="Calibri" panose="020F0502020204030204"/>
            </a:endParaRPr>
          </a:p>
          <a:p>
            <a:r>
              <a:rPr lang="en-GB" dirty="0" err="1">
                <a:cs typeface="Calibri" panose="020F0502020204030204"/>
              </a:rPr>
              <a:t>Llwythwch</a:t>
            </a:r>
            <a:r>
              <a:rPr lang="en-GB" dirty="0">
                <a:cs typeface="Calibri" panose="020F0502020204030204"/>
              </a:rPr>
              <a:t> </a:t>
            </a:r>
            <a:r>
              <a:rPr lang="en-GB" dirty="0" err="1">
                <a:cs typeface="Calibri" panose="020F0502020204030204"/>
              </a:rPr>
              <a:t>i'r</a:t>
            </a:r>
            <a:r>
              <a:rPr lang="en-GB" dirty="0">
                <a:cs typeface="Calibri" panose="020F0502020204030204"/>
              </a:rPr>
              <a:t> </a:t>
            </a:r>
            <a:r>
              <a:rPr lang="en-GB" dirty="0" err="1">
                <a:cs typeface="Calibri" panose="020F0502020204030204"/>
              </a:rPr>
              <a:t>ddolen</a:t>
            </a:r>
            <a:r>
              <a:rPr lang="en-GB" dirty="0">
                <a:cs typeface="Calibri" panose="020F0502020204030204"/>
              </a:rPr>
              <a:t> </a:t>
            </a:r>
            <a:r>
              <a:rPr lang="en-GB" dirty="0" err="1">
                <a:cs typeface="Calibri" panose="020F0502020204030204"/>
              </a:rPr>
              <a:t>gywir</a:t>
            </a:r>
            <a:r>
              <a:rPr lang="en-GB" dirty="0">
                <a:cs typeface="Calibri" panose="020F0502020204030204"/>
              </a:rPr>
              <a:t> </a:t>
            </a:r>
            <a:r>
              <a:rPr lang="en-GB" dirty="0" err="1">
                <a:cs typeface="Calibri" panose="020F0502020204030204"/>
              </a:rPr>
              <a:t>ar</a:t>
            </a:r>
            <a:r>
              <a:rPr lang="en-GB" dirty="0">
                <a:cs typeface="Calibri" panose="020F0502020204030204"/>
              </a:rPr>
              <a:t> Moodle, </a:t>
            </a:r>
            <a:r>
              <a:rPr lang="en-GB" dirty="0" err="1">
                <a:cs typeface="Calibri" panose="020F0502020204030204"/>
              </a:rPr>
              <a:t>defnyddiwch</a:t>
            </a:r>
            <a:r>
              <a:rPr lang="en-GB" dirty="0">
                <a:cs typeface="Calibri" panose="020F0502020204030204"/>
              </a:rPr>
              <a:t> y </a:t>
            </a:r>
            <a:r>
              <a:rPr lang="en-GB" dirty="0" err="1">
                <a:cs typeface="Calibri" panose="020F0502020204030204"/>
              </a:rPr>
              <a:t>dolenni</a:t>
            </a:r>
            <a:r>
              <a:rPr lang="en-GB" dirty="0">
                <a:cs typeface="Calibri" panose="020F0502020204030204"/>
              </a:rPr>
              <a:t> </a:t>
            </a:r>
            <a:r>
              <a:rPr lang="en-GB" dirty="0" err="1">
                <a:cs typeface="Calibri" panose="020F0502020204030204"/>
              </a:rPr>
              <a:t>drafft</a:t>
            </a:r>
            <a:r>
              <a:rPr lang="en-GB" dirty="0">
                <a:cs typeface="Calibri" panose="020F0502020204030204"/>
              </a:rPr>
              <a:t> </a:t>
            </a:r>
            <a:r>
              <a:rPr lang="en-GB" dirty="0" err="1">
                <a:cs typeface="Calibri" panose="020F0502020204030204"/>
              </a:rPr>
              <a:t>i</a:t>
            </a:r>
            <a:r>
              <a:rPr lang="en-GB" dirty="0">
                <a:cs typeface="Calibri" panose="020F0502020204030204"/>
              </a:rPr>
              <a:t> </a:t>
            </a:r>
            <a:r>
              <a:rPr lang="en-GB" dirty="0" err="1">
                <a:cs typeface="Calibri" panose="020F0502020204030204"/>
              </a:rPr>
              <a:t>wirio'r</a:t>
            </a:r>
            <a:r>
              <a:rPr lang="en-GB" dirty="0">
                <a:cs typeface="Calibri" panose="020F0502020204030204"/>
              </a:rPr>
              <a:t> </a:t>
            </a:r>
            <a:r>
              <a:rPr lang="en-GB" dirty="0" err="1">
                <a:cs typeface="Calibri" panose="020F0502020204030204"/>
              </a:rPr>
              <a:t>canrannau</a:t>
            </a:r>
            <a:r>
              <a:rPr lang="en-GB" dirty="0">
                <a:cs typeface="Calibri" panose="020F0502020204030204"/>
              </a:rPr>
              <a:t> </a:t>
            </a:r>
            <a:r>
              <a:rPr lang="en-GB" dirty="0" err="1">
                <a:cs typeface="Calibri" panose="020F0502020204030204"/>
              </a:rPr>
              <a:t>tebygrwydd</a:t>
            </a:r>
            <a:r>
              <a:rPr lang="en-GB" dirty="0">
                <a:cs typeface="Calibri" panose="020F0502020204030204"/>
              </a:rPr>
              <a:t>, </a:t>
            </a:r>
            <a:r>
              <a:rPr lang="en-GB" dirty="0" err="1">
                <a:cs typeface="Calibri" panose="020F0502020204030204"/>
              </a:rPr>
              <a:t>mae</a:t>
            </a:r>
            <a:r>
              <a:rPr lang="en-GB" dirty="0">
                <a:cs typeface="Calibri" panose="020F0502020204030204"/>
              </a:rPr>
              <a:t> </a:t>
            </a:r>
            <a:r>
              <a:rPr lang="en-GB" dirty="0" err="1">
                <a:cs typeface="Calibri" panose="020F0502020204030204"/>
              </a:rPr>
              <a:t>gennych</a:t>
            </a:r>
            <a:r>
              <a:rPr lang="en-GB" dirty="0">
                <a:cs typeface="Calibri" panose="020F0502020204030204"/>
              </a:rPr>
              <a:t> chi 3 </a:t>
            </a:r>
            <a:r>
              <a:rPr lang="en-GB" dirty="0" err="1">
                <a:cs typeface="Calibri" panose="020F0502020204030204"/>
              </a:rPr>
              <a:t>dolen</a:t>
            </a:r>
            <a:r>
              <a:rPr lang="en-GB" dirty="0">
                <a:cs typeface="Calibri" panose="020F0502020204030204"/>
              </a:rPr>
              <a:t> </a:t>
            </a:r>
            <a:r>
              <a:rPr lang="en-GB" dirty="0" err="1">
                <a:cs typeface="Calibri" panose="020F0502020204030204"/>
              </a:rPr>
              <a:t>ddrafft</a:t>
            </a:r>
            <a:r>
              <a:rPr lang="en-GB" dirty="0">
                <a:cs typeface="Calibri" panose="020F0502020204030204"/>
              </a:rPr>
              <a:t> </a:t>
            </a:r>
            <a:r>
              <a:rPr lang="en-GB" dirty="0" err="1">
                <a:cs typeface="Calibri" panose="020F0502020204030204"/>
              </a:rPr>
              <a:t>i</a:t>
            </a:r>
            <a:r>
              <a:rPr lang="en-GB" dirty="0">
                <a:cs typeface="Calibri" panose="020F0502020204030204"/>
              </a:rPr>
              <a:t> </a:t>
            </a:r>
            <a:r>
              <a:rPr lang="en-GB" dirty="0" err="1">
                <a:cs typeface="Calibri" panose="020F0502020204030204"/>
              </a:rPr>
              <a:t>wneud</a:t>
            </a:r>
            <a:r>
              <a:rPr lang="en-GB" dirty="0">
                <a:cs typeface="Calibri" panose="020F0502020204030204"/>
              </a:rPr>
              <a:t> </a:t>
            </a:r>
            <a:r>
              <a:rPr lang="en-GB" dirty="0" err="1">
                <a:cs typeface="Calibri" panose="020F0502020204030204"/>
              </a:rPr>
              <a:t>hyn</a:t>
            </a:r>
            <a:r>
              <a:rPr lang="en-GB" dirty="0">
                <a:cs typeface="Calibri" panose="020F0502020204030204"/>
              </a:rPr>
              <a:t>. </a:t>
            </a:r>
            <a:r>
              <a:rPr lang="en-GB" dirty="0" err="1">
                <a:cs typeface="Calibri" panose="020F0502020204030204"/>
              </a:rPr>
              <a:t>Gwiriwch</a:t>
            </a:r>
            <a:r>
              <a:rPr lang="en-GB" dirty="0">
                <a:cs typeface="Calibri" panose="020F0502020204030204"/>
              </a:rPr>
              <a:t> y </a:t>
            </a:r>
            <a:r>
              <a:rPr lang="en-GB" dirty="0" err="1">
                <a:cs typeface="Calibri" panose="020F0502020204030204"/>
              </a:rPr>
              <a:t>dyddiadau</a:t>
            </a:r>
            <a:r>
              <a:rPr lang="en-GB" dirty="0">
                <a:cs typeface="Calibri" panose="020F0502020204030204"/>
              </a:rPr>
              <a:t> </a:t>
            </a:r>
            <a:r>
              <a:rPr lang="en-GB" dirty="0" err="1">
                <a:cs typeface="Calibri" panose="020F0502020204030204"/>
              </a:rPr>
              <a:t>cau</a:t>
            </a:r>
            <a:r>
              <a:rPr lang="en-GB" dirty="0">
                <a:cs typeface="Calibri" panose="020F0502020204030204"/>
              </a:rPr>
              <a:t> </a:t>
            </a:r>
            <a:r>
              <a:rPr lang="en-GB" dirty="0" err="1">
                <a:cs typeface="Calibri" panose="020F0502020204030204"/>
              </a:rPr>
              <a:t>ar</a:t>
            </a:r>
            <a:r>
              <a:rPr lang="en-GB" dirty="0">
                <a:cs typeface="Calibri" panose="020F0502020204030204"/>
              </a:rPr>
              <a:t> </a:t>
            </a:r>
            <a:r>
              <a:rPr lang="en-GB" dirty="0" err="1">
                <a:cs typeface="Calibri" panose="020F0502020204030204"/>
              </a:rPr>
              <a:t>gyfer</a:t>
            </a:r>
            <a:r>
              <a:rPr lang="en-GB" dirty="0">
                <a:cs typeface="Calibri" panose="020F0502020204030204"/>
              </a:rPr>
              <a:t> </a:t>
            </a:r>
            <a:r>
              <a:rPr lang="en-GB" dirty="0" err="1">
                <a:cs typeface="Calibri" panose="020F0502020204030204"/>
              </a:rPr>
              <a:t>cyflwyno</a:t>
            </a:r>
            <a:r>
              <a:rPr lang="en-GB" dirty="0">
                <a:cs typeface="Calibri" panose="020F0502020204030204"/>
              </a:rPr>
              <a:t> </a:t>
            </a:r>
            <a:r>
              <a:rPr lang="en-GB" dirty="0" err="1">
                <a:cs typeface="Calibri" panose="020F0502020204030204"/>
              </a:rPr>
              <a:t>ar</a:t>
            </a:r>
            <a:r>
              <a:rPr lang="en-GB" dirty="0">
                <a:cs typeface="Calibri" panose="020F0502020204030204"/>
              </a:rPr>
              <a:t> Moodle ac </a:t>
            </a:r>
            <a:r>
              <a:rPr lang="en-GB" dirty="0" err="1">
                <a:cs typeface="Calibri" panose="020F0502020204030204"/>
              </a:rPr>
              <a:t>yn</a:t>
            </a:r>
            <a:r>
              <a:rPr lang="en-GB" dirty="0">
                <a:cs typeface="Calibri" panose="020F0502020204030204"/>
              </a:rPr>
              <a:t> </a:t>
            </a:r>
            <a:r>
              <a:rPr lang="en-GB" dirty="0" err="1">
                <a:cs typeface="Calibri" panose="020F0502020204030204"/>
              </a:rPr>
              <a:t>eich</a:t>
            </a:r>
            <a:r>
              <a:rPr lang="en-GB" dirty="0">
                <a:cs typeface="Calibri" panose="020F0502020204030204"/>
              </a:rPr>
              <a:t> </a:t>
            </a:r>
            <a:r>
              <a:rPr lang="en-GB" dirty="0" err="1">
                <a:cs typeface="Calibri" panose="020F0502020204030204"/>
              </a:rPr>
              <a:t>llawlyfrau</a:t>
            </a:r>
            <a:r>
              <a:rPr lang="en-GB" dirty="0">
                <a:cs typeface="Calibri" panose="020F0502020204030204"/>
              </a:rPr>
              <a:t> – </a:t>
            </a:r>
            <a:r>
              <a:rPr lang="en-GB" dirty="0" err="1">
                <a:cs typeface="Calibri" panose="020F0502020204030204"/>
              </a:rPr>
              <a:t>bydd</a:t>
            </a:r>
            <a:r>
              <a:rPr lang="en-GB" dirty="0">
                <a:cs typeface="Calibri" panose="020F0502020204030204"/>
              </a:rPr>
              <a:t> </a:t>
            </a:r>
            <a:r>
              <a:rPr lang="en-GB" dirty="0" err="1">
                <a:cs typeface="Calibri" panose="020F0502020204030204"/>
              </a:rPr>
              <a:t>darlithwyr</a:t>
            </a:r>
            <a:r>
              <a:rPr lang="en-GB" dirty="0">
                <a:cs typeface="Calibri" panose="020F0502020204030204"/>
              </a:rPr>
              <a:t> </a:t>
            </a:r>
            <a:r>
              <a:rPr lang="en-GB" dirty="0" err="1">
                <a:cs typeface="Calibri" panose="020F0502020204030204"/>
              </a:rPr>
              <a:t>hefyd</a:t>
            </a:r>
            <a:r>
              <a:rPr lang="en-GB" dirty="0">
                <a:cs typeface="Calibri" panose="020F0502020204030204"/>
              </a:rPr>
              <a:t> </a:t>
            </a:r>
            <a:r>
              <a:rPr lang="en-GB" dirty="0" err="1">
                <a:cs typeface="Calibri" panose="020F0502020204030204"/>
              </a:rPr>
              <a:t>yn</a:t>
            </a:r>
            <a:r>
              <a:rPr lang="en-GB" dirty="0">
                <a:cs typeface="Calibri" panose="020F0502020204030204"/>
              </a:rPr>
              <a:t> </a:t>
            </a:r>
            <a:r>
              <a:rPr lang="en-GB" dirty="0" err="1">
                <a:cs typeface="Calibri" panose="020F0502020204030204"/>
              </a:rPr>
              <a:t>cadarnhau’r</a:t>
            </a:r>
            <a:r>
              <a:rPr lang="en-GB" dirty="0">
                <a:cs typeface="Calibri" panose="020F0502020204030204"/>
              </a:rPr>
              <a:t> </a:t>
            </a:r>
            <a:r>
              <a:rPr lang="en-GB" dirty="0" err="1">
                <a:cs typeface="Calibri" panose="020F0502020204030204"/>
              </a:rPr>
              <a:t>rhain</a:t>
            </a:r>
            <a:r>
              <a:rPr lang="en-GB" dirty="0">
                <a:cs typeface="Calibri" panose="020F0502020204030204"/>
              </a:rPr>
              <a:t>.</a:t>
            </a:r>
          </a:p>
          <a:p>
            <a:r>
              <a:rPr lang="en-GB" dirty="0">
                <a:cs typeface="Calibri" panose="020F0502020204030204"/>
              </a:rPr>
              <a:t> </a:t>
            </a:r>
            <a:r>
              <a:rPr lang="en-GB" dirty="0" err="1">
                <a:cs typeface="Calibri" panose="020F0502020204030204"/>
              </a:rPr>
              <a:t>Cofiwch</a:t>
            </a:r>
            <a:r>
              <a:rPr lang="en-GB" dirty="0">
                <a:cs typeface="Calibri" panose="020F0502020204030204"/>
              </a:rPr>
              <a:t>, </a:t>
            </a:r>
            <a:r>
              <a:rPr lang="en-GB" dirty="0" err="1">
                <a:cs typeface="Calibri" panose="020F0502020204030204"/>
              </a:rPr>
              <a:t>os</a:t>
            </a:r>
            <a:r>
              <a:rPr lang="en-GB" dirty="0">
                <a:cs typeface="Calibri" panose="020F0502020204030204"/>
              </a:rPr>
              <a:t> </a:t>
            </a:r>
            <a:r>
              <a:rPr lang="en-GB" dirty="0" err="1">
                <a:cs typeface="Calibri" panose="020F0502020204030204"/>
              </a:rPr>
              <a:t>ydych</a:t>
            </a:r>
            <a:r>
              <a:rPr lang="en-GB" dirty="0">
                <a:cs typeface="Calibri" panose="020F0502020204030204"/>
              </a:rPr>
              <a:t> </a:t>
            </a:r>
            <a:r>
              <a:rPr lang="en-GB" dirty="0" err="1">
                <a:cs typeface="Calibri" panose="020F0502020204030204"/>
              </a:rPr>
              <a:t>yn</a:t>
            </a:r>
            <a:r>
              <a:rPr lang="en-GB" dirty="0">
                <a:cs typeface="Calibri" panose="020F0502020204030204"/>
              </a:rPr>
              <a:t> </a:t>
            </a:r>
            <a:r>
              <a:rPr lang="en-GB" dirty="0" err="1">
                <a:cs typeface="Calibri" panose="020F0502020204030204"/>
              </a:rPr>
              <a:t>cael</a:t>
            </a:r>
            <a:r>
              <a:rPr lang="en-GB" dirty="0">
                <a:cs typeface="Calibri" panose="020F0502020204030204"/>
              </a:rPr>
              <a:t> </a:t>
            </a:r>
            <a:r>
              <a:rPr lang="en-GB" dirty="0" err="1">
                <a:cs typeface="Calibri" panose="020F0502020204030204"/>
              </a:rPr>
              <a:t>anawsterau</a:t>
            </a:r>
            <a:r>
              <a:rPr lang="en-GB" dirty="0">
                <a:cs typeface="Calibri" panose="020F0502020204030204"/>
              </a:rPr>
              <a:t>, </a:t>
            </a:r>
            <a:r>
              <a:rPr lang="en-GB" dirty="0" err="1">
                <a:cs typeface="Calibri" panose="020F0502020204030204"/>
              </a:rPr>
              <a:t>mae</a:t>
            </a:r>
            <a:r>
              <a:rPr lang="en-GB" dirty="0">
                <a:cs typeface="Calibri" panose="020F0502020204030204"/>
              </a:rPr>
              <a:t> </a:t>
            </a:r>
            <a:r>
              <a:rPr lang="en-GB" dirty="0" err="1">
                <a:cs typeface="Calibri" panose="020F0502020204030204"/>
              </a:rPr>
              <a:t>gennych</a:t>
            </a:r>
            <a:r>
              <a:rPr lang="en-GB" dirty="0">
                <a:cs typeface="Calibri" panose="020F0502020204030204"/>
              </a:rPr>
              <a:t> </a:t>
            </a:r>
            <a:r>
              <a:rPr lang="en-GB" dirty="0" err="1">
                <a:cs typeface="Calibri" panose="020F0502020204030204"/>
              </a:rPr>
              <a:t>yr</a:t>
            </a:r>
            <a:r>
              <a:rPr lang="en-GB" dirty="0">
                <a:cs typeface="Calibri" panose="020F0502020204030204"/>
              </a:rPr>
              <a:t> </a:t>
            </a:r>
            <a:r>
              <a:rPr lang="en-GB" dirty="0" err="1">
                <a:cs typeface="Calibri" panose="020F0502020204030204"/>
              </a:rPr>
              <a:t>opsiwn</a:t>
            </a:r>
            <a:r>
              <a:rPr lang="en-GB" dirty="0">
                <a:cs typeface="Calibri" panose="020F0502020204030204"/>
              </a:rPr>
              <a:t> o </a:t>
            </a:r>
            <a:r>
              <a:rPr lang="en-GB" dirty="0" err="1">
                <a:cs typeface="Calibri" panose="020F0502020204030204"/>
              </a:rPr>
              <a:t>wneud</a:t>
            </a:r>
            <a:r>
              <a:rPr lang="en-GB" dirty="0">
                <a:cs typeface="Calibri" panose="020F0502020204030204"/>
              </a:rPr>
              <a:t> </a:t>
            </a:r>
            <a:r>
              <a:rPr lang="en-GB" dirty="0" err="1">
                <a:cs typeface="Calibri" panose="020F0502020204030204"/>
              </a:rPr>
              <a:t>cais</a:t>
            </a:r>
            <a:r>
              <a:rPr lang="en-GB" dirty="0">
                <a:cs typeface="Calibri" panose="020F0502020204030204"/>
              </a:rPr>
              <a:t> am </a:t>
            </a:r>
            <a:r>
              <a:rPr lang="en-GB" dirty="0" err="1">
                <a:cs typeface="Calibri" panose="020F0502020204030204"/>
              </a:rPr>
              <a:t>amgylchiadau</a:t>
            </a:r>
            <a:r>
              <a:rPr lang="en-GB" dirty="0">
                <a:cs typeface="Calibri" panose="020F0502020204030204"/>
              </a:rPr>
              <a:t> </a:t>
            </a:r>
            <a:r>
              <a:rPr lang="en-GB" dirty="0" err="1">
                <a:cs typeface="Calibri" panose="020F0502020204030204"/>
              </a:rPr>
              <a:t>esgusodol</a:t>
            </a:r>
            <a:r>
              <a:rPr lang="en-GB" dirty="0">
                <a:cs typeface="Calibri" panose="020F0502020204030204"/>
              </a:rPr>
              <a:t> </a:t>
            </a:r>
            <a:r>
              <a:rPr lang="en-GB" dirty="0" err="1">
                <a:cs typeface="Calibri" panose="020F0502020204030204"/>
              </a:rPr>
              <a:t>gyda'r</a:t>
            </a:r>
            <a:r>
              <a:rPr lang="en-GB" dirty="0">
                <a:cs typeface="Calibri" panose="020F0502020204030204"/>
              </a:rPr>
              <a:t> </a:t>
            </a:r>
            <a:r>
              <a:rPr lang="en-GB" dirty="0" err="1">
                <a:cs typeface="Calibri" panose="020F0502020204030204"/>
              </a:rPr>
              <a:t>swyddfa</a:t>
            </a:r>
            <a:r>
              <a:rPr lang="en-GB" dirty="0">
                <a:cs typeface="Calibri" panose="020F0502020204030204"/>
              </a:rPr>
              <a:t> </a:t>
            </a:r>
            <a:r>
              <a:rPr lang="en-GB" dirty="0" err="1">
                <a:cs typeface="Calibri" panose="020F0502020204030204"/>
              </a:rPr>
              <a:t>academaidd</a:t>
            </a:r>
            <a:r>
              <a:rPr lang="en-GB" dirty="0">
                <a:cs typeface="Calibri" panose="020F0502020204030204"/>
              </a:rPr>
              <a:t>.</a:t>
            </a:r>
          </a:p>
          <a:p>
            <a:endParaRPr lang="en-GB" dirty="0">
              <a:cs typeface="Calibri" panose="020F0502020204030204"/>
            </a:endParaRPr>
          </a:p>
          <a:p>
            <a:r>
              <a:rPr lang="en-GB" dirty="0" err="1">
                <a:cs typeface="Calibri" panose="020F0502020204030204"/>
              </a:rPr>
              <a:t>Cofiwch</a:t>
            </a:r>
            <a:r>
              <a:rPr lang="en-GB" dirty="0">
                <a:cs typeface="Calibri" panose="020F0502020204030204"/>
              </a:rPr>
              <a:t> y </a:t>
            </a:r>
            <a:r>
              <a:rPr lang="en-GB" dirty="0" err="1">
                <a:cs typeface="Calibri" panose="020F0502020204030204"/>
              </a:rPr>
              <a:t>gallwch</a:t>
            </a:r>
            <a:r>
              <a:rPr lang="en-GB" dirty="0">
                <a:cs typeface="Calibri" panose="020F0502020204030204"/>
              </a:rPr>
              <a:t> </a:t>
            </a:r>
            <a:r>
              <a:rPr lang="en-GB" dirty="0" err="1">
                <a:cs typeface="Calibri" panose="020F0502020204030204"/>
              </a:rPr>
              <a:t>gael</a:t>
            </a:r>
            <a:r>
              <a:rPr lang="en-GB" dirty="0">
                <a:cs typeface="Calibri" panose="020F0502020204030204"/>
              </a:rPr>
              <a:t> </a:t>
            </a:r>
            <a:r>
              <a:rPr lang="en-GB" dirty="0" err="1">
                <a:cs typeface="Calibri" panose="020F0502020204030204"/>
              </a:rPr>
              <a:t>mynediad</a:t>
            </a:r>
            <a:r>
              <a:rPr lang="en-GB" dirty="0">
                <a:cs typeface="Calibri" panose="020F0502020204030204"/>
              </a:rPr>
              <a:t> </a:t>
            </a:r>
            <a:r>
              <a:rPr lang="en-GB" dirty="0" err="1">
                <a:cs typeface="Calibri" panose="020F0502020204030204"/>
              </a:rPr>
              <a:t>i</a:t>
            </a:r>
            <a:r>
              <a:rPr lang="en-GB" dirty="0">
                <a:cs typeface="Calibri" panose="020F0502020204030204"/>
              </a:rPr>
              <a:t> </a:t>
            </a:r>
            <a:r>
              <a:rPr lang="en-GB" dirty="0" err="1">
                <a:cs typeface="Calibri" panose="020F0502020204030204"/>
              </a:rPr>
              <a:t>sesiynau</a:t>
            </a:r>
            <a:r>
              <a:rPr lang="en-GB" dirty="0">
                <a:cs typeface="Calibri" panose="020F0502020204030204"/>
              </a:rPr>
              <a:t> </a:t>
            </a:r>
            <a:r>
              <a:rPr lang="en-GB" dirty="0" err="1">
                <a:cs typeface="Calibri" panose="020F0502020204030204"/>
              </a:rPr>
              <a:t>sgiliau</a:t>
            </a:r>
            <a:r>
              <a:rPr lang="en-GB" dirty="0">
                <a:cs typeface="Calibri" panose="020F0502020204030204"/>
              </a:rPr>
              <a:t> </a:t>
            </a:r>
            <a:r>
              <a:rPr lang="en-GB" dirty="0" err="1">
                <a:cs typeface="Calibri" panose="020F0502020204030204"/>
              </a:rPr>
              <a:t>astudio</a:t>
            </a:r>
            <a:r>
              <a:rPr lang="en-GB" dirty="0">
                <a:cs typeface="Calibri" panose="020F0502020204030204"/>
              </a:rPr>
              <a:t> </a:t>
            </a:r>
            <a:r>
              <a:rPr lang="en-GB" dirty="0" err="1">
                <a:cs typeface="Calibri" panose="020F0502020204030204"/>
              </a:rPr>
              <a:t>gyda</a:t>
            </a:r>
            <a:r>
              <a:rPr lang="en-GB" dirty="0">
                <a:cs typeface="Calibri" panose="020F0502020204030204"/>
              </a:rPr>
              <a:t> </a:t>
            </a:r>
            <a:r>
              <a:rPr lang="en-GB" dirty="0" err="1">
                <a:cs typeface="Calibri" panose="020F0502020204030204"/>
              </a:rPr>
              <a:t>gwasanaethau</a:t>
            </a:r>
            <a:r>
              <a:rPr lang="en-GB" dirty="0">
                <a:cs typeface="Calibri" panose="020F0502020204030204"/>
              </a:rPr>
              <a:t> </a:t>
            </a:r>
            <a:r>
              <a:rPr lang="en-GB" dirty="0" err="1">
                <a:cs typeface="Calibri" panose="020F0502020204030204"/>
              </a:rPr>
              <a:t>myfyrwyr</a:t>
            </a:r>
            <a:r>
              <a:rPr lang="en-GB" dirty="0">
                <a:cs typeface="Calibri" panose="020F0502020204030204"/>
              </a:rPr>
              <a:t> a </a:t>
            </a:r>
            <a:r>
              <a:rPr lang="en-GB" dirty="0" err="1">
                <a:cs typeface="Calibri" panose="020F0502020204030204"/>
              </a:rPr>
              <a:t>chymorth</a:t>
            </a:r>
            <a:r>
              <a:rPr lang="en-GB" dirty="0">
                <a:cs typeface="Calibri" panose="020F0502020204030204"/>
              </a:rPr>
              <a:t> </a:t>
            </a:r>
            <a:r>
              <a:rPr lang="en-GB" dirty="0" err="1">
                <a:cs typeface="Calibri" panose="020F0502020204030204"/>
              </a:rPr>
              <a:t>cyfeirnodi</a:t>
            </a:r>
            <a:r>
              <a:rPr lang="en-GB" dirty="0">
                <a:cs typeface="Calibri" panose="020F0502020204030204"/>
              </a:rPr>
              <a:t> </a:t>
            </a:r>
            <a:r>
              <a:rPr lang="en-GB" dirty="0" err="1">
                <a:cs typeface="Calibri" panose="020F0502020204030204"/>
              </a:rPr>
              <a:t>gyda'r</a:t>
            </a:r>
            <a:r>
              <a:rPr lang="en-GB" dirty="0">
                <a:cs typeface="Calibri" panose="020F0502020204030204"/>
              </a:rPr>
              <a:t> </a:t>
            </a:r>
            <a:r>
              <a:rPr lang="en-GB" dirty="0" err="1">
                <a:cs typeface="Calibri" panose="020F0502020204030204"/>
              </a:rPr>
              <a:t>llyfrgell</a:t>
            </a:r>
            <a:r>
              <a:rPr lang="en-GB" dirty="0">
                <a:cs typeface="Calibri" panose="020F0502020204030204"/>
              </a:rPr>
              <a:t> </a:t>
            </a:r>
            <a:r>
              <a:rPr lang="en-GB" dirty="0" err="1">
                <a:cs typeface="Calibri" panose="020F0502020204030204"/>
              </a:rPr>
              <a:t>i'ch</a:t>
            </a:r>
            <a:r>
              <a:rPr lang="en-GB" dirty="0">
                <a:cs typeface="Calibri" panose="020F0502020204030204"/>
              </a:rPr>
              <a:t> </a:t>
            </a:r>
            <a:r>
              <a:rPr lang="en-GB" dirty="0" err="1">
                <a:cs typeface="Calibri" panose="020F0502020204030204"/>
              </a:rPr>
              <a:t>helpu</a:t>
            </a:r>
            <a:r>
              <a:rPr lang="en-GB" dirty="0">
                <a:cs typeface="Calibri" panose="020F0502020204030204"/>
              </a:rPr>
              <a:t> </a:t>
            </a:r>
            <a:r>
              <a:rPr lang="en-GB" dirty="0" err="1">
                <a:cs typeface="Calibri" panose="020F0502020204030204"/>
              </a:rPr>
              <a:t>gyda'ch</a:t>
            </a:r>
            <a:r>
              <a:rPr lang="en-GB" dirty="0">
                <a:cs typeface="Calibri" panose="020F0502020204030204"/>
              </a:rPr>
              <a:t> </a:t>
            </a:r>
            <a:r>
              <a:rPr lang="en-GB" dirty="0" err="1">
                <a:cs typeface="Calibri" panose="020F0502020204030204"/>
              </a:rPr>
              <a:t>aseiniad</a:t>
            </a:r>
            <a:r>
              <a:rPr lang="en-GB" dirty="0">
                <a:cs typeface="Calibri" panose="020F0502020204030204"/>
              </a:rPr>
              <a:t>.</a:t>
            </a:r>
          </a:p>
          <a:p>
            <a:endParaRPr lang="en-GB" dirty="0">
              <a:cs typeface="Calibri" panose="020F0502020204030204"/>
            </a:endParaRPr>
          </a:p>
          <a:p>
            <a:r>
              <a:rPr lang="en-GB" dirty="0" err="1">
                <a:cs typeface="Calibri" panose="020F0502020204030204"/>
              </a:rPr>
              <a:t>Pob</a:t>
            </a:r>
            <a:r>
              <a:rPr lang="en-GB" dirty="0">
                <a:cs typeface="Calibri" panose="020F0502020204030204"/>
              </a:rPr>
              <a:t> </a:t>
            </a:r>
            <a:r>
              <a:rPr lang="en-GB" dirty="0" err="1">
                <a:cs typeface="Calibri" panose="020F0502020204030204"/>
              </a:rPr>
              <a:t>lwc</a:t>
            </a:r>
            <a:r>
              <a:rPr lang="en-GB" dirty="0">
                <a:cs typeface="Calibri" panose="020F0502020204030204"/>
              </a:rPr>
              <a:t>!</a:t>
            </a: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0.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3.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3.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3.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39639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1457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9220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99493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1236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20/04/2026</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753814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035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20/04/2026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2307707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424101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41203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65097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31631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97298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68539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110380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6221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32332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20/04/2026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595603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3283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25576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5865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58994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25935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65826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65788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219197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8833054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5232172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662332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328866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198333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22590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81362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758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148724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559599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51169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531689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9066918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66102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068891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775096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058896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368669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83083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31849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623982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320275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369458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314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53331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7134633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013104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0197602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7592430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5349071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99256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4144023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83640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7.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5.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21.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4.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37.xml"/><Relationship Id="rId7" Type="http://schemas.openxmlformats.org/officeDocument/2006/relationships/image" Target="../media/image1.png"/><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theme" Target="../theme/theme9.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_rels/slideMaster10.xml.rels><?xml version="1.0" encoding="UTF-8" standalone="yes"?>
<Relationships xmlns="http://schemas.openxmlformats.org/package/2006/relationships"><Relationship Id="rId8" Type="http://schemas.openxmlformats.org/officeDocument/2006/relationships/theme" Target="../theme/theme10.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image" Target="../media/image8.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slideLayout" Target="../slideLayouts/slideLayout48.xml"/><Relationship Id="rId1" Type="http://schemas.openxmlformats.org/officeDocument/2006/relationships/slideLayout" Target="../slideLayouts/slideLayout47.xml"/><Relationship Id="rId5" Type="http://schemas.openxmlformats.org/officeDocument/2006/relationships/image" Target="../media/image18.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slideLayout" Target="../slideLayouts/slideLayout51.xml"/><Relationship Id="rId1" Type="http://schemas.openxmlformats.org/officeDocument/2006/relationships/slideLayout" Target="../slideLayouts/slideLayout50.xml"/><Relationship Id="rId5" Type="http://schemas.openxmlformats.org/officeDocument/2006/relationships/image" Target="../media/image2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50623978"/>
      </p:ext>
    </p:extLst>
  </p:cSld>
  <p:clrMap bg1="lt1" tx1="dk1" bg2="lt2" tx2="dk2" accent1="accent1" accent2="accent2" accent3="accent3" accent4="accent4" accent5="accent5" accent6="accent6" hlink="hlink" folHlink="folHlink"/>
  <p:sldLayoutIdLst>
    <p:sldLayoutId id="2147484026" r:id="rId1"/>
    <p:sldLayoutId id="2147484027" r:id="rId2"/>
    <p:sldLayoutId id="2147484028" r:id="rId3"/>
    <p:sldLayoutId id="2147484029" r:id="rId4"/>
    <p:sldLayoutId id="2147484030" r:id="rId5"/>
    <p:sldLayoutId id="214748403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20/04/2026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61318103"/>
      </p:ext>
    </p:extLst>
  </p:cSld>
  <p:clrMap bg1="lt1" tx1="dk1" bg2="lt2" tx2="dk2" accent1="accent1" accent2="accent2" accent3="accent3" accent4="accent4" accent5="accent5" accent6="accent6" hlink="hlink" folHlink="folHlink"/>
  <p:sldLayoutIdLst>
    <p:sldLayoutId id="2147484033" r:id="rId1"/>
    <p:sldLayoutId id="21474840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40534013"/>
      </p:ext>
    </p:extLst>
  </p:cSld>
  <p:clrMap bg1="lt1" tx1="dk1" bg2="lt2" tx2="dk2" accent1="accent1" accent2="accent2" accent3="accent3" accent4="accent4" accent5="accent5" accent6="accent6" hlink="hlink" folHlink="folHlink"/>
  <p:sldLayoutIdLst>
    <p:sldLayoutId id="2147484036" r:id="rId1"/>
    <p:sldLayoutId id="2147484037" r:id="rId2"/>
    <p:sldLayoutId id="2147484038" r:id="rId3"/>
    <p:sldLayoutId id="2147484039" r:id="rId4"/>
    <p:sldLayoutId id="2147484040" r:id="rId5"/>
    <p:sldLayoutId id="2147484041" r:id="rId6"/>
    <p:sldLayoutId id="214748404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7241489"/>
      </p:ext>
    </p:extLst>
  </p:cSld>
  <p:clrMap bg1="lt1" tx1="dk1" bg2="lt2" tx2="dk2" accent1="accent1" accent2="accent2" accent3="accent3" accent4="accent4" accent5="accent5" accent6="accent6" hlink="hlink" folHlink="folHlink"/>
  <p:sldLayoutIdLst>
    <p:sldLayoutId id="2147484044" r:id="rId1"/>
    <p:sldLayoutId id="2147484045" r:id="rId2"/>
    <p:sldLayoutId id="2147484063" r:id="rId3"/>
    <p:sldLayoutId id="214748402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015075790"/>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713790"/>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5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5959098"/>
      </p:ext>
    </p:extLst>
  </p:cSld>
  <p:clrMap bg1="lt1" tx1="dk1" bg2="lt2" tx2="dk2" accent1="accent1" accent2="accent2" accent3="accent3" accent4="accent4" accent5="accent5" accent6="accent6" hlink="hlink" folHlink="folHlink"/>
  <p:sldLayoutIdLst>
    <p:sldLayoutId id="2147484055" r:id="rId1"/>
    <p:sldLayoutId id="2147484056" r:id="rId2"/>
    <p:sldLayoutId id="2147484057" r:id="rId3"/>
    <p:sldLayoutId id="2147484058" r:id="rId4"/>
    <p:sldLayoutId id="2147484059" r:id="rId5"/>
    <p:sldLayoutId id="2147484060" r:id="rId6"/>
    <p:sldLayoutId id="2147484061" r:id="rId7"/>
    <p:sldLayoutId id="214748406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20/04/2026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35495271"/>
      </p:ext>
    </p:extLst>
  </p:cSld>
  <p:clrMap bg1="lt1" tx1="dk1" bg2="lt2" tx2="dk2" accent1="accent1" accent2="accent2" accent3="accent3" accent4="accent4" accent5="accent5" accent6="accent6" hlink="hlink" folHlink="folHlink"/>
  <p:sldLayoutIdLst>
    <p:sldLayoutId id="21474840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019679430"/>
      </p:ext>
    </p:extLst>
  </p:cSld>
  <p:clrMap bg1="lt1" tx1="dk1" bg2="lt2" tx2="dk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93871504"/>
      </p:ext>
    </p:extLst>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665914707"/>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48937"/>
      </p:ext>
    </p:extLst>
  </p:cSld>
  <p:clrMap bg1="lt1" tx1="dk1" bg2="lt2" tx2="dk2" accent1="accent1" accent2="accent2" accent3="accent3" accent4="accent4" accent5="accent5" accent6="accent6" hlink="hlink" folHlink="folHlink"/>
  <p:sldLayoutIdLst>
    <p:sldLayoutId id="2147484085" r:id="rId1"/>
    <p:sldLayoutId id="2147484086" r:id="rId2"/>
    <p:sldLayoutId id="21474840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5978459"/>
      </p:ext>
    </p:extLst>
  </p:cSld>
  <p:clrMap bg1="lt1" tx1="dk1" bg2="lt2" tx2="dk2" accent1="accent1" accent2="accent2" accent3="accent3" accent4="accent4" accent5="accent5" accent6="accent6" hlink="hlink" folHlink="folHlink"/>
  <p:sldLayoutIdLst>
    <p:sldLayoutId id="2147484089" r:id="rId1"/>
    <p:sldLayoutId id="2147484090" r:id="rId2"/>
    <p:sldLayoutId id="2147484091" r:id="rId3"/>
    <p:sldLayoutId id="2147484092" r:id="rId4"/>
    <p:sldLayoutId id="2147484093" r:id="rId5"/>
    <p:sldLayoutId id="2147484094" r:id="rId6"/>
    <p:sldLayoutId id="2147484095" r:id="rId7"/>
    <p:sldLayoutId id="21474840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1.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1.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1.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1.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1.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1.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1.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31.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mailto:moodle@uwtsd.ac.uk" TargetMode="External"/><Relationship Id="rId5" Type="http://schemas.openxmlformats.org/officeDocument/2006/relationships/hyperlink" Target="mailto:ITServiceDesk@uwtsd.ac.uk" TargetMode="External"/><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1.png"/><Relationship Id="rId4"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1.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1.png"/><Relationship Id="rId4"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1.png"/><Relationship Id="rId4"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696405" y="557087"/>
            <a:ext cx="4948491" cy="2673793"/>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sz="3100" dirty="0">
                <a:latin typeface="Arial" panose="020B0604020202020204" pitchFamily="34" charset="0"/>
                <a:cs typeface="Arial" panose="020B0604020202020204" pitchFamily="34" charset="0"/>
              </a:rPr>
            </a:br>
            <a:r>
              <a:rPr lang="cy-GB" altLang="en-US" sz="3100" dirty="0">
                <a:solidFill>
                  <a:schemeClr val="bg1"/>
                </a:solidFill>
                <a:latin typeface="Arial" panose="020B0604020202020204" pitchFamily="34" charset="0"/>
                <a:cs typeface="Arial" panose="020B0604020202020204" pitchFamily="34" charset="0"/>
              </a:rPr>
              <a:t>ECEY5010C: Ymchwil ar gyfer Dysgu   </a:t>
            </a:r>
          </a:p>
          <a:p>
            <a:pPr>
              <a:defRPr/>
            </a:pPr>
            <a:endParaRPr lang="cy-GB" sz="3100" dirty="0">
              <a:solidFill>
                <a:schemeClr val="bg1"/>
              </a:solidFill>
              <a:latin typeface="Arial" panose="020B0604020202020204" pitchFamily="34" charset="0"/>
              <a:cs typeface="Arial" panose="020B0604020202020204" pitchFamily="34" charset="0"/>
            </a:endParaRPr>
          </a:p>
          <a:p>
            <a:pPr>
              <a:defRPr/>
            </a:pPr>
            <a:r>
              <a:rPr lang="cy-GB" sz="3100" dirty="0">
                <a:solidFill>
                  <a:schemeClr val="bg1"/>
                </a:solidFill>
                <a:latin typeface="Arial" panose="020B0604020202020204" pitchFamily="34" charset="0"/>
                <a:cs typeface="Arial" panose="020B0604020202020204" pitchFamily="34" charset="0"/>
              </a:rPr>
              <a:t>ECEY5010: Research </a:t>
            </a:r>
            <a:r>
              <a:rPr lang="cy-GB" sz="3100" dirty="0" err="1">
                <a:solidFill>
                  <a:schemeClr val="bg1"/>
                </a:solidFill>
                <a:latin typeface="Arial" panose="020B0604020202020204" pitchFamily="34" charset="0"/>
                <a:cs typeface="Arial" panose="020B0604020202020204" pitchFamily="34" charset="0"/>
              </a:rPr>
              <a:t>for</a:t>
            </a:r>
            <a:r>
              <a:rPr lang="cy-GB" sz="3100" dirty="0">
                <a:solidFill>
                  <a:schemeClr val="bg1"/>
                </a:solidFill>
                <a:latin typeface="Arial" panose="020B0604020202020204" pitchFamily="34" charset="0"/>
                <a:cs typeface="Arial" panose="020B0604020202020204" pitchFamily="34" charset="0"/>
              </a:rPr>
              <a:t> </a:t>
            </a:r>
            <a:r>
              <a:rPr lang="cy-GB" sz="3100" dirty="0" err="1">
                <a:solidFill>
                  <a:schemeClr val="bg1"/>
                </a:solidFill>
                <a:latin typeface="Arial" panose="020B0604020202020204" pitchFamily="34" charset="0"/>
                <a:cs typeface="Arial" panose="020B0604020202020204" pitchFamily="34" charset="0"/>
              </a:rPr>
              <a:t>Learning</a:t>
            </a:r>
            <a:endParaRPr lang="cy-GB" sz="3100" dirty="0">
              <a:solidFill>
                <a:schemeClr val="bg1"/>
              </a:solidFill>
              <a:latin typeface="Arial" panose="020B0604020202020204" pitchFamily="34" charset="0"/>
              <a:cs typeface="Arial" panose="020B0604020202020204" pitchFamily="34" charset="0"/>
            </a:endParaRPr>
          </a:p>
          <a:p>
            <a:pPr>
              <a:defRPr/>
            </a:pPr>
            <a:r>
              <a:rPr lang="cy-GB" altLang="en-US" sz="3100" b="1" dirty="0" err="1">
                <a:solidFill>
                  <a:schemeClr val="bg1"/>
                </a:solidFill>
                <a:latin typeface="Arial" panose="020B0604020202020204" pitchFamily="34" charset="0"/>
                <a:cs typeface="Arial" panose="020B0604020202020204" pitchFamily="34" charset="0"/>
              </a:rPr>
              <a:t>Panopto</a:t>
            </a:r>
            <a:br>
              <a:rPr lang="cy-GB" altLang="en-US" sz="4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pic>
        <p:nvPicPr>
          <p:cNvPr id="27" name="Audio 26">
            <a:hlinkClick r:id="" action="ppaction://media"/>
            <a:extLst>
              <a:ext uri="{FF2B5EF4-FFF2-40B4-BE49-F238E27FC236}">
                <a16:creationId xmlns:a16="http://schemas.microsoft.com/office/drawing/2014/main" id="{D822133B-3B5A-0D19-2591-A86AD57CB85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989754"/>
      </p:ext>
    </p:extLst>
  </p:cSld>
  <p:clrMapOvr>
    <a:masterClrMapping/>
  </p:clrMapOvr>
  <p:transition advTm="967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a:xfrm>
            <a:off x="491378" y="-194049"/>
            <a:ext cx="11430000" cy="1325563"/>
          </a:xfrm>
        </p:spPr>
        <p:txBody>
          <a:bodyPr vert="horz" lIns="91440" tIns="45720" rIns="91440" bIns="45720" rtlCol="0" anchor="ctr">
            <a:noAutofit/>
          </a:bodyPr>
          <a:lstStyle/>
          <a:p>
            <a:pPr>
              <a:defRPr/>
            </a:pPr>
            <a:r>
              <a:rPr lang="en-GB" altLang="en-US" sz="4800" dirty="0" err="1"/>
              <a:t>Meini</a:t>
            </a:r>
            <a:r>
              <a:rPr lang="en-GB" altLang="en-US" sz="4800" dirty="0"/>
              <a:t> Asesu       </a:t>
            </a:r>
            <a:r>
              <a:rPr lang="en-GB" altLang="en-US" sz="4800" dirty="0">
                <a:solidFill>
                  <a:srgbClr val="000000"/>
                </a:solidFill>
              </a:rPr>
              <a:t>      </a:t>
            </a:r>
            <a:r>
              <a:rPr lang="en-GB" altLang="en-US" sz="4800" dirty="0">
                <a:solidFill>
                  <a:srgbClr val="0070C0"/>
                </a:solidFill>
              </a:rPr>
              <a:t>Assessment Criteria</a:t>
            </a:r>
            <a:endParaRPr lang="en-GB" sz="4800" dirty="0">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329826" y="1494866"/>
            <a:ext cx="11342220" cy="4132263"/>
          </a:xfrm>
        </p:spPr>
        <p:txBody>
          <a:bodyPr vert="horz" lIns="91440" tIns="45720" rIns="91440" bIns="45720" rtlCol="0" anchor="t">
            <a:normAutofit/>
          </a:bodyPr>
          <a:lstStyle/>
          <a:p>
            <a:pPr algn="just">
              <a:buFont typeface="Arial" panose="05050102010706020507" pitchFamily="18" charset="2"/>
              <a:buChar char="•"/>
            </a:pPr>
            <a:r>
              <a:rPr lang="cy-GB" sz="2400" dirty="0">
                <a:ea typeface="+mn-lt"/>
                <a:cs typeface="+mn-lt"/>
              </a:rPr>
              <a:t>dadansoddi amrywiol </a:t>
            </a:r>
            <a:r>
              <a:rPr lang="cy-GB" sz="2400" dirty="0" err="1">
                <a:ea typeface="+mn-lt"/>
                <a:cs typeface="+mn-lt"/>
              </a:rPr>
              <a:t>fethodolegau</a:t>
            </a:r>
            <a:r>
              <a:rPr lang="cy-GB" sz="2400" dirty="0">
                <a:ea typeface="+mn-lt"/>
                <a:cs typeface="+mn-lt"/>
              </a:rPr>
              <a:t> a ddefnyddir mewn ymchwil blynyddoedd cynnar a dangos dealltwriaeth ddadansoddol o’u cryfderau, eu gwendidau a’u cyfyngiadau;</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dangos ymwybyddiaeth feirniadol o faterion moesegol yn ymwneud â gweithio ac ymchwilio gydag ac ar gyfer plant ifanc;</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penderfynu ar ddulliau ymchwil priodol ar gyfer pynciau ymchwil blynyddoedd cynnar a chyfiawnhau’r dulliau hynny;</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trefnu eu gwybodaeth a’r hyn y maent wedi’i ddysgu drwy ddefnyddio amrywiaeth o adnoddau gwybodaeth, a chyflwyno’u gwaith ar y lefel briodol.</a:t>
            </a:r>
            <a:r>
              <a:rPr lang="en-GB" sz="2400" dirty="0">
                <a:ea typeface="+mn-lt"/>
                <a:cs typeface="+mn-lt"/>
              </a:rPr>
              <a:t> </a:t>
            </a:r>
            <a:endParaRPr lang="cy-GB" sz="2400" dirty="0">
              <a:ea typeface="+mn-lt"/>
              <a:cs typeface="+mn-lt"/>
            </a:endParaRPr>
          </a:p>
          <a:p>
            <a:pPr marL="0" indent="0" algn="just">
              <a:spcBef>
                <a:spcPts val="600"/>
              </a:spcBef>
              <a:buNone/>
            </a:pPr>
            <a:endParaRPr lang="cy-GB" altLang="en-US" sz="2400" dirty="0">
              <a:latin typeface="Arial"/>
              <a:cs typeface="Times New Roman"/>
            </a:endParaRPr>
          </a:p>
          <a:p>
            <a:endParaRPr lang="en-GB" altLang="en-US" sz="140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a:xfrm>
            <a:off x="5376023" y="811308"/>
            <a:ext cx="6759387" cy="4072030"/>
          </a:xfrm>
        </p:spPr>
        <p:txBody>
          <a:bodyPr vert="horz" lIns="91440" tIns="45720" rIns="91440" bIns="45720" rtlCol="0" anchor="t">
            <a:noAutofit/>
          </a:bodyPr>
          <a:lstStyle/>
          <a:p>
            <a:pPr algn="just">
              <a:spcBef>
                <a:spcPts val="600"/>
              </a:spcBef>
              <a:buFont typeface="Symbol" panose="05050102010706020507" pitchFamily="18" charset="2"/>
              <a:buChar char=""/>
            </a:pPr>
            <a:endParaRPr lang="en-GB" altLang="en-US" sz="2400" dirty="0">
              <a:solidFill>
                <a:srgbClr val="0070C0"/>
              </a:solidFill>
              <a:latin typeface="Arial"/>
              <a:cs typeface="Times New Roman"/>
            </a:endParaRPr>
          </a:p>
          <a:p>
            <a:endParaRPr lang="en-GB" altLang="en-US" sz="1600"/>
          </a:p>
        </p:txBody>
      </p:sp>
      <p:pic>
        <p:nvPicPr>
          <p:cNvPr id="7" name="Audio 6">
            <a:hlinkClick r:id="" action="ppaction://media"/>
            <a:extLst>
              <a:ext uri="{FF2B5EF4-FFF2-40B4-BE49-F238E27FC236}">
                <a16:creationId xmlns:a16="http://schemas.microsoft.com/office/drawing/2014/main" id="{89A8E2B3-06E4-0E21-4315-B0B159813D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5402110"/>
      </p:ext>
    </p:extLst>
  </p:cSld>
  <p:clrMapOvr>
    <a:masterClrMapping/>
  </p:clrMapOvr>
  <mc:AlternateContent xmlns:mc="http://schemas.openxmlformats.org/markup-compatibility/2006" xmlns:p14="http://schemas.microsoft.com/office/powerpoint/2010/main">
    <mc:Choice Requires="p14">
      <p:transition spd="slow" p14:dur="2000" advTm="781"/>
    </mc:Choice>
    <mc:Fallback xmlns="">
      <p:transition spd="slow" advTm="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401171" y="107390"/>
            <a:ext cx="10515600" cy="1325563"/>
          </a:xfrm>
        </p:spPr>
        <p:txBody>
          <a:bodyPr>
            <a:normAutofit/>
          </a:bodyPr>
          <a:lstStyle/>
          <a:p>
            <a:r>
              <a:rPr lang="en-GB" sz="4800">
                <a:solidFill>
                  <a:srgbClr val="0070C0"/>
                </a:solidFill>
                <a:ea typeface="+mj-lt"/>
                <a:cs typeface="+mj-lt"/>
              </a:rPr>
              <a:t>Learning Outcomes</a:t>
            </a:r>
            <a:endParaRPr lang="en-US" sz="48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1"/>
          </p:nvPr>
        </p:nvSpPr>
        <p:spPr>
          <a:xfrm>
            <a:off x="367553" y="1377390"/>
            <a:ext cx="10515600" cy="4351338"/>
          </a:xfrm>
        </p:spPr>
        <p:txBody>
          <a:bodyPr vert="horz" lIns="91440" tIns="45720" rIns="91440" bIns="45720" rtlCol="0" anchor="t">
            <a:normAutofit/>
          </a:bodyPr>
          <a:lstStyle/>
          <a:p>
            <a:pPr algn="just"/>
            <a:r>
              <a:rPr lang="en-GB" sz="2400" dirty="0">
                <a:solidFill>
                  <a:srgbClr val="0070C0"/>
                </a:solidFill>
                <a:ea typeface="+mn-lt"/>
                <a:cs typeface="+mn-lt"/>
              </a:rPr>
              <a:t>analyse various methodologies used in early years research and demonstrate analytic understanding of their strengths, weaknesses and limitations;</a:t>
            </a:r>
          </a:p>
          <a:p>
            <a:pPr algn="just"/>
            <a:r>
              <a:rPr lang="en-GB" sz="2400" dirty="0">
                <a:solidFill>
                  <a:srgbClr val="0070C0"/>
                </a:solidFill>
                <a:ea typeface="+mn-lt"/>
                <a:cs typeface="+mn-lt"/>
              </a:rPr>
              <a:t>demonstrate a critical awareness of ethical issues related to working and researching with and for young children;</a:t>
            </a:r>
          </a:p>
          <a:p>
            <a:pPr algn="just"/>
            <a:r>
              <a:rPr lang="en-GB" sz="2400" dirty="0">
                <a:solidFill>
                  <a:srgbClr val="0070C0"/>
                </a:solidFill>
                <a:ea typeface="+mn-lt"/>
                <a:cs typeface="+mn-lt"/>
              </a:rPr>
              <a:t>decide on and justify appropriate research methods for early years research topics;</a:t>
            </a:r>
          </a:p>
          <a:p>
            <a:pPr algn="just"/>
            <a:r>
              <a:rPr lang="en-GB" sz="2400" dirty="0">
                <a:solidFill>
                  <a:srgbClr val="0070C0"/>
                </a:solidFill>
                <a:ea typeface="+mn-lt"/>
                <a:cs typeface="+mn-lt"/>
              </a:rPr>
              <a:t>organise their knowledge and learning through use of a range of information resources, and present their work at the appropriate level.</a:t>
            </a:r>
          </a:p>
          <a:p>
            <a:pPr algn="just">
              <a:spcBef>
                <a:spcPts val="600"/>
              </a:spcBef>
              <a:buFont typeface="Symbol,Sans-Serif" panose="020B0604020202020204" pitchFamily="34" charset="0"/>
              <a:buChar char=""/>
            </a:pPr>
            <a:endParaRPr lang="en-GB" sz="2400" dirty="0">
              <a:solidFill>
                <a:srgbClr val="0070C0"/>
              </a:solidFill>
              <a:cs typeface="Arial"/>
            </a:endParaRPr>
          </a:p>
        </p:txBody>
      </p:sp>
      <p:pic>
        <p:nvPicPr>
          <p:cNvPr id="8" name="Audio 7">
            <a:hlinkClick r:id="" action="ppaction://media"/>
            <a:extLst>
              <a:ext uri="{FF2B5EF4-FFF2-40B4-BE49-F238E27FC236}">
                <a16:creationId xmlns:a16="http://schemas.microsoft.com/office/drawing/2014/main" id="{5AEC611F-11B8-7CFD-FEFF-DA60FE3848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5231137"/>
      </p:ext>
    </p:extLst>
  </p:cSld>
  <p:clrMapOvr>
    <a:masterClrMapping/>
  </p:clrMapOvr>
  <mc:AlternateContent xmlns:mc="http://schemas.openxmlformats.org/markup-compatibility/2006" xmlns:p14="http://schemas.microsoft.com/office/powerpoint/2010/main">
    <mc:Choice Requires="p14">
      <p:transition spd="slow" p14:dur="2000" advTm="34644"/>
    </mc:Choice>
    <mc:Fallback xmlns="">
      <p:transition spd="slow" advTm="34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r>
              <a:rPr lang="cy-GB" altLang="en-US" sz="5400" dirty="0">
                <a:latin typeface="Arial"/>
                <a:cs typeface="Arial"/>
              </a:rPr>
              <a:t>Asesiad</a:t>
            </a:r>
            <a:r>
              <a:rPr lang="cy-GB" altLang="en-US" sz="5400" dirty="0">
                <a:solidFill>
                  <a:srgbClr val="0000FF"/>
                </a:solidFill>
                <a:latin typeface="Arial"/>
                <a:cs typeface="Arial"/>
              </a:rPr>
              <a:t> </a:t>
            </a:r>
            <a:br>
              <a:rPr lang="cy-GB" altLang="en-US" sz="5400" dirty="0">
                <a:latin typeface="Arial"/>
              </a:rPr>
            </a:br>
            <a:r>
              <a:rPr lang="cy-GB" altLang="en-US" sz="5400" dirty="0" err="1">
                <a:solidFill>
                  <a:srgbClr val="0070C0"/>
                </a:solidFill>
                <a:latin typeface="Arial"/>
                <a:cs typeface="Arial"/>
              </a:rPr>
              <a:t>Assessment</a:t>
            </a:r>
            <a:r>
              <a:rPr lang="cy-GB" altLang="en-US" dirty="0">
                <a:solidFill>
                  <a:srgbClr val="0000FF"/>
                </a:solidFill>
                <a:latin typeface="Lucida Sans"/>
              </a:rPr>
              <a:t> </a:t>
            </a:r>
            <a:endParaRPr lang="en-GB" altLang="en-US"/>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a:xfrm>
            <a:off x="1286435" y="2216523"/>
            <a:ext cx="4038600" cy="3989388"/>
          </a:xfrm>
        </p:spPr>
        <p:txBody>
          <a:bodyPr vert="horz" lIns="91440" tIns="45720" rIns="91440" bIns="45720" rtlCol="0" anchor="t">
            <a:normAutofit/>
          </a:bodyPr>
          <a:lstStyle/>
          <a:p>
            <a:pPr>
              <a:defRPr/>
            </a:pPr>
            <a:r>
              <a:rPr lang="en-GB" dirty="0" err="1"/>
              <a:t>Aseisad</a:t>
            </a:r>
            <a:r>
              <a:rPr lang="en-GB" dirty="0"/>
              <a:t> </a:t>
            </a:r>
            <a:r>
              <a:rPr lang="en-GB" dirty="0" err="1"/>
              <a:t>portffolio</a:t>
            </a:r>
            <a:r>
              <a:rPr lang="en-GB" dirty="0"/>
              <a:t> (4,000 o </a:t>
            </a:r>
            <a:r>
              <a:rPr lang="en-GB" dirty="0" err="1"/>
              <a:t>eiriau</a:t>
            </a:r>
            <a:r>
              <a:rPr lang="en-GB" dirty="0"/>
              <a:t>) yn cynnwys 3 </a:t>
            </a:r>
            <a:r>
              <a:rPr lang="en-GB" dirty="0" err="1"/>
              <a:t>adran</a:t>
            </a:r>
            <a:endParaRPr lang="en-GB" dirty="0"/>
          </a:p>
          <a:p>
            <a:pPr marL="0" indent="0" eaLnBrk="1" hangingPunct="1">
              <a:spcBef>
                <a:spcPts val="700"/>
              </a:spcBef>
              <a:buNone/>
              <a:defRPr/>
            </a:pP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6754906" y="2216524"/>
            <a:ext cx="4038600" cy="3989388"/>
          </a:xfrm>
        </p:spPr>
        <p:txBody>
          <a:bodyPr vert="horz" lIns="91440" tIns="45720" rIns="91440" bIns="45720" rtlCol="0" anchor="t">
            <a:normAutofit/>
          </a:bodyPr>
          <a:lstStyle/>
          <a:p>
            <a:r>
              <a:rPr lang="en-GB" altLang="en-US" dirty="0">
                <a:solidFill>
                  <a:srgbClr val="0070C0"/>
                </a:solidFill>
              </a:rPr>
              <a:t>Portfolio assignment (4,000 words) consisting of 3 sections</a:t>
            </a:r>
          </a:p>
          <a:p>
            <a:endParaRPr lang="en-GB" altLang="en-US" dirty="0"/>
          </a:p>
        </p:txBody>
      </p:sp>
      <p:pic>
        <p:nvPicPr>
          <p:cNvPr id="6" name="Audio 5">
            <a:hlinkClick r:id="" action="ppaction://media"/>
            <a:extLst>
              <a:ext uri="{FF2B5EF4-FFF2-40B4-BE49-F238E27FC236}">
                <a16:creationId xmlns:a16="http://schemas.microsoft.com/office/drawing/2014/main" id="{776A4D57-E4BB-9C12-A812-C6CA5FD30B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8624221"/>
      </p:ext>
    </p:extLst>
  </p:cSld>
  <p:clrMapOvr>
    <a:masterClrMapping/>
  </p:clrMapOvr>
  <mc:AlternateContent xmlns:mc="http://schemas.openxmlformats.org/markup-compatibility/2006" xmlns:p14="http://schemas.microsoft.com/office/powerpoint/2010/main">
    <mc:Choice Requires="p14">
      <p:transition spd="slow" p14:dur="2000" advTm="14214"/>
    </mc:Choice>
    <mc:Fallback xmlns="">
      <p:transition spd="slow" advTm="14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a:xfrm>
            <a:off x="490818" y="163419"/>
            <a:ext cx="10515600" cy="1325563"/>
          </a:xfrm>
        </p:spPr>
        <p:txBody>
          <a:bodyPr vert="horz" lIns="91440" tIns="45720" rIns="91440" bIns="45720" rtlCol="0" anchor="ctr">
            <a:noAutofit/>
          </a:bodyPr>
          <a:lstStyle/>
          <a:p>
            <a:pPr>
              <a:defRPr/>
            </a:pPr>
            <a:r>
              <a:rPr lang="en-GB" altLang="en-US" sz="4800" dirty="0" err="1"/>
              <a:t>Teitl</a:t>
            </a:r>
            <a:r>
              <a:rPr lang="en-GB" altLang="en-US" sz="4800" dirty="0"/>
              <a:t> y </a:t>
            </a:r>
            <a:r>
              <a:rPr lang="en-GB" altLang="en-US" sz="4800" dirty="0" err="1"/>
              <a:t>cwestiwn</a:t>
            </a:r>
            <a:br>
              <a:rPr lang="en-GB" altLang="en-US" sz="4800" dirty="0"/>
            </a:br>
            <a:r>
              <a:rPr lang="en-GB" altLang="en-US" sz="4800" dirty="0">
                <a:solidFill>
                  <a:srgbClr val="0070C0"/>
                </a:solidFill>
              </a:rPr>
              <a:t>Title of the question</a:t>
            </a:r>
            <a:endParaRPr lang="en-GB" sz="4800">
              <a:solidFill>
                <a:srgbClr val="0070C0"/>
              </a:solidFill>
              <a:cs typeface="Aria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sz="half" idx="1"/>
          </p:nvPr>
        </p:nvSpPr>
        <p:spPr>
          <a:xfrm>
            <a:off x="1098177" y="1708991"/>
            <a:ext cx="9994433" cy="4071098"/>
          </a:xfrm>
        </p:spPr>
        <p:txBody>
          <a:bodyPr vert="horz" lIns="91440" tIns="45720" rIns="91440" bIns="45720" rtlCol="0" anchor="t">
            <a:normAutofit/>
          </a:bodyPr>
          <a:lstStyle/>
          <a:p>
            <a:pPr marL="0" indent="0">
              <a:buNone/>
              <a:defRPr/>
            </a:pPr>
            <a:endParaRPr lang="en-GB" sz="2400" dirty="0">
              <a:cs typeface="Arial"/>
            </a:endParaRPr>
          </a:p>
          <a:p>
            <a:pPr marL="0" indent="0">
              <a:buNone/>
              <a:defRPr/>
            </a:pPr>
            <a:endParaRPr lang="en-GB" altLang="en-US" sz="1400" dirty="0"/>
          </a:p>
        </p:txBody>
      </p:sp>
      <p:sp>
        <p:nvSpPr>
          <p:cNvPr id="3" name="TextBox 2">
            <a:extLst>
              <a:ext uri="{FF2B5EF4-FFF2-40B4-BE49-F238E27FC236}">
                <a16:creationId xmlns:a16="http://schemas.microsoft.com/office/drawing/2014/main" id="{5E4C26D6-81F0-351B-F55C-A2C3043C4861}"/>
              </a:ext>
            </a:extLst>
          </p:cNvPr>
          <p:cNvSpPr txBox="1"/>
          <p:nvPr/>
        </p:nvSpPr>
        <p:spPr>
          <a:xfrm>
            <a:off x="728330" y="2101703"/>
            <a:ext cx="108150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t>Mae hwn yn bortffolio 4,000 o eiriau. Eich tasg chi yw dewis prosiect ymchwil sy'n cynnwys pwnc sy'n ymwneud â phlant yn y blynyddoedd cynnar. Bydd eich portffolio yn cynllunio prosiect ymchwil ac yn ystyried yr hyn sy'n bwysig wrth gynllunio eich prosiect ymchwil yn y blynyddoedd cynnar.</a:t>
            </a:r>
            <a:r>
              <a:rPr lang="en-GB" dirty="0"/>
              <a:t> </a:t>
            </a:r>
          </a:p>
        </p:txBody>
      </p:sp>
      <p:pic>
        <p:nvPicPr>
          <p:cNvPr id="8" name="Audio 7">
            <a:hlinkClick r:id="" action="ppaction://media"/>
            <a:extLst>
              <a:ext uri="{FF2B5EF4-FFF2-40B4-BE49-F238E27FC236}">
                <a16:creationId xmlns:a16="http://schemas.microsoft.com/office/drawing/2014/main" id="{37B4B4BC-BA31-D4B9-FC39-B3CA996BBE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2513962"/>
      </p:ext>
    </p:extLst>
  </p:cSld>
  <p:clrMapOvr>
    <a:masterClrMapping/>
  </p:clrMapOvr>
  <mc:AlternateContent xmlns:mc="http://schemas.openxmlformats.org/markup-compatibility/2006" xmlns:p14="http://schemas.microsoft.com/office/powerpoint/2010/main">
    <mc:Choice Requires="p14">
      <p:transition spd="slow" p14:dur="2000" advTm="1276"/>
    </mc:Choice>
    <mc:Fallback xmlns="">
      <p:transition spd="slow" advTm="1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755276" y="27099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4800" dirty="0" err="1"/>
              <a:t>Teitl</a:t>
            </a:r>
            <a:r>
              <a:rPr lang="en-GB" altLang="en-US" sz="4800" dirty="0"/>
              <a:t> y </a:t>
            </a:r>
            <a:r>
              <a:rPr lang="en-GB" altLang="en-US" sz="4800" dirty="0" err="1"/>
              <a:t>cwestiwn</a:t>
            </a:r>
            <a:br>
              <a:rPr lang="en-GB" altLang="en-US" sz="4800" dirty="0"/>
            </a:br>
            <a:r>
              <a:rPr lang="en-GB" altLang="en-US" sz="4800" dirty="0">
                <a:solidFill>
                  <a:srgbClr val="0070C0"/>
                </a:solidFill>
              </a:rPr>
              <a:t>Title of the question</a:t>
            </a:r>
            <a:endParaRPr lang="en-GB" sz="480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693551" y="2123048"/>
            <a:ext cx="10882032" cy="42481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2400" dirty="0">
                <a:solidFill>
                  <a:srgbClr val="0070C0"/>
                </a:solidFill>
                <a:ea typeface="+mn-lt"/>
                <a:cs typeface="+mn-lt"/>
              </a:rPr>
              <a:t>This is a 4,000 word portfolio. Your task is to choose a research project that includes a topic related to children in the early years. Your portfolio will plan a research project and will consider what is important when planning your research project in the early years. </a:t>
            </a:r>
            <a:endParaRPr lang="en-US" dirty="0">
              <a:solidFill>
                <a:srgbClr val="0070C0"/>
              </a:solidFill>
              <a:cs typeface="Arial" panose="020B0604020202020204"/>
            </a:endParaRPr>
          </a:p>
          <a:p>
            <a:pPr marL="0" indent="0">
              <a:buNone/>
              <a:defRPr/>
            </a:pPr>
            <a:endParaRPr lang="en-GB" altLang="en-US" sz="1100" dirty="0">
              <a:latin typeface="Times New Roman" pitchFamily="18" charset="0"/>
            </a:endParaRPr>
          </a:p>
        </p:txBody>
      </p:sp>
      <p:pic>
        <p:nvPicPr>
          <p:cNvPr id="8" name="Audio 7">
            <a:hlinkClick r:id="" action="ppaction://media"/>
            <a:extLst>
              <a:ext uri="{FF2B5EF4-FFF2-40B4-BE49-F238E27FC236}">
                <a16:creationId xmlns:a16="http://schemas.microsoft.com/office/drawing/2014/main" id="{10B13B85-3ED3-5A16-5293-DB04143FFB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907147"/>
      </p:ext>
    </p:extLst>
  </p:cSld>
  <p:clrMapOvr>
    <a:masterClrMapping/>
  </p:clrMapOvr>
  <mc:AlternateContent xmlns:mc="http://schemas.openxmlformats.org/markup-compatibility/2006" xmlns:p14="http://schemas.microsoft.com/office/powerpoint/2010/main">
    <mc:Choice Requires="p14">
      <p:transition spd="slow" p14:dur="2000" advTm="38170"/>
    </mc:Choice>
    <mc:Fallback xmlns="">
      <p:transition spd="slow" advTm="38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91440" tIns="45720" rIns="91440" bIns="45720" rtlCol="0" anchor="ctr">
            <a:noAutofit/>
          </a:bodyPr>
          <a:lstStyle/>
          <a:p>
            <a:r>
              <a:rPr lang="en-GB" altLang="en-US" sz="4800" dirty="0" err="1"/>
              <a:t>Adran</a:t>
            </a:r>
            <a:r>
              <a:rPr lang="en-GB" altLang="en-US" sz="4800" dirty="0"/>
              <a:t> 1</a:t>
            </a:r>
            <a:br>
              <a:rPr lang="en-GB" altLang="en-US" sz="4800" dirty="0"/>
            </a:br>
            <a:r>
              <a:rPr lang="en-GB" altLang="en-US" sz="4800" dirty="0">
                <a:solidFill>
                  <a:srgbClr val="0070C0"/>
                </a:solidFill>
              </a:rPr>
              <a:t>Section 1</a:t>
            </a:r>
          </a:p>
        </p:txBody>
      </p:sp>
      <p:sp>
        <p:nvSpPr>
          <p:cNvPr id="3" name="Content Placeholder 2">
            <a:extLst>
              <a:ext uri="{FF2B5EF4-FFF2-40B4-BE49-F238E27FC236}">
                <a16:creationId xmlns:a16="http://schemas.microsoft.com/office/drawing/2014/main" id="{13685E57-F916-69EC-A9DC-F1477C5CB053}"/>
              </a:ext>
            </a:extLst>
          </p:cNvPr>
          <p:cNvSpPr>
            <a:spLocks noGrp="1"/>
          </p:cNvSpPr>
          <p:nvPr>
            <p:ph sz="half" idx="1"/>
          </p:nvPr>
        </p:nvSpPr>
        <p:spPr>
          <a:xfrm>
            <a:off x="333935" y="1689847"/>
            <a:ext cx="5058335" cy="3989388"/>
          </a:xfrm>
        </p:spPr>
        <p:txBody>
          <a:bodyPr vert="horz" lIns="91440" tIns="45720" rIns="91440" bIns="45720" rtlCol="0" anchor="t">
            <a:normAutofit/>
          </a:bodyPr>
          <a:lstStyle/>
          <a:p>
            <a:pPr marL="0" indent="0">
              <a:buNone/>
              <a:defRPr/>
            </a:pPr>
            <a:r>
              <a:rPr lang="cy-GB" sz="2400" dirty="0">
                <a:ea typeface="+mn-lt"/>
                <a:cs typeface="+mn-lt"/>
              </a:rPr>
              <a:t>Adolygiad llenyddiaeth (1000 gair)  /20</a:t>
            </a:r>
          </a:p>
          <a:p>
            <a:pPr marL="0" indent="0">
              <a:buNone/>
              <a:defRPr/>
            </a:pPr>
            <a:endParaRPr lang="en-GB" sz="2400" dirty="0">
              <a:ea typeface="+mn-lt"/>
              <a:cs typeface="+mn-lt"/>
            </a:endParaRPr>
          </a:p>
          <a:p>
            <a:pPr>
              <a:buNone/>
              <a:defRPr/>
            </a:pPr>
            <a:r>
              <a:rPr lang="cy-GB" sz="2400" dirty="0">
                <a:ea typeface="+mn-lt"/>
                <a:cs typeface="+mn-lt"/>
              </a:rPr>
              <a:t>Bydd hwn yn ystyriaeth fanwl o'ch dewis dros eich pwnc ymchwil a fydd yn nodi'r rhesymeg (rheswm) ar gyfer y prosiect ymchwil.</a:t>
            </a:r>
            <a:endParaRPr lang="en-GB" sz="2400" dirty="0">
              <a:ea typeface="+mn-lt"/>
              <a:cs typeface="+mn-lt"/>
            </a:endParaRPr>
          </a:p>
          <a:p>
            <a:pPr marL="0" indent="0">
              <a:buNone/>
              <a:defRPr/>
            </a:pPr>
            <a:endParaRPr lang="en-GB" sz="2400" dirty="0">
              <a:latin typeface="Arial"/>
              <a:ea typeface="Times New Roman" panose="02020603050405020304" pitchFamily="18" charset="0"/>
              <a:cs typeface="Calibri"/>
            </a:endParaRPr>
          </a:p>
          <a:p>
            <a:pPr marL="0" indent="0">
              <a:lnSpc>
                <a:spcPct val="90000"/>
              </a:lnSpc>
              <a:defRPr/>
            </a:pPr>
            <a:endParaRPr lang="en-GB" altLang="en-US" sz="2400" b="1" dirty="0">
              <a:latin typeface="Arial"/>
              <a:cs typeface="Arial"/>
            </a:endParaRPr>
          </a:p>
          <a:p>
            <a:pPr marL="0" indent="0">
              <a:buNone/>
              <a:defRPr/>
            </a:pPr>
            <a:endParaRPr lang="en-GB" altLang="en-US" sz="2400" b="1" dirty="0">
              <a:latin typeface="Arial"/>
              <a:cs typeface="Arial"/>
            </a:endParaRPr>
          </a:p>
          <a:p>
            <a:pPr>
              <a:defRPr/>
            </a:pPr>
            <a:endParaRPr lang="en-GB" dirty="0"/>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a:xfrm>
            <a:off x="6172200" y="1600200"/>
            <a:ext cx="5416923" cy="3989388"/>
          </a:xfrm>
        </p:spPr>
        <p:txBody>
          <a:bodyPr vert="horz" lIns="91440" tIns="45720" rIns="91440" bIns="45720" rtlCol="0" anchor="t">
            <a:noAutofit/>
          </a:bodyPr>
          <a:lstStyle/>
          <a:p>
            <a:pPr marL="0" indent="0">
              <a:buNone/>
              <a:defRPr/>
            </a:pPr>
            <a:r>
              <a:rPr lang="en-GB" sz="2400" dirty="0">
                <a:solidFill>
                  <a:srgbClr val="0070C0"/>
                </a:solidFill>
                <a:ea typeface="+mn-lt"/>
                <a:cs typeface="+mn-lt"/>
              </a:rPr>
              <a:t>A literature review (1000 words)   /20</a:t>
            </a:r>
          </a:p>
          <a:p>
            <a:pPr>
              <a:defRPr/>
            </a:pPr>
            <a:endParaRPr lang="en-GB" sz="2400" dirty="0">
              <a:solidFill>
                <a:srgbClr val="0070C0"/>
              </a:solidFill>
              <a:ea typeface="+mn-lt"/>
              <a:cs typeface="+mn-lt"/>
            </a:endParaRPr>
          </a:p>
          <a:p>
            <a:pPr marL="0" indent="0">
              <a:buNone/>
              <a:defRPr/>
            </a:pPr>
            <a:r>
              <a:rPr lang="en-GB" sz="2400" dirty="0">
                <a:solidFill>
                  <a:srgbClr val="0070C0"/>
                </a:solidFill>
                <a:ea typeface="+mn-lt"/>
                <a:cs typeface="+mn-lt"/>
              </a:rPr>
              <a:t>This will be an in-depth consideration of your chosen research subject that will set out the rationale (reason) for the research project.</a:t>
            </a:r>
          </a:p>
          <a:p>
            <a:pPr>
              <a:defRPr/>
            </a:pPr>
            <a:endParaRPr lang="en-GB" sz="2400" dirty="0">
              <a:solidFill>
                <a:srgbClr val="0070C0"/>
              </a:solidFill>
              <a:latin typeface="Arial"/>
              <a:ea typeface="Times New Roman" panose="02020603050405020304" pitchFamily="18" charset="0"/>
              <a:cs typeface="Arial"/>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a:defRPr/>
            </a:pPr>
            <a:endParaRPr lang="en-GB" sz="2200" dirty="0"/>
          </a:p>
        </p:txBody>
      </p:sp>
      <p:pic>
        <p:nvPicPr>
          <p:cNvPr id="8" name="Audio 7">
            <a:hlinkClick r:id="" action="ppaction://media"/>
            <a:extLst>
              <a:ext uri="{FF2B5EF4-FFF2-40B4-BE49-F238E27FC236}">
                <a16:creationId xmlns:a16="http://schemas.microsoft.com/office/drawing/2014/main" id="{D72FB60B-CFED-8D93-4576-EE944B44CD8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6904519"/>
      </p:ext>
    </p:extLst>
  </p:cSld>
  <p:clrMapOvr>
    <a:masterClrMapping/>
  </p:clrMapOvr>
  <mc:AlternateContent xmlns:mc="http://schemas.openxmlformats.org/markup-compatibility/2006" xmlns:p14="http://schemas.microsoft.com/office/powerpoint/2010/main">
    <mc:Choice Requires="p14">
      <p:transition spd="slow" p14:dur="2000" advTm="15543"/>
    </mc:Choice>
    <mc:Fallback xmlns="">
      <p:transition spd="slow" advTm="15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C227-7AB5-A1E3-E19C-89EFEC2A15ED}"/>
              </a:ext>
            </a:extLst>
          </p:cNvPr>
          <p:cNvSpPr>
            <a:spLocks noGrp="1"/>
          </p:cNvSpPr>
          <p:nvPr>
            <p:ph type="title"/>
          </p:nvPr>
        </p:nvSpPr>
        <p:spPr>
          <a:xfrm>
            <a:off x="361950" y="174625"/>
            <a:ext cx="11118850" cy="1346729"/>
          </a:xfrm>
        </p:spPr>
        <p:txBody>
          <a:bodyPr vert="horz" lIns="91440" tIns="45720" rIns="91440" bIns="45720" rtlCol="0" anchor="ctr">
            <a:noAutofit/>
          </a:bodyPr>
          <a:lstStyle/>
          <a:p>
            <a:r>
              <a:rPr lang="cy-GB" sz="4800" dirty="0">
                <a:ea typeface="+mj-lt"/>
                <a:cs typeface="+mj-lt"/>
              </a:rPr>
              <a:t>Sgiliau Gwybodaeth a Dealltwriaeth</a:t>
            </a:r>
            <a:br>
              <a:rPr lang="cy-GB" sz="4800" dirty="0">
                <a:ea typeface="+mj-lt"/>
                <a:cs typeface="+mj-lt"/>
              </a:rPr>
            </a:br>
            <a:r>
              <a:rPr lang="en-GB" sz="4800" dirty="0">
                <a:solidFill>
                  <a:srgbClr val="0070C0"/>
                </a:solidFill>
                <a:ea typeface="+mj-lt"/>
                <a:cs typeface="+mj-lt"/>
              </a:rPr>
              <a:t>Knowledge and Understanding Skills</a:t>
            </a:r>
            <a:endParaRPr lang="en-US" sz="4800" dirty="0">
              <a:solidFill>
                <a:srgbClr val="0070C0"/>
              </a:solidFill>
              <a:cs typeface="Arial"/>
            </a:endParaRPr>
          </a:p>
        </p:txBody>
      </p:sp>
      <p:sp>
        <p:nvSpPr>
          <p:cNvPr id="3" name="Content Placeholder 2">
            <a:extLst>
              <a:ext uri="{FF2B5EF4-FFF2-40B4-BE49-F238E27FC236}">
                <a16:creationId xmlns:a16="http://schemas.microsoft.com/office/drawing/2014/main" id="{AF704810-6A5A-3AD3-4363-69898302BEF5}"/>
              </a:ext>
            </a:extLst>
          </p:cNvPr>
          <p:cNvSpPr>
            <a:spLocks noGrp="1"/>
          </p:cNvSpPr>
          <p:nvPr>
            <p:ph sz="half" idx="1"/>
          </p:nvPr>
        </p:nvSpPr>
        <p:spPr/>
        <p:txBody>
          <a:bodyPr vert="horz" lIns="91440" tIns="45720" rIns="91440" bIns="45720" rtlCol="0" anchor="t">
            <a:normAutofit/>
          </a:bodyPr>
          <a:lstStyle/>
          <a:p>
            <a:pPr marL="0" indent="0">
              <a:buNone/>
            </a:pPr>
            <a:r>
              <a:rPr lang="cy-GB" dirty="0">
                <a:ea typeface="+mn-lt"/>
                <a:cs typeface="+mn-lt"/>
              </a:rPr>
              <a:t>Adolygiad Llenyddiaeth</a:t>
            </a:r>
            <a:endParaRPr lang="en-GB" dirty="0">
              <a:ea typeface="+mn-lt"/>
              <a:cs typeface="+mn-lt"/>
            </a:endParaRPr>
          </a:p>
          <a:p>
            <a:endParaRPr lang="en-GB" dirty="0">
              <a:ea typeface="+mn-lt"/>
              <a:cs typeface="+mn-lt"/>
            </a:endParaRPr>
          </a:p>
          <a:p>
            <a:r>
              <a:rPr lang="cy-GB" dirty="0">
                <a:ea typeface="+mn-lt"/>
                <a:cs typeface="+mn-lt"/>
              </a:rPr>
              <a:t>Arddangos dealltwriaeth fanwl o'r testun a ddewiswyd a'r rhesymeg dros ddewis y prosiect ymchwil.</a:t>
            </a:r>
            <a:endParaRPr lang="en-GB" dirty="0">
              <a:ea typeface="+mn-lt"/>
              <a:cs typeface="+mn-lt"/>
            </a:endParaRPr>
          </a:p>
          <a:p>
            <a:r>
              <a:rPr lang="cy-GB" dirty="0">
                <a:cs typeface="Arial"/>
              </a:rPr>
              <a:t>20 marc</a:t>
            </a:r>
          </a:p>
          <a:p>
            <a:endParaRPr lang="en-GB" dirty="0">
              <a:cs typeface="Arial"/>
            </a:endParaRPr>
          </a:p>
        </p:txBody>
      </p:sp>
      <p:sp>
        <p:nvSpPr>
          <p:cNvPr id="4" name="Content Placeholder 3">
            <a:extLst>
              <a:ext uri="{FF2B5EF4-FFF2-40B4-BE49-F238E27FC236}">
                <a16:creationId xmlns:a16="http://schemas.microsoft.com/office/drawing/2014/main" id="{D01D79BB-C550-6207-6532-20A27EE1D3FA}"/>
              </a:ext>
            </a:extLst>
          </p:cNvPr>
          <p:cNvSpPr>
            <a:spLocks noGrp="1"/>
          </p:cNvSpPr>
          <p:nvPr>
            <p:ph sz="half" idx="2"/>
          </p:nvPr>
        </p:nvSpPr>
        <p:spPr/>
        <p:txBody>
          <a:bodyPr vert="horz" lIns="91440" tIns="45720" rIns="91440" bIns="45720" rtlCol="0" anchor="t">
            <a:normAutofit/>
          </a:bodyPr>
          <a:lstStyle/>
          <a:p>
            <a:pPr marL="0" indent="0">
              <a:buNone/>
            </a:pPr>
            <a:r>
              <a:rPr lang="en-GB" dirty="0">
                <a:solidFill>
                  <a:srgbClr val="0070C0"/>
                </a:solidFill>
                <a:ea typeface="+mn-lt"/>
                <a:cs typeface="+mn-lt"/>
              </a:rPr>
              <a:t>Literature review</a:t>
            </a:r>
          </a:p>
          <a:p>
            <a:endParaRPr lang="en-GB" dirty="0">
              <a:solidFill>
                <a:srgbClr val="0070C0"/>
              </a:solidFill>
              <a:ea typeface="+mn-lt"/>
              <a:cs typeface="+mn-lt"/>
            </a:endParaRPr>
          </a:p>
          <a:p>
            <a:r>
              <a:rPr lang="en-GB" dirty="0">
                <a:solidFill>
                  <a:srgbClr val="0070C0"/>
                </a:solidFill>
                <a:ea typeface="+mn-lt"/>
                <a:cs typeface="+mn-lt"/>
              </a:rPr>
              <a:t>Demonstrate a detailed understanding of the chosen topic and rationale for choosing the research project.</a:t>
            </a:r>
          </a:p>
          <a:p>
            <a:r>
              <a:rPr lang="en-GB" dirty="0">
                <a:solidFill>
                  <a:srgbClr val="0070C0"/>
                </a:solidFill>
                <a:cs typeface="Arial"/>
              </a:rPr>
              <a:t>20 marks</a:t>
            </a:r>
          </a:p>
        </p:txBody>
      </p:sp>
      <p:pic>
        <p:nvPicPr>
          <p:cNvPr id="8" name="Audio 7">
            <a:hlinkClick r:id="" action="ppaction://media"/>
            <a:extLst>
              <a:ext uri="{FF2B5EF4-FFF2-40B4-BE49-F238E27FC236}">
                <a16:creationId xmlns:a16="http://schemas.microsoft.com/office/drawing/2014/main" id="{406C036C-B055-08DD-AA84-00FA9D865A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3308015"/>
      </p:ext>
    </p:extLst>
  </p:cSld>
  <p:clrMapOvr>
    <a:masterClrMapping/>
  </p:clrMapOvr>
  <mc:AlternateContent xmlns:mc="http://schemas.openxmlformats.org/markup-compatibility/2006" xmlns:p14="http://schemas.microsoft.com/office/powerpoint/2010/main">
    <mc:Choice Requires="p14">
      <p:transition spd="slow" p14:dur="2000" advTm="10741"/>
    </mc:Choice>
    <mc:Fallback xmlns="">
      <p:transition spd="slow" advTm="10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0DF2C1-E0B7-F130-EB1D-6E4D4D4A2DC6}"/>
              </a:ext>
            </a:extLst>
          </p:cNvPr>
          <p:cNvSpPr>
            <a:spLocks noGrp="1"/>
          </p:cNvSpPr>
          <p:nvPr>
            <p:ph sz="half" idx="1"/>
          </p:nvPr>
        </p:nvSpPr>
        <p:spPr>
          <a:xfrm>
            <a:off x="213783" y="1243542"/>
            <a:ext cx="10981266" cy="4351338"/>
          </a:xfrm>
        </p:spPr>
        <p:txBody>
          <a:bodyPr vert="horz" lIns="91440" tIns="45720" rIns="91440" bIns="45720" rtlCol="0" anchor="t">
            <a:normAutofit/>
          </a:bodyPr>
          <a:lstStyle/>
          <a:p>
            <a:pPr marL="0" indent="0">
              <a:buNone/>
            </a:pPr>
            <a:r>
              <a:rPr lang="cy-GB" b="1" dirty="0">
                <a:ea typeface="+mn-lt"/>
                <a:cs typeface="+mn-lt"/>
              </a:rPr>
              <a:t>Ystyriaethau methodolegol (1,500 gair)   /30</a:t>
            </a:r>
            <a:endParaRPr lang="en-GB" b="1" dirty="0">
              <a:ea typeface="+mn-lt"/>
              <a:cs typeface="+mn-lt"/>
            </a:endParaRPr>
          </a:p>
          <a:p>
            <a:pPr marL="0" indent="0">
              <a:buNone/>
            </a:pPr>
            <a:r>
              <a:rPr lang="cy-GB" dirty="0">
                <a:ea typeface="+mn-lt"/>
                <a:cs typeface="+mn-lt"/>
              </a:rPr>
              <a:t>Bydd yr adran yma yn disgrifio’r broses o sut y byddwch yn cynnal eich prosiect ymchwil ac yn gwerthuso'r dulliau a ddefnyddiwyd.</a:t>
            </a:r>
            <a:endParaRPr lang="en-GB" dirty="0">
              <a:ea typeface="+mn-lt"/>
              <a:cs typeface="+mn-lt"/>
            </a:endParaRPr>
          </a:p>
          <a:p>
            <a:pPr marL="0" indent="0">
              <a:buNone/>
            </a:pPr>
            <a:r>
              <a:rPr lang="cy-GB" dirty="0">
                <a:ea typeface="+mn-lt"/>
                <a:cs typeface="+mn-lt"/>
              </a:rPr>
              <a:t>Bydd angen i chi ysgrifennu am:</a:t>
            </a:r>
            <a:endParaRPr lang="en-GB" dirty="0">
              <a:ea typeface="+mn-lt"/>
              <a:cs typeface="+mn-lt"/>
            </a:endParaRPr>
          </a:p>
          <a:p>
            <a:pPr lvl="1"/>
            <a:r>
              <a:rPr lang="cy-GB" dirty="0">
                <a:ea typeface="+mn-lt"/>
                <a:cs typeface="+mn-lt"/>
              </a:rPr>
              <a:t>Y sampl a ddewiswyd gennych – pwy a ble? Bydd angen i chi ysgrifennu pam y dewisoch y sampl</a:t>
            </a:r>
            <a:endParaRPr lang="en-GB" dirty="0">
              <a:ea typeface="+mn-lt"/>
              <a:cs typeface="+mn-lt"/>
            </a:endParaRPr>
          </a:p>
          <a:p>
            <a:pPr lvl="1"/>
            <a:r>
              <a:rPr lang="cy-GB" dirty="0">
                <a:ea typeface="+mn-lt"/>
                <a:cs typeface="+mn-lt"/>
              </a:rPr>
              <a:t>Y dulliau a ddewiswyd gennych ar gyfer gwneud eich prosiect ymchwil (e.e. cyfweliadau, arsylwadau, holiaduron ag ati). </a:t>
            </a:r>
          </a:p>
          <a:p>
            <a:pPr lvl="1"/>
            <a:r>
              <a:rPr lang="cy-GB" dirty="0">
                <a:ea typeface="+mn-lt"/>
                <a:cs typeface="+mn-lt"/>
              </a:rPr>
              <a:t>Rhaid i chi ddisgrifio triongli, ei ddiben a pham roeddech chi'n teimlo bod ei angen/nad oedd ei angen ar gyfer eich prosiect ymchwil</a:t>
            </a:r>
            <a:endParaRPr lang="en-GB" dirty="0">
              <a:ea typeface="+mn-lt"/>
              <a:cs typeface="+mn-lt"/>
            </a:endParaRPr>
          </a:p>
          <a:p>
            <a:endParaRPr lang="en-GB" dirty="0">
              <a:cs typeface="Arial"/>
            </a:endParaRPr>
          </a:p>
        </p:txBody>
      </p:sp>
      <p:sp>
        <p:nvSpPr>
          <p:cNvPr id="6" name="Title 1">
            <a:extLst>
              <a:ext uri="{FF2B5EF4-FFF2-40B4-BE49-F238E27FC236}">
                <a16:creationId xmlns:a16="http://schemas.microsoft.com/office/drawing/2014/main" id="{597E81FC-0AF2-C977-7C87-19C12D203D4C}"/>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err="1"/>
              <a:t>Adran</a:t>
            </a:r>
            <a:r>
              <a:rPr lang="en-GB" altLang="en-US" sz="4800" dirty="0"/>
              <a:t> 2 </a:t>
            </a:r>
            <a:r>
              <a:rPr lang="en-GB" altLang="en-US" sz="4800" dirty="0">
                <a:solidFill>
                  <a:srgbClr val="000000"/>
                </a:solidFill>
              </a:rPr>
              <a:t>                  </a:t>
            </a:r>
            <a:r>
              <a:rPr lang="en-GB" altLang="en-US" sz="4800" dirty="0">
                <a:solidFill>
                  <a:srgbClr val="0070C0"/>
                </a:solidFill>
              </a:rPr>
              <a:t>Section 2</a:t>
            </a:r>
          </a:p>
        </p:txBody>
      </p:sp>
      <p:pic>
        <p:nvPicPr>
          <p:cNvPr id="7" name="Audio 6">
            <a:hlinkClick r:id="" action="ppaction://media"/>
            <a:extLst>
              <a:ext uri="{FF2B5EF4-FFF2-40B4-BE49-F238E27FC236}">
                <a16:creationId xmlns:a16="http://schemas.microsoft.com/office/drawing/2014/main" id="{C63D8641-EE8D-1013-5B29-E04F23B2B2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1778909"/>
      </p:ext>
    </p:extLst>
  </p:cSld>
  <p:clrMapOvr>
    <a:masterClrMapping/>
  </p:clrMapOvr>
  <mc:AlternateContent xmlns:mc="http://schemas.openxmlformats.org/markup-compatibility/2006" xmlns:p14="http://schemas.microsoft.com/office/powerpoint/2010/main">
    <mc:Choice Requires="p14">
      <p:transition spd="slow" p14:dur="2000" advTm="32837"/>
    </mc:Choice>
    <mc:Fallback xmlns="">
      <p:transition spd="slow" advTm="32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a:xfrm>
            <a:off x="76200" y="1846"/>
            <a:ext cx="10515600" cy="1325563"/>
          </a:xfrm>
        </p:spPr>
        <p:txBody>
          <a:bodyPr vert="horz" lIns="91440" tIns="45720" rIns="91440" bIns="45720" rtlCol="0" anchor="ctr">
            <a:noAutofit/>
          </a:bodyPr>
          <a:lstStyle/>
          <a:p>
            <a:r>
              <a:rPr lang="en-GB" altLang="en-US" sz="4800" dirty="0" err="1"/>
              <a:t>Adran</a:t>
            </a:r>
            <a:r>
              <a:rPr lang="en-GB" altLang="en-US" sz="4800" dirty="0"/>
              <a:t> 2 </a:t>
            </a:r>
            <a:r>
              <a:rPr lang="en-GB" altLang="en-US" sz="4800" dirty="0">
                <a:solidFill>
                  <a:srgbClr val="000000"/>
                </a:solidFill>
              </a:rPr>
              <a:t>                  </a:t>
            </a:r>
            <a:r>
              <a:rPr lang="en-GB" altLang="en-US" sz="4800" dirty="0">
                <a:solidFill>
                  <a:srgbClr val="0070C0"/>
                </a:solidFill>
              </a:rPr>
              <a:t>Section 2</a:t>
            </a:r>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1"/>
          </p:nvPr>
        </p:nvSpPr>
        <p:spPr>
          <a:xfrm>
            <a:off x="236140" y="1431329"/>
            <a:ext cx="11211146" cy="3989388"/>
          </a:xfrm>
        </p:spPr>
        <p:txBody>
          <a:bodyPr vert="horz" lIns="91440" tIns="45720" rIns="91440" bIns="45720" rtlCol="0" anchor="t">
            <a:noAutofit/>
          </a:bodyPr>
          <a:lstStyle/>
          <a:p>
            <a:pPr marL="0" indent="0">
              <a:buNone/>
              <a:defRPr/>
            </a:pPr>
            <a:r>
              <a:rPr lang="en-GB" b="1" dirty="0">
                <a:solidFill>
                  <a:srgbClr val="0070C0"/>
                </a:solidFill>
                <a:ea typeface="+mn-lt"/>
                <a:cs typeface="+mn-lt"/>
              </a:rPr>
              <a:t>Methodological considerations  1,500   /30</a:t>
            </a:r>
            <a:endParaRPr lang="en-US" b="1" dirty="0">
              <a:solidFill>
                <a:srgbClr val="0070C0"/>
              </a:solidFill>
              <a:cs typeface="Arial"/>
            </a:endParaRPr>
          </a:p>
          <a:p>
            <a:pPr>
              <a:buNone/>
              <a:defRPr/>
            </a:pPr>
            <a:r>
              <a:rPr lang="en-GB" dirty="0">
                <a:solidFill>
                  <a:srgbClr val="0070C0"/>
                </a:solidFill>
                <a:ea typeface="+mn-lt"/>
                <a:cs typeface="+mn-lt"/>
              </a:rPr>
              <a:t>This section will describe and the process of how you will conduct your research project and evaluate the methods used. </a:t>
            </a:r>
          </a:p>
          <a:p>
            <a:pPr>
              <a:buNone/>
              <a:defRPr/>
            </a:pPr>
            <a:r>
              <a:rPr lang="en-GB" dirty="0">
                <a:solidFill>
                  <a:srgbClr val="0070C0"/>
                </a:solidFill>
                <a:ea typeface="+mn-lt"/>
                <a:cs typeface="+mn-lt"/>
              </a:rPr>
              <a:t>You will need to write about:</a:t>
            </a:r>
          </a:p>
          <a:p>
            <a:pPr lvl="1">
              <a:buFont typeface="Arial"/>
              <a:buChar char="•"/>
              <a:defRPr/>
            </a:pPr>
            <a:r>
              <a:rPr lang="en-GB" dirty="0">
                <a:solidFill>
                  <a:srgbClr val="0070C0"/>
                </a:solidFill>
                <a:ea typeface="+mn-lt"/>
                <a:cs typeface="+mn-lt"/>
              </a:rPr>
              <a:t>Your chosen sample – who and where? You will need to write about why you chose the sample   </a:t>
            </a:r>
          </a:p>
          <a:p>
            <a:pPr lvl="1">
              <a:buFont typeface="Arial"/>
              <a:buChar char="•"/>
              <a:defRPr/>
            </a:pPr>
            <a:r>
              <a:rPr lang="en-GB" dirty="0">
                <a:solidFill>
                  <a:srgbClr val="0070C0"/>
                </a:solidFill>
                <a:ea typeface="+mn-lt"/>
                <a:cs typeface="+mn-lt"/>
              </a:rPr>
              <a:t>Your chosen methods for doing your research project (e.g. interview, observation, questionnaire etc).  </a:t>
            </a:r>
          </a:p>
          <a:p>
            <a:pPr lvl="1">
              <a:buFont typeface="Arial"/>
              <a:buChar char="•"/>
              <a:defRPr/>
            </a:pPr>
            <a:r>
              <a:rPr lang="en-GB" dirty="0">
                <a:solidFill>
                  <a:srgbClr val="0070C0"/>
                </a:solidFill>
                <a:ea typeface="+mn-lt"/>
                <a:cs typeface="+mn-lt"/>
              </a:rPr>
              <a:t>You must describe triangulation, the purpose of it and why you felt it was needed / not needed for your research project </a:t>
            </a: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p:txBody>
      </p:sp>
      <p:pic>
        <p:nvPicPr>
          <p:cNvPr id="6" name="Audio 5">
            <a:hlinkClick r:id="" action="ppaction://media"/>
            <a:extLst>
              <a:ext uri="{FF2B5EF4-FFF2-40B4-BE49-F238E27FC236}">
                <a16:creationId xmlns:a16="http://schemas.microsoft.com/office/drawing/2014/main" id="{512D9317-B367-3E23-DF15-1FF272752F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1171605"/>
      </p:ext>
    </p:extLst>
  </p:cSld>
  <p:clrMapOvr>
    <a:masterClrMapping/>
  </p:clrMapOvr>
  <mc:AlternateContent xmlns:mc="http://schemas.openxmlformats.org/markup-compatibility/2006" xmlns:p14="http://schemas.microsoft.com/office/powerpoint/2010/main">
    <mc:Choice Requires="p14">
      <p:transition spd="slow" p14:dur="2000" advTm="98592"/>
    </mc:Choice>
    <mc:Fallback xmlns="">
      <p:transition spd="slow" advTm="98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34C1-193A-138B-E433-377EAC312DE3}"/>
              </a:ext>
            </a:extLst>
          </p:cNvPr>
          <p:cNvSpPr>
            <a:spLocks noGrp="1"/>
          </p:cNvSpPr>
          <p:nvPr>
            <p:ph type="title"/>
          </p:nvPr>
        </p:nvSpPr>
        <p:spPr>
          <a:xfrm>
            <a:off x="224367" y="142875"/>
            <a:ext cx="10515600" cy="1325563"/>
          </a:xfrm>
        </p:spPr>
        <p:txBody>
          <a:bodyPr vert="horz" lIns="91440" tIns="45720" rIns="91440" bIns="45720" rtlCol="0" anchor="ctr">
            <a:noAutofit/>
          </a:bodyPr>
          <a:lstStyle/>
          <a:p>
            <a:r>
              <a:rPr lang="cy-GB" sz="4800" dirty="0">
                <a:ea typeface="+mj-lt"/>
                <a:cs typeface="+mj-lt"/>
              </a:rPr>
              <a:t>Sgiliau Gwybyddol a Deallusol</a:t>
            </a:r>
            <a:br>
              <a:rPr lang="cy-GB" sz="4800" dirty="0">
                <a:ea typeface="+mj-lt"/>
                <a:cs typeface="+mj-lt"/>
              </a:rPr>
            </a:br>
            <a:r>
              <a:rPr lang="en-GB" sz="4800" dirty="0">
                <a:solidFill>
                  <a:srgbClr val="0070C0"/>
                </a:solidFill>
                <a:ea typeface="+mj-lt"/>
                <a:cs typeface="+mj-lt"/>
              </a:rPr>
              <a:t>Cognitive and Intellectual Skills</a:t>
            </a:r>
            <a:endParaRPr lang="en-US" sz="4800" dirty="0">
              <a:solidFill>
                <a:srgbClr val="0070C0"/>
              </a:solidFill>
              <a:cs typeface="Arial"/>
            </a:endParaRPr>
          </a:p>
        </p:txBody>
      </p:sp>
      <p:sp>
        <p:nvSpPr>
          <p:cNvPr id="3" name="Content Placeholder 2">
            <a:extLst>
              <a:ext uri="{FF2B5EF4-FFF2-40B4-BE49-F238E27FC236}">
                <a16:creationId xmlns:a16="http://schemas.microsoft.com/office/drawing/2014/main" id="{E77FCF69-8A1E-D496-391C-AD0EA1F35BE8}"/>
              </a:ext>
            </a:extLst>
          </p:cNvPr>
          <p:cNvSpPr>
            <a:spLocks noGrp="1"/>
          </p:cNvSpPr>
          <p:nvPr>
            <p:ph sz="half" idx="1"/>
          </p:nvPr>
        </p:nvSpPr>
        <p:spPr>
          <a:xfrm>
            <a:off x="160867" y="1836209"/>
            <a:ext cx="5827183" cy="4351338"/>
          </a:xfrm>
        </p:spPr>
        <p:txBody>
          <a:bodyPr vert="horz" lIns="91440" tIns="45720" rIns="91440" bIns="45720" rtlCol="0" anchor="t">
            <a:normAutofit/>
          </a:bodyPr>
          <a:lstStyle/>
          <a:p>
            <a:r>
              <a:rPr lang="cy-GB" dirty="0">
                <a:ea typeface="+mn-lt"/>
                <a:cs typeface="+mn-lt"/>
              </a:rPr>
              <a:t>Ystyriaethau methodolegol</a:t>
            </a:r>
            <a:endParaRPr lang="en-GB" dirty="0">
              <a:ea typeface="+mn-lt"/>
              <a:cs typeface="+mn-lt"/>
            </a:endParaRPr>
          </a:p>
          <a:p>
            <a:r>
              <a:rPr lang="cy-GB" dirty="0">
                <a:ea typeface="+mn-lt"/>
                <a:cs typeface="+mn-lt"/>
              </a:rPr>
              <a:t>Penderfynu ar ddulliau ymchwil priodol ar gyfer pynciau ymchwil y blynyddoedd cynnar a'u cyfiawnhau</a:t>
            </a:r>
            <a:endParaRPr lang="en-GB" dirty="0">
              <a:ea typeface="+mn-lt"/>
              <a:cs typeface="+mn-lt"/>
            </a:endParaRPr>
          </a:p>
          <a:p>
            <a:r>
              <a:rPr lang="cy-GB" dirty="0">
                <a:ea typeface="+mn-lt"/>
                <a:cs typeface="+mn-lt"/>
              </a:rPr>
              <a:t>Dadansoddi </a:t>
            </a:r>
            <a:r>
              <a:rPr lang="cy-GB" dirty="0" err="1">
                <a:ea typeface="+mn-lt"/>
                <a:cs typeface="+mn-lt"/>
              </a:rPr>
              <a:t>methodolegau</a:t>
            </a:r>
            <a:r>
              <a:rPr lang="cy-GB" dirty="0">
                <a:ea typeface="+mn-lt"/>
                <a:cs typeface="+mn-lt"/>
              </a:rPr>
              <a:t> amrywiol a ddefnyddir mewn ymchwil blynyddoedd cynnar a dangos dealltwriaeth ddadansoddol o'u cryfderau, gwendidau a chyfyngiadau</a:t>
            </a:r>
            <a:endParaRPr lang="en-GB" dirty="0">
              <a:ea typeface="+mn-lt"/>
              <a:cs typeface="+mn-lt"/>
            </a:endParaRPr>
          </a:p>
          <a:p>
            <a:r>
              <a:rPr lang="cy-GB" dirty="0">
                <a:cs typeface="Arial"/>
              </a:rPr>
              <a:t>30 marc</a:t>
            </a:r>
          </a:p>
          <a:p>
            <a:endParaRPr lang="en-GB" dirty="0">
              <a:cs typeface="Arial"/>
            </a:endParaRPr>
          </a:p>
        </p:txBody>
      </p:sp>
      <p:sp>
        <p:nvSpPr>
          <p:cNvPr id="4" name="Content Placeholder 3">
            <a:extLst>
              <a:ext uri="{FF2B5EF4-FFF2-40B4-BE49-F238E27FC236}">
                <a16:creationId xmlns:a16="http://schemas.microsoft.com/office/drawing/2014/main" id="{E6382C50-5CD4-F861-74CA-E9AAA9183C64}"/>
              </a:ext>
            </a:extLst>
          </p:cNvPr>
          <p:cNvSpPr>
            <a:spLocks noGrp="1"/>
          </p:cNvSpPr>
          <p:nvPr>
            <p:ph sz="half" idx="2"/>
          </p:nvPr>
        </p:nvSpPr>
        <p:spPr>
          <a:xfrm>
            <a:off x="6172200" y="1825625"/>
            <a:ext cx="5774266" cy="4351338"/>
          </a:xfrm>
        </p:spPr>
        <p:txBody>
          <a:bodyPr vert="horz" lIns="91440" tIns="45720" rIns="91440" bIns="45720" rtlCol="0" anchor="t">
            <a:normAutofit/>
          </a:bodyPr>
          <a:lstStyle/>
          <a:p>
            <a:r>
              <a:rPr lang="en-GB" dirty="0">
                <a:solidFill>
                  <a:srgbClr val="0070C0"/>
                </a:solidFill>
                <a:ea typeface="+mn-lt"/>
                <a:cs typeface="+mn-lt"/>
              </a:rPr>
              <a:t>Methodological considerations </a:t>
            </a:r>
          </a:p>
          <a:p>
            <a:r>
              <a:rPr lang="en-GB" dirty="0">
                <a:solidFill>
                  <a:srgbClr val="0070C0"/>
                </a:solidFill>
                <a:ea typeface="+mn-lt"/>
                <a:cs typeface="+mn-lt"/>
              </a:rPr>
              <a:t>decide on and justify appropriate research methods for early years research topics</a:t>
            </a:r>
          </a:p>
          <a:p>
            <a:r>
              <a:rPr lang="en-GB" dirty="0">
                <a:solidFill>
                  <a:srgbClr val="0070C0"/>
                </a:solidFill>
                <a:ea typeface="+mn-lt"/>
                <a:cs typeface="+mn-lt"/>
              </a:rPr>
              <a:t>analyse various methodologies used in early years research and demonstrate analytic understanding of their strengths, weaknesses and limitations.</a:t>
            </a:r>
          </a:p>
          <a:p>
            <a:r>
              <a:rPr lang="en-GB" dirty="0">
                <a:solidFill>
                  <a:srgbClr val="0070C0"/>
                </a:solidFill>
                <a:cs typeface="Arial"/>
              </a:rPr>
              <a:t>30 marks</a:t>
            </a:r>
          </a:p>
        </p:txBody>
      </p:sp>
      <p:pic>
        <p:nvPicPr>
          <p:cNvPr id="8" name="Audio 7">
            <a:hlinkClick r:id="" action="ppaction://media"/>
            <a:extLst>
              <a:ext uri="{FF2B5EF4-FFF2-40B4-BE49-F238E27FC236}">
                <a16:creationId xmlns:a16="http://schemas.microsoft.com/office/drawing/2014/main" id="{5F99AD20-1F8A-34DF-D669-DD0311F7A2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6136136"/>
      </p:ext>
    </p:extLst>
  </p:cSld>
  <p:clrMapOvr>
    <a:masterClrMapping/>
  </p:clrMapOvr>
  <mc:AlternateContent xmlns:mc="http://schemas.openxmlformats.org/markup-compatibility/2006" xmlns:p14="http://schemas.microsoft.com/office/powerpoint/2010/main">
    <mc:Choice Requires="p14">
      <p:transition spd="slow" p14:dur="2000" advTm="54908"/>
    </mc:Choice>
    <mc:Fallback xmlns="">
      <p:transition spd="slow" advTm="54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20DA44-223A-9A49-81E7-E6850C7295BF}"/>
              </a:ext>
            </a:extLst>
          </p:cNvPr>
          <p:cNvSpPr>
            <a:spLocks noGrp="1"/>
          </p:cNvSpPr>
          <p:nvPr>
            <p:ph sz="half" idx="1"/>
          </p:nvPr>
        </p:nvSpPr>
        <p:spPr>
          <a:xfrm>
            <a:off x="76200" y="1222376"/>
            <a:ext cx="11785599" cy="4827586"/>
          </a:xfrm>
        </p:spPr>
        <p:txBody>
          <a:bodyPr vert="horz" lIns="91440" tIns="45720" rIns="91440" bIns="45720" rtlCol="0" anchor="t">
            <a:normAutofit/>
          </a:bodyPr>
          <a:lstStyle/>
          <a:p>
            <a:pPr marL="0" indent="0">
              <a:buNone/>
            </a:pPr>
            <a:r>
              <a:rPr lang="cy-GB" b="1" dirty="0">
                <a:ea typeface="+mn-lt"/>
                <a:cs typeface="+mn-lt"/>
              </a:rPr>
              <a:t>Ystyriaethau moesegol (1,500)  /30</a:t>
            </a:r>
            <a:endParaRPr lang="en-GB" b="1" dirty="0">
              <a:ea typeface="+mn-lt"/>
              <a:cs typeface="+mn-lt"/>
            </a:endParaRPr>
          </a:p>
          <a:p>
            <a:pPr marL="0" indent="0">
              <a:buNone/>
            </a:pPr>
            <a:r>
              <a:rPr lang="cy-GB" dirty="0">
                <a:ea typeface="+mn-lt"/>
                <a:cs typeface="+mn-lt"/>
              </a:rPr>
              <a:t>Bydd yr adran yma yn dangos ymwybyddiaeth feirniadol o faterion moesegol sy'n ymwneud â gweithio ac ymchwilio gyda phlant ifanc ac ar eu cyfer.</a:t>
            </a:r>
            <a:endParaRPr lang="en-GB" dirty="0">
              <a:ea typeface="+mn-lt"/>
              <a:cs typeface="+mn-lt"/>
            </a:endParaRPr>
          </a:p>
          <a:p>
            <a:pPr marL="0" indent="0">
              <a:buNone/>
            </a:pPr>
            <a:r>
              <a:rPr lang="cy-GB" dirty="0">
                <a:ea typeface="+mn-lt"/>
                <a:cs typeface="+mn-lt"/>
              </a:rPr>
              <a:t>Yn yr adran yma, bydd angen ichi ystyried eich dewis astudiaeth ymchwil a:</a:t>
            </a:r>
            <a:endParaRPr lang="en-GB" dirty="0">
              <a:ea typeface="+mn-lt"/>
              <a:cs typeface="+mn-lt"/>
            </a:endParaRPr>
          </a:p>
          <a:p>
            <a:pPr lvl="1"/>
            <a:r>
              <a:rPr lang="cy-GB" dirty="0">
                <a:ea typeface="+mn-lt"/>
                <a:cs typeface="+mn-lt"/>
              </a:rPr>
              <a:t>Sut i gael caniatâd gan gyfranogwyr a sut y byddwch yn gwybod os nad ydynt am gymryd rhan</a:t>
            </a:r>
            <a:endParaRPr lang="en-GB" dirty="0">
              <a:ea typeface="+mn-lt"/>
              <a:cs typeface="+mn-lt"/>
            </a:endParaRPr>
          </a:p>
          <a:p>
            <a:pPr lvl="1"/>
            <a:r>
              <a:rPr lang="cy-GB" dirty="0">
                <a:ea typeface="+mn-lt"/>
                <a:cs typeface="+mn-lt"/>
              </a:rPr>
              <a:t>Sut i wneud yn siŵr eich bod yn gallu diogelu cyfrinachedd ac anhysbysrwydd</a:t>
            </a:r>
            <a:endParaRPr lang="en-GB" dirty="0">
              <a:ea typeface="+mn-lt"/>
              <a:cs typeface="+mn-lt"/>
            </a:endParaRPr>
          </a:p>
          <a:p>
            <a:pPr lvl="1"/>
            <a:r>
              <a:rPr lang="cy-GB" dirty="0">
                <a:ea typeface="+mn-lt"/>
                <a:cs typeface="+mn-lt"/>
              </a:rPr>
              <a:t>Sut i leihau risg i'r cyfranogwr, yr ymchwilydd a'r Brifysgol wrth gynnal eich prosiect ymchwil</a:t>
            </a:r>
            <a:endParaRPr lang="en-GB" dirty="0">
              <a:ea typeface="+mn-lt"/>
              <a:cs typeface="+mn-lt"/>
            </a:endParaRPr>
          </a:p>
          <a:p>
            <a:pPr lvl="1"/>
            <a:r>
              <a:rPr lang="cy-GB" dirty="0">
                <a:ea typeface="+mn-lt"/>
                <a:cs typeface="+mn-lt"/>
              </a:rPr>
              <a:t>Sut i gasglu a storio eich data yn unol â chanllawiau a deddfwriaeth</a:t>
            </a:r>
            <a:endParaRPr lang="en-GB" dirty="0">
              <a:ea typeface="+mn-lt"/>
              <a:cs typeface="+mn-lt"/>
            </a:endParaRPr>
          </a:p>
          <a:p>
            <a:endParaRPr lang="en-GB" dirty="0">
              <a:cs typeface="Arial"/>
            </a:endParaRPr>
          </a:p>
        </p:txBody>
      </p:sp>
      <p:sp>
        <p:nvSpPr>
          <p:cNvPr id="6" name="Title 1">
            <a:extLst>
              <a:ext uri="{FF2B5EF4-FFF2-40B4-BE49-F238E27FC236}">
                <a16:creationId xmlns:a16="http://schemas.microsoft.com/office/drawing/2014/main" id="{5F81F48B-509D-DE84-9B71-09B45A2C5B8C}"/>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err="1"/>
              <a:t>Adran</a:t>
            </a:r>
            <a:r>
              <a:rPr lang="en-GB" altLang="en-US" sz="4800" dirty="0"/>
              <a:t> 3</a:t>
            </a:r>
            <a:r>
              <a:rPr lang="en-GB" altLang="en-US" sz="4800" dirty="0">
                <a:solidFill>
                  <a:srgbClr val="000000"/>
                </a:solidFill>
              </a:rPr>
              <a:t>                  </a:t>
            </a:r>
            <a:r>
              <a:rPr lang="en-GB" altLang="en-US" sz="4800" dirty="0">
                <a:solidFill>
                  <a:srgbClr val="0070C0"/>
                </a:solidFill>
              </a:rPr>
              <a:t>Section 3</a:t>
            </a:r>
          </a:p>
        </p:txBody>
      </p:sp>
      <p:pic>
        <p:nvPicPr>
          <p:cNvPr id="7" name="Audio 6">
            <a:hlinkClick r:id="" action="ppaction://media"/>
            <a:extLst>
              <a:ext uri="{FF2B5EF4-FFF2-40B4-BE49-F238E27FC236}">
                <a16:creationId xmlns:a16="http://schemas.microsoft.com/office/drawing/2014/main" id="{F6C77AF4-B16C-BC93-024B-1142350697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2131974"/>
      </p:ext>
    </p:extLst>
  </p:cSld>
  <p:clrMapOvr>
    <a:masterClrMapping/>
  </p:clrMapOvr>
  <mc:AlternateContent xmlns:mc="http://schemas.openxmlformats.org/markup-compatibility/2006" xmlns:p14="http://schemas.microsoft.com/office/powerpoint/2010/main">
    <mc:Choice Requires="p14">
      <p:transition spd="slow" p14:dur="2000" advTm="1327"/>
    </mc:Choice>
    <mc:Fallback xmlns="">
      <p:transition spd="slow" advTm="1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FFA619-0EFE-9921-30C8-CBD29C3F1F00}"/>
              </a:ext>
            </a:extLst>
          </p:cNvPr>
          <p:cNvSpPr>
            <a:spLocks noGrp="1"/>
          </p:cNvSpPr>
          <p:nvPr>
            <p:ph sz="half" idx="1"/>
          </p:nvPr>
        </p:nvSpPr>
        <p:spPr>
          <a:xfrm>
            <a:off x="182033" y="1243542"/>
            <a:ext cx="10938933" cy="4351338"/>
          </a:xfrm>
        </p:spPr>
        <p:txBody>
          <a:bodyPr vert="horz" lIns="91440" tIns="45720" rIns="91440" bIns="45720" rtlCol="0" anchor="t">
            <a:normAutofit fontScale="92500" lnSpcReduction="20000"/>
          </a:bodyPr>
          <a:lstStyle/>
          <a:p>
            <a:r>
              <a:rPr lang="en-GB" sz="2600" b="1" dirty="0">
                <a:ea typeface="+mn-lt"/>
                <a:cs typeface="+mn-lt"/>
              </a:rPr>
              <a:t>Ethical considerations (1,500)   /30</a:t>
            </a:r>
          </a:p>
          <a:p>
            <a:endParaRPr lang="en-GB" sz="2600" dirty="0">
              <a:ea typeface="+mn-lt"/>
              <a:cs typeface="+mn-lt"/>
            </a:endParaRPr>
          </a:p>
          <a:p>
            <a:r>
              <a:rPr lang="en-GB" sz="2600" dirty="0">
                <a:ea typeface="+mn-lt"/>
                <a:cs typeface="+mn-lt"/>
              </a:rPr>
              <a:t>This section will demonstrate a critical awareness of ethical issues related to working and researching with and for young children. </a:t>
            </a:r>
          </a:p>
          <a:p>
            <a:endParaRPr lang="en-GB" sz="2600" dirty="0">
              <a:ea typeface="+mn-lt"/>
              <a:cs typeface="+mn-lt"/>
            </a:endParaRPr>
          </a:p>
          <a:p>
            <a:r>
              <a:rPr lang="en-GB" sz="2600" dirty="0">
                <a:ea typeface="+mn-lt"/>
                <a:cs typeface="+mn-lt"/>
              </a:rPr>
              <a:t>In this section you will need to consider your chosen research study and:</a:t>
            </a:r>
          </a:p>
          <a:p>
            <a:endParaRPr lang="en-GB" dirty="0">
              <a:ea typeface="+mn-lt"/>
              <a:cs typeface="+mn-lt"/>
            </a:endParaRPr>
          </a:p>
          <a:p>
            <a:pPr lvl="1"/>
            <a:r>
              <a:rPr lang="en-GB" dirty="0">
                <a:ea typeface="+mn-lt"/>
                <a:cs typeface="+mn-lt"/>
              </a:rPr>
              <a:t>How to gain consent from participants and how you will know if they do not want to participate</a:t>
            </a:r>
          </a:p>
          <a:p>
            <a:pPr lvl="1"/>
            <a:r>
              <a:rPr lang="en-GB" dirty="0">
                <a:ea typeface="+mn-lt"/>
                <a:cs typeface="+mn-lt"/>
              </a:rPr>
              <a:t>How to make sure you are able to protect confidentiality and anonymity </a:t>
            </a:r>
          </a:p>
          <a:p>
            <a:pPr lvl="1"/>
            <a:r>
              <a:rPr lang="en-GB" dirty="0">
                <a:ea typeface="+mn-lt"/>
                <a:cs typeface="+mn-lt"/>
              </a:rPr>
              <a:t>How to reduce risk to the participant, the researcher and the university in conducting your research project</a:t>
            </a:r>
          </a:p>
          <a:p>
            <a:pPr lvl="1"/>
            <a:r>
              <a:rPr lang="en-GB" dirty="0">
                <a:ea typeface="+mn-lt"/>
                <a:cs typeface="+mn-lt"/>
              </a:rPr>
              <a:t>How to collect and store your data in line with guidelines and legislation</a:t>
            </a:r>
          </a:p>
          <a:p>
            <a:endParaRPr lang="en-GB" dirty="0">
              <a:cs typeface="Arial"/>
            </a:endParaRPr>
          </a:p>
        </p:txBody>
      </p:sp>
      <p:sp>
        <p:nvSpPr>
          <p:cNvPr id="6" name="Title 1">
            <a:extLst>
              <a:ext uri="{FF2B5EF4-FFF2-40B4-BE49-F238E27FC236}">
                <a16:creationId xmlns:a16="http://schemas.microsoft.com/office/drawing/2014/main" id="{91C535D2-176E-080E-B4D2-99AAF1F52E97}"/>
              </a:ext>
            </a:extLst>
          </p:cNvPr>
          <p:cNvSpPr txBox="1">
            <a:spLocks/>
          </p:cNvSpPr>
          <p:nvPr/>
        </p:nvSpPr>
        <p:spPr>
          <a:xfrm>
            <a:off x="76200" y="184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800" dirty="0" err="1"/>
              <a:t>Adran</a:t>
            </a:r>
            <a:r>
              <a:rPr lang="en-GB" altLang="en-US" sz="4800" dirty="0"/>
              <a:t> 3 </a:t>
            </a:r>
            <a:r>
              <a:rPr lang="en-GB" altLang="en-US" sz="4800" dirty="0">
                <a:solidFill>
                  <a:srgbClr val="000000"/>
                </a:solidFill>
              </a:rPr>
              <a:t>                  </a:t>
            </a:r>
            <a:r>
              <a:rPr lang="en-GB" altLang="en-US" sz="4800" dirty="0">
                <a:solidFill>
                  <a:srgbClr val="0070C0"/>
                </a:solidFill>
              </a:rPr>
              <a:t>Section 3</a:t>
            </a:r>
          </a:p>
        </p:txBody>
      </p:sp>
      <p:pic>
        <p:nvPicPr>
          <p:cNvPr id="7" name="Audio 6">
            <a:hlinkClick r:id="" action="ppaction://media"/>
            <a:extLst>
              <a:ext uri="{FF2B5EF4-FFF2-40B4-BE49-F238E27FC236}">
                <a16:creationId xmlns:a16="http://schemas.microsoft.com/office/drawing/2014/main" id="{A00A3A6E-F0F3-1E85-5FC2-F65AB698E6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3088921"/>
      </p:ext>
    </p:extLst>
  </p:cSld>
  <p:clrMapOvr>
    <a:masterClrMapping/>
  </p:clrMapOvr>
  <mc:AlternateContent xmlns:mc="http://schemas.openxmlformats.org/markup-compatibility/2006" xmlns:p14="http://schemas.microsoft.com/office/powerpoint/2010/main">
    <mc:Choice Requires="p14">
      <p:transition spd="slow" p14:dur="2000" advTm="38388"/>
    </mc:Choice>
    <mc:Fallback xmlns="">
      <p:transition spd="slow" advTm="38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3A14-308A-0B99-75EB-F7205785E588}"/>
              </a:ext>
            </a:extLst>
          </p:cNvPr>
          <p:cNvSpPr>
            <a:spLocks noGrp="1"/>
          </p:cNvSpPr>
          <p:nvPr>
            <p:ph type="title"/>
          </p:nvPr>
        </p:nvSpPr>
        <p:spPr>
          <a:xfrm>
            <a:off x="404283" y="174625"/>
            <a:ext cx="10515600" cy="1325563"/>
          </a:xfrm>
        </p:spPr>
        <p:txBody>
          <a:bodyPr vert="horz" lIns="91440" tIns="45720" rIns="91440" bIns="45720" rtlCol="0" anchor="ctr">
            <a:noAutofit/>
          </a:bodyPr>
          <a:lstStyle/>
          <a:p>
            <a:r>
              <a:rPr lang="cy-GB" sz="4800" dirty="0">
                <a:ea typeface="+mj-lt"/>
                <a:cs typeface="+mj-lt"/>
              </a:rPr>
              <a:t>Sgiliau Cymhwyso Ymarferol  </a:t>
            </a:r>
            <a:br>
              <a:rPr lang="cy-GB" sz="4800" dirty="0">
                <a:ea typeface="+mj-lt"/>
                <a:cs typeface="+mj-lt"/>
              </a:rPr>
            </a:br>
            <a:r>
              <a:rPr lang="en-GB" sz="4800" dirty="0">
                <a:solidFill>
                  <a:srgbClr val="0070C0"/>
                </a:solidFill>
                <a:ea typeface="+mj-lt"/>
                <a:cs typeface="+mj-lt"/>
              </a:rPr>
              <a:t>Practical Application Skills</a:t>
            </a:r>
            <a:endParaRPr lang="en-US" sz="4800">
              <a:solidFill>
                <a:srgbClr val="0070C0"/>
              </a:solidFill>
              <a:cs typeface="Arial"/>
            </a:endParaRPr>
          </a:p>
        </p:txBody>
      </p:sp>
      <p:sp>
        <p:nvSpPr>
          <p:cNvPr id="3" name="Content Placeholder 2">
            <a:extLst>
              <a:ext uri="{FF2B5EF4-FFF2-40B4-BE49-F238E27FC236}">
                <a16:creationId xmlns:a16="http://schemas.microsoft.com/office/drawing/2014/main" id="{5E137447-A361-2F91-40F2-5C7A72503472}"/>
              </a:ext>
            </a:extLst>
          </p:cNvPr>
          <p:cNvSpPr>
            <a:spLocks noGrp="1"/>
          </p:cNvSpPr>
          <p:nvPr>
            <p:ph sz="half" idx="1"/>
          </p:nvPr>
        </p:nvSpPr>
        <p:spPr>
          <a:xfrm>
            <a:off x="234950" y="1825625"/>
            <a:ext cx="5784850" cy="4351338"/>
          </a:xfrm>
        </p:spPr>
        <p:txBody>
          <a:bodyPr vert="horz" lIns="91440" tIns="45720" rIns="91440" bIns="45720" rtlCol="0" anchor="t">
            <a:normAutofit/>
          </a:bodyPr>
          <a:lstStyle/>
          <a:p>
            <a:r>
              <a:rPr lang="cy-GB" dirty="0">
                <a:ea typeface="+mn-lt"/>
                <a:cs typeface="+mn-lt"/>
              </a:rPr>
              <a:t>Ystyriaethau moesegol</a:t>
            </a:r>
            <a:endParaRPr lang="en-GB" dirty="0">
              <a:ea typeface="+mn-lt"/>
              <a:cs typeface="+mn-lt"/>
            </a:endParaRPr>
          </a:p>
          <a:p>
            <a:endParaRPr lang="en-GB" dirty="0">
              <a:ea typeface="+mn-lt"/>
              <a:cs typeface="+mn-lt"/>
            </a:endParaRPr>
          </a:p>
          <a:p>
            <a:r>
              <a:rPr lang="cy-GB" dirty="0">
                <a:ea typeface="+mn-lt"/>
                <a:cs typeface="+mn-lt"/>
              </a:rPr>
              <a:t>Dangos ymwybyddiaeth feirniadol o faterion moesegol sy'n ymwneud â gweithio ac ymchwilio gyda ac ar gyfer plant ifanc a/neu ymarferwyr</a:t>
            </a:r>
            <a:endParaRPr lang="en-GB" dirty="0">
              <a:ea typeface="+mn-lt"/>
              <a:cs typeface="+mn-lt"/>
            </a:endParaRPr>
          </a:p>
          <a:p>
            <a:r>
              <a:rPr lang="en-GB" dirty="0">
                <a:cs typeface="Arial"/>
              </a:rPr>
              <a:t>30 marc</a:t>
            </a:r>
          </a:p>
        </p:txBody>
      </p:sp>
      <p:sp>
        <p:nvSpPr>
          <p:cNvPr id="4" name="Content Placeholder 3">
            <a:extLst>
              <a:ext uri="{FF2B5EF4-FFF2-40B4-BE49-F238E27FC236}">
                <a16:creationId xmlns:a16="http://schemas.microsoft.com/office/drawing/2014/main" id="{0227785E-E6D9-2452-7373-62827DBC67C7}"/>
              </a:ext>
            </a:extLst>
          </p:cNvPr>
          <p:cNvSpPr>
            <a:spLocks noGrp="1"/>
          </p:cNvSpPr>
          <p:nvPr>
            <p:ph sz="half" idx="2"/>
          </p:nvPr>
        </p:nvSpPr>
        <p:spPr>
          <a:xfrm>
            <a:off x="6172200" y="1825625"/>
            <a:ext cx="5689600" cy="4351338"/>
          </a:xfrm>
        </p:spPr>
        <p:txBody>
          <a:bodyPr vert="horz" lIns="91440" tIns="45720" rIns="91440" bIns="45720" rtlCol="0" anchor="t">
            <a:normAutofit/>
          </a:bodyPr>
          <a:lstStyle/>
          <a:p>
            <a:r>
              <a:rPr lang="en-GB" dirty="0">
                <a:solidFill>
                  <a:srgbClr val="0070C0"/>
                </a:solidFill>
                <a:ea typeface="+mn-lt"/>
                <a:cs typeface="+mn-lt"/>
              </a:rPr>
              <a:t>Ethical considerations</a:t>
            </a:r>
          </a:p>
          <a:p>
            <a:endParaRPr lang="en-GB" dirty="0">
              <a:solidFill>
                <a:srgbClr val="0070C0"/>
              </a:solidFill>
              <a:ea typeface="+mn-lt"/>
              <a:cs typeface="+mn-lt"/>
            </a:endParaRPr>
          </a:p>
          <a:p>
            <a:r>
              <a:rPr lang="en-GB" dirty="0">
                <a:solidFill>
                  <a:srgbClr val="0070C0"/>
                </a:solidFill>
                <a:ea typeface="+mn-lt"/>
                <a:cs typeface="+mn-lt"/>
              </a:rPr>
              <a:t>demonstrate a critical awareness of ethical issues related to working and researching with and for young children/ and or practitioners.</a:t>
            </a:r>
          </a:p>
          <a:p>
            <a:r>
              <a:rPr lang="en-GB" dirty="0">
                <a:solidFill>
                  <a:srgbClr val="0070C0"/>
                </a:solidFill>
                <a:cs typeface="Arial"/>
              </a:rPr>
              <a:t>30 marks</a:t>
            </a:r>
          </a:p>
        </p:txBody>
      </p:sp>
      <p:pic>
        <p:nvPicPr>
          <p:cNvPr id="8" name="Audio 7">
            <a:hlinkClick r:id="" action="ppaction://media"/>
            <a:extLst>
              <a:ext uri="{FF2B5EF4-FFF2-40B4-BE49-F238E27FC236}">
                <a16:creationId xmlns:a16="http://schemas.microsoft.com/office/drawing/2014/main" id="{3E0B57BC-DD9D-3208-6FBB-3E448DDB2F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2783384"/>
      </p:ext>
    </p:extLst>
  </p:cSld>
  <p:clrMapOvr>
    <a:masterClrMapping/>
  </p:clrMapOvr>
  <mc:AlternateContent xmlns:mc="http://schemas.openxmlformats.org/markup-compatibility/2006" xmlns:p14="http://schemas.microsoft.com/office/powerpoint/2010/main">
    <mc:Choice Requires="p14">
      <p:transition spd="slow" p14:dur="2000" advTm="23361"/>
    </mc:Choice>
    <mc:Fallback xmlns="">
      <p:transition spd="slow" advTm="2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91440" tIns="45720" rIns="91440" bIns="45720" rtlCol="0" anchor="ctr">
            <a:noAutofit/>
          </a:bodyPr>
          <a:lstStyle/>
          <a:p>
            <a:r>
              <a:rPr lang="en-GB" altLang="en-US" sz="4800" dirty="0" err="1"/>
              <a:t>Cyfeirio</a:t>
            </a:r>
            <a:br>
              <a:rPr lang="en-GB" altLang="en-US" sz="4800" dirty="0"/>
            </a:br>
            <a:r>
              <a:rPr lang="en-GB" altLang="en-US" sz="4800" dirty="0">
                <a:solidFill>
                  <a:srgbClr val="0070C0"/>
                </a:solidFill>
              </a:rPr>
              <a:t>Referencing</a:t>
            </a:r>
          </a:p>
        </p:txBody>
      </p:sp>
      <p:sp>
        <p:nvSpPr>
          <p:cNvPr id="29699" name="Content Placeholder 2">
            <a:extLst>
              <a:ext uri="{FF2B5EF4-FFF2-40B4-BE49-F238E27FC236}">
                <a16:creationId xmlns:a16="http://schemas.microsoft.com/office/drawing/2014/main" id="{D3AC259C-301C-C869-EBE4-930B6A80D9DA}"/>
              </a:ext>
            </a:extLst>
          </p:cNvPr>
          <p:cNvSpPr>
            <a:spLocks noGrp="1"/>
          </p:cNvSpPr>
          <p:nvPr>
            <p:ph sz="half" idx="1"/>
          </p:nvPr>
        </p:nvSpPr>
        <p:spPr>
          <a:xfrm>
            <a:off x="602876" y="1824318"/>
            <a:ext cx="4038600" cy="3989388"/>
          </a:xfrm>
        </p:spPr>
        <p:txBody>
          <a:bodyPr vert="horz" lIns="91440" tIns="45720" rIns="91440" bIns="45720" rtlCol="0" anchor="t">
            <a:normAutofit/>
          </a:bodyPr>
          <a:lstStyle/>
          <a:p>
            <a:pPr>
              <a:spcAft>
                <a:spcPts val="600"/>
              </a:spcAft>
            </a:pPr>
            <a:r>
              <a:rPr lang="en-GB" altLang="en-US" dirty="0" err="1">
                <a:latin typeface="Arial"/>
                <a:cs typeface="Times New Roman"/>
              </a:rPr>
              <a:t>Tystiolaeth</a:t>
            </a:r>
            <a:r>
              <a:rPr lang="en-GB" altLang="en-US" dirty="0">
                <a:latin typeface="Arial"/>
                <a:cs typeface="Times New Roman"/>
              </a:rPr>
              <a:t> o </a:t>
            </a:r>
            <a:r>
              <a:rPr lang="en-GB" altLang="en-US" dirty="0" err="1">
                <a:latin typeface="Arial"/>
                <a:cs typeface="Times New Roman"/>
              </a:rPr>
              <a:t>ddarllen</a:t>
            </a:r>
            <a:r>
              <a:rPr lang="en-GB" altLang="en-US" dirty="0">
                <a:latin typeface="Arial"/>
                <a:cs typeface="Times New Roman"/>
              </a:rPr>
              <a:t> </a:t>
            </a:r>
            <a:r>
              <a:rPr lang="en-GB" altLang="en-US" dirty="0" err="1">
                <a:latin typeface="Arial"/>
                <a:cs typeface="Times New Roman"/>
              </a:rPr>
              <a:t>priodol</a:t>
            </a:r>
            <a:r>
              <a:rPr lang="en-GB" altLang="en-US" dirty="0">
                <a:latin typeface="Arial"/>
                <a:cs typeface="Times New Roman"/>
              </a:rPr>
              <a:t> ac </a:t>
            </a:r>
            <a:r>
              <a:rPr lang="en-GB" altLang="en-US" dirty="0" err="1">
                <a:latin typeface="Arial"/>
                <a:cs typeface="Times New Roman"/>
              </a:rPr>
              <a:t>eang</a:t>
            </a:r>
            <a:r>
              <a:rPr lang="en-GB" altLang="en-US" dirty="0">
                <a:latin typeface="Arial"/>
                <a:cs typeface="Times New Roman"/>
              </a:rPr>
              <a:t> </a:t>
            </a:r>
            <a:endParaRPr lang="en-GB" altLang="en-US">
              <a:latin typeface="Arial"/>
              <a:cs typeface="Times New Roman" panose="02020603050405020304" pitchFamily="18" charset="0"/>
            </a:endParaRPr>
          </a:p>
          <a:p>
            <a:r>
              <a:rPr lang="en-GB" altLang="en-US" dirty="0" err="1">
                <a:latin typeface="Arial"/>
                <a:cs typeface="Times New Roman"/>
              </a:rPr>
              <a:t>Cyfeirnodi</a:t>
            </a:r>
            <a:r>
              <a:rPr lang="en-GB" altLang="en-US" dirty="0">
                <a:latin typeface="Arial"/>
                <a:cs typeface="Times New Roman"/>
              </a:rPr>
              <a:t> </a:t>
            </a:r>
            <a:r>
              <a:rPr lang="en-GB" altLang="en-US" dirty="0" err="1">
                <a:latin typeface="Arial"/>
                <a:cs typeface="Times New Roman"/>
              </a:rPr>
              <a:t>cywir</a:t>
            </a:r>
            <a:r>
              <a:rPr lang="en-GB" altLang="en-US" dirty="0">
                <a:latin typeface="Arial"/>
                <a:cs typeface="Times New Roman"/>
              </a:rPr>
              <a:t> o </a:t>
            </a:r>
            <a:r>
              <a:rPr lang="en-GB" altLang="en-US" dirty="0" err="1">
                <a:latin typeface="Arial"/>
                <a:cs typeface="Times New Roman"/>
              </a:rPr>
              <a:t>fewn</a:t>
            </a:r>
            <a:r>
              <a:rPr lang="en-GB" altLang="en-US" dirty="0">
                <a:latin typeface="Arial"/>
                <a:cs typeface="Times New Roman"/>
              </a:rPr>
              <a:t> y portfolio ac </a:t>
            </a:r>
            <a:r>
              <a:rPr lang="en-GB" altLang="en-US" dirty="0" err="1">
                <a:latin typeface="Arial"/>
                <a:cs typeface="Times New Roman"/>
              </a:rPr>
              <a:t>yn</a:t>
            </a:r>
            <a:r>
              <a:rPr lang="en-GB" altLang="en-US" dirty="0">
                <a:latin typeface="Arial"/>
                <a:cs typeface="Times New Roman"/>
              </a:rPr>
              <a:t> </a:t>
            </a:r>
            <a:r>
              <a:rPr lang="en-GB" altLang="en-US" dirty="0" err="1">
                <a:latin typeface="Arial"/>
                <a:cs typeface="Times New Roman"/>
              </a:rPr>
              <a:t>eich</a:t>
            </a:r>
            <a:r>
              <a:rPr lang="en-GB" altLang="en-US" dirty="0">
                <a:latin typeface="Arial"/>
                <a:cs typeface="Times New Roman"/>
              </a:rPr>
              <a:t> </a:t>
            </a:r>
            <a:r>
              <a:rPr lang="en-GB" altLang="en-US" dirty="0" err="1">
                <a:latin typeface="Arial"/>
                <a:cs typeface="Times New Roman"/>
              </a:rPr>
              <a:t>rhestr</a:t>
            </a:r>
            <a:r>
              <a:rPr lang="en-GB" altLang="en-US" dirty="0">
                <a:latin typeface="Arial"/>
                <a:cs typeface="Times New Roman"/>
              </a:rPr>
              <a:t> </a:t>
            </a:r>
            <a:r>
              <a:rPr lang="en-GB" altLang="en-US" dirty="0" err="1">
                <a:latin typeface="Arial"/>
                <a:cs typeface="Times New Roman"/>
              </a:rPr>
              <a:t>cyfeirnodi</a:t>
            </a:r>
            <a:r>
              <a:rPr lang="en-GB" altLang="en-US" dirty="0">
                <a:latin typeface="Arial"/>
                <a:cs typeface="Times New Roman"/>
              </a:rPr>
              <a:t>.</a:t>
            </a:r>
          </a:p>
          <a:p>
            <a:r>
              <a:rPr lang="en-GB" altLang="en-US" dirty="0">
                <a:latin typeface="Arial"/>
                <a:cs typeface="Times New Roman"/>
              </a:rPr>
              <a:t>Marc 10</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a:xfrm>
            <a:off x="6172200" y="1600200"/>
            <a:ext cx="4038600" cy="3989388"/>
          </a:xfrm>
        </p:spPr>
        <p:txBody>
          <a:bodyPr vert="horz" lIns="91440" tIns="45720" rIns="91440" bIns="4572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a:p>
            <a:endParaRPr lang="en-GB" altLang="en-US"/>
          </a:p>
        </p:txBody>
      </p:sp>
      <p:pic>
        <p:nvPicPr>
          <p:cNvPr id="5" name="Audio 4">
            <a:hlinkClick r:id="" action="ppaction://media"/>
            <a:extLst>
              <a:ext uri="{FF2B5EF4-FFF2-40B4-BE49-F238E27FC236}">
                <a16:creationId xmlns:a16="http://schemas.microsoft.com/office/drawing/2014/main" id="{A562E43B-5D29-E69A-766F-ED24242EC2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518332"/>
      </p:ext>
    </p:extLst>
  </p:cSld>
  <p:clrMapOvr>
    <a:masterClrMapping/>
  </p:clrMapOvr>
  <mc:AlternateContent xmlns:mc="http://schemas.openxmlformats.org/markup-compatibility/2006" xmlns:p14="http://schemas.microsoft.com/office/powerpoint/2010/main">
    <mc:Choice Requires="p14">
      <p:transition spd="slow" p14:dur="2000" advTm="10722"/>
    </mc:Choice>
    <mc:Fallback xmlns="">
      <p:transition spd="slow" advTm="10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91440" tIns="45720" rIns="91440" bIns="45720" rtlCol="0" anchor="ctr">
            <a:noAutofit/>
          </a:bodyPr>
          <a:lstStyle/>
          <a:p>
            <a:r>
              <a:rPr lang="en-GB" altLang="en-US" sz="4800" dirty="0" err="1"/>
              <a:t>Sgiliau</a:t>
            </a:r>
            <a:r>
              <a:rPr lang="en-GB" altLang="en-US" sz="4800" dirty="0"/>
              <a:t> </a:t>
            </a:r>
            <a:r>
              <a:rPr lang="en-GB" altLang="en-US" sz="4800" dirty="0" err="1"/>
              <a:t>ar</a:t>
            </a:r>
            <a:r>
              <a:rPr lang="en-GB" altLang="en-US" sz="4800" dirty="0"/>
              <a:t> </a:t>
            </a:r>
            <a:r>
              <a:rPr lang="en-GB" altLang="en-US" sz="4800" dirty="0" err="1"/>
              <a:t>gyfer</a:t>
            </a:r>
            <a:r>
              <a:rPr lang="en-GB" altLang="en-US" sz="4800" dirty="0"/>
              <a:t> </a:t>
            </a:r>
            <a:r>
              <a:rPr lang="en-GB" altLang="en-US" sz="4800" dirty="0" err="1"/>
              <a:t>Arfer</a:t>
            </a:r>
            <a:r>
              <a:rPr lang="en-GB" altLang="en-US" sz="4800" dirty="0"/>
              <a:t> </a:t>
            </a:r>
            <a:r>
              <a:rPr lang="en-GB" altLang="en-US" sz="4800" dirty="0" err="1"/>
              <a:t>Proffesiynol</a:t>
            </a:r>
            <a:r>
              <a:rPr lang="en-GB" altLang="en-US" sz="4800" dirty="0"/>
              <a:t> </a:t>
            </a:r>
            <a:br>
              <a:rPr lang="en-GB" altLang="en-US" sz="4800" dirty="0"/>
            </a:br>
            <a:r>
              <a:rPr lang="en-GB" altLang="en-US" sz="4800" dirty="0">
                <a:solidFill>
                  <a:srgbClr val="0070C0"/>
                </a:solidFill>
              </a:rPr>
              <a:t>Skills for Professional Practice</a:t>
            </a:r>
          </a:p>
        </p:txBody>
      </p:sp>
      <p:sp>
        <p:nvSpPr>
          <p:cNvPr id="31747" name="Content Placeholder 2">
            <a:extLst>
              <a:ext uri="{FF2B5EF4-FFF2-40B4-BE49-F238E27FC236}">
                <a16:creationId xmlns:a16="http://schemas.microsoft.com/office/drawing/2014/main" id="{1167A378-EA7A-920C-43A2-9D341B5E4ED8}"/>
              </a:ext>
            </a:extLst>
          </p:cNvPr>
          <p:cNvSpPr>
            <a:spLocks noGrp="1"/>
          </p:cNvSpPr>
          <p:nvPr>
            <p:ph sz="half" idx="1"/>
          </p:nvPr>
        </p:nvSpPr>
        <p:spPr>
          <a:xfrm>
            <a:off x="838200" y="1790700"/>
            <a:ext cx="4890247" cy="3989388"/>
          </a:xfrm>
        </p:spPr>
        <p:txBody>
          <a:bodyPr/>
          <a:lstStyle/>
          <a:p>
            <a:r>
              <a:rPr lang="en-GB" altLang="en-US"/>
              <a:t>Bod eich gwaith ysgrifenedig wedi ei strwythuro yn dda a chyflwyno yn gywir ac yn broffesiynol igwrdd a gofynion y portfolio. </a:t>
            </a:r>
          </a:p>
          <a:p>
            <a:r>
              <a:rPr lang="en-GB" altLang="en-US"/>
              <a:t>Marc 10</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a:xfrm>
            <a:off x="6990229" y="1869141"/>
            <a:ext cx="4598894" cy="3989388"/>
          </a:xfrm>
        </p:spPr>
        <p:txBody>
          <a:bodyPr vert="horz" lIns="91440" tIns="45720" rIns="91440" bIns="45720" rtlCol="0" anchor="t">
            <a:normAutofit/>
          </a:bodyPr>
          <a:lstStyle/>
          <a:p>
            <a:r>
              <a:rPr lang="en-GB" altLang="en-US" dirty="0">
                <a:solidFill>
                  <a:srgbClr val="0070C0"/>
                </a:solidFill>
              </a:rPr>
              <a:t>Written work is well-structured and presented correctly and professionally meeting the requirements of the portfolio.</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p:txBody>
      </p:sp>
      <p:pic>
        <p:nvPicPr>
          <p:cNvPr id="5" name="Audio 4">
            <a:hlinkClick r:id="" action="ppaction://media"/>
            <a:extLst>
              <a:ext uri="{FF2B5EF4-FFF2-40B4-BE49-F238E27FC236}">
                <a16:creationId xmlns:a16="http://schemas.microsoft.com/office/drawing/2014/main" id="{B5985D6E-EFFD-D049-277C-5C01DE06B26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8048972"/>
      </p:ext>
    </p:extLst>
  </p:cSld>
  <p:clrMapOvr>
    <a:masterClrMapping/>
  </p:clrMapOvr>
  <mc:AlternateContent xmlns:mc="http://schemas.openxmlformats.org/markup-compatibility/2006" xmlns:p14="http://schemas.microsoft.com/office/powerpoint/2010/main">
    <mc:Choice Requires="p14">
      <p:transition spd="slow" p14:dur="2000" advTm="9421"/>
    </mc:Choice>
    <mc:Fallback xmlns="">
      <p:transition spd="slow" advTm="9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EBB5-2A99-0B1C-6C79-29C611A15D2C}"/>
              </a:ext>
            </a:extLst>
          </p:cNvPr>
          <p:cNvSpPr>
            <a:spLocks noGrp="1"/>
          </p:cNvSpPr>
          <p:nvPr>
            <p:ph type="title"/>
          </p:nvPr>
        </p:nvSpPr>
        <p:spPr/>
        <p:txBody>
          <a:bodyPr/>
          <a:lstStyle/>
          <a:p>
            <a:r>
              <a:rPr lang="en-GB" dirty="0"/>
              <a:t>DA am aseiniad yma – </a:t>
            </a:r>
            <a:r>
              <a:rPr lang="en-GB" dirty="0" err="1"/>
              <a:t>prawf</a:t>
            </a:r>
            <a:r>
              <a:rPr lang="en-GB" dirty="0"/>
              <a:t> darllen yn unig</a:t>
            </a:r>
          </a:p>
        </p:txBody>
      </p:sp>
      <p:pic>
        <p:nvPicPr>
          <p:cNvPr id="6" name="Content Placeholder 5">
            <a:extLst>
              <a:ext uri="{FF2B5EF4-FFF2-40B4-BE49-F238E27FC236}">
                <a16:creationId xmlns:a16="http://schemas.microsoft.com/office/drawing/2014/main" id="{5D4A7362-5AAF-7408-C59F-85E5A6B93DE2}"/>
              </a:ext>
            </a:extLst>
          </p:cNvPr>
          <p:cNvPicPr>
            <a:picLocks noGrp="1" noChangeAspect="1"/>
          </p:cNvPicPr>
          <p:nvPr>
            <p:ph sz="half" idx="1"/>
          </p:nvPr>
        </p:nvPicPr>
        <p:blipFill>
          <a:blip r:embed="rId4"/>
          <a:stretch>
            <a:fillRect/>
          </a:stretch>
        </p:blipFill>
        <p:spPr>
          <a:xfrm>
            <a:off x="533400" y="2279904"/>
            <a:ext cx="10796902" cy="1934439"/>
          </a:xfrm>
        </p:spPr>
      </p:pic>
      <p:pic>
        <p:nvPicPr>
          <p:cNvPr id="7" name="Audio 6">
            <a:hlinkClick r:id="" action="ppaction://media"/>
            <a:extLst>
              <a:ext uri="{FF2B5EF4-FFF2-40B4-BE49-F238E27FC236}">
                <a16:creationId xmlns:a16="http://schemas.microsoft.com/office/drawing/2014/main" id="{D42125EF-8637-B353-ED71-EF450E3B07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2497853"/>
      </p:ext>
    </p:extLst>
  </p:cSld>
  <p:clrMapOvr>
    <a:masterClrMapping/>
  </p:clrMapOvr>
  <mc:AlternateContent xmlns:mc="http://schemas.openxmlformats.org/markup-compatibility/2006" xmlns:p14="http://schemas.microsoft.com/office/powerpoint/2010/main">
    <mc:Choice Requires="p14">
      <p:transition spd="slow" p14:dur="2000" advTm="938"/>
    </mc:Choice>
    <mc:Fallback xmlns="">
      <p:transition spd="slow" advTm="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1FB3-D41B-21A3-D05A-C5E7A0D03975}"/>
              </a:ext>
            </a:extLst>
          </p:cNvPr>
          <p:cNvSpPr>
            <a:spLocks noGrp="1"/>
          </p:cNvSpPr>
          <p:nvPr>
            <p:ph type="title"/>
          </p:nvPr>
        </p:nvSpPr>
        <p:spPr/>
        <p:txBody>
          <a:bodyPr/>
          <a:lstStyle/>
          <a:p>
            <a:r>
              <a:rPr lang="en-GB" dirty="0">
                <a:solidFill>
                  <a:srgbClr val="0070C0"/>
                </a:solidFill>
              </a:rPr>
              <a:t>AI for this assignment – Proofreading only</a:t>
            </a:r>
          </a:p>
        </p:txBody>
      </p:sp>
      <p:pic>
        <p:nvPicPr>
          <p:cNvPr id="6" name="Content Placeholder 5">
            <a:extLst>
              <a:ext uri="{FF2B5EF4-FFF2-40B4-BE49-F238E27FC236}">
                <a16:creationId xmlns:a16="http://schemas.microsoft.com/office/drawing/2014/main" id="{00899FF0-7287-4B6E-4255-7BD9580E302D}"/>
              </a:ext>
            </a:extLst>
          </p:cNvPr>
          <p:cNvPicPr>
            <a:picLocks noGrp="1" noChangeAspect="1"/>
          </p:cNvPicPr>
          <p:nvPr>
            <p:ph sz="half" idx="1"/>
          </p:nvPr>
        </p:nvPicPr>
        <p:blipFill>
          <a:blip r:embed="rId4"/>
          <a:stretch>
            <a:fillRect/>
          </a:stretch>
        </p:blipFill>
        <p:spPr>
          <a:xfrm>
            <a:off x="1387347" y="2417129"/>
            <a:ext cx="9264908" cy="2023741"/>
          </a:xfrm>
        </p:spPr>
      </p:pic>
      <p:pic>
        <p:nvPicPr>
          <p:cNvPr id="7" name="Audio 6">
            <a:hlinkClick r:id="" action="ppaction://media"/>
            <a:extLst>
              <a:ext uri="{FF2B5EF4-FFF2-40B4-BE49-F238E27FC236}">
                <a16:creationId xmlns:a16="http://schemas.microsoft.com/office/drawing/2014/main" id="{D2C79252-F63C-DFC0-8180-F372DB176CB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4175590"/>
      </p:ext>
    </p:extLst>
  </p:cSld>
  <p:clrMapOvr>
    <a:masterClrMapping/>
  </p:clrMapOvr>
  <mc:AlternateContent xmlns:mc="http://schemas.openxmlformats.org/markup-compatibility/2006" xmlns:p14="http://schemas.microsoft.com/office/powerpoint/2010/main">
    <mc:Choice Requires="p14">
      <p:transition spd="slow" p14:dur="2000" advTm="44190"/>
    </mc:Choice>
    <mc:Fallback xmlns="">
      <p:transition spd="slow" advTm="44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a:xfrm>
            <a:off x="838200" y="40155"/>
            <a:ext cx="10515600" cy="1650533"/>
          </a:xfrm>
        </p:spPr>
        <p:txBody>
          <a:bodyPr>
            <a:normAutofit/>
          </a:bodyPr>
          <a:lstStyle/>
          <a:p>
            <a:pPr>
              <a:defRPr/>
            </a:pPr>
            <a:r>
              <a:rPr lang="en-GB" altLang="en-US" sz="4800" dirty="0" err="1"/>
              <a:t>Pethau</a:t>
            </a:r>
            <a:r>
              <a:rPr lang="en-GB" altLang="en-US" sz="4800" dirty="0"/>
              <a:t> </a:t>
            </a:r>
            <a:r>
              <a:rPr lang="en-GB" altLang="en-US" sz="4800" dirty="0" err="1"/>
              <a:t>i’w</a:t>
            </a:r>
            <a:r>
              <a:rPr lang="en-GB" altLang="en-US" sz="4800" dirty="0"/>
              <a:t> gofio</a:t>
            </a:r>
            <a:br>
              <a:rPr lang="en-GB" altLang="en-US" sz="4800" dirty="0"/>
            </a:br>
            <a:r>
              <a:rPr lang="en-GB" altLang="en-US" sz="48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9B1B6041-E57F-96F8-8C08-3D5E3D4B0BE3}"/>
              </a:ext>
            </a:extLst>
          </p:cNvPr>
          <p:cNvSpPr>
            <a:spLocks noGrp="1"/>
          </p:cNvSpPr>
          <p:nvPr>
            <p:ph sz="half" idx="1"/>
          </p:nvPr>
        </p:nvSpPr>
        <p:spPr>
          <a:xfrm>
            <a:off x="838200" y="1902759"/>
            <a:ext cx="4038600" cy="3989388"/>
          </a:xfrm>
        </p:spPr>
        <p:txBody>
          <a:bodyPr vert="horz" lIns="91440" tIns="45720" rIns="91440" bIns="45720" rtlCol="0" anchor="t">
            <a:normAutofit/>
          </a:bodyPr>
          <a:lstStyle/>
          <a:p>
            <a:pPr>
              <a:defRPr/>
            </a:pPr>
            <a:r>
              <a:rPr lang="en-GB" sz="2400" dirty="0" err="1">
                <a:latin typeface="+mj-lt"/>
              </a:rPr>
              <a:t>Cofwich</a:t>
            </a:r>
            <a:r>
              <a:rPr lang="en-GB" sz="2400" dirty="0">
                <a:latin typeface="+mj-lt"/>
              </a:rPr>
              <a:t> </a:t>
            </a:r>
            <a:r>
              <a:rPr lang="en-GB" sz="2400" dirty="0" err="1">
                <a:latin typeface="+mj-lt"/>
              </a:rPr>
              <a:t>i</a:t>
            </a:r>
            <a:r>
              <a:rPr lang="en-GB" sz="2400" dirty="0">
                <a:latin typeface="+mj-lt"/>
              </a:rPr>
              <a:t> </a:t>
            </a:r>
            <a:r>
              <a:rPr lang="en-GB" sz="2400" dirty="0" err="1">
                <a:latin typeface="+mj-lt"/>
              </a:rPr>
              <a:t>gyflwyno</a:t>
            </a:r>
            <a:r>
              <a:rPr lang="en-GB" sz="2400" dirty="0">
                <a:latin typeface="+mj-lt"/>
              </a:rPr>
              <a:t> </a:t>
            </a:r>
            <a:r>
              <a:rPr lang="en-GB" sz="2400" dirty="0" err="1">
                <a:latin typeface="+mj-lt"/>
              </a:rPr>
              <a:t>eich</a:t>
            </a:r>
            <a:r>
              <a:rPr lang="en-GB" sz="2400" dirty="0">
                <a:latin typeface="+mj-lt"/>
              </a:rPr>
              <a:t> </a:t>
            </a:r>
            <a:r>
              <a:rPr lang="en-GB" sz="2400" dirty="0" err="1">
                <a:latin typeface="+mj-lt"/>
              </a:rPr>
              <a:t>gwaith</a:t>
            </a:r>
            <a:r>
              <a:rPr lang="en-GB" sz="2400" dirty="0">
                <a:latin typeface="+mj-lt"/>
              </a:rPr>
              <a:t> </a:t>
            </a:r>
            <a:r>
              <a:rPr lang="en-GB" sz="2400" dirty="0" err="1">
                <a:latin typeface="+mj-lt"/>
              </a:rPr>
              <a:t>yn</a:t>
            </a:r>
            <a:r>
              <a:rPr lang="en-GB" sz="2400" dirty="0">
                <a:latin typeface="+mj-lt"/>
              </a:rPr>
              <a:t> </a:t>
            </a:r>
            <a:r>
              <a:rPr lang="en-GB" sz="2400" dirty="0" err="1">
                <a:latin typeface="+mj-lt"/>
              </a:rPr>
              <a:t>ôl</a:t>
            </a:r>
            <a:r>
              <a:rPr lang="en-GB" sz="2400" dirty="0">
                <a:latin typeface="+mj-lt"/>
              </a:rPr>
              <a:t> y </a:t>
            </a:r>
            <a:r>
              <a:rPr lang="en-GB" sz="2400" dirty="0" err="1">
                <a:latin typeface="+mj-lt"/>
              </a:rPr>
              <a:t>canllawiau</a:t>
            </a:r>
            <a:r>
              <a:rPr lang="en-GB" sz="2400" dirty="0">
                <a:latin typeface="+mj-lt"/>
              </a:rPr>
              <a:t> a </a:t>
            </a:r>
            <a:r>
              <a:rPr lang="en-GB" sz="2400" dirty="0" err="1">
                <a:latin typeface="+mj-lt"/>
              </a:rPr>
              <a:t>ddarperir</a:t>
            </a:r>
            <a:r>
              <a:rPr lang="en-GB" sz="2400" dirty="0">
                <a:latin typeface="+mj-lt"/>
              </a:rPr>
              <a:t> </a:t>
            </a:r>
            <a:r>
              <a:rPr lang="en-GB" sz="2400" dirty="0" err="1">
                <a:latin typeface="+mj-lt"/>
              </a:rPr>
              <a:t>i</a:t>
            </a:r>
            <a:r>
              <a:rPr lang="en-GB" sz="2400" dirty="0">
                <a:latin typeface="+mj-lt"/>
              </a:rPr>
              <a:t> chi </a:t>
            </a:r>
            <a:r>
              <a:rPr lang="en-GB" sz="2400" dirty="0" err="1">
                <a:latin typeface="+mj-lt"/>
              </a:rPr>
              <a:t>yn</a:t>
            </a:r>
            <a:r>
              <a:rPr lang="en-GB" sz="2400" dirty="0">
                <a:latin typeface="+mj-lt"/>
              </a:rPr>
              <a:t> y </a:t>
            </a:r>
            <a:r>
              <a:rPr lang="en-GB" sz="2400" dirty="0" err="1">
                <a:latin typeface="+mj-lt"/>
              </a:rPr>
              <a:t>Llawlyfr</a:t>
            </a:r>
            <a:r>
              <a:rPr lang="en-GB" sz="2400" dirty="0">
                <a:latin typeface="+mj-lt"/>
              </a:rPr>
              <a:t> Ysgol </a:t>
            </a:r>
            <a:r>
              <a:rPr lang="en-GB" sz="2400" dirty="0" err="1">
                <a:latin typeface="+mj-lt"/>
              </a:rPr>
              <a:t>Blynyddoedd</a:t>
            </a:r>
            <a:r>
              <a:rPr lang="en-GB" sz="2400" dirty="0">
                <a:latin typeface="+mj-lt"/>
              </a:rPr>
              <a:t> </a:t>
            </a:r>
            <a:r>
              <a:rPr lang="en-GB" sz="2400" dirty="0" err="1">
                <a:latin typeface="+mj-lt"/>
              </a:rPr>
              <a:t>Cynnar</a:t>
            </a:r>
            <a:endParaRPr lang="en-GB" sz="2400" dirty="0">
              <a:latin typeface="+mj-lt"/>
              <a:cs typeface="Arial"/>
            </a:endParaRPr>
          </a:p>
          <a:p>
            <a:pPr>
              <a:defRPr/>
            </a:pPr>
            <a:r>
              <a:rPr lang="en-GB" sz="2400" err="1">
                <a:latin typeface="+mj-lt"/>
              </a:rPr>
              <a:t>Lanlwythwch</a:t>
            </a:r>
            <a:r>
              <a:rPr lang="en-GB" sz="2400" dirty="0">
                <a:latin typeface="+mj-lt"/>
              </a:rPr>
              <a:t> </a:t>
            </a:r>
            <a:r>
              <a:rPr lang="en-GB" sz="2400" err="1">
                <a:latin typeface="+mj-lt"/>
              </a:rPr>
              <a:t>eich</a:t>
            </a:r>
            <a:r>
              <a:rPr lang="en-GB" sz="2400" dirty="0">
                <a:latin typeface="+mj-lt"/>
              </a:rPr>
              <a:t> </a:t>
            </a:r>
            <a:r>
              <a:rPr lang="en-GB" sz="2400" err="1">
                <a:latin typeface="+mj-lt"/>
              </a:rPr>
              <a:t>portffolio</a:t>
            </a:r>
            <a:r>
              <a:rPr lang="en-GB" sz="2400" dirty="0">
                <a:latin typeface="+mj-lt"/>
              </a:rPr>
              <a:t> </a:t>
            </a:r>
            <a:r>
              <a:rPr lang="en-GB" sz="2400" err="1">
                <a:latin typeface="+mj-lt"/>
              </a:rPr>
              <a:t>i</a:t>
            </a:r>
            <a:r>
              <a:rPr lang="en-GB" sz="2400" dirty="0">
                <a:latin typeface="+mj-lt"/>
              </a:rPr>
              <a:t> Moodle</a:t>
            </a:r>
            <a:endParaRPr lang="en-GB" sz="2400">
              <a:latin typeface="+mj-lt"/>
              <a:cs typeface="Arial"/>
            </a:endParaRPr>
          </a:p>
          <a:p>
            <a:pPr>
              <a:defRPr/>
            </a:pPr>
            <a:r>
              <a:rPr lang="en-GB" sz="2400" err="1">
                <a:latin typeface="+mj-lt"/>
              </a:rPr>
              <a:t>Manylion</a:t>
            </a:r>
            <a:r>
              <a:rPr lang="en-GB" sz="2400" dirty="0">
                <a:latin typeface="+mj-lt"/>
              </a:rPr>
              <a:t> </a:t>
            </a:r>
            <a:r>
              <a:rPr lang="en-GB" sz="2400" err="1">
                <a:latin typeface="+mj-lt"/>
              </a:rPr>
              <a:t>cyflwyno</a:t>
            </a:r>
            <a:endParaRPr lang="en-GB" sz="2400">
              <a:latin typeface="+mj-lt"/>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a:xfrm>
            <a:off x="6609229" y="1947582"/>
            <a:ext cx="4038600" cy="3989388"/>
          </a:xfrm>
        </p:spPr>
        <p:txBody>
          <a:bodyPr vert="horz" lIns="91440" tIns="45720" rIns="91440" bIns="45720" rtlCol="0" anchor="t">
            <a:normAutofit/>
          </a:bodyPr>
          <a:lstStyle/>
          <a:p>
            <a:r>
              <a:rPr lang="en-GB" altLang="en-US" sz="2400" dirty="0">
                <a:solidFill>
                  <a:srgbClr val="0070C0"/>
                </a:solidFill>
              </a:rPr>
              <a:t>Remember to present your work according to the guidance provided in the School of Early Years handbook</a:t>
            </a:r>
            <a:endParaRPr lang="en-GB" altLang="en-US" sz="2400" dirty="0">
              <a:solidFill>
                <a:srgbClr val="0070C0"/>
              </a:solidFill>
              <a:cs typeface="Arial"/>
            </a:endParaRPr>
          </a:p>
          <a:p>
            <a:r>
              <a:rPr lang="en-GB" altLang="en-US" sz="2400" dirty="0">
                <a:solidFill>
                  <a:srgbClr val="0070C0"/>
                </a:solidFill>
              </a:rPr>
              <a:t>Upload your portfolio onto Moodle</a:t>
            </a:r>
            <a:endParaRPr lang="en-GB" altLang="en-US" sz="2400" dirty="0">
              <a:solidFill>
                <a:srgbClr val="0070C0"/>
              </a:solidFill>
              <a:cs typeface="Arial"/>
            </a:endParaRPr>
          </a:p>
          <a:p>
            <a:r>
              <a:rPr lang="en-GB" altLang="en-US" sz="2400" dirty="0">
                <a:solidFill>
                  <a:srgbClr val="0070C0"/>
                </a:solidFill>
              </a:rPr>
              <a:t>Submission details</a:t>
            </a:r>
            <a:endParaRPr lang="en-GB" altLang="en-US" sz="2400" dirty="0">
              <a:solidFill>
                <a:srgbClr val="0070C0"/>
              </a:solidFill>
              <a:cs typeface="Arial"/>
            </a:endParaRPr>
          </a:p>
          <a:p>
            <a:endParaRPr lang="en-GB" altLang="en-US"/>
          </a:p>
        </p:txBody>
      </p:sp>
      <p:pic>
        <p:nvPicPr>
          <p:cNvPr id="7" name="Audio 6">
            <a:hlinkClick r:id="" action="ppaction://media"/>
            <a:extLst>
              <a:ext uri="{FF2B5EF4-FFF2-40B4-BE49-F238E27FC236}">
                <a16:creationId xmlns:a16="http://schemas.microsoft.com/office/drawing/2014/main" id="{24F2C311-6663-23A6-D7A8-D16FAFF23A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5669782"/>
      </p:ext>
    </p:extLst>
  </p:cSld>
  <p:clrMapOvr>
    <a:masterClrMapping/>
  </p:clrMapOvr>
  <mc:AlternateContent xmlns:mc="http://schemas.openxmlformats.org/markup-compatibility/2006" xmlns:p14="http://schemas.microsoft.com/office/powerpoint/2010/main">
    <mc:Choice Requires="p14">
      <p:transition spd="slow" p14:dur="2000" advTm="13199"/>
    </mc:Choice>
    <mc:Fallback xmlns="">
      <p:transition spd="slow" advTm="13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err="1">
                <a:latin typeface="Arial"/>
                <a:cs typeface="Arial"/>
              </a:rPr>
              <a:t>Materion</a:t>
            </a:r>
            <a:r>
              <a:rPr lang="en-GB" sz="4800" dirty="0">
                <a:latin typeface="Arial"/>
                <a:cs typeface="Arial"/>
              </a:rPr>
              <a:t> </a:t>
            </a:r>
            <a:r>
              <a:rPr lang="en-GB" sz="4800" dirty="0" err="1">
                <a:latin typeface="Arial"/>
                <a:cs typeface="Arial"/>
              </a:rPr>
              <a:t>TGCh</a:t>
            </a:r>
            <a:r>
              <a:rPr lang="en-GB" sz="4800" dirty="0">
                <a:latin typeface="Arial"/>
                <a:cs typeface="Arial"/>
              </a:rPr>
              <a:t>?</a:t>
            </a:r>
            <a:br>
              <a:rPr lang="en-GB" sz="4800" dirty="0">
                <a:latin typeface="Arial"/>
              </a:rPr>
            </a:br>
            <a:r>
              <a:rPr lang="en-GB" sz="4800" dirty="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dirty="0">
                <a:latin typeface="Arial"/>
                <a:cs typeface="Arial"/>
              </a:rPr>
              <a:t>Desg Gymorth TG</a:t>
            </a:r>
          </a:p>
          <a:p>
            <a:pPr>
              <a:defRPr/>
            </a:pPr>
            <a:r>
              <a:rPr lang="cy-GB" sz="2000" dirty="0">
                <a:latin typeface="Arial"/>
                <a:cs typeface="Arial"/>
                <a:hlinkClick r:id="rId5"/>
              </a:rPr>
              <a:t>ITServiceDesk@uwtsd.ac.uk</a:t>
            </a:r>
            <a:r>
              <a:rPr lang="cy-GB" sz="20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6"/>
              </a:rPr>
              <a:t>moodle@uwtsd.ac.uk</a:t>
            </a:r>
            <a:r>
              <a:rPr lang="cy-GB" dirty="0">
                <a:latin typeface="Arial"/>
                <a:cs typeface="Arial"/>
              </a:rPr>
              <a:t> </a:t>
            </a:r>
          </a:p>
          <a:p>
            <a:pPr marL="0" indent="0">
              <a:buNone/>
              <a:defRPr/>
            </a:pPr>
            <a:endParaRPr lang="cy-GB" sz="2400" dirty="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5">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dirty="0">
                <a:solidFill>
                  <a:srgbClr val="0070C0"/>
                </a:solidFill>
              </a:rPr>
              <a:t>0300 500 5055</a:t>
            </a:r>
            <a:endParaRPr lang="en-US">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6">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6">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pic>
        <p:nvPicPr>
          <p:cNvPr id="8" name="Audio 7">
            <a:hlinkClick r:id="" action="ppaction://media"/>
            <a:extLst>
              <a:ext uri="{FF2B5EF4-FFF2-40B4-BE49-F238E27FC236}">
                <a16:creationId xmlns:a16="http://schemas.microsoft.com/office/drawing/2014/main" id="{10EFD91F-3B92-C0E6-7388-2BE5220F259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2292470"/>
      </p:ext>
    </p:extLst>
  </p:cSld>
  <p:clrMapOvr>
    <a:masterClrMapping/>
  </p:clrMapOvr>
  <mc:AlternateContent xmlns:mc="http://schemas.openxmlformats.org/markup-compatibility/2006" xmlns:p14="http://schemas.microsoft.com/office/powerpoint/2010/main">
    <mc:Choice Requires="p14">
      <p:transition spd="slow" p14:dur="2000" advTm="19532"/>
    </mc:Choice>
    <mc:Fallback xmlns="">
      <p:transition spd="slow" advTm="19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r>
              <a:rPr lang="cy-GB" sz="4800" dirty="0">
                <a:latin typeface="Arial"/>
                <a:cs typeface="Arial"/>
              </a:rPr>
              <a:t>Cymorth o’r tîm</a:t>
            </a:r>
            <a:br>
              <a:rPr lang="cy-GB" sz="4800" dirty="0">
                <a:latin typeface="Arial"/>
              </a:rPr>
            </a:br>
            <a:r>
              <a:rPr lang="en-GB" sz="4800" dirty="0">
                <a:solidFill>
                  <a:srgbClr val="0070C0"/>
                </a:solidFill>
                <a:latin typeface="Arial"/>
                <a:cs typeface="Arial"/>
              </a:rPr>
              <a:t>Support from the team</a:t>
            </a:r>
          </a:p>
        </p:txBody>
      </p:sp>
      <p:sp>
        <p:nvSpPr>
          <p:cNvPr id="3" name="Content Placeholder 2"/>
          <p:cNvSpPr>
            <a:spLocks noGrp="1"/>
          </p:cNvSpPr>
          <p:nvPr>
            <p:ph sz="half" idx="1"/>
          </p:nvPr>
        </p:nvSpPr>
        <p:spPr>
          <a:xfrm>
            <a:off x="708877" y="1867812"/>
            <a:ext cx="4287827" cy="4821128"/>
          </a:xfrm>
        </p:spPr>
        <p:txBody>
          <a:bodyPr vert="horz" lIns="91440" tIns="45720" rIns="91440" bIns="45720" rtlCol="0" anchor="t">
            <a:normAutofit/>
          </a:bodyPr>
          <a:lstStyle/>
          <a:p>
            <a:r>
              <a:rPr lang="cy-GB" sz="2400" dirty="0">
                <a:latin typeface="Arial"/>
                <a:cs typeface="Arial"/>
              </a:rPr>
              <a:t>Ailddarllenwch y protocol Asesu (Moodle)</a:t>
            </a:r>
          </a:p>
          <a:p>
            <a:r>
              <a:rPr lang="cy-GB" sz="2400" dirty="0">
                <a:latin typeface="Arial"/>
                <a:cs typeface="Arial"/>
              </a:rPr>
              <a:t>Paratowch ar gyfer tiwtorialau</a:t>
            </a:r>
          </a:p>
          <a:p>
            <a:r>
              <a:rPr lang="cy-GB" sz="2400" dirty="0">
                <a:latin typeface="Arial"/>
                <a:cs typeface="Arial"/>
              </a:rPr>
              <a:t>Ymatebion i e-byst o fewn 48 awr (fel arfer oriau gweithio, Dydd Llun – Dydd Gwener)</a:t>
            </a:r>
          </a:p>
        </p:txBody>
      </p:sp>
      <p:sp>
        <p:nvSpPr>
          <p:cNvPr id="4" name="Content Placeholder 3"/>
          <p:cNvSpPr>
            <a:spLocks noGrp="1"/>
          </p:cNvSpPr>
          <p:nvPr>
            <p:ph sz="half" idx="2"/>
          </p:nvPr>
        </p:nvSpPr>
        <p:spPr>
          <a:xfrm>
            <a:off x="6220385" y="1789372"/>
            <a:ext cx="4331970" cy="4174709"/>
          </a:xfrm>
        </p:spPr>
        <p:txBody>
          <a:bodyPr vert="horz" lIns="91440" tIns="45720" rIns="91440" bIns="4572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pic>
        <p:nvPicPr>
          <p:cNvPr id="8" name="Audio 7">
            <a:hlinkClick r:id="" action="ppaction://media"/>
            <a:extLst>
              <a:ext uri="{FF2B5EF4-FFF2-40B4-BE49-F238E27FC236}">
                <a16:creationId xmlns:a16="http://schemas.microsoft.com/office/drawing/2014/main" id="{5DB352D2-6D1D-C87B-22EF-315AADF8CC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6288984"/>
      </p:ext>
    </p:extLst>
  </p:cSld>
  <p:clrMapOvr>
    <a:masterClrMapping/>
  </p:clrMapOvr>
  <mc:AlternateContent xmlns:mc="http://schemas.openxmlformats.org/markup-compatibility/2006" xmlns:p14="http://schemas.microsoft.com/office/powerpoint/2010/main">
    <mc:Choice Requires="p14">
      <p:transition spd="slow" p14:dur="2000" advTm="38484"/>
    </mc:Choice>
    <mc:Fallback xmlns="">
      <p:transition spd="slow" advTm="38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Cyflwyniadau Hwyr</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Late Submissions</a:t>
            </a:r>
          </a:p>
        </p:txBody>
      </p:sp>
      <p:sp>
        <p:nvSpPr>
          <p:cNvPr id="3" name="Content Placeholder 2"/>
          <p:cNvSpPr>
            <a:spLocks noGrp="1"/>
          </p:cNvSpPr>
          <p:nvPr>
            <p:ph sz="half" idx="1"/>
          </p:nvPr>
        </p:nvSpPr>
        <p:spPr>
          <a:xfrm>
            <a:off x="659614" y="1389713"/>
            <a:ext cx="4370708" cy="4417816"/>
          </a:xfrm>
        </p:spPr>
        <p:txBody>
          <a:bodyPr vert="horz" lIns="91440" tIns="45720" rIns="91440" bIns="45720" rtlCol="0" anchor="t">
            <a:normAutofit/>
          </a:bodyPr>
          <a:lstStyle/>
          <a:p>
            <a:r>
              <a:rPr lang="en-GB" err="1">
                <a:latin typeface="Arial"/>
                <a:cs typeface="Arial"/>
              </a:rPr>
              <a:t>Cyflwyno</a:t>
            </a:r>
            <a:r>
              <a:rPr lang="en-GB" dirty="0">
                <a:latin typeface="Arial"/>
                <a:cs typeface="Arial"/>
              </a:rPr>
              <a:t> o </a:t>
            </a:r>
            <a:r>
              <a:rPr lang="en-GB" err="1">
                <a:latin typeface="Arial"/>
                <a:cs typeface="Arial"/>
              </a:rPr>
              <a:t>fewn</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wedi'i</a:t>
            </a:r>
            <a:r>
              <a:rPr lang="en-GB" dirty="0">
                <a:latin typeface="Arial"/>
                <a:cs typeface="Arial"/>
              </a:rPr>
              <a:t> </a:t>
            </a:r>
            <a:r>
              <a:rPr lang="en-GB" err="1">
                <a:latin typeface="Arial"/>
                <a:cs typeface="Arial"/>
              </a:rPr>
              <a:t>gapio</a:t>
            </a:r>
            <a:r>
              <a:rPr lang="en-GB" dirty="0">
                <a:latin typeface="Arial"/>
                <a:cs typeface="Arial"/>
              </a:rPr>
              <a:t> </a:t>
            </a:r>
            <a:r>
              <a:rPr lang="en-GB" err="1">
                <a:latin typeface="Arial"/>
                <a:cs typeface="Arial"/>
              </a:rPr>
              <a:t>ar</a:t>
            </a:r>
            <a:r>
              <a:rPr lang="en-GB" dirty="0">
                <a:latin typeface="Arial"/>
                <a:cs typeface="Arial"/>
              </a:rPr>
              <a:t> 40%</a:t>
            </a:r>
          </a:p>
          <a:p>
            <a:endParaRPr lang="en-GB" dirty="0">
              <a:latin typeface="Arial"/>
              <a:cs typeface="Arial"/>
            </a:endParaRPr>
          </a:p>
          <a:p>
            <a:r>
              <a:rPr lang="en-GB" err="1">
                <a:latin typeface="Arial"/>
                <a:cs typeface="Arial"/>
              </a:rPr>
              <a:t>Cyflwyno</a:t>
            </a:r>
            <a:r>
              <a:rPr lang="en-GB" dirty="0">
                <a:latin typeface="Arial"/>
                <a:cs typeface="Arial"/>
              </a:rPr>
              <a:t> </a:t>
            </a:r>
            <a:r>
              <a:rPr lang="en-GB" err="1">
                <a:latin typeface="Arial"/>
                <a:cs typeface="Arial"/>
              </a:rPr>
              <a:t>ar</a:t>
            </a:r>
            <a:r>
              <a:rPr lang="en-GB" dirty="0">
                <a:latin typeface="Arial"/>
                <a:cs typeface="Arial"/>
              </a:rPr>
              <a:t> </a:t>
            </a:r>
            <a:r>
              <a:rPr lang="en-GB" err="1">
                <a:latin typeface="Arial"/>
                <a:cs typeface="Arial"/>
              </a:rPr>
              <a:t>ôl</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ni</a:t>
            </a:r>
            <a:r>
              <a:rPr lang="en-GB" dirty="0">
                <a:latin typeface="Arial"/>
                <a:cs typeface="Arial"/>
              </a:rPr>
              <a:t> </a:t>
            </a:r>
            <a:r>
              <a:rPr lang="en-GB" err="1">
                <a:latin typeface="Arial"/>
                <a:cs typeface="Arial"/>
              </a:rPr>
              <a:t>chaniateir</a:t>
            </a:r>
            <a:r>
              <a:rPr lang="en-GB" dirty="0">
                <a:latin typeface="Arial"/>
                <a:cs typeface="Arial"/>
              </a:rPr>
              <a:t> </a:t>
            </a:r>
            <a:r>
              <a:rPr lang="en-GB" err="1">
                <a:latin typeface="Arial"/>
                <a:cs typeface="Arial"/>
              </a:rPr>
              <a:t>i</a:t>
            </a:r>
            <a:r>
              <a:rPr lang="en-GB" dirty="0">
                <a:latin typeface="Arial"/>
                <a:cs typeface="Arial"/>
              </a:rPr>
              <a:t> staff </a:t>
            </a:r>
            <a:r>
              <a:rPr lang="en-GB" err="1">
                <a:latin typeface="Arial"/>
                <a:cs typeface="Arial"/>
              </a:rPr>
              <a:t>eich</a:t>
            </a:r>
            <a:r>
              <a:rPr lang="en-GB" dirty="0">
                <a:latin typeface="Arial"/>
                <a:cs typeface="Arial"/>
              </a:rPr>
              <a:t> </a:t>
            </a:r>
            <a:r>
              <a:rPr lang="en-GB" err="1">
                <a:latin typeface="Arial"/>
                <a:cs typeface="Arial"/>
              </a:rPr>
              <a:t>asesu</a:t>
            </a:r>
            <a:endParaRPr lang="en-GB">
              <a:latin typeface="Arial"/>
              <a:cs typeface="Arial"/>
            </a:endParaRPr>
          </a:p>
        </p:txBody>
      </p:sp>
      <p:sp>
        <p:nvSpPr>
          <p:cNvPr id="4" name="Content Placeholder 3"/>
          <p:cNvSpPr>
            <a:spLocks noGrp="1"/>
          </p:cNvSpPr>
          <p:nvPr>
            <p:ph sz="half" idx="2"/>
          </p:nvPr>
        </p:nvSpPr>
        <p:spPr>
          <a:xfrm>
            <a:off x="6276415" y="1344890"/>
            <a:ext cx="4127470"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pic>
        <p:nvPicPr>
          <p:cNvPr id="8" name="Audio 7">
            <a:hlinkClick r:id="" action="ppaction://media"/>
            <a:extLst>
              <a:ext uri="{FF2B5EF4-FFF2-40B4-BE49-F238E27FC236}">
                <a16:creationId xmlns:a16="http://schemas.microsoft.com/office/drawing/2014/main" id="{70DF0FB0-9C31-1E3A-695C-2B9BBCC716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9379398"/>
      </p:ext>
    </p:extLst>
  </p:cSld>
  <p:clrMapOvr>
    <a:masterClrMapping/>
  </p:clrMapOvr>
  <mc:AlternateContent xmlns:mc="http://schemas.openxmlformats.org/markup-compatibility/2006" xmlns:p14="http://schemas.microsoft.com/office/powerpoint/2010/main">
    <mc:Choice Requires="p14">
      <p:transition spd="slow" p14:dur="2000" advTm="13296"/>
    </mc:Choice>
    <mc:Fallback xmlns="">
      <p:transition spd="slow" advTm="13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Ystyriaethau olaf...</a:t>
            </a:r>
            <a:br>
              <a:rPr lang="cy-GB" sz="4800" dirty="0">
                <a:latin typeface="Arial"/>
              </a:rPr>
            </a:br>
            <a:r>
              <a:rPr lang="en-GB" sz="4800" dirty="0">
                <a:solidFill>
                  <a:srgbClr val="0070C0"/>
                </a:solidFill>
                <a:latin typeface="Arial"/>
                <a:cs typeface="Arial"/>
              </a:rPr>
              <a:t>Final considerations…</a:t>
            </a:r>
          </a:p>
        </p:txBody>
      </p:sp>
      <p:sp>
        <p:nvSpPr>
          <p:cNvPr id="3" name="Content Placeholder 2"/>
          <p:cNvSpPr>
            <a:spLocks noGrp="1"/>
          </p:cNvSpPr>
          <p:nvPr>
            <p:ph sz="half" idx="1"/>
          </p:nvPr>
        </p:nvSpPr>
        <p:spPr>
          <a:xfrm>
            <a:off x="244997" y="1389713"/>
            <a:ext cx="5390443" cy="4417816"/>
          </a:xfrm>
        </p:spPr>
        <p:txBody>
          <a:bodyPr vert="horz" lIns="91440" tIns="45720" rIns="91440" bIns="45720" rtlCol="0" anchor="t">
            <a:noAutofit/>
          </a:bodyPr>
          <a:lstStyle/>
          <a:p>
            <a:r>
              <a:rPr lang="en-GB" sz="2400" dirty="0" err="1">
                <a:latin typeface="Arial"/>
                <a:cs typeface="Arial"/>
              </a:rPr>
              <a:t>Manylion</a:t>
            </a:r>
            <a:r>
              <a:rPr lang="en-GB" sz="2400" dirty="0">
                <a:latin typeface="Arial"/>
                <a:cs typeface="Arial"/>
              </a:rPr>
              <a:t> </a:t>
            </a:r>
            <a:r>
              <a:rPr lang="en-GB" sz="2400" dirty="0" err="1">
                <a:latin typeface="Arial"/>
                <a:cs typeface="Arial"/>
              </a:rPr>
              <a:t>cyflwyno</a:t>
            </a:r>
            <a:r>
              <a:rPr lang="en-GB" sz="2400" dirty="0">
                <a:latin typeface="Arial"/>
                <a:cs typeface="Arial"/>
              </a:rPr>
              <a:t> – </a:t>
            </a:r>
            <a:r>
              <a:rPr lang="en-GB" sz="2400" dirty="0" err="1">
                <a:latin typeface="Arial"/>
                <a:cs typeface="Arial"/>
              </a:rPr>
              <a:t>llawlyfr</a:t>
            </a:r>
            <a:r>
              <a:rPr lang="en-GB" sz="2400" dirty="0">
                <a:latin typeface="Arial"/>
                <a:cs typeface="Arial"/>
              </a:rPr>
              <a:t> </a:t>
            </a:r>
            <a:r>
              <a:rPr lang="en-GB" sz="2400" dirty="0" err="1">
                <a:latin typeface="Arial"/>
                <a:cs typeface="Arial"/>
              </a:rPr>
              <a:t>modwl</a:t>
            </a:r>
            <a:r>
              <a:rPr lang="en-GB" sz="2400" dirty="0">
                <a:latin typeface="Arial"/>
                <a:cs typeface="Arial"/>
              </a:rPr>
              <a:t>/Panopto/Teams</a:t>
            </a:r>
          </a:p>
          <a:p>
            <a:r>
              <a:rPr lang="en-GB" sz="2400" dirty="0" err="1">
                <a:latin typeface="Arial"/>
                <a:cs typeface="Arial"/>
              </a:rPr>
              <a:t>Ymchwiliwch</a:t>
            </a:r>
            <a:r>
              <a:rPr lang="en-GB" sz="2400" dirty="0">
                <a:latin typeface="Arial"/>
                <a:cs typeface="Arial"/>
              </a:rPr>
              <a:t> o </a:t>
            </a:r>
            <a:r>
              <a:rPr lang="en-GB" sz="2400" dirty="0" err="1">
                <a:latin typeface="Arial"/>
                <a:cs typeface="Arial"/>
              </a:rPr>
              <a:t>ffynonellau</a:t>
            </a:r>
            <a:r>
              <a:rPr lang="en-GB" sz="2400" dirty="0">
                <a:latin typeface="Arial"/>
                <a:cs typeface="Arial"/>
              </a:rPr>
              <a:t> </a:t>
            </a:r>
            <a:r>
              <a:rPr lang="en-GB" sz="2400" dirty="0" err="1">
                <a:latin typeface="Arial"/>
                <a:cs typeface="Arial"/>
              </a:rPr>
              <a:t>academaidd</a:t>
            </a:r>
            <a:r>
              <a:rPr lang="en-GB" sz="2400" dirty="0">
                <a:latin typeface="Arial"/>
                <a:cs typeface="Arial"/>
              </a:rPr>
              <a:t>; </a:t>
            </a:r>
            <a:r>
              <a:rPr lang="en-GB" sz="2400" dirty="0" err="1">
                <a:latin typeface="Arial"/>
                <a:cs typeface="Arial"/>
              </a:rPr>
              <a:t>llai</a:t>
            </a:r>
            <a:r>
              <a:rPr lang="en-GB" sz="2400" dirty="0">
                <a:latin typeface="Arial"/>
                <a:cs typeface="Arial"/>
              </a:rPr>
              <a:t>/dim </a:t>
            </a:r>
            <a:r>
              <a:rPr lang="en-GB" sz="2400" dirty="0" err="1">
                <a:latin typeface="Arial"/>
                <a:cs typeface="Arial"/>
              </a:rPr>
              <a:t>gwefannau</a:t>
            </a:r>
            <a:endParaRPr lang="en-GB" sz="2400" dirty="0">
              <a:latin typeface="Arial"/>
              <a:cs typeface="Arial"/>
            </a:endParaRPr>
          </a:p>
          <a:p>
            <a:r>
              <a:rPr lang="en-GB" sz="2400" dirty="0" err="1">
                <a:latin typeface="Arial"/>
                <a:cs typeface="Arial"/>
              </a:rPr>
              <a:t>Anelwch</a:t>
            </a:r>
            <a:r>
              <a:rPr lang="en-GB" sz="2400" dirty="0">
                <a:latin typeface="Arial"/>
                <a:cs typeface="Arial"/>
              </a:rPr>
              <a:t> am y 10% </a:t>
            </a:r>
            <a:r>
              <a:rPr lang="en-GB" sz="2400" dirty="0" err="1">
                <a:latin typeface="Arial"/>
                <a:cs typeface="Arial"/>
              </a:rPr>
              <a:t>dros</a:t>
            </a:r>
            <a:r>
              <a:rPr lang="en-GB" sz="2400" dirty="0">
                <a:latin typeface="Arial"/>
                <a:cs typeface="Arial"/>
              </a:rPr>
              <a:t> y </a:t>
            </a:r>
            <a:r>
              <a:rPr lang="en-GB" sz="2400" dirty="0" err="1">
                <a:latin typeface="Arial"/>
                <a:cs typeface="Arial"/>
              </a:rPr>
              <a:t>nifer</a:t>
            </a:r>
            <a:r>
              <a:rPr lang="en-GB" sz="2400" dirty="0">
                <a:latin typeface="Arial"/>
                <a:cs typeface="Arial"/>
              </a:rPr>
              <a:t> o </a:t>
            </a:r>
            <a:r>
              <a:rPr lang="en-GB" sz="2400" dirty="0" err="1">
                <a:latin typeface="Arial"/>
                <a:cs typeface="Arial"/>
              </a:rPr>
              <a:t>eiriau</a:t>
            </a:r>
            <a:r>
              <a:rPr lang="en-GB" sz="2400" dirty="0">
                <a:latin typeface="Arial"/>
                <a:cs typeface="Arial"/>
              </a:rPr>
              <a:t>/</a:t>
            </a:r>
            <a:r>
              <a:rPr lang="en-GB" sz="2400" dirty="0" err="1">
                <a:latin typeface="Arial"/>
                <a:cs typeface="Arial"/>
              </a:rPr>
              <a:t>amser</a:t>
            </a:r>
            <a:endParaRPr lang="en-GB" sz="2400" dirty="0">
              <a:latin typeface="Arial"/>
              <a:cs typeface="Arial"/>
            </a:endParaRPr>
          </a:p>
          <a:p>
            <a:r>
              <a:rPr lang="en-GB" sz="2400" dirty="0" err="1">
                <a:latin typeface="Arial"/>
                <a:cs typeface="Arial"/>
              </a:rPr>
              <a:t>Gwiriwch</a:t>
            </a:r>
            <a:r>
              <a:rPr lang="en-GB" sz="2400" dirty="0">
                <a:latin typeface="Arial"/>
                <a:cs typeface="Arial"/>
              </a:rPr>
              <a:t> y </a:t>
            </a:r>
            <a:r>
              <a:rPr lang="en-GB" sz="2400" dirty="0" err="1">
                <a:latin typeface="Arial"/>
                <a:cs typeface="Arial"/>
              </a:rPr>
              <a:t>tebygrwydd</a:t>
            </a:r>
            <a:r>
              <a:rPr lang="en-GB" sz="2400" dirty="0">
                <a:latin typeface="Arial"/>
                <a:cs typeface="Arial"/>
              </a:rPr>
              <a:t> </a:t>
            </a:r>
            <a:r>
              <a:rPr lang="en-GB" sz="2400" dirty="0" err="1">
                <a:latin typeface="Arial"/>
                <a:cs typeface="Arial"/>
              </a:rPr>
              <a:t>ar</a:t>
            </a:r>
            <a:r>
              <a:rPr lang="en-GB" sz="2400" dirty="0">
                <a:latin typeface="Arial"/>
                <a:cs typeface="Arial"/>
              </a:rPr>
              <a:t> Turnitin</a:t>
            </a:r>
          </a:p>
          <a:p>
            <a:r>
              <a:rPr lang="en-GB" sz="2400" dirty="0">
                <a:latin typeface="Arial"/>
                <a:cs typeface="Arial"/>
              </a:rPr>
              <a:t>Oes </a:t>
            </a:r>
            <a:r>
              <a:rPr lang="en-GB" sz="2400" dirty="0" err="1">
                <a:latin typeface="Arial"/>
                <a:cs typeface="Arial"/>
              </a:rPr>
              <a:t>yna</a:t>
            </a:r>
            <a:r>
              <a:rPr lang="en-GB" sz="2400" dirty="0">
                <a:latin typeface="Arial"/>
                <a:cs typeface="Arial"/>
              </a:rPr>
              <a:t> </a:t>
            </a:r>
            <a:r>
              <a:rPr lang="en-GB" sz="2400" dirty="0" err="1">
                <a:latin typeface="Arial"/>
                <a:cs typeface="Arial"/>
              </a:rPr>
              <a:t>dadansoddi</a:t>
            </a:r>
            <a:r>
              <a:rPr lang="en-GB" sz="2400" dirty="0">
                <a:latin typeface="Arial"/>
                <a:cs typeface="Arial"/>
              </a:rPr>
              <a:t>/</a:t>
            </a:r>
            <a:r>
              <a:rPr lang="en-GB" sz="2400" dirty="0" err="1">
                <a:latin typeface="Arial"/>
                <a:cs typeface="Arial"/>
              </a:rPr>
              <a:t>gwerthuso</a:t>
            </a:r>
            <a:r>
              <a:rPr lang="en-GB" sz="2400" dirty="0">
                <a:latin typeface="Arial"/>
                <a:cs typeface="Arial"/>
              </a:rPr>
              <a:t> a </a:t>
            </a:r>
            <a:r>
              <a:rPr lang="en-GB" sz="2400" dirty="0" err="1">
                <a:latin typeface="Arial"/>
                <a:cs typeface="Arial"/>
              </a:rPr>
              <a:t>chysylltiadau</a:t>
            </a:r>
            <a:r>
              <a:rPr lang="en-GB" sz="2400" dirty="0">
                <a:latin typeface="Arial"/>
                <a:cs typeface="Arial"/>
              </a:rPr>
              <a:t> </a:t>
            </a:r>
            <a:r>
              <a:rPr lang="en-GB" sz="2400" dirty="0" err="1">
                <a:latin typeface="Arial"/>
                <a:cs typeface="Arial"/>
              </a:rPr>
              <a:t>gyda</a:t>
            </a:r>
            <a:r>
              <a:rPr lang="en-GB" sz="2400" dirty="0">
                <a:latin typeface="Arial"/>
                <a:cs typeface="Arial"/>
              </a:rPr>
              <a:t> </a:t>
            </a:r>
            <a:r>
              <a:rPr lang="en-GB" sz="2400" dirty="0" err="1">
                <a:latin typeface="Arial"/>
                <a:cs typeface="Arial"/>
              </a:rPr>
              <a:t>damcaniaethau</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eich</a:t>
            </a:r>
            <a:r>
              <a:rPr lang="en-GB" sz="2400" dirty="0">
                <a:latin typeface="Arial"/>
                <a:cs typeface="Arial"/>
              </a:rPr>
              <a:t> </a:t>
            </a:r>
            <a:r>
              <a:rPr lang="en-GB" sz="2400" dirty="0" err="1">
                <a:latin typeface="Arial"/>
                <a:cs typeface="Arial"/>
              </a:rPr>
              <a:t>gwaith</a:t>
            </a:r>
            <a:r>
              <a:rPr lang="en-GB" sz="2400" dirty="0">
                <a:latin typeface="Arial"/>
                <a:cs typeface="Arial"/>
              </a:rPr>
              <a:t>?</a:t>
            </a:r>
          </a:p>
          <a:p>
            <a:r>
              <a:rPr lang="en-GB" sz="2400" err="1">
                <a:latin typeface="Arial"/>
                <a:cs typeface="Arial"/>
              </a:rPr>
              <a:t>Amodau</a:t>
            </a:r>
            <a:r>
              <a:rPr lang="en-GB" sz="2400" dirty="0">
                <a:latin typeface="Arial"/>
                <a:cs typeface="Arial"/>
              </a:rPr>
              <a:t> </a:t>
            </a:r>
            <a:r>
              <a:rPr lang="en-GB" sz="2400" err="1">
                <a:latin typeface="Arial"/>
                <a:cs typeface="Arial"/>
              </a:rPr>
              <a:t>esgusodol</a:t>
            </a:r>
            <a:endParaRPr lang="en-GB" sz="2400">
              <a:latin typeface="Arial"/>
              <a:cs typeface="Arial"/>
            </a:endParaRP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6433297" y="1389714"/>
            <a:ext cx="5225646" cy="4224125"/>
          </a:xfrm>
        </p:spPr>
        <p:txBody>
          <a:bodyPr vert="horz" lIns="91440" tIns="45720" rIns="91440" bIns="45720" rtlCol="0" anchor="t">
            <a:noAutofit/>
          </a:bodyPr>
          <a:lstStyle/>
          <a:p>
            <a:r>
              <a:rPr lang="en-GB" sz="2400" dirty="0">
                <a:solidFill>
                  <a:srgbClr val="0070C0"/>
                </a:solidFill>
                <a:latin typeface="Arial"/>
                <a:cs typeface="Arial"/>
              </a:rPr>
              <a:t>Submission details – module handbook/Panopto/Teams</a:t>
            </a:r>
          </a:p>
          <a:p>
            <a:r>
              <a:rPr lang="en-GB" sz="2400" dirty="0">
                <a:solidFill>
                  <a:srgbClr val="0070C0"/>
                </a:solidFill>
                <a:latin typeface="Arial"/>
                <a:cs typeface="Arial"/>
              </a:rPr>
              <a:t>Research from academic sources; less/no websites</a:t>
            </a:r>
          </a:p>
          <a:p>
            <a:r>
              <a:rPr lang="en-GB" sz="2400" dirty="0">
                <a:solidFill>
                  <a:srgbClr val="0070C0"/>
                </a:solidFill>
                <a:latin typeface="Arial"/>
                <a:cs typeface="Arial"/>
              </a:rPr>
              <a:t>Aim for the 10% over the word count/timing</a:t>
            </a:r>
          </a:p>
          <a:p>
            <a:r>
              <a:rPr lang="en-GB" sz="2400" dirty="0">
                <a:solidFill>
                  <a:srgbClr val="0070C0"/>
                </a:solidFill>
                <a:latin typeface="Arial"/>
                <a:cs typeface="Arial"/>
              </a:rPr>
              <a:t>Check your similarity on Turnitin</a:t>
            </a:r>
          </a:p>
          <a:p>
            <a:r>
              <a:rPr lang="en-GB" sz="2400" dirty="0">
                <a:solidFill>
                  <a:srgbClr val="0070C0"/>
                </a:solidFill>
                <a:latin typeface="Arial"/>
                <a:cs typeface="Arial"/>
              </a:rPr>
              <a:t>Have you analysed/evaluated and made links with theory?</a:t>
            </a:r>
          </a:p>
          <a:p>
            <a:r>
              <a:rPr lang="en-GB" sz="24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pic>
        <p:nvPicPr>
          <p:cNvPr id="8" name="Audio 7">
            <a:hlinkClick r:id="" action="ppaction://media"/>
            <a:extLst>
              <a:ext uri="{FF2B5EF4-FFF2-40B4-BE49-F238E27FC236}">
                <a16:creationId xmlns:a16="http://schemas.microsoft.com/office/drawing/2014/main" id="{5E23B042-337C-2424-731D-5EBC9A2FB9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957130"/>
      </p:ext>
    </p:extLst>
  </p:cSld>
  <p:clrMapOvr>
    <a:masterClrMapping/>
  </p:clrMapOvr>
  <mc:AlternateContent xmlns:mc="http://schemas.openxmlformats.org/markup-compatibility/2006" xmlns:p14="http://schemas.microsoft.com/office/powerpoint/2010/main">
    <mc:Choice Requires="p14">
      <p:transition spd="slow" p14:dur="2000" advTm="27301"/>
    </mc:Choice>
    <mc:Fallback xmlns="">
      <p:transition spd="slow" advTm="2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cy-GB" sz="4800" dirty="0">
                <a:latin typeface="Arial"/>
                <a:cs typeface="Arial"/>
              </a:rPr>
              <a:t>Problem/Cwestiwn?</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513915" y="2419537"/>
            <a:ext cx="5740619" cy="4351338"/>
          </a:xfrm>
        </p:spPr>
        <p:txBody>
          <a:bodyPr vert="horz" lIns="91440" tIns="45720" rIns="91440" bIns="45720" rtlCol="0" anchor="t">
            <a:normAutofit/>
          </a:bodyPr>
          <a:lstStyle/>
          <a:p>
            <a:pPr marL="0" indent="0">
              <a:buNone/>
            </a:pPr>
            <a:r>
              <a:rPr lang="en-GB" dirty="0">
                <a:latin typeface="Arial"/>
                <a:cs typeface="Arial"/>
              </a:rPr>
              <a:t>Jessica Pitman</a:t>
            </a:r>
          </a:p>
          <a:p>
            <a:pPr marL="0" indent="0">
              <a:buNone/>
            </a:pPr>
            <a:endParaRPr lang="en-GB" dirty="0">
              <a:latin typeface="Arial"/>
              <a:cs typeface="Arial"/>
            </a:endParaRPr>
          </a:p>
          <a:p>
            <a:pPr marL="0" indent="0">
              <a:buNone/>
            </a:pPr>
            <a:r>
              <a:rPr lang="en-GB" dirty="0">
                <a:latin typeface="Arial"/>
                <a:cs typeface="Arial"/>
              </a:rPr>
              <a:t>j.pitman@uwtsd.ac.uk</a:t>
            </a:r>
          </a:p>
        </p:txBody>
      </p:sp>
      <p:pic>
        <p:nvPicPr>
          <p:cNvPr id="11" name="Audio 10">
            <a:hlinkClick r:id="" action="ppaction://media"/>
            <a:extLst>
              <a:ext uri="{FF2B5EF4-FFF2-40B4-BE49-F238E27FC236}">
                <a16:creationId xmlns:a16="http://schemas.microsoft.com/office/drawing/2014/main" id="{8B067094-866E-243C-12AB-1F2E49DB10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6259273"/>
      </p:ext>
    </p:extLst>
  </p:cSld>
  <p:clrMapOvr>
    <a:masterClrMapping/>
  </p:clrMapOvr>
  <mc:AlternateContent xmlns:mc="http://schemas.openxmlformats.org/markup-compatibility/2006" xmlns:p14="http://schemas.microsoft.com/office/powerpoint/2010/main">
    <mc:Choice Requires="p14">
      <p:transition spd="slow" p14:dur="2000" advTm="15109"/>
    </mc:Choice>
    <mc:Fallback xmlns="">
      <p:transition spd="slow" advTm="15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1_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9.xml><?xml version="1.0" encoding="utf-8"?>
<a:theme xmlns:a="http://schemas.openxmlformats.org/drawingml/2006/main" name="1_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10.xml><?xml version="1.0" encoding="utf-8"?>
<a:theme xmlns:a="http://schemas.openxmlformats.org/drawingml/2006/main" name="1_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11.xml><?xml version="1.0" encoding="utf-8"?>
<a:theme xmlns:a="http://schemas.openxmlformats.org/drawingml/2006/main" name="1_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12.xml><?xml version="1.0" encoding="utf-8"?>
<a:theme xmlns:a="http://schemas.openxmlformats.org/drawingml/2006/main" name="1_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13.xml><?xml version="1.0" encoding="utf-8"?>
<a:theme xmlns:a="http://schemas.openxmlformats.org/drawingml/2006/main" name="1_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4" ma:contentTypeDescription="Create a new document." ma:contentTypeScope="" ma:versionID="18cd556081884d316f793e0ae828111c">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e71b50f011f34aa59760763e6705fbd9"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332060-0F5B-4B21-A0F2-416B7E7CE698}">
  <ds:schemaRefs>
    <ds:schemaRef ds:uri="http://schemas.microsoft.com/sharepoint/v3/contenttype/forms"/>
  </ds:schemaRefs>
</ds:datastoreItem>
</file>

<file path=customXml/itemProps2.xml><?xml version="1.0" encoding="utf-8"?>
<ds:datastoreItem xmlns:ds="http://schemas.openxmlformats.org/officeDocument/2006/customXml" ds:itemID="{82E4C004-9056-44A8-BF3E-D80661E9AE32}">
  <ds:schemaRefs>
    <ds:schemaRef ds:uri="http://purl.org/dc/elements/1.1/"/>
    <ds:schemaRef ds:uri="http://purl.org/dc/dcmitype/"/>
    <ds:schemaRef ds:uri="30bab34e-cbd2-460d-9227-52c21590b64b"/>
    <ds:schemaRef ds:uri="http://schemas.microsoft.com/office/2006/documentManagement/types"/>
    <ds:schemaRef ds:uri="http://schemas.microsoft.com/office/2006/metadata/properties"/>
    <ds:schemaRef ds:uri="http://schemas.microsoft.com/office/infopath/2007/PartnerControls"/>
    <ds:schemaRef ds:uri="http://purl.org/dc/terms/"/>
    <ds:schemaRef ds:uri="http://schemas.openxmlformats.org/package/2006/metadata/core-properties"/>
    <ds:schemaRef ds:uri="175a304c-2342-45ef-8dc6-82622f85b28d"/>
    <ds:schemaRef ds:uri="http://www.w3.org/XML/1998/namespace"/>
  </ds:schemaRefs>
</ds:datastoreItem>
</file>

<file path=customXml/itemProps3.xml><?xml version="1.0" encoding="utf-8"?>
<ds:datastoreItem xmlns:ds="http://schemas.openxmlformats.org/officeDocument/2006/customXml" ds:itemID="{9C6C9902-3A3F-4BF7-82A9-C9371B92E3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4106</Words>
  <Application>Microsoft Office PowerPoint</Application>
  <PresentationFormat>Widescreen</PresentationFormat>
  <Paragraphs>308</Paragraphs>
  <Slides>24</Slides>
  <Notes>19</Notes>
  <HiddenSlides>0</HiddenSlides>
  <MMClips>24</MMClips>
  <ScaleCrop>false</ScaleCrop>
  <HeadingPairs>
    <vt:vector size="6" baseType="variant">
      <vt:variant>
        <vt:lpstr>Fonts Used</vt:lpstr>
      </vt:variant>
      <vt:variant>
        <vt:i4>9</vt:i4>
      </vt:variant>
      <vt:variant>
        <vt:lpstr>Theme</vt:lpstr>
      </vt:variant>
      <vt:variant>
        <vt:i4>13</vt:i4>
      </vt:variant>
      <vt:variant>
        <vt:lpstr>Slide Titles</vt:lpstr>
      </vt:variant>
      <vt:variant>
        <vt:i4>24</vt:i4>
      </vt:variant>
    </vt:vector>
  </HeadingPairs>
  <TitlesOfParts>
    <vt:vector size="46" baseType="lpstr">
      <vt:lpstr>Myriad Pro</vt:lpstr>
      <vt:lpstr>Symbol,Sans-Serif</vt:lpstr>
      <vt:lpstr>Arial</vt:lpstr>
      <vt:lpstr>Calibri</vt:lpstr>
      <vt:lpstr>Calibri Light</vt:lpstr>
      <vt:lpstr>Lucida Sans</vt:lpstr>
      <vt:lpstr>Symbol</vt:lpstr>
      <vt:lpstr>Times</vt:lpstr>
      <vt:lpstr>Times New Roman</vt:lpstr>
      <vt:lpstr>UWTSD Title Page 1</vt:lpstr>
      <vt:lpstr>UWTSD Holding Page</vt:lpstr>
      <vt:lpstr>UWTSD Text 1</vt:lpstr>
      <vt:lpstr>UWTSD Text 2</vt:lpstr>
      <vt:lpstr>UWTSD Text 3</vt:lpstr>
      <vt:lpstr>UWTSD Text 4</vt:lpstr>
      <vt:lpstr>UWTSD Logo Variations place image in Background</vt:lpstr>
      <vt:lpstr>1_UWTSD Holding Page</vt:lpstr>
      <vt:lpstr>1_UWTSD Title Page 1</vt:lpstr>
      <vt:lpstr>1_UWTSD Text 1</vt:lpstr>
      <vt:lpstr>1_UWTSD Text 3</vt:lpstr>
      <vt:lpstr>1_UWTSD Text 4</vt:lpstr>
      <vt:lpstr>1_UWTSD Logo Variations place image in Background</vt:lpstr>
      <vt:lpstr>   ECEY5010C: Ymchwil ar gyfer Dysgu     ECEY5010: Research for Learning Panopto    </vt:lpstr>
      <vt:lpstr>Meini Asesu             Assessment Criteria</vt:lpstr>
      <vt:lpstr>Learning Outcomes</vt:lpstr>
      <vt:lpstr> Asesiad  Assessment </vt:lpstr>
      <vt:lpstr>Teitl y cwestiwn Title of the question</vt:lpstr>
      <vt:lpstr>PowerPoint Presentation</vt:lpstr>
      <vt:lpstr>Adran 1 Section 1</vt:lpstr>
      <vt:lpstr>Sgiliau Gwybodaeth a Dealltwriaeth Knowledge and Understanding Skills</vt:lpstr>
      <vt:lpstr>PowerPoint Presentation</vt:lpstr>
      <vt:lpstr>Adran 2                   Section 2</vt:lpstr>
      <vt:lpstr>Sgiliau Gwybyddol a Deallusol Cognitive and Intellectual Skills</vt:lpstr>
      <vt:lpstr>PowerPoint Presentation</vt:lpstr>
      <vt:lpstr>PowerPoint Presentation</vt:lpstr>
      <vt:lpstr>Sgiliau Cymhwyso Ymarferol   Practical Application Skills</vt:lpstr>
      <vt:lpstr>Cyfeirio Referencing</vt:lpstr>
      <vt:lpstr>Sgiliau ar gyfer Arfer Proffesiynol  Skills for Professional Practice</vt:lpstr>
      <vt:lpstr>DA am aseiniad yma – prawf darllen yn unig</vt:lpstr>
      <vt:lpstr>AI for this assignment – Proofreading only</vt:lpstr>
      <vt:lpstr>Pethau i’w gofio Matters to remember </vt:lpstr>
      <vt:lpstr>Materion TGCh? ICT issues?</vt:lpstr>
      <vt:lpstr>Cymorth o’r tîm Support from the team</vt:lpstr>
      <vt:lpstr>Cyflwyniadau Hwyr  Late Submissions</vt:lpstr>
      <vt:lpstr>Ystyriaethau olaf... Final considerations…</vt:lpstr>
      <vt:lpstr>Problem/Cwestiwn?  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Ken Dicks</cp:lastModifiedBy>
  <cp:revision>404</cp:revision>
  <dcterms:created xsi:type="dcterms:W3CDTF">2022-07-11T13:19:46Z</dcterms:created>
  <dcterms:modified xsi:type="dcterms:W3CDTF">2026-04-20T09:55:01Z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0x0101008CBEBE1B5A18CA4D82AA3EC25D86BF17</vt:lpwstr>
  </property>
</Properties>
</file>