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6" r:id="rId1"/>
  </p:sldMasterIdLst>
  <p:notesMasterIdLst>
    <p:notesMasterId r:id="rId17"/>
  </p:notesMasterIdLst>
  <p:sldIdLst>
    <p:sldId id="256" r:id="rId2"/>
    <p:sldId id="276" r:id="rId3"/>
    <p:sldId id="265" r:id="rId4"/>
    <p:sldId id="268" r:id="rId5"/>
    <p:sldId id="275" r:id="rId6"/>
    <p:sldId id="258" r:id="rId7"/>
    <p:sldId id="257" r:id="rId8"/>
    <p:sldId id="269" r:id="rId9"/>
    <p:sldId id="270" r:id="rId10"/>
    <p:sldId id="273" r:id="rId11"/>
    <p:sldId id="271" r:id="rId12"/>
    <p:sldId id="267" r:id="rId13"/>
    <p:sldId id="261" r:id="rId14"/>
    <p:sldId id="264"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D7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348"/>
    <p:restoredTop sz="95581"/>
  </p:normalViewPr>
  <p:slideViewPr>
    <p:cSldViewPr snapToGrid="0" snapToObjects="1">
      <p:cViewPr varScale="1">
        <p:scale>
          <a:sx n="105" d="100"/>
          <a:sy n="105" d="100"/>
        </p:scale>
        <p:origin x="224" y="192"/>
      </p:cViewPr>
      <p:guideLst/>
    </p:cSldViewPr>
  </p:slideViewPr>
  <p:notesTextViewPr>
    <p:cViewPr>
      <p:scale>
        <a:sx n="120" d="100"/>
        <a:sy n="1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F35A7E-D457-BE45-9644-D2CF8C7B923A}"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GB"/>
        </a:p>
      </dgm:t>
    </dgm:pt>
    <dgm:pt modelId="{38234B69-3F41-5740-9414-EC84A8CA1798}">
      <dgm:prSet phldrT="[Text]"/>
      <dgm:spPr/>
      <dgm:t>
        <a:bodyPr/>
        <a:lstStyle/>
        <a:p>
          <a:pPr>
            <a:lnSpc>
              <a:spcPct val="100000"/>
            </a:lnSpc>
          </a:pPr>
          <a:r>
            <a:rPr lang="en-US" dirty="0"/>
            <a:t>Players with a pronated FPI score will have reported sustaining an acute knee pathology within the last 12 months </a:t>
          </a:r>
          <a:endParaRPr lang="en-GB" dirty="0"/>
        </a:p>
      </dgm:t>
    </dgm:pt>
    <dgm:pt modelId="{AA37E553-67CE-1047-9904-7BFCC3B3522C}" type="parTrans" cxnId="{719526C1-ACA3-C040-B41C-CBB84E641F96}">
      <dgm:prSet/>
      <dgm:spPr/>
      <dgm:t>
        <a:bodyPr/>
        <a:lstStyle/>
        <a:p>
          <a:endParaRPr lang="en-GB"/>
        </a:p>
      </dgm:t>
    </dgm:pt>
    <dgm:pt modelId="{C0D6522F-BF84-634A-936A-7931B54D71E9}" type="sibTrans" cxnId="{719526C1-ACA3-C040-B41C-CBB84E641F96}">
      <dgm:prSet/>
      <dgm:spPr/>
      <dgm:t>
        <a:bodyPr/>
        <a:lstStyle/>
        <a:p>
          <a:endParaRPr lang="en-GB"/>
        </a:p>
      </dgm:t>
    </dgm:pt>
    <dgm:pt modelId="{BD90C45C-EF20-124C-B567-99A3E640DFF9}">
      <dgm:prSet phldrT="[Text]"/>
      <dgm:spPr/>
      <dgm:t>
        <a:bodyPr/>
        <a:lstStyle/>
        <a:p>
          <a:pPr>
            <a:lnSpc>
              <a:spcPct val="100000"/>
            </a:lnSpc>
          </a:pPr>
          <a:r>
            <a:rPr lang="en-US" dirty="0"/>
            <a:t>Players with a pronated FPI score will not report sustaining an acute knee pathology within the last 12 months </a:t>
          </a:r>
          <a:endParaRPr lang="en-GB" dirty="0"/>
        </a:p>
      </dgm:t>
    </dgm:pt>
    <dgm:pt modelId="{06AA40D2-A45C-4E4C-9EAE-CFD24425CC4C}" type="parTrans" cxnId="{198D63FA-D436-204C-8CAA-670B22C256B2}">
      <dgm:prSet/>
      <dgm:spPr/>
      <dgm:t>
        <a:bodyPr/>
        <a:lstStyle/>
        <a:p>
          <a:endParaRPr lang="en-GB"/>
        </a:p>
      </dgm:t>
    </dgm:pt>
    <dgm:pt modelId="{D6B3ED81-D8CC-3445-8AE4-9822856C9926}" type="sibTrans" cxnId="{198D63FA-D436-204C-8CAA-670B22C256B2}">
      <dgm:prSet/>
      <dgm:spPr/>
      <dgm:t>
        <a:bodyPr/>
        <a:lstStyle/>
        <a:p>
          <a:endParaRPr lang="en-GB"/>
        </a:p>
      </dgm:t>
    </dgm:pt>
    <dgm:pt modelId="{249AE7FC-D772-4F1E-A08F-B0AB5EBDF15D}" type="pres">
      <dgm:prSet presAssocID="{64F35A7E-D457-BE45-9644-D2CF8C7B923A}" presName="root" presStyleCnt="0">
        <dgm:presLayoutVars>
          <dgm:dir/>
          <dgm:resizeHandles val="exact"/>
        </dgm:presLayoutVars>
      </dgm:prSet>
      <dgm:spPr/>
    </dgm:pt>
    <dgm:pt modelId="{CD6C3032-3C7B-4642-AA98-05F9BC430829}" type="pres">
      <dgm:prSet presAssocID="{38234B69-3F41-5740-9414-EC84A8CA1798}" presName="compNode" presStyleCnt="0"/>
      <dgm:spPr/>
    </dgm:pt>
    <dgm:pt modelId="{A31FDCE7-1290-4EC1-BB23-3B517EFD3028}" type="pres">
      <dgm:prSet presAssocID="{38234B69-3F41-5740-9414-EC84A8CA1798}" presName="bgRect" presStyleLbl="bgShp" presStyleIdx="0" presStyleCnt="2"/>
      <dgm:spPr/>
    </dgm:pt>
    <dgm:pt modelId="{439BA6F4-4713-44FA-98F2-8A7C878EF7BA}" type="pres">
      <dgm:prSet presAssocID="{38234B69-3F41-5740-9414-EC84A8CA1798}"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humbs up sign with solid fill"/>
        </a:ext>
      </dgm:extLst>
    </dgm:pt>
    <dgm:pt modelId="{92037CC2-90E6-476A-A53C-4E70422E490A}" type="pres">
      <dgm:prSet presAssocID="{38234B69-3F41-5740-9414-EC84A8CA1798}" presName="spaceRect" presStyleCnt="0"/>
      <dgm:spPr/>
    </dgm:pt>
    <dgm:pt modelId="{3E9AD12F-93E2-4A38-B362-90E18D39B938}" type="pres">
      <dgm:prSet presAssocID="{38234B69-3F41-5740-9414-EC84A8CA1798}" presName="parTx" presStyleLbl="revTx" presStyleIdx="0" presStyleCnt="2">
        <dgm:presLayoutVars>
          <dgm:chMax val="0"/>
          <dgm:chPref val="0"/>
        </dgm:presLayoutVars>
      </dgm:prSet>
      <dgm:spPr/>
    </dgm:pt>
    <dgm:pt modelId="{858B6A37-30B3-4064-8517-3E6567A37EC6}" type="pres">
      <dgm:prSet presAssocID="{C0D6522F-BF84-634A-936A-7931B54D71E9}" presName="sibTrans" presStyleCnt="0"/>
      <dgm:spPr/>
    </dgm:pt>
    <dgm:pt modelId="{E696F514-67A0-434D-AA0B-95FFC1D526E4}" type="pres">
      <dgm:prSet presAssocID="{BD90C45C-EF20-124C-B567-99A3E640DFF9}" presName="compNode" presStyleCnt="0"/>
      <dgm:spPr/>
    </dgm:pt>
    <dgm:pt modelId="{454625F7-539E-4B2A-94D2-3B30E2D01903}" type="pres">
      <dgm:prSet presAssocID="{BD90C45C-EF20-124C-B567-99A3E640DFF9}" presName="bgRect" presStyleLbl="bgShp" presStyleIdx="1" presStyleCnt="2"/>
      <dgm:spPr/>
    </dgm:pt>
    <dgm:pt modelId="{38C3D18A-B8C3-4338-85C4-1B37BDEE62C2}" type="pres">
      <dgm:prSet presAssocID="{BD90C45C-EF20-124C-B567-99A3E640DF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umbs Down with solid fill"/>
        </a:ext>
      </dgm:extLst>
    </dgm:pt>
    <dgm:pt modelId="{A00773CE-B4B1-4D91-BE02-3FFAD9C3EBF9}" type="pres">
      <dgm:prSet presAssocID="{BD90C45C-EF20-124C-B567-99A3E640DFF9}" presName="spaceRect" presStyleCnt="0"/>
      <dgm:spPr/>
    </dgm:pt>
    <dgm:pt modelId="{9448F3BA-D94B-448A-88F1-F67B5DB57639}" type="pres">
      <dgm:prSet presAssocID="{BD90C45C-EF20-124C-B567-99A3E640DFF9}" presName="parTx" presStyleLbl="revTx" presStyleIdx="1" presStyleCnt="2">
        <dgm:presLayoutVars>
          <dgm:chMax val="0"/>
          <dgm:chPref val="0"/>
        </dgm:presLayoutVars>
      </dgm:prSet>
      <dgm:spPr/>
    </dgm:pt>
  </dgm:ptLst>
  <dgm:cxnLst>
    <dgm:cxn modelId="{980D6C09-A1D5-5B4E-8955-53A303AE8CBD}" type="presOf" srcId="{BD90C45C-EF20-124C-B567-99A3E640DFF9}" destId="{9448F3BA-D94B-448A-88F1-F67B5DB57639}" srcOrd="0" destOrd="0" presId="urn:microsoft.com/office/officeart/2018/2/layout/IconVerticalSolidList"/>
    <dgm:cxn modelId="{719526C1-ACA3-C040-B41C-CBB84E641F96}" srcId="{64F35A7E-D457-BE45-9644-D2CF8C7B923A}" destId="{38234B69-3F41-5740-9414-EC84A8CA1798}" srcOrd="0" destOrd="0" parTransId="{AA37E553-67CE-1047-9904-7BFCC3B3522C}" sibTransId="{C0D6522F-BF84-634A-936A-7931B54D71E9}"/>
    <dgm:cxn modelId="{88C35CE0-1D63-6A42-8FA1-F8FA3D82FB30}" type="presOf" srcId="{64F35A7E-D457-BE45-9644-D2CF8C7B923A}" destId="{249AE7FC-D772-4F1E-A08F-B0AB5EBDF15D}" srcOrd="0" destOrd="0" presId="urn:microsoft.com/office/officeart/2018/2/layout/IconVerticalSolidList"/>
    <dgm:cxn modelId="{5A3C69F1-8990-BE46-A444-5E6C4478418C}" type="presOf" srcId="{38234B69-3F41-5740-9414-EC84A8CA1798}" destId="{3E9AD12F-93E2-4A38-B362-90E18D39B938}" srcOrd="0" destOrd="0" presId="urn:microsoft.com/office/officeart/2018/2/layout/IconVerticalSolidList"/>
    <dgm:cxn modelId="{198D63FA-D436-204C-8CAA-670B22C256B2}" srcId="{64F35A7E-D457-BE45-9644-D2CF8C7B923A}" destId="{BD90C45C-EF20-124C-B567-99A3E640DFF9}" srcOrd="1" destOrd="0" parTransId="{06AA40D2-A45C-4E4C-9EAE-CFD24425CC4C}" sibTransId="{D6B3ED81-D8CC-3445-8AE4-9822856C9926}"/>
    <dgm:cxn modelId="{4D361018-2B5B-4642-8601-67C09D071E80}" type="presParOf" srcId="{249AE7FC-D772-4F1E-A08F-B0AB5EBDF15D}" destId="{CD6C3032-3C7B-4642-AA98-05F9BC430829}" srcOrd="0" destOrd="0" presId="urn:microsoft.com/office/officeart/2018/2/layout/IconVerticalSolidList"/>
    <dgm:cxn modelId="{EB70D918-AA65-934C-9DF2-57155C56F946}" type="presParOf" srcId="{CD6C3032-3C7B-4642-AA98-05F9BC430829}" destId="{A31FDCE7-1290-4EC1-BB23-3B517EFD3028}" srcOrd="0" destOrd="0" presId="urn:microsoft.com/office/officeart/2018/2/layout/IconVerticalSolidList"/>
    <dgm:cxn modelId="{1DCCA775-78C6-4A41-9AB9-CD02D5CEAC24}" type="presParOf" srcId="{CD6C3032-3C7B-4642-AA98-05F9BC430829}" destId="{439BA6F4-4713-44FA-98F2-8A7C878EF7BA}" srcOrd="1" destOrd="0" presId="urn:microsoft.com/office/officeart/2018/2/layout/IconVerticalSolidList"/>
    <dgm:cxn modelId="{09220BE8-1F57-E940-8CB2-414951BD35EF}" type="presParOf" srcId="{CD6C3032-3C7B-4642-AA98-05F9BC430829}" destId="{92037CC2-90E6-476A-A53C-4E70422E490A}" srcOrd="2" destOrd="0" presId="urn:microsoft.com/office/officeart/2018/2/layout/IconVerticalSolidList"/>
    <dgm:cxn modelId="{4B1E2994-CCF7-4845-8DF0-C72373F2359D}" type="presParOf" srcId="{CD6C3032-3C7B-4642-AA98-05F9BC430829}" destId="{3E9AD12F-93E2-4A38-B362-90E18D39B938}" srcOrd="3" destOrd="0" presId="urn:microsoft.com/office/officeart/2018/2/layout/IconVerticalSolidList"/>
    <dgm:cxn modelId="{94B8F4A2-65F3-1C4F-97CC-06BC72B66E11}" type="presParOf" srcId="{249AE7FC-D772-4F1E-A08F-B0AB5EBDF15D}" destId="{858B6A37-30B3-4064-8517-3E6567A37EC6}" srcOrd="1" destOrd="0" presId="urn:microsoft.com/office/officeart/2018/2/layout/IconVerticalSolidList"/>
    <dgm:cxn modelId="{32F02F68-0103-7448-8894-BF50C2549DD0}" type="presParOf" srcId="{249AE7FC-D772-4F1E-A08F-B0AB5EBDF15D}" destId="{E696F514-67A0-434D-AA0B-95FFC1D526E4}" srcOrd="2" destOrd="0" presId="urn:microsoft.com/office/officeart/2018/2/layout/IconVerticalSolidList"/>
    <dgm:cxn modelId="{9B51EA53-C861-1E44-9EE1-14BB76E3A76D}" type="presParOf" srcId="{E696F514-67A0-434D-AA0B-95FFC1D526E4}" destId="{454625F7-539E-4B2A-94D2-3B30E2D01903}" srcOrd="0" destOrd="0" presId="urn:microsoft.com/office/officeart/2018/2/layout/IconVerticalSolidList"/>
    <dgm:cxn modelId="{E4F4ADE4-9626-334A-AB8E-41B78F30ABCF}" type="presParOf" srcId="{E696F514-67A0-434D-AA0B-95FFC1D526E4}" destId="{38C3D18A-B8C3-4338-85C4-1B37BDEE62C2}" srcOrd="1" destOrd="0" presId="urn:microsoft.com/office/officeart/2018/2/layout/IconVerticalSolidList"/>
    <dgm:cxn modelId="{348BF80D-B046-3E4B-9F70-8B8CFEA1EB56}" type="presParOf" srcId="{E696F514-67A0-434D-AA0B-95FFC1D526E4}" destId="{A00773CE-B4B1-4D91-BE02-3FFAD9C3EBF9}" srcOrd="2" destOrd="0" presId="urn:microsoft.com/office/officeart/2018/2/layout/IconVerticalSolidList"/>
    <dgm:cxn modelId="{F5A0F211-7417-B140-B05C-2BFC81219696}" type="presParOf" srcId="{E696F514-67A0-434D-AA0B-95FFC1D526E4}" destId="{9448F3BA-D94B-448A-88F1-F67B5DB5763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773C97-E558-C84F-9CB8-CCC3A9C2DD6F}" type="doc">
      <dgm:prSet loTypeId="urn:microsoft.com/office/officeart/2005/8/layout/process1" loCatId="" qsTypeId="urn:microsoft.com/office/officeart/2005/8/quickstyle/simple1" qsCatId="simple" csTypeId="urn:microsoft.com/office/officeart/2005/8/colors/accent3_4" csCatId="accent3" phldr="1"/>
      <dgm:spPr/>
    </dgm:pt>
    <dgm:pt modelId="{0B8478DA-565F-B64F-ABFD-6B86B548D641}">
      <dgm:prSet phldrT="[Text]"/>
      <dgm:spPr/>
      <dgm:t>
        <a:bodyPr/>
        <a:lstStyle/>
        <a:p>
          <a:r>
            <a:rPr lang="en-GB" dirty="0"/>
            <a:t>Female</a:t>
          </a:r>
        </a:p>
      </dgm:t>
    </dgm:pt>
    <dgm:pt modelId="{33358F68-C6E8-7941-95F3-CEAB9BFA2E22}" type="parTrans" cxnId="{138E4FC2-4D75-FA48-AA07-5651AAAC74EB}">
      <dgm:prSet/>
      <dgm:spPr/>
      <dgm:t>
        <a:bodyPr/>
        <a:lstStyle/>
        <a:p>
          <a:endParaRPr lang="en-GB"/>
        </a:p>
      </dgm:t>
    </dgm:pt>
    <dgm:pt modelId="{745C4C9E-CFB9-AE44-AAC5-D557F7AE0BBC}" type="sibTrans" cxnId="{138E4FC2-4D75-FA48-AA07-5651AAAC74EB}">
      <dgm:prSet/>
      <dgm:spPr/>
      <dgm:t>
        <a:bodyPr/>
        <a:lstStyle/>
        <a:p>
          <a:endParaRPr lang="en-GB"/>
        </a:p>
      </dgm:t>
    </dgm:pt>
    <dgm:pt modelId="{BC64059D-1EAA-3A43-A608-F2F422D0BB56}">
      <dgm:prSet phldrT="[Text]"/>
      <dgm:spPr/>
      <dgm:t>
        <a:bodyPr/>
        <a:lstStyle/>
        <a:p>
          <a:r>
            <a:rPr lang="en-GB" dirty="0"/>
            <a:t>Amateur Rugby Players</a:t>
          </a:r>
        </a:p>
      </dgm:t>
    </dgm:pt>
    <dgm:pt modelId="{4619DF5E-6CE3-5244-B9BE-B9397B6B946D}" type="parTrans" cxnId="{0EA42CE7-F497-DF4A-B609-A419914D73F3}">
      <dgm:prSet/>
      <dgm:spPr/>
      <dgm:t>
        <a:bodyPr/>
        <a:lstStyle/>
        <a:p>
          <a:endParaRPr lang="en-GB"/>
        </a:p>
      </dgm:t>
    </dgm:pt>
    <dgm:pt modelId="{4671E83B-BDE2-9849-9C00-1C6884AE9809}" type="sibTrans" cxnId="{0EA42CE7-F497-DF4A-B609-A419914D73F3}">
      <dgm:prSet/>
      <dgm:spPr/>
      <dgm:t>
        <a:bodyPr/>
        <a:lstStyle/>
        <a:p>
          <a:endParaRPr lang="en-GB"/>
        </a:p>
      </dgm:t>
    </dgm:pt>
    <dgm:pt modelId="{44F0799A-8C07-4843-A612-7AB42919C2FB}">
      <dgm:prSet phldrT="[Text]"/>
      <dgm:spPr/>
      <dgm:t>
        <a:bodyPr/>
        <a:lstStyle/>
        <a:p>
          <a:r>
            <a:rPr lang="en-GB" dirty="0"/>
            <a:t>No</a:t>
          </a:r>
          <a:r>
            <a:rPr lang="en-GB" baseline="0" dirty="0"/>
            <a:t> knee injury in &lt;12 months </a:t>
          </a:r>
          <a:endParaRPr lang="en-GB" dirty="0"/>
        </a:p>
      </dgm:t>
    </dgm:pt>
    <dgm:pt modelId="{2E4D2F3D-9DC5-B647-B11A-C68CAA749B0F}" type="parTrans" cxnId="{9A3A83E4-B728-E446-9B79-55C352C1B2D7}">
      <dgm:prSet/>
      <dgm:spPr/>
      <dgm:t>
        <a:bodyPr/>
        <a:lstStyle/>
        <a:p>
          <a:endParaRPr lang="en-GB"/>
        </a:p>
      </dgm:t>
    </dgm:pt>
    <dgm:pt modelId="{25CFA637-5FC4-6C47-82FD-52A4A55DD416}" type="sibTrans" cxnId="{9A3A83E4-B728-E446-9B79-55C352C1B2D7}">
      <dgm:prSet/>
      <dgm:spPr/>
      <dgm:t>
        <a:bodyPr/>
        <a:lstStyle/>
        <a:p>
          <a:endParaRPr lang="en-GB"/>
        </a:p>
      </dgm:t>
    </dgm:pt>
    <dgm:pt modelId="{EA950CDC-87E6-F14D-9E78-23BE686DCE57}">
      <dgm:prSet/>
      <dgm:spPr/>
      <dgm:t>
        <a:bodyPr/>
        <a:lstStyle/>
        <a:p>
          <a:r>
            <a:rPr lang="en-GB" dirty="0"/>
            <a:t>Senior players</a:t>
          </a:r>
        </a:p>
      </dgm:t>
    </dgm:pt>
    <dgm:pt modelId="{F169EDCF-ADF8-3547-8C12-35FF772A945A}" type="parTrans" cxnId="{93330CE6-0A53-EC46-BE23-EBC0EB28A185}">
      <dgm:prSet/>
      <dgm:spPr/>
      <dgm:t>
        <a:bodyPr/>
        <a:lstStyle/>
        <a:p>
          <a:endParaRPr lang="en-GB"/>
        </a:p>
      </dgm:t>
    </dgm:pt>
    <dgm:pt modelId="{8D187F84-895F-AB4F-98F5-B520AC2BC805}" type="sibTrans" cxnId="{93330CE6-0A53-EC46-BE23-EBC0EB28A185}">
      <dgm:prSet/>
      <dgm:spPr/>
      <dgm:t>
        <a:bodyPr/>
        <a:lstStyle/>
        <a:p>
          <a:endParaRPr lang="en-GB"/>
        </a:p>
      </dgm:t>
    </dgm:pt>
    <dgm:pt modelId="{0686D418-2A3F-C247-A64F-A77059E2CA8C}" type="pres">
      <dgm:prSet presAssocID="{6B773C97-E558-C84F-9CB8-CCC3A9C2DD6F}" presName="Name0" presStyleCnt="0">
        <dgm:presLayoutVars>
          <dgm:dir/>
          <dgm:resizeHandles val="exact"/>
        </dgm:presLayoutVars>
      </dgm:prSet>
      <dgm:spPr/>
    </dgm:pt>
    <dgm:pt modelId="{188CC439-679B-2947-B4FC-71F99066F20B}" type="pres">
      <dgm:prSet presAssocID="{0B8478DA-565F-B64F-ABFD-6B86B548D641}" presName="node" presStyleLbl="node1" presStyleIdx="0" presStyleCnt="4">
        <dgm:presLayoutVars>
          <dgm:bulletEnabled val="1"/>
        </dgm:presLayoutVars>
      </dgm:prSet>
      <dgm:spPr/>
    </dgm:pt>
    <dgm:pt modelId="{3086ECC1-131C-7640-8F25-93468C49D684}" type="pres">
      <dgm:prSet presAssocID="{745C4C9E-CFB9-AE44-AAC5-D557F7AE0BBC}" presName="sibTrans" presStyleLbl="sibTrans2D1" presStyleIdx="0" presStyleCnt="3"/>
      <dgm:spPr/>
    </dgm:pt>
    <dgm:pt modelId="{3450F0E8-15C8-E14A-A1DA-910655A2C207}" type="pres">
      <dgm:prSet presAssocID="{745C4C9E-CFB9-AE44-AAC5-D557F7AE0BBC}" presName="connectorText" presStyleLbl="sibTrans2D1" presStyleIdx="0" presStyleCnt="3"/>
      <dgm:spPr/>
    </dgm:pt>
    <dgm:pt modelId="{42358F3C-32A0-274E-9ADA-369C75BA4F22}" type="pres">
      <dgm:prSet presAssocID="{BC64059D-1EAA-3A43-A608-F2F422D0BB56}" presName="node" presStyleLbl="node1" presStyleIdx="1" presStyleCnt="4">
        <dgm:presLayoutVars>
          <dgm:bulletEnabled val="1"/>
        </dgm:presLayoutVars>
      </dgm:prSet>
      <dgm:spPr/>
    </dgm:pt>
    <dgm:pt modelId="{80865422-5136-264C-A69F-B8538B36122F}" type="pres">
      <dgm:prSet presAssocID="{4671E83B-BDE2-9849-9C00-1C6884AE9809}" presName="sibTrans" presStyleLbl="sibTrans2D1" presStyleIdx="1" presStyleCnt="3"/>
      <dgm:spPr/>
    </dgm:pt>
    <dgm:pt modelId="{68CF9A92-7A1E-5140-B371-CB1CBCBF6A29}" type="pres">
      <dgm:prSet presAssocID="{4671E83B-BDE2-9849-9C00-1C6884AE9809}" presName="connectorText" presStyleLbl="sibTrans2D1" presStyleIdx="1" presStyleCnt="3"/>
      <dgm:spPr/>
    </dgm:pt>
    <dgm:pt modelId="{914316C3-0C60-4E41-AE48-A70A9B1FE5B4}" type="pres">
      <dgm:prSet presAssocID="{EA950CDC-87E6-F14D-9E78-23BE686DCE57}" presName="node" presStyleLbl="node1" presStyleIdx="2" presStyleCnt="4">
        <dgm:presLayoutVars>
          <dgm:bulletEnabled val="1"/>
        </dgm:presLayoutVars>
      </dgm:prSet>
      <dgm:spPr/>
    </dgm:pt>
    <dgm:pt modelId="{02FA211B-5E3E-A74D-A589-149D56560F32}" type="pres">
      <dgm:prSet presAssocID="{8D187F84-895F-AB4F-98F5-B520AC2BC805}" presName="sibTrans" presStyleLbl="sibTrans2D1" presStyleIdx="2" presStyleCnt="3"/>
      <dgm:spPr/>
    </dgm:pt>
    <dgm:pt modelId="{A54BB3FC-5DFB-6145-87DA-146D20B8C2C6}" type="pres">
      <dgm:prSet presAssocID="{8D187F84-895F-AB4F-98F5-B520AC2BC805}" presName="connectorText" presStyleLbl="sibTrans2D1" presStyleIdx="2" presStyleCnt="3"/>
      <dgm:spPr/>
    </dgm:pt>
    <dgm:pt modelId="{E4CD48BA-D5DF-6848-8F49-F73571F99DAE}" type="pres">
      <dgm:prSet presAssocID="{44F0799A-8C07-4843-A612-7AB42919C2FB}" presName="node" presStyleLbl="node1" presStyleIdx="3" presStyleCnt="4">
        <dgm:presLayoutVars>
          <dgm:bulletEnabled val="1"/>
        </dgm:presLayoutVars>
      </dgm:prSet>
      <dgm:spPr/>
    </dgm:pt>
  </dgm:ptLst>
  <dgm:cxnLst>
    <dgm:cxn modelId="{975DA444-6959-9540-852E-EFC9D705480C}" type="presOf" srcId="{8D187F84-895F-AB4F-98F5-B520AC2BC805}" destId="{02FA211B-5E3E-A74D-A589-149D56560F32}" srcOrd="0" destOrd="0" presId="urn:microsoft.com/office/officeart/2005/8/layout/process1"/>
    <dgm:cxn modelId="{F87CB351-6BA5-BC46-8FCC-644F09B8C293}" type="presOf" srcId="{44F0799A-8C07-4843-A612-7AB42919C2FB}" destId="{E4CD48BA-D5DF-6848-8F49-F73571F99DAE}" srcOrd="0" destOrd="0" presId="urn:microsoft.com/office/officeart/2005/8/layout/process1"/>
    <dgm:cxn modelId="{E95F9B59-88C3-994A-9CCE-D9DCD09DC73B}" type="presOf" srcId="{EA950CDC-87E6-F14D-9E78-23BE686DCE57}" destId="{914316C3-0C60-4E41-AE48-A70A9B1FE5B4}" srcOrd="0" destOrd="0" presId="urn:microsoft.com/office/officeart/2005/8/layout/process1"/>
    <dgm:cxn modelId="{939DBF71-266D-1E4F-84FC-DCD8C552E2F9}" type="presOf" srcId="{745C4C9E-CFB9-AE44-AAC5-D557F7AE0BBC}" destId="{3450F0E8-15C8-E14A-A1DA-910655A2C207}" srcOrd="1" destOrd="0" presId="urn:microsoft.com/office/officeart/2005/8/layout/process1"/>
    <dgm:cxn modelId="{D11B967A-C2CA-5C49-83E8-220D4D001BF7}" type="presOf" srcId="{4671E83B-BDE2-9849-9C00-1C6884AE9809}" destId="{80865422-5136-264C-A69F-B8538B36122F}" srcOrd="0" destOrd="0" presId="urn:microsoft.com/office/officeart/2005/8/layout/process1"/>
    <dgm:cxn modelId="{B865A89B-E748-284D-A553-AACA15C94AA3}" type="presOf" srcId="{6B773C97-E558-C84F-9CB8-CCC3A9C2DD6F}" destId="{0686D418-2A3F-C247-A64F-A77059E2CA8C}" srcOrd="0" destOrd="0" presId="urn:microsoft.com/office/officeart/2005/8/layout/process1"/>
    <dgm:cxn modelId="{CA6465A2-1748-534E-94CE-D71071448D4E}" type="presOf" srcId="{8D187F84-895F-AB4F-98F5-B520AC2BC805}" destId="{A54BB3FC-5DFB-6145-87DA-146D20B8C2C6}" srcOrd="1" destOrd="0" presId="urn:microsoft.com/office/officeart/2005/8/layout/process1"/>
    <dgm:cxn modelId="{138E4FC2-4D75-FA48-AA07-5651AAAC74EB}" srcId="{6B773C97-E558-C84F-9CB8-CCC3A9C2DD6F}" destId="{0B8478DA-565F-B64F-ABFD-6B86B548D641}" srcOrd="0" destOrd="0" parTransId="{33358F68-C6E8-7941-95F3-CEAB9BFA2E22}" sibTransId="{745C4C9E-CFB9-AE44-AAC5-D557F7AE0BBC}"/>
    <dgm:cxn modelId="{DAAAD2C2-6FB1-8444-9379-3A7F3718561B}" type="presOf" srcId="{745C4C9E-CFB9-AE44-AAC5-D557F7AE0BBC}" destId="{3086ECC1-131C-7640-8F25-93468C49D684}" srcOrd="0" destOrd="0" presId="urn:microsoft.com/office/officeart/2005/8/layout/process1"/>
    <dgm:cxn modelId="{865712CD-7BB3-6345-B727-5B88D9F71DF4}" type="presOf" srcId="{0B8478DA-565F-B64F-ABFD-6B86B548D641}" destId="{188CC439-679B-2947-B4FC-71F99066F20B}" srcOrd="0" destOrd="0" presId="urn:microsoft.com/office/officeart/2005/8/layout/process1"/>
    <dgm:cxn modelId="{C2CE75E3-DBA8-1046-A10F-57BCC7E2EFAB}" type="presOf" srcId="{4671E83B-BDE2-9849-9C00-1C6884AE9809}" destId="{68CF9A92-7A1E-5140-B371-CB1CBCBF6A29}" srcOrd="1" destOrd="0" presId="urn:microsoft.com/office/officeart/2005/8/layout/process1"/>
    <dgm:cxn modelId="{9A3A83E4-B728-E446-9B79-55C352C1B2D7}" srcId="{6B773C97-E558-C84F-9CB8-CCC3A9C2DD6F}" destId="{44F0799A-8C07-4843-A612-7AB42919C2FB}" srcOrd="3" destOrd="0" parTransId="{2E4D2F3D-9DC5-B647-B11A-C68CAA749B0F}" sibTransId="{25CFA637-5FC4-6C47-82FD-52A4A55DD416}"/>
    <dgm:cxn modelId="{93330CE6-0A53-EC46-BE23-EBC0EB28A185}" srcId="{6B773C97-E558-C84F-9CB8-CCC3A9C2DD6F}" destId="{EA950CDC-87E6-F14D-9E78-23BE686DCE57}" srcOrd="2" destOrd="0" parTransId="{F169EDCF-ADF8-3547-8C12-35FF772A945A}" sibTransId="{8D187F84-895F-AB4F-98F5-B520AC2BC805}"/>
    <dgm:cxn modelId="{0EA42CE7-F497-DF4A-B609-A419914D73F3}" srcId="{6B773C97-E558-C84F-9CB8-CCC3A9C2DD6F}" destId="{BC64059D-1EAA-3A43-A608-F2F422D0BB56}" srcOrd="1" destOrd="0" parTransId="{4619DF5E-6CE3-5244-B9BE-B9397B6B946D}" sibTransId="{4671E83B-BDE2-9849-9C00-1C6884AE9809}"/>
    <dgm:cxn modelId="{4A1AD7FD-6C3D-C74D-97E0-E122F08C6B3F}" type="presOf" srcId="{BC64059D-1EAA-3A43-A608-F2F422D0BB56}" destId="{42358F3C-32A0-274E-9ADA-369C75BA4F22}" srcOrd="0" destOrd="0" presId="urn:microsoft.com/office/officeart/2005/8/layout/process1"/>
    <dgm:cxn modelId="{364E39A2-EDBC-B14F-8C2C-DAF2CB884FB5}" type="presParOf" srcId="{0686D418-2A3F-C247-A64F-A77059E2CA8C}" destId="{188CC439-679B-2947-B4FC-71F99066F20B}" srcOrd="0" destOrd="0" presId="urn:microsoft.com/office/officeart/2005/8/layout/process1"/>
    <dgm:cxn modelId="{107C5452-629D-BE4F-ACA3-BDA3F051DFFD}" type="presParOf" srcId="{0686D418-2A3F-C247-A64F-A77059E2CA8C}" destId="{3086ECC1-131C-7640-8F25-93468C49D684}" srcOrd="1" destOrd="0" presId="urn:microsoft.com/office/officeart/2005/8/layout/process1"/>
    <dgm:cxn modelId="{CF5DA83F-2D56-494B-8654-57A219A19312}" type="presParOf" srcId="{3086ECC1-131C-7640-8F25-93468C49D684}" destId="{3450F0E8-15C8-E14A-A1DA-910655A2C207}" srcOrd="0" destOrd="0" presId="urn:microsoft.com/office/officeart/2005/8/layout/process1"/>
    <dgm:cxn modelId="{47866236-3C1B-C840-9F32-082600324E7D}" type="presParOf" srcId="{0686D418-2A3F-C247-A64F-A77059E2CA8C}" destId="{42358F3C-32A0-274E-9ADA-369C75BA4F22}" srcOrd="2" destOrd="0" presId="urn:microsoft.com/office/officeart/2005/8/layout/process1"/>
    <dgm:cxn modelId="{FD458B68-A0C6-EE43-BD49-A54B7F71F8D5}" type="presParOf" srcId="{0686D418-2A3F-C247-A64F-A77059E2CA8C}" destId="{80865422-5136-264C-A69F-B8538B36122F}" srcOrd="3" destOrd="0" presId="urn:microsoft.com/office/officeart/2005/8/layout/process1"/>
    <dgm:cxn modelId="{046A4828-9274-E845-AE2F-5DB4DB3F06C9}" type="presParOf" srcId="{80865422-5136-264C-A69F-B8538B36122F}" destId="{68CF9A92-7A1E-5140-B371-CB1CBCBF6A29}" srcOrd="0" destOrd="0" presId="urn:microsoft.com/office/officeart/2005/8/layout/process1"/>
    <dgm:cxn modelId="{87C04E23-1A90-A64F-BB8A-8542C3DE1035}" type="presParOf" srcId="{0686D418-2A3F-C247-A64F-A77059E2CA8C}" destId="{914316C3-0C60-4E41-AE48-A70A9B1FE5B4}" srcOrd="4" destOrd="0" presId="urn:microsoft.com/office/officeart/2005/8/layout/process1"/>
    <dgm:cxn modelId="{A0CDB535-A0CD-7042-B2E9-1691343A1C30}" type="presParOf" srcId="{0686D418-2A3F-C247-A64F-A77059E2CA8C}" destId="{02FA211B-5E3E-A74D-A589-149D56560F32}" srcOrd="5" destOrd="0" presId="urn:microsoft.com/office/officeart/2005/8/layout/process1"/>
    <dgm:cxn modelId="{F548CAC9-50D2-3840-9845-DC8A4B85D440}" type="presParOf" srcId="{02FA211B-5E3E-A74D-A589-149D56560F32}" destId="{A54BB3FC-5DFB-6145-87DA-146D20B8C2C6}" srcOrd="0" destOrd="0" presId="urn:microsoft.com/office/officeart/2005/8/layout/process1"/>
    <dgm:cxn modelId="{E66172E7-3714-C146-8D4C-ED25A22F80B6}" type="presParOf" srcId="{0686D418-2A3F-C247-A64F-A77059E2CA8C}" destId="{E4CD48BA-D5DF-6848-8F49-F73571F99DAE}"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773C97-E558-C84F-9CB8-CCC3A9C2DD6F}" type="doc">
      <dgm:prSet loTypeId="urn:microsoft.com/office/officeart/2005/8/layout/process1" loCatId="" qsTypeId="urn:microsoft.com/office/officeart/2005/8/quickstyle/simple1" qsCatId="simple" csTypeId="urn:microsoft.com/office/officeart/2005/8/colors/accent3_4" csCatId="accent3" phldr="1"/>
      <dgm:spPr/>
    </dgm:pt>
    <dgm:pt modelId="{0B8478DA-565F-B64F-ABFD-6B86B548D641}">
      <dgm:prSet phldrT="[Text]" custT="1"/>
      <dgm:spPr/>
      <dgm:t>
        <a:bodyPr/>
        <a:lstStyle/>
        <a:p>
          <a:r>
            <a:rPr lang="en-GB" sz="1400" dirty="0"/>
            <a:t>Female</a:t>
          </a:r>
        </a:p>
      </dgm:t>
    </dgm:pt>
    <dgm:pt modelId="{33358F68-C6E8-7941-95F3-CEAB9BFA2E22}" type="parTrans" cxnId="{138E4FC2-4D75-FA48-AA07-5651AAAC74EB}">
      <dgm:prSet/>
      <dgm:spPr/>
      <dgm:t>
        <a:bodyPr/>
        <a:lstStyle/>
        <a:p>
          <a:endParaRPr lang="en-GB"/>
        </a:p>
      </dgm:t>
    </dgm:pt>
    <dgm:pt modelId="{745C4C9E-CFB9-AE44-AAC5-D557F7AE0BBC}" type="sibTrans" cxnId="{138E4FC2-4D75-FA48-AA07-5651AAAC74EB}">
      <dgm:prSet/>
      <dgm:spPr/>
      <dgm:t>
        <a:bodyPr/>
        <a:lstStyle/>
        <a:p>
          <a:endParaRPr lang="en-GB"/>
        </a:p>
      </dgm:t>
    </dgm:pt>
    <dgm:pt modelId="{BC64059D-1EAA-3A43-A608-F2F422D0BB56}">
      <dgm:prSet phldrT="[Text]"/>
      <dgm:spPr/>
      <dgm:t>
        <a:bodyPr/>
        <a:lstStyle/>
        <a:p>
          <a:r>
            <a:rPr lang="en-GB" dirty="0"/>
            <a:t>Amateur Rugby Players</a:t>
          </a:r>
        </a:p>
      </dgm:t>
    </dgm:pt>
    <dgm:pt modelId="{4619DF5E-6CE3-5244-B9BE-B9397B6B946D}" type="parTrans" cxnId="{0EA42CE7-F497-DF4A-B609-A419914D73F3}">
      <dgm:prSet/>
      <dgm:spPr/>
      <dgm:t>
        <a:bodyPr/>
        <a:lstStyle/>
        <a:p>
          <a:endParaRPr lang="en-GB"/>
        </a:p>
      </dgm:t>
    </dgm:pt>
    <dgm:pt modelId="{4671E83B-BDE2-9849-9C00-1C6884AE9809}" type="sibTrans" cxnId="{0EA42CE7-F497-DF4A-B609-A419914D73F3}">
      <dgm:prSet/>
      <dgm:spPr/>
      <dgm:t>
        <a:bodyPr/>
        <a:lstStyle/>
        <a:p>
          <a:endParaRPr lang="en-GB"/>
        </a:p>
      </dgm:t>
    </dgm:pt>
    <dgm:pt modelId="{44F0799A-8C07-4843-A612-7AB42919C2FB}">
      <dgm:prSet phldrT="[Text]"/>
      <dgm:spPr/>
      <dgm:t>
        <a:bodyPr/>
        <a:lstStyle/>
        <a:p>
          <a:r>
            <a:rPr lang="en-GB" dirty="0"/>
            <a:t>&lt;12 month knee injury</a:t>
          </a:r>
        </a:p>
      </dgm:t>
    </dgm:pt>
    <dgm:pt modelId="{2E4D2F3D-9DC5-B647-B11A-C68CAA749B0F}" type="parTrans" cxnId="{9A3A83E4-B728-E446-9B79-55C352C1B2D7}">
      <dgm:prSet/>
      <dgm:spPr/>
      <dgm:t>
        <a:bodyPr/>
        <a:lstStyle/>
        <a:p>
          <a:endParaRPr lang="en-GB"/>
        </a:p>
      </dgm:t>
    </dgm:pt>
    <dgm:pt modelId="{25CFA637-5FC4-6C47-82FD-52A4A55DD416}" type="sibTrans" cxnId="{9A3A83E4-B728-E446-9B79-55C352C1B2D7}">
      <dgm:prSet/>
      <dgm:spPr/>
      <dgm:t>
        <a:bodyPr/>
        <a:lstStyle/>
        <a:p>
          <a:endParaRPr lang="en-GB"/>
        </a:p>
      </dgm:t>
    </dgm:pt>
    <dgm:pt modelId="{EA950CDC-87E6-F14D-9E78-23BE686DCE57}">
      <dgm:prSet/>
      <dgm:spPr/>
      <dgm:t>
        <a:bodyPr/>
        <a:lstStyle/>
        <a:p>
          <a:r>
            <a:rPr lang="en-GB" dirty="0"/>
            <a:t>Senior players</a:t>
          </a:r>
        </a:p>
      </dgm:t>
    </dgm:pt>
    <dgm:pt modelId="{F169EDCF-ADF8-3547-8C12-35FF772A945A}" type="parTrans" cxnId="{93330CE6-0A53-EC46-BE23-EBC0EB28A185}">
      <dgm:prSet/>
      <dgm:spPr/>
      <dgm:t>
        <a:bodyPr/>
        <a:lstStyle/>
        <a:p>
          <a:endParaRPr lang="en-GB"/>
        </a:p>
      </dgm:t>
    </dgm:pt>
    <dgm:pt modelId="{8D187F84-895F-AB4F-98F5-B520AC2BC805}" type="sibTrans" cxnId="{93330CE6-0A53-EC46-BE23-EBC0EB28A185}">
      <dgm:prSet/>
      <dgm:spPr/>
      <dgm:t>
        <a:bodyPr/>
        <a:lstStyle/>
        <a:p>
          <a:endParaRPr lang="en-GB"/>
        </a:p>
      </dgm:t>
    </dgm:pt>
    <dgm:pt modelId="{0686D418-2A3F-C247-A64F-A77059E2CA8C}" type="pres">
      <dgm:prSet presAssocID="{6B773C97-E558-C84F-9CB8-CCC3A9C2DD6F}" presName="Name0" presStyleCnt="0">
        <dgm:presLayoutVars>
          <dgm:dir/>
          <dgm:resizeHandles val="exact"/>
        </dgm:presLayoutVars>
      </dgm:prSet>
      <dgm:spPr/>
    </dgm:pt>
    <dgm:pt modelId="{188CC439-679B-2947-B4FC-71F99066F20B}" type="pres">
      <dgm:prSet presAssocID="{0B8478DA-565F-B64F-ABFD-6B86B548D641}" presName="node" presStyleLbl="node1" presStyleIdx="0" presStyleCnt="4">
        <dgm:presLayoutVars>
          <dgm:bulletEnabled val="1"/>
        </dgm:presLayoutVars>
      </dgm:prSet>
      <dgm:spPr/>
    </dgm:pt>
    <dgm:pt modelId="{3086ECC1-131C-7640-8F25-93468C49D684}" type="pres">
      <dgm:prSet presAssocID="{745C4C9E-CFB9-AE44-AAC5-D557F7AE0BBC}" presName="sibTrans" presStyleLbl="sibTrans2D1" presStyleIdx="0" presStyleCnt="3"/>
      <dgm:spPr/>
    </dgm:pt>
    <dgm:pt modelId="{3450F0E8-15C8-E14A-A1DA-910655A2C207}" type="pres">
      <dgm:prSet presAssocID="{745C4C9E-CFB9-AE44-AAC5-D557F7AE0BBC}" presName="connectorText" presStyleLbl="sibTrans2D1" presStyleIdx="0" presStyleCnt="3"/>
      <dgm:spPr/>
    </dgm:pt>
    <dgm:pt modelId="{42358F3C-32A0-274E-9ADA-369C75BA4F22}" type="pres">
      <dgm:prSet presAssocID="{BC64059D-1EAA-3A43-A608-F2F422D0BB56}" presName="node" presStyleLbl="node1" presStyleIdx="1" presStyleCnt="4">
        <dgm:presLayoutVars>
          <dgm:bulletEnabled val="1"/>
        </dgm:presLayoutVars>
      </dgm:prSet>
      <dgm:spPr/>
    </dgm:pt>
    <dgm:pt modelId="{80865422-5136-264C-A69F-B8538B36122F}" type="pres">
      <dgm:prSet presAssocID="{4671E83B-BDE2-9849-9C00-1C6884AE9809}" presName="sibTrans" presStyleLbl="sibTrans2D1" presStyleIdx="1" presStyleCnt="3"/>
      <dgm:spPr/>
    </dgm:pt>
    <dgm:pt modelId="{68CF9A92-7A1E-5140-B371-CB1CBCBF6A29}" type="pres">
      <dgm:prSet presAssocID="{4671E83B-BDE2-9849-9C00-1C6884AE9809}" presName="connectorText" presStyleLbl="sibTrans2D1" presStyleIdx="1" presStyleCnt="3"/>
      <dgm:spPr/>
    </dgm:pt>
    <dgm:pt modelId="{914316C3-0C60-4E41-AE48-A70A9B1FE5B4}" type="pres">
      <dgm:prSet presAssocID="{EA950CDC-87E6-F14D-9E78-23BE686DCE57}" presName="node" presStyleLbl="node1" presStyleIdx="2" presStyleCnt="4">
        <dgm:presLayoutVars>
          <dgm:bulletEnabled val="1"/>
        </dgm:presLayoutVars>
      </dgm:prSet>
      <dgm:spPr/>
    </dgm:pt>
    <dgm:pt modelId="{02FA211B-5E3E-A74D-A589-149D56560F32}" type="pres">
      <dgm:prSet presAssocID="{8D187F84-895F-AB4F-98F5-B520AC2BC805}" presName="sibTrans" presStyleLbl="sibTrans2D1" presStyleIdx="2" presStyleCnt="3"/>
      <dgm:spPr/>
    </dgm:pt>
    <dgm:pt modelId="{A54BB3FC-5DFB-6145-87DA-146D20B8C2C6}" type="pres">
      <dgm:prSet presAssocID="{8D187F84-895F-AB4F-98F5-B520AC2BC805}" presName="connectorText" presStyleLbl="sibTrans2D1" presStyleIdx="2" presStyleCnt="3"/>
      <dgm:spPr/>
    </dgm:pt>
    <dgm:pt modelId="{E4CD48BA-D5DF-6848-8F49-F73571F99DAE}" type="pres">
      <dgm:prSet presAssocID="{44F0799A-8C07-4843-A612-7AB42919C2FB}" presName="node" presStyleLbl="node1" presStyleIdx="3" presStyleCnt="4">
        <dgm:presLayoutVars>
          <dgm:bulletEnabled val="1"/>
        </dgm:presLayoutVars>
      </dgm:prSet>
      <dgm:spPr/>
    </dgm:pt>
  </dgm:ptLst>
  <dgm:cxnLst>
    <dgm:cxn modelId="{975DA444-6959-9540-852E-EFC9D705480C}" type="presOf" srcId="{8D187F84-895F-AB4F-98F5-B520AC2BC805}" destId="{02FA211B-5E3E-A74D-A589-149D56560F32}" srcOrd="0" destOrd="0" presId="urn:microsoft.com/office/officeart/2005/8/layout/process1"/>
    <dgm:cxn modelId="{F87CB351-6BA5-BC46-8FCC-644F09B8C293}" type="presOf" srcId="{44F0799A-8C07-4843-A612-7AB42919C2FB}" destId="{E4CD48BA-D5DF-6848-8F49-F73571F99DAE}" srcOrd="0" destOrd="0" presId="urn:microsoft.com/office/officeart/2005/8/layout/process1"/>
    <dgm:cxn modelId="{E95F9B59-88C3-994A-9CCE-D9DCD09DC73B}" type="presOf" srcId="{EA950CDC-87E6-F14D-9E78-23BE686DCE57}" destId="{914316C3-0C60-4E41-AE48-A70A9B1FE5B4}" srcOrd="0" destOrd="0" presId="urn:microsoft.com/office/officeart/2005/8/layout/process1"/>
    <dgm:cxn modelId="{939DBF71-266D-1E4F-84FC-DCD8C552E2F9}" type="presOf" srcId="{745C4C9E-CFB9-AE44-AAC5-D557F7AE0BBC}" destId="{3450F0E8-15C8-E14A-A1DA-910655A2C207}" srcOrd="1" destOrd="0" presId="urn:microsoft.com/office/officeart/2005/8/layout/process1"/>
    <dgm:cxn modelId="{D11B967A-C2CA-5C49-83E8-220D4D001BF7}" type="presOf" srcId="{4671E83B-BDE2-9849-9C00-1C6884AE9809}" destId="{80865422-5136-264C-A69F-B8538B36122F}" srcOrd="0" destOrd="0" presId="urn:microsoft.com/office/officeart/2005/8/layout/process1"/>
    <dgm:cxn modelId="{B865A89B-E748-284D-A553-AACA15C94AA3}" type="presOf" srcId="{6B773C97-E558-C84F-9CB8-CCC3A9C2DD6F}" destId="{0686D418-2A3F-C247-A64F-A77059E2CA8C}" srcOrd="0" destOrd="0" presId="urn:microsoft.com/office/officeart/2005/8/layout/process1"/>
    <dgm:cxn modelId="{CA6465A2-1748-534E-94CE-D71071448D4E}" type="presOf" srcId="{8D187F84-895F-AB4F-98F5-B520AC2BC805}" destId="{A54BB3FC-5DFB-6145-87DA-146D20B8C2C6}" srcOrd="1" destOrd="0" presId="urn:microsoft.com/office/officeart/2005/8/layout/process1"/>
    <dgm:cxn modelId="{138E4FC2-4D75-FA48-AA07-5651AAAC74EB}" srcId="{6B773C97-E558-C84F-9CB8-CCC3A9C2DD6F}" destId="{0B8478DA-565F-B64F-ABFD-6B86B548D641}" srcOrd="0" destOrd="0" parTransId="{33358F68-C6E8-7941-95F3-CEAB9BFA2E22}" sibTransId="{745C4C9E-CFB9-AE44-AAC5-D557F7AE0BBC}"/>
    <dgm:cxn modelId="{DAAAD2C2-6FB1-8444-9379-3A7F3718561B}" type="presOf" srcId="{745C4C9E-CFB9-AE44-AAC5-D557F7AE0BBC}" destId="{3086ECC1-131C-7640-8F25-93468C49D684}" srcOrd="0" destOrd="0" presId="urn:microsoft.com/office/officeart/2005/8/layout/process1"/>
    <dgm:cxn modelId="{865712CD-7BB3-6345-B727-5B88D9F71DF4}" type="presOf" srcId="{0B8478DA-565F-B64F-ABFD-6B86B548D641}" destId="{188CC439-679B-2947-B4FC-71F99066F20B}" srcOrd="0" destOrd="0" presId="urn:microsoft.com/office/officeart/2005/8/layout/process1"/>
    <dgm:cxn modelId="{C2CE75E3-DBA8-1046-A10F-57BCC7E2EFAB}" type="presOf" srcId="{4671E83B-BDE2-9849-9C00-1C6884AE9809}" destId="{68CF9A92-7A1E-5140-B371-CB1CBCBF6A29}" srcOrd="1" destOrd="0" presId="urn:microsoft.com/office/officeart/2005/8/layout/process1"/>
    <dgm:cxn modelId="{9A3A83E4-B728-E446-9B79-55C352C1B2D7}" srcId="{6B773C97-E558-C84F-9CB8-CCC3A9C2DD6F}" destId="{44F0799A-8C07-4843-A612-7AB42919C2FB}" srcOrd="3" destOrd="0" parTransId="{2E4D2F3D-9DC5-B647-B11A-C68CAA749B0F}" sibTransId="{25CFA637-5FC4-6C47-82FD-52A4A55DD416}"/>
    <dgm:cxn modelId="{93330CE6-0A53-EC46-BE23-EBC0EB28A185}" srcId="{6B773C97-E558-C84F-9CB8-CCC3A9C2DD6F}" destId="{EA950CDC-87E6-F14D-9E78-23BE686DCE57}" srcOrd="2" destOrd="0" parTransId="{F169EDCF-ADF8-3547-8C12-35FF772A945A}" sibTransId="{8D187F84-895F-AB4F-98F5-B520AC2BC805}"/>
    <dgm:cxn modelId="{0EA42CE7-F497-DF4A-B609-A419914D73F3}" srcId="{6B773C97-E558-C84F-9CB8-CCC3A9C2DD6F}" destId="{BC64059D-1EAA-3A43-A608-F2F422D0BB56}" srcOrd="1" destOrd="0" parTransId="{4619DF5E-6CE3-5244-B9BE-B9397B6B946D}" sibTransId="{4671E83B-BDE2-9849-9C00-1C6884AE9809}"/>
    <dgm:cxn modelId="{4A1AD7FD-6C3D-C74D-97E0-E122F08C6B3F}" type="presOf" srcId="{BC64059D-1EAA-3A43-A608-F2F422D0BB56}" destId="{42358F3C-32A0-274E-9ADA-369C75BA4F22}" srcOrd="0" destOrd="0" presId="urn:microsoft.com/office/officeart/2005/8/layout/process1"/>
    <dgm:cxn modelId="{364E39A2-EDBC-B14F-8C2C-DAF2CB884FB5}" type="presParOf" srcId="{0686D418-2A3F-C247-A64F-A77059E2CA8C}" destId="{188CC439-679B-2947-B4FC-71F99066F20B}" srcOrd="0" destOrd="0" presId="urn:microsoft.com/office/officeart/2005/8/layout/process1"/>
    <dgm:cxn modelId="{107C5452-629D-BE4F-ACA3-BDA3F051DFFD}" type="presParOf" srcId="{0686D418-2A3F-C247-A64F-A77059E2CA8C}" destId="{3086ECC1-131C-7640-8F25-93468C49D684}" srcOrd="1" destOrd="0" presId="urn:microsoft.com/office/officeart/2005/8/layout/process1"/>
    <dgm:cxn modelId="{CF5DA83F-2D56-494B-8654-57A219A19312}" type="presParOf" srcId="{3086ECC1-131C-7640-8F25-93468C49D684}" destId="{3450F0E8-15C8-E14A-A1DA-910655A2C207}" srcOrd="0" destOrd="0" presId="urn:microsoft.com/office/officeart/2005/8/layout/process1"/>
    <dgm:cxn modelId="{47866236-3C1B-C840-9F32-082600324E7D}" type="presParOf" srcId="{0686D418-2A3F-C247-A64F-A77059E2CA8C}" destId="{42358F3C-32A0-274E-9ADA-369C75BA4F22}" srcOrd="2" destOrd="0" presId="urn:microsoft.com/office/officeart/2005/8/layout/process1"/>
    <dgm:cxn modelId="{FD458B68-A0C6-EE43-BD49-A54B7F71F8D5}" type="presParOf" srcId="{0686D418-2A3F-C247-A64F-A77059E2CA8C}" destId="{80865422-5136-264C-A69F-B8538B36122F}" srcOrd="3" destOrd="0" presId="urn:microsoft.com/office/officeart/2005/8/layout/process1"/>
    <dgm:cxn modelId="{046A4828-9274-E845-AE2F-5DB4DB3F06C9}" type="presParOf" srcId="{80865422-5136-264C-A69F-B8538B36122F}" destId="{68CF9A92-7A1E-5140-B371-CB1CBCBF6A29}" srcOrd="0" destOrd="0" presId="urn:microsoft.com/office/officeart/2005/8/layout/process1"/>
    <dgm:cxn modelId="{87C04E23-1A90-A64F-BB8A-8542C3DE1035}" type="presParOf" srcId="{0686D418-2A3F-C247-A64F-A77059E2CA8C}" destId="{914316C3-0C60-4E41-AE48-A70A9B1FE5B4}" srcOrd="4" destOrd="0" presId="urn:microsoft.com/office/officeart/2005/8/layout/process1"/>
    <dgm:cxn modelId="{A0CDB535-A0CD-7042-B2E9-1691343A1C30}" type="presParOf" srcId="{0686D418-2A3F-C247-A64F-A77059E2CA8C}" destId="{02FA211B-5E3E-A74D-A589-149D56560F32}" srcOrd="5" destOrd="0" presId="urn:microsoft.com/office/officeart/2005/8/layout/process1"/>
    <dgm:cxn modelId="{F548CAC9-50D2-3840-9845-DC8A4B85D440}" type="presParOf" srcId="{02FA211B-5E3E-A74D-A589-149D56560F32}" destId="{A54BB3FC-5DFB-6145-87DA-146D20B8C2C6}" srcOrd="0" destOrd="0" presId="urn:microsoft.com/office/officeart/2005/8/layout/process1"/>
    <dgm:cxn modelId="{E66172E7-3714-C146-8D4C-ED25A22F80B6}" type="presParOf" srcId="{0686D418-2A3F-C247-A64F-A77059E2CA8C}" destId="{E4CD48BA-D5DF-6848-8F49-F73571F99DAE}" srcOrd="6"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19911F-CADE-7641-B219-B973E9A9F3C6}" type="doc">
      <dgm:prSet loTypeId="urn:microsoft.com/office/officeart/2005/8/layout/bProcess3" loCatId="" qsTypeId="urn:microsoft.com/office/officeart/2005/8/quickstyle/simple3" qsCatId="simple" csTypeId="urn:microsoft.com/office/officeart/2005/8/colors/accent0_3" csCatId="mainScheme" phldr="1"/>
      <dgm:spPr/>
      <dgm:t>
        <a:bodyPr/>
        <a:lstStyle/>
        <a:p>
          <a:endParaRPr lang="en-GB"/>
        </a:p>
      </dgm:t>
    </dgm:pt>
    <dgm:pt modelId="{2F0748F9-291A-5243-B180-CD23F6DA92A2}">
      <dgm:prSet phldrT="[Text]"/>
      <dgm:spPr>
        <a:solidFill>
          <a:schemeClr val="bg1">
            <a:lumMod val="85000"/>
          </a:schemeClr>
        </a:solidFill>
      </dgm:spPr>
      <dgm:t>
        <a:bodyPr/>
        <a:lstStyle/>
        <a:p>
          <a:r>
            <a:rPr lang="en-GB" dirty="0"/>
            <a:t>Recall</a:t>
          </a:r>
        </a:p>
      </dgm:t>
    </dgm:pt>
    <dgm:pt modelId="{BBF3F8DA-5470-9540-9411-A8B012DDD9FA}" type="parTrans" cxnId="{C2D0D401-6882-2544-98F4-7D7345DC3D8F}">
      <dgm:prSet/>
      <dgm:spPr/>
      <dgm:t>
        <a:bodyPr/>
        <a:lstStyle/>
        <a:p>
          <a:endParaRPr lang="en-GB"/>
        </a:p>
      </dgm:t>
    </dgm:pt>
    <dgm:pt modelId="{EC5462E9-45BC-0A45-A055-F7D434A6DC7B}" type="sibTrans" cxnId="{C2D0D401-6882-2544-98F4-7D7345DC3D8F}">
      <dgm:prSet/>
      <dgm:spPr/>
      <dgm:t>
        <a:bodyPr/>
        <a:lstStyle/>
        <a:p>
          <a:endParaRPr lang="en-GB"/>
        </a:p>
      </dgm:t>
    </dgm:pt>
    <dgm:pt modelId="{AAB666EF-9FBB-B74F-B0EB-DFB48AC9B0F6}">
      <dgm:prSet phldrT="[Text]"/>
      <dgm:spPr>
        <a:solidFill>
          <a:schemeClr val="bg1">
            <a:lumMod val="85000"/>
          </a:schemeClr>
        </a:solidFill>
      </dgm:spPr>
      <dgm:t>
        <a:bodyPr/>
        <a:lstStyle/>
        <a:p>
          <a:r>
            <a:rPr lang="en-GB" dirty="0"/>
            <a:t>FPI Score</a:t>
          </a:r>
        </a:p>
      </dgm:t>
    </dgm:pt>
    <dgm:pt modelId="{337BD658-0A3A-764C-812E-4491E67440E6}" type="parTrans" cxnId="{57B3D80D-0E36-5043-AA2B-AC91CD2584F5}">
      <dgm:prSet/>
      <dgm:spPr/>
      <dgm:t>
        <a:bodyPr/>
        <a:lstStyle/>
        <a:p>
          <a:endParaRPr lang="en-GB"/>
        </a:p>
      </dgm:t>
    </dgm:pt>
    <dgm:pt modelId="{9F1310CE-0941-7B44-9D8D-0CF3FD9D3D85}" type="sibTrans" cxnId="{57B3D80D-0E36-5043-AA2B-AC91CD2584F5}">
      <dgm:prSet/>
      <dgm:spPr/>
      <dgm:t>
        <a:bodyPr/>
        <a:lstStyle/>
        <a:p>
          <a:endParaRPr lang="en-GB"/>
        </a:p>
      </dgm:t>
    </dgm:pt>
    <dgm:pt modelId="{B6BAA04A-C6B6-9346-AA90-E867069AB2A7}">
      <dgm:prSet phldrT="[Text]"/>
      <dgm:spPr>
        <a:solidFill>
          <a:schemeClr val="bg1">
            <a:lumMod val="85000"/>
          </a:schemeClr>
        </a:solidFill>
      </dgm:spPr>
      <dgm:t>
        <a:bodyPr/>
        <a:lstStyle/>
        <a:p>
          <a:r>
            <a:rPr lang="en-GB" dirty="0"/>
            <a:t>Chi Squared</a:t>
          </a:r>
        </a:p>
      </dgm:t>
    </dgm:pt>
    <dgm:pt modelId="{E4D16E55-9D93-4B4E-9C7A-7CE38DBBE154}" type="parTrans" cxnId="{9D0603F8-AF3E-274A-BD60-8F5F03992F7D}">
      <dgm:prSet/>
      <dgm:spPr/>
      <dgm:t>
        <a:bodyPr/>
        <a:lstStyle/>
        <a:p>
          <a:endParaRPr lang="en-GB"/>
        </a:p>
      </dgm:t>
    </dgm:pt>
    <dgm:pt modelId="{BBDFAF56-702F-E54B-88E9-C3A10DDCCD5A}" type="sibTrans" cxnId="{9D0603F8-AF3E-274A-BD60-8F5F03992F7D}">
      <dgm:prSet/>
      <dgm:spPr/>
      <dgm:t>
        <a:bodyPr/>
        <a:lstStyle/>
        <a:p>
          <a:endParaRPr lang="en-GB"/>
        </a:p>
      </dgm:t>
    </dgm:pt>
    <dgm:pt modelId="{54EDB9C4-7CC8-0745-9064-DBD4F728129B}">
      <dgm:prSet/>
      <dgm:spPr>
        <a:solidFill>
          <a:schemeClr val="bg1">
            <a:lumMod val="85000"/>
          </a:schemeClr>
        </a:solidFill>
      </dgm:spPr>
      <dgm:t>
        <a:bodyPr/>
        <a:lstStyle/>
        <a:p>
          <a:r>
            <a:rPr lang="en-GB" dirty="0"/>
            <a:t>SPSS</a:t>
          </a:r>
        </a:p>
      </dgm:t>
    </dgm:pt>
    <dgm:pt modelId="{827026BF-B3A5-1D4B-9369-8C7737E20385}" type="parTrans" cxnId="{09CD66BF-7BDF-7F48-9F4A-942D6A8A06A8}">
      <dgm:prSet/>
      <dgm:spPr/>
      <dgm:t>
        <a:bodyPr/>
        <a:lstStyle/>
        <a:p>
          <a:endParaRPr lang="en-GB"/>
        </a:p>
      </dgm:t>
    </dgm:pt>
    <dgm:pt modelId="{092FE993-23B7-8C47-8E86-5DB99DC7B717}" type="sibTrans" cxnId="{09CD66BF-7BDF-7F48-9F4A-942D6A8A06A8}">
      <dgm:prSet/>
      <dgm:spPr/>
      <dgm:t>
        <a:bodyPr/>
        <a:lstStyle/>
        <a:p>
          <a:endParaRPr lang="en-GB"/>
        </a:p>
      </dgm:t>
    </dgm:pt>
    <dgm:pt modelId="{835C9E7A-467C-2E42-BB8B-A24B9DF6746C}">
      <dgm:prSet/>
      <dgm:spPr>
        <a:solidFill>
          <a:schemeClr val="bg1">
            <a:lumMod val="85000"/>
          </a:schemeClr>
        </a:solidFill>
      </dgm:spPr>
      <dgm:t>
        <a:bodyPr/>
        <a:lstStyle/>
        <a:p>
          <a:r>
            <a:rPr lang="en-GB" dirty="0"/>
            <a:t>Wilcoxon</a:t>
          </a:r>
        </a:p>
      </dgm:t>
    </dgm:pt>
    <dgm:pt modelId="{513D83BC-23C3-AE45-A96A-41E60D896140}" type="parTrans" cxnId="{8D5D5457-C1EB-0440-8FD4-B7E1CB446F6F}">
      <dgm:prSet/>
      <dgm:spPr/>
      <dgm:t>
        <a:bodyPr/>
        <a:lstStyle/>
        <a:p>
          <a:endParaRPr lang="en-GB"/>
        </a:p>
      </dgm:t>
    </dgm:pt>
    <dgm:pt modelId="{994FB146-F3B9-A546-A816-A88E9C24E3C8}" type="sibTrans" cxnId="{8D5D5457-C1EB-0440-8FD4-B7E1CB446F6F}">
      <dgm:prSet/>
      <dgm:spPr/>
      <dgm:t>
        <a:bodyPr/>
        <a:lstStyle/>
        <a:p>
          <a:endParaRPr lang="en-GB"/>
        </a:p>
      </dgm:t>
    </dgm:pt>
    <dgm:pt modelId="{F4A1AB10-D547-664F-A835-38AF68B0A528}" type="pres">
      <dgm:prSet presAssocID="{3819911F-CADE-7641-B219-B973E9A9F3C6}" presName="Name0" presStyleCnt="0">
        <dgm:presLayoutVars>
          <dgm:dir/>
          <dgm:resizeHandles val="exact"/>
        </dgm:presLayoutVars>
      </dgm:prSet>
      <dgm:spPr/>
    </dgm:pt>
    <dgm:pt modelId="{26658382-1ED4-774A-A4D8-468D9A0E01AF}" type="pres">
      <dgm:prSet presAssocID="{2F0748F9-291A-5243-B180-CD23F6DA92A2}" presName="node" presStyleLbl="node1" presStyleIdx="0" presStyleCnt="5" custLinFactY="-7741" custLinFactNeighborX="-717" custLinFactNeighborY="-100000">
        <dgm:presLayoutVars>
          <dgm:bulletEnabled val="1"/>
        </dgm:presLayoutVars>
      </dgm:prSet>
      <dgm:spPr/>
    </dgm:pt>
    <dgm:pt modelId="{07788028-BBE5-9C48-8C7C-508FF929B4C6}" type="pres">
      <dgm:prSet presAssocID="{EC5462E9-45BC-0A45-A055-F7D434A6DC7B}" presName="sibTrans" presStyleLbl="sibTrans1D1" presStyleIdx="0" presStyleCnt="4"/>
      <dgm:spPr/>
    </dgm:pt>
    <dgm:pt modelId="{72775E82-584F-F544-91B9-0979DB4B5F07}" type="pres">
      <dgm:prSet presAssocID="{EC5462E9-45BC-0A45-A055-F7D434A6DC7B}" presName="connectorText" presStyleLbl="sibTrans1D1" presStyleIdx="0" presStyleCnt="4"/>
      <dgm:spPr/>
    </dgm:pt>
    <dgm:pt modelId="{7176C566-599C-EF4E-8CC2-10076D1EAC59}" type="pres">
      <dgm:prSet presAssocID="{AAB666EF-9FBB-B74F-B0EB-DFB48AC9B0F6}" presName="node" presStyleLbl="node1" presStyleIdx="1" presStyleCnt="5">
        <dgm:presLayoutVars>
          <dgm:bulletEnabled val="1"/>
        </dgm:presLayoutVars>
      </dgm:prSet>
      <dgm:spPr/>
    </dgm:pt>
    <dgm:pt modelId="{5A837A5D-E4DE-1841-B07E-92F366256C27}" type="pres">
      <dgm:prSet presAssocID="{9F1310CE-0941-7B44-9D8D-0CF3FD9D3D85}" presName="sibTrans" presStyleLbl="sibTrans1D1" presStyleIdx="1" presStyleCnt="4"/>
      <dgm:spPr/>
    </dgm:pt>
    <dgm:pt modelId="{2F8E2F12-51D3-E545-B612-11005C79582E}" type="pres">
      <dgm:prSet presAssocID="{9F1310CE-0941-7B44-9D8D-0CF3FD9D3D85}" presName="connectorText" presStyleLbl="sibTrans1D1" presStyleIdx="1" presStyleCnt="4"/>
      <dgm:spPr/>
    </dgm:pt>
    <dgm:pt modelId="{2701D862-A23F-5E49-9D33-705809372B1A}" type="pres">
      <dgm:prSet presAssocID="{54EDB9C4-7CC8-0745-9064-DBD4F728129B}" presName="node" presStyleLbl="node1" presStyleIdx="2" presStyleCnt="5" custLinFactNeighborX="3506" custLinFactNeighborY="1581">
        <dgm:presLayoutVars>
          <dgm:bulletEnabled val="1"/>
        </dgm:presLayoutVars>
      </dgm:prSet>
      <dgm:spPr/>
    </dgm:pt>
    <dgm:pt modelId="{4D35BA67-9F8A-7641-ABD5-EDC234936B69}" type="pres">
      <dgm:prSet presAssocID="{092FE993-23B7-8C47-8E86-5DB99DC7B717}" presName="sibTrans" presStyleLbl="sibTrans1D1" presStyleIdx="2" presStyleCnt="4"/>
      <dgm:spPr/>
    </dgm:pt>
    <dgm:pt modelId="{4BDD9CB4-69CF-A94E-8A8F-0041BFAB8049}" type="pres">
      <dgm:prSet presAssocID="{092FE993-23B7-8C47-8E86-5DB99DC7B717}" presName="connectorText" presStyleLbl="sibTrans1D1" presStyleIdx="2" presStyleCnt="4"/>
      <dgm:spPr/>
    </dgm:pt>
    <dgm:pt modelId="{139B8220-060F-844F-A5F1-2C1FB1536FF5}" type="pres">
      <dgm:prSet presAssocID="{B6BAA04A-C6B6-9346-AA90-E867069AB2A7}" presName="node" presStyleLbl="node1" presStyleIdx="3" presStyleCnt="5">
        <dgm:presLayoutVars>
          <dgm:bulletEnabled val="1"/>
        </dgm:presLayoutVars>
      </dgm:prSet>
      <dgm:spPr/>
    </dgm:pt>
    <dgm:pt modelId="{8AF7C3F7-1D17-C846-8007-5D39936B7BBE}" type="pres">
      <dgm:prSet presAssocID="{BBDFAF56-702F-E54B-88E9-C3A10DDCCD5A}" presName="sibTrans" presStyleLbl="sibTrans1D1" presStyleIdx="3" presStyleCnt="4"/>
      <dgm:spPr/>
    </dgm:pt>
    <dgm:pt modelId="{D26F7633-76A8-0C41-B756-E63C014697B3}" type="pres">
      <dgm:prSet presAssocID="{BBDFAF56-702F-E54B-88E9-C3A10DDCCD5A}" presName="connectorText" presStyleLbl="sibTrans1D1" presStyleIdx="3" presStyleCnt="4"/>
      <dgm:spPr/>
    </dgm:pt>
    <dgm:pt modelId="{00A9BEE2-1A2A-0844-BEAA-D4900ACC0BBE}" type="pres">
      <dgm:prSet presAssocID="{835C9E7A-467C-2E42-BB8B-A24B9DF6746C}" presName="node" presStyleLbl="node1" presStyleIdx="4" presStyleCnt="5" custLinFactNeighborX="49786" custLinFactNeighborY="-6671">
        <dgm:presLayoutVars>
          <dgm:bulletEnabled val="1"/>
        </dgm:presLayoutVars>
      </dgm:prSet>
      <dgm:spPr/>
    </dgm:pt>
  </dgm:ptLst>
  <dgm:cxnLst>
    <dgm:cxn modelId="{5EE33001-C261-B646-A866-039474FB9B88}" type="presOf" srcId="{AAB666EF-9FBB-B74F-B0EB-DFB48AC9B0F6}" destId="{7176C566-599C-EF4E-8CC2-10076D1EAC59}" srcOrd="0" destOrd="0" presId="urn:microsoft.com/office/officeart/2005/8/layout/bProcess3"/>
    <dgm:cxn modelId="{C2D0D401-6882-2544-98F4-7D7345DC3D8F}" srcId="{3819911F-CADE-7641-B219-B973E9A9F3C6}" destId="{2F0748F9-291A-5243-B180-CD23F6DA92A2}" srcOrd="0" destOrd="0" parTransId="{BBF3F8DA-5470-9540-9411-A8B012DDD9FA}" sibTransId="{EC5462E9-45BC-0A45-A055-F7D434A6DC7B}"/>
    <dgm:cxn modelId="{57B3D80D-0E36-5043-AA2B-AC91CD2584F5}" srcId="{3819911F-CADE-7641-B219-B973E9A9F3C6}" destId="{AAB666EF-9FBB-B74F-B0EB-DFB48AC9B0F6}" srcOrd="1" destOrd="0" parTransId="{337BD658-0A3A-764C-812E-4491E67440E6}" sibTransId="{9F1310CE-0941-7B44-9D8D-0CF3FD9D3D85}"/>
    <dgm:cxn modelId="{8B5E2F0F-10F6-3F49-BCF1-F291F8A14AA1}" type="presOf" srcId="{835C9E7A-467C-2E42-BB8B-A24B9DF6746C}" destId="{00A9BEE2-1A2A-0844-BEAA-D4900ACC0BBE}" srcOrd="0" destOrd="0" presId="urn:microsoft.com/office/officeart/2005/8/layout/bProcess3"/>
    <dgm:cxn modelId="{28CC043D-65DB-804D-9FE6-BE27E948CF91}" type="presOf" srcId="{9F1310CE-0941-7B44-9D8D-0CF3FD9D3D85}" destId="{2F8E2F12-51D3-E545-B612-11005C79582E}" srcOrd="1" destOrd="0" presId="urn:microsoft.com/office/officeart/2005/8/layout/bProcess3"/>
    <dgm:cxn modelId="{8D5D5457-C1EB-0440-8FD4-B7E1CB446F6F}" srcId="{3819911F-CADE-7641-B219-B973E9A9F3C6}" destId="{835C9E7A-467C-2E42-BB8B-A24B9DF6746C}" srcOrd="4" destOrd="0" parTransId="{513D83BC-23C3-AE45-A96A-41E60D896140}" sibTransId="{994FB146-F3B9-A546-A816-A88E9C24E3C8}"/>
    <dgm:cxn modelId="{D5FAC561-3147-0040-BAC9-92A549ABDAA0}" type="presOf" srcId="{54EDB9C4-7CC8-0745-9064-DBD4F728129B}" destId="{2701D862-A23F-5E49-9D33-705809372B1A}" srcOrd="0" destOrd="0" presId="urn:microsoft.com/office/officeart/2005/8/layout/bProcess3"/>
    <dgm:cxn modelId="{14D7AF70-282D-A540-A27E-2E06716B33C2}" type="presOf" srcId="{9F1310CE-0941-7B44-9D8D-0CF3FD9D3D85}" destId="{5A837A5D-E4DE-1841-B07E-92F366256C27}" srcOrd="0" destOrd="0" presId="urn:microsoft.com/office/officeart/2005/8/layout/bProcess3"/>
    <dgm:cxn modelId="{E244AD95-BE54-D640-87B0-69F5A4A0E47F}" type="presOf" srcId="{3819911F-CADE-7641-B219-B973E9A9F3C6}" destId="{F4A1AB10-D547-664F-A835-38AF68B0A528}" srcOrd="0" destOrd="0" presId="urn:microsoft.com/office/officeart/2005/8/layout/bProcess3"/>
    <dgm:cxn modelId="{94664EA7-DFA9-F44C-BF68-334638234D60}" type="presOf" srcId="{092FE993-23B7-8C47-8E86-5DB99DC7B717}" destId="{4D35BA67-9F8A-7641-ABD5-EDC234936B69}" srcOrd="0" destOrd="0" presId="urn:microsoft.com/office/officeart/2005/8/layout/bProcess3"/>
    <dgm:cxn modelId="{2F96BDA9-527B-C948-86CE-7A442C7A45B4}" type="presOf" srcId="{2F0748F9-291A-5243-B180-CD23F6DA92A2}" destId="{26658382-1ED4-774A-A4D8-468D9A0E01AF}" srcOrd="0" destOrd="0" presId="urn:microsoft.com/office/officeart/2005/8/layout/bProcess3"/>
    <dgm:cxn modelId="{443D96AA-10F6-B741-BDB5-A3D697A063CE}" type="presOf" srcId="{BBDFAF56-702F-E54B-88E9-C3A10DDCCD5A}" destId="{D26F7633-76A8-0C41-B756-E63C014697B3}" srcOrd="1" destOrd="0" presId="urn:microsoft.com/office/officeart/2005/8/layout/bProcess3"/>
    <dgm:cxn modelId="{ABC8FEBB-E82C-E546-BEB2-F728D26A8E27}" type="presOf" srcId="{092FE993-23B7-8C47-8E86-5DB99DC7B717}" destId="{4BDD9CB4-69CF-A94E-8A8F-0041BFAB8049}" srcOrd="1" destOrd="0" presId="urn:microsoft.com/office/officeart/2005/8/layout/bProcess3"/>
    <dgm:cxn modelId="{98FDACBC-A4BB-EC46-A14E-23A8850BFCAB}" type="presOf" srcId="{EC5462E9-45BC-0A45-A055-F7D434A6DC7B}" destId="{07788028-BBE5-9C48-8C7C-508FF929B4C6}" srcOrd="0" destOrd="0" presId="urn:microsoft.com/office/officeart/2005/8/layout/bProcess3"/>
    <dgm:cxn modelId="{09CD66BF-7BDF-7F48-9F4A-942D6A8A06A8}" srcId="{3819911F-CADE-7641-B219-B973E9A9F3C6}" destId="{54EDB9C4-7CC8-0745-9064-DBD4F728129B}" srcOrd="2" destOrd="0" parTransId="{827026BF-B3A5-1D4B-9369-8C7737E20385}" sibTransId="{092FE993-23B7-8C47-8E86-5DB99DC7B717}"/>
    <dgm:cxn modelId="{D4EA1CC0-50A9-C04C-9EA5-5BE3875B6DC6}" type="presOf" srcId="{B6BAA04A-C6B6-9346-AA90-E867069AB2A7}" destId="{139B8220-060F-844F-A5F1-2C1FB1536FF5}" srcOrd="0" destOrd="0" presId="urn:microsoft.com/office/officeart/2005/8/layout/bProcess3"/>
    <dgm:cxn modelId="{762A10D1-665C-C543-A85E-E9DE95B76007}" type="presOf" srcId="{EC5462E9-45BC-0A45-A055-F7D434A6DC7B}" destId="{72775E82-584F-F544-91B9-0979DB4B5F07}" srcOrd="1" destOrd="0" presId="urn:microsoft.com/office/officeart/2005/8/layout/bProcess3"/>
    <dgm:cxn modelId="{B56CF0F0-F051-F84C-85AB-64DFFDD17030}" type="presOf" srcId="{BBDFAF56-702F-E54B-88E9-C3A10DDCCD5A}" destId="{8AF7C3F7-1D17-C846-8007-5D39936B7BBE}" srcOrd="0" destOrd="0" presId="urn:microsoft.com/office/officeart/2005/8/layout/bProcess3"/>
    <dgm:cxn modelId="{9D0603F8-AF3E-274A-BD60-8F5F03992F7D}" srcId="{3819911F-CADE-7641-B219-B973E9A9F3C6}" destId="{B6BAA04A-C6B6-9346-AA90-E867069AB2A7}" srcOrd="3" destOrd="0" parTransId="{E4D16E55-9D93-4B4E-9C7A-7CE38DBBE154}" sibTransId="{BBDFAF56-702F-E54B-88E9-C3A10DDCCD5A}"/>
    <dgm:cxn modelId="{C957666C-C355-EB4D-9874-920FF04FCAF6}" type="presParOf" srcId="{F4A1AB10-D547-664F-A835-38AF68B0A528}" destId="{26658382-1ED4-774A-A4D8-468D9A0E01AF}" srcOrd="0" destOrd="0" presId="urn:microsoft.com/office/officeart/2005/8/layout/bProcess3"/>
    <dgm:cxn modelId="{0ACC2C86-3C82-1F4F-BFD2-3F729B987206}" type="presParOf" srcId="{F4A1AB10-D547-664F-A835-38AF68B0A528}" destId="{07788028-BBE5-9C48-8C7C-508FF929B4C6}" srcOrd="1" destOrd="0" presId="urn:microsoft.com/office/officeart/2005/8/layout/bProcess3"/>
    <dgm:cxn modelId="{A3B9F887-1727-8B48-B057-8CBD3B834F9B}" type="presParOf" srcId="{07788028-BBE5-9C48-8C7C-508FF929B4C6}" destId="{72775E82-584F-F544-91B9-0979DB4B5F07}" srcOrd="0" destOrd="0" presId="urn:microsoft.com/office/officeart/2005/8/layout/bProcess3"/>
    <dgm:cxn modelId="{6394E06B-EADB-B54F-B87F-55192EACBAC1}" type="presParOf" srcId="{F4A1AB10-D547-664F-A835-38AF68B0A528}" destId="{7176C566-599C-EF4E-8CC2-10076D1EAC59}" srcOrd="2" destOrd="0" presId="urn:microsoft.com/office/officeart/2005/8/layout/bProcess3"/>
    <dgm:cxn modelId="{08B05AC2-427E-E744-BF4E-6B12A2CD72EE}" type="presParOf" srcId="{F4A1AB10-D547-664F-A835-38AF68B0A528}" destId="{5A837A5D-E4DE-1841-B07E-92F366256C27}" srcOrd="3" destOrd="0" presId="urn:microsoft.com/office/officeart/2005/8/layout/bProcess3"/>
    <dgm:cxn modelId="{65419528-5E83-A74F-B2A7-69F861B33D08}" type="presParOf" srcId="{5A837A5D-E4DE-1841-B07E-92F366256C27}" destId="{2F8E2F12-51D3-E545-B612-11005C79582E}" srcOrd="0" destOrd="0" presId="urn:microsoft.com/office/officeart/2005/8/layout/bProcess3"/>
    <dgm:cxn modelId="{78949C41-8FEC-D74F-89EE-60CF799CA8F3}" type="presParOf" srcId="{F4A1AB10-D547-664F-A835-38AF68B0A528}" destId="{2701D862-A23F-5E49-9D33-705809372B1A}" srcOrd="4" destOrd="0" presId="urn:microsoft.com/office/officeart/2005/8/layout/bProcess3"/>
    <dgm:cxn modelId="{E80F3F93-0283-EA49-8100-675B49596510}" type="presParOf" srcId="{F4A1AB10-D547-664F-A835-38AF68B0A528}" destId="{4D35BA67-9F8A-7641-ABD5-EDC234936B69}" srcOrd="5" destOrd="0" presId="urn:microsoft.com/office/officeart/2005/8/layout/bProcess3"/>
    <dgm:cxn modelId="{3BEE1018-889B-C84F-B569-A76044B32F66}" type="presParOf" srcId="{4D35BA67-9F8A-7641-ABD5-EDC234936B69}" destId="{4BDD9CB4-69CF-A94E-8A8F-0041BFAB8049}" srcOrd="0" destOrd="0" presId="urn:microsoft.com/office/officeart/2005/8/layout/bProcess3"/>
    <dgm:cxn modelId="{29FAF49C-6608-8442-A429-91E73FA62AFE}" type="presParOf" srcId="{F4A1AB10-D547-664F-A835-38AF68B0A528}" destId="{139B8220-060F-844F-A5F1-2C1FB1536FF5}" srcOrd="6" destOrd="0" presId="urn:microsoft.com/office/officeart/2005/8/layout/bProcess3"/>
    <dgm:cxn modelId="{951983CD-B6FA-5A4D-B282-EDCFC9C1F0FC}" type="presParOf" srcId="{F4A1AB10-D547-664F-A835-38AF68B0A528}" destId="{8AF7C3F7-1D17-C846-8007-5D39936B7BBE}" srcOrd="7" destOrd="0" presId="urn:microsoft.com/office/officeart/2005/8/layout/bProcess3"/>
    <dgm:cxn modelId="{7A3D9AB0-A59F-A646-87B5-87053AA48268}" type="presParOf" srcId="{8AF7C3F7-1D17-C846-8007-5D39936B7BBE}" destId="{D26F7633-76A8-0C41-B756-E63C014697B3}" srcOrd="0" destOrd="0" presId="urn:microsoft.com/office/officeart/2005/8/layout/bProcess3"/>
    <dgm:cxn modelId="{F999AFD6-DDD1-514A-948B-52B4AB8FC08C}" type="presParOf" srcId="{F4A1AB10-D547-664F-A835-38AF68B0A528}" destId="{00A9BEE2-1A2A-0844-BEAA-D4900ACC0BBE}" srcOrd="8"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FDCE7-1290-4EC1-BB23-3B517EFD3028}">
      <dsp:nvSpPr>
        <dsp:cNvPr id="0" name=""/>
        <dsp:cNvSpPr/>
      </dsp:nvSpPr>
      <dsp:spPr>
        <a:xfrm>
          <a:off x="0" y="615130"/>
          <a:ext cx="6586489" cy="11356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BA6F4-4713-44FA-98F2-8A7C878EF7BA}">
      <dsp:nvSpPr>
        <dsp:cNvPr id="0" name=""/>
        <dsp:cNvSpPr/>
      </dsp:nvSpPr>
      <dsp:spPr>
        <a:xfrm>
          <a:off x="343526" y="870646"/>
          <a:ext cx="624594" cy="62459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AD12F-93E2-4A38-B362-90E18D39B938}">
      <dsp:nvSpPr>
        <dsp:cNvPr id="0" name=""/>
        <dsp:cNvSpPr/>
      </dsp:nvSpPr>
      <dsp:spPr>
        <a:xfrm>
          <a:off x="1311647" y="615130"/>
          <a:ext cx="5274841" cy="11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187" tIns="120187" rIns="120187" bIns="120187" numCol="1" spcCol="1270" anchor="ctr" anchorCtr="0">
          <a:noAutofit/>
        </a:bodyPr>
        <a:lstStyle/>
        <a:p>
          <a:pPr marL="0" lvl="0" indent="0" algn="l" defTabSz="844550">
            <a:lnSpc>
              <a:spcPct val="100000"/>
            </a:lnSpc>
            <a:spcBef>
              <a:spcPct val="0"/>
            </a:spcBef>
            <a:spcAft>
              <a:spcPct val="35000"/>
            </a:spcAft>
            <a:buNone/>
          </a:pPr>
          <a:r>
            <a:rPr lang="en-US" sz="1900" kern="1200" dirty="0"/>
            <a:t>Players with a pronated FPI score will have reported sustaining an acute knee pathology within the last 12 months </a:t>
          </a:r>
          <a:endParaRPr lang="en-GB" sz="1900" kern="1200" dirty="0"/>
        </a:p>
      </dsp:txBody>
      <dsp:txXfrm>
        <a:off x="1311647" y="615130"/>
        <a:ext cx="5274841" cy="1135625"/>
      </dsp:txXfrm>
    </dsp:sp>
    <dsp:sp modelId="{454625F7-539E-4B2A-94D2-3B30E2D01903}">
      <dsp:nvSpPr>
        <dsp:cNvPr id="0" name=""/>
        <dsp:cNvSpPr/>
      </dsp:nvSpPr>
      <dsp:spPr>
        <a:xfrm>
          <a:off x="0" y="2034662"/>
          <a:ext cx="6586489" cy="11356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3D18A-B8C3-4338-85C4-1B37BDEE62C2}">
      <dsp:nvSpPr>
        <dsp:cNvPr id="0" name=""/>
        <dsp:cNvSpPr/>
      </dsp:nvSpPr>
      <dsp:spPr>
        <a:xfrm>
          <a:off x="343526" y="2290178"/>
          <a:ext cx="624594" cy="624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48F3BA-D94B-448A-88F1-F67B5DB57639}">
      <dsp:nvSpPr>
        <dsp:cNvPr id="0" name=""/>
        <dsp:cNvSpPr/>
      </dsp:nvSpPr>
      <dsp:spPr>
        <a:xfrm>
          <a:off x="1311647" y="2034662"/>
          <a:ext cx="5274841" cy="11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187" tIns="120187" rIns="120187" bIns="120187" numCol="1" spcCol="1270" anchor="ctr" anchorCtr="0">
          <a:noAutofit/>
        </a:bodyPr>
        <a:lstStyle/>
        <a:p>
          <a:pPr marL="0" lvl="0" indent="0" algn="l" defTabSz="844550">
            <a:lnSpc>
              <a:spcPct val="100000"/>
            </a:lnSpc>
            <a:spcBef>
              <a:spcPct val="0"/>
            </a:spcBef>
            <a:spcAft>
              <a:spcPct val="35000"/>
            </a:spcAft>
            <a:buNone/>
          </a:pPr>
          <a:r>
            <a:rPr lang="en-US" sz="1900" kern="1200" dirty="0"/>
            <a:t>Players with a pronated FPI score will not report sustaining an acute knee pathology within the last 12 months </a:t>
          </a:r>
          <a:endParaRPr lang="en-GB" sz="1900" kern="1200" dirty="0"/>
        </a:p>
      </dsp:txBody>
      <dsp:txXfrm>
        <a:off x="1311647" y="2034662"/>
        <a:ext cx="5274841" cy="1135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CC439-679B-2947-B4FC-71F99066F20B}">
      <dsp:nvSpPr>
        <dsp:cNvPr id="0" name=""/>
        <dsp:cNvSpPr/>
      </dsp:nvSpPr>
      <dsp:spPr>
        <a:xfrm>
          <a:off x="2289" y="691160"/>
          <a:ext cx="1001198" cy="1150693"/>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Female</a:t>
          </a:r>
        </a:p>
      </dsp:txBody>
      <dsp:txXfrm>
        <a:off x="31613" y="720484"/>
        <a:ext cx="942550" cy="1092045"/>
      </dsp:txXfrm>
    </dsp:sp>
    <dsp:sp modelId="{3086ECC1-131C-7640-8F25-93468C49D684}">
      <dsp:nvSpPr>
        <dsp:cNvPr id="0" name=""/>
        <dsp:cNvSpPr/>
      </dsp:nvSpPr>
      <dsp:spPr>
        <a:xfrm>
          <a:off x="1103607" y="1142358"/>
          <a:ext cx="212253" cy="248297"/>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103607" y="1192017"/>
        <a:ext cx="148577" cy="148979"/>
      </dsp:txXfrm>
    </dsp:sp>
    <dsp:sp modelId="{42358F3C-32A0-274E-9ADA-369C75BA4F22}">
      <dsp:nvSpPr>
        <dsp:cNvPr id="0" name=""/>
        <dsp:cNvSpPr/>
      </dsp:nvSpPr>
      <dsp:spPr>
        <a:xfrm>
          <a:off x="1403967" y="691160"/>
          <a:ext cx="1001198" cy="1150693"/>
        </a:xfrm>
        <a:prstGeom prst="roundRect">
          <a:avLst>
            <a:gd name="adj" fmla="val 10000"/>
          </a:avLst>
        </a:prstGeom>
        <a:solidFill>
          <a:schemeClr val="accent3">
            <a:shade val="50000"/>
            <a:hueOff val="0"/>
            <a:satOff val="0"/>
            <a:lumOff val="17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Amateur Rugby Players</a:t>
          </a:r>
        </a:p>
      </dsp:txBody>
      <dsp:txXfrm>
        <a:off x="1433291" y="720484"/>
        <a:ext cx="942550" cy="1092045"/>
      </dsp:txXfrm>
    </dsp:sp>
    <dsp:sp modelId="{80865422-5136-264C-A69F-B8538B36122F}">
      <dsp:nvSpPr>
        <dsp:cNvPr id="0" name=""/>
        <dsp:cNvSpPr/>
      </dsp:nvSpPr>
      <dsp:spPr>
        <a:xfrm>
          <a:off x="2505285" y="1142358"/>
          <a:ext cx="212253" cy="248297"/>
        </a:xfrm>
        <a:prstGeom prst="rightArrow">
          <a:avLst>
            <a:gd name="adj1" fmla="val 60000"/>
            <a:gd name="adj2" fmla="val 50000"/>
          </a:avLst>
        </a:prstGeom>
        <a:solidFill>
          <a:schemeClr val="accent3">
            <a:shade val="90000"/>
            <a:hueOff val="0"/>
            <a:satOff val="0"/>
            <a:lumOff val="153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505285" y="1192017"/>
        <a:ext cx="148577" cy="148979"/>
      </dsp:txXfrm>
    </dsp:sp>
    <dsp:sp modelId="{914316C3-0C60-4E41-AE48-A70A9B1FE5B4}">
      <dsp:nvSpPr>
        <dsp:cNvPr id="0" name=""/>
        <dsp:cNvSpPr/>
      </dsp:nvSpPr>
      <dsp:spPr>
        <a:xfrm>
          <a:off x="2805644" y="691160"/>
          <a:ext cx="1001198" cy="1150693"/>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Senior players</a:t>
          </a:r>
        </a:p>
      </dsp:txBody>
      <dsp:txXfrm>
        <a:off x="2834968" y="720484"/>
        <a:ext cx="942550" cy="1092045"/>
      </dsp:txXfrm>
    </dsp:sp>
    <dsp:sp modelId="{02FA211B-5E3E-A74D-A589-149D56560F32}">
      <dsp:nvSpPr>
        <dsp:cNvPr id="0" name=""/>
        <dsp:cNvSpPr/>
      </dsp:nvSpPr>
      <dsp:spPr>
        <a:xfrm>
          <a:off x="3906962" y="1142358"/>
          <a:ext cx="212253" cy="248297"/>
        </a:xfrm>
        <a:prstGeom prst="rightArrow">
          <a:avLst>
            <a:gd name="adj1" fmla="val 60000"/>
            <a:gd name="adj2" fmla="val 50000"/>
          </a:avLst>
        </a:prstGeom>
        <a:solidFill>
          <a:schemeClr val="accent3">
            <a:shade val="90000"/>
            <a:hueOff val="0"/>
            <a:satOff val="0"/>
            <a:lumOff val="153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906962" y="1192017"/>
        <a:ext cx="148577" cy="148979"/>
      </dsp:txXfrm>
    </dsp:sp>
    <dsp:sp modelId="{E4CD48BA-D5DF-6848-8F49-F73571F99DAE}">
      <dsp:nvSpPr>
        <dsp:cNvPr id="0" name=""/>
        <dsp:cNvSpPr/>
      </dsp:nvSpPr>
      <dsp:spPr>
        <a:xfrm>
          <a:off x="4207321" y="691160"/>
          <a:ext cx="1001198" cy="1150693"/>
        </a:xfrm>
        <a:prstGeom prst="roundRect">
          <a:avLst>
            <a:gd name="adj" fmla="val 10000"/>
          </a:avLst>
        </a:prstGeom>
        <a:solidFill>
          <a:schemeClr val="accent3">
            <a:shade val="50000"/>
            <a:hueOff val="0"/>
            <a:satOff val="0"/>
            <a:lumOff val="17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No</a:t>
          </a:r>
          <a:r>
            <a:rPr lang="en-GB" sz="1700" kern="1200" baseline="0" dirty="0"/>
            <a:t> knee injury in &lt;12 months </a:t>
          </a:r>
          <a:endParaRPr lang="en-GB" sz="1700" kern="1200" dirty="0"/>
        </a:p>
      </dsp:txBody>
      <dsp:txXfrm>
        <a:off x="4236645" y="720484"/>
        <a:ext cx="942550" cy="10920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CC439-679B-2947-B4FC-71F99066F20B}">
      <dsp:nvSpPr>
        <dsp:cNvPr id="0" name=""/>
        <dsp:cNvSpPr/>
      </dsp:nvSpPr>
      <dsp:spPr>
        <a:xfrm>
          <a:off x="2250" y="493670"/>
          <a:ext cx="983872" cy="1147211"/>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Female</a:t>
          </a:r>
        </a:p>
      </dsp:txBody>
      <dsp:txXfrm>
        <a:off x="31067" y="522487"/>
        <a:ext cx="926238" cy="1089577"/>
      </dsp:txXfrm>
    </dsp:sp>
    <dsp:sp modelId="{3086ECC1-131C-7640-8F25-93468C49D684}">
      <dsp:nvSpPr>
        <dsp:cNvPr id="0" name=""/>
        <dsp:cNvSpPr/>
      </dsp:nvSpPr>
      <dsp:spPr>
        <a:xfrm>
          <a:off x="1084510" y="945276"/>
          <a:ext cx="208581" cy="24400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084510" y="994076"/>
        <a:ext cx="146007" cy="146400"/>
      </dsp:txXfrm>
    </dsp:sp>
    <dsp:sp modelId="{42358F3C-32A0-274E-9ADA-369C75BA4F22}">
      <dsp:nvSpPr>
        <dsp:cNvPr id="0" name=""/>
        <dsp:cNvSpPr/>
      </dsp:nvSpPr>
      <dsp:spPr>
        <a:xfrm>
          <a:off x="1379672" y="493670"/>
          <a:ext cx="983872" cy="1147211"/>
        </a:xfrm>
        <a:prstGeom prst="roundRect">
          <a:avLst>
            <a:gd name="adj" fmla="val 10000"/>
          </a:avLst>
        </a:prstGeom>
        <a:solidFill>
          <a:schemeClr val="accent3">
            <a:shade val="50000"/>
            <a:hueOff val="0"/>
            <a:satOff val="0"/>
            <a:lumOff val="17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Amateur Rugby Players</a:t>
          </a:r>
        </a:p>
      </dsp:txBody>
      <dsp:txXfrm>
        <a:off x="1408489" y="522487"/>
        <a:ext cx="926238" cy="1089577"/>
      </dsp:txXfrm>
    </dsp:sp>
    <dsp:sp modelId="{80865422-5136-264C-A69F-B8538B36122F}">
      <dsp:nvSpPr>
        <dsp:cNvPr id="0" name=""/>
        <dsp:cNvSpPr/>
      </dsp:nvSpPr>
      <dsp:spPr>
        <a:xfrm>
          <a:off x="2461932" y="945276"/>
          <a:ext cx="208581" cy="244000"/>
        </a:xfrm>
        <a:prstGeom prst="rightArrow">
          <a:avLst>
            <a:gd name="adj1" fmla="val 60000"/>
            <a:gd name="adj2" fmla="val 50000"/>
          </a:avLst>
        </a:prstGeom>
        <a:solidFill>
          <a:schemeClr val="accent3">
            <a:shade val="90000"/>
            <a:hueOff val="0"/>
            <a:satOff val="0"/>
            <a:lumOff val="153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461932" y="994076"/>
        <a:ext cx="146007" cy="146400"/>
      </dsp:txXfrm>
    </dsp:sp>
    <dsp:sp modelId="{914316C3-0C60-4E41-AE48-A70A9B1FE5B4}">
      <dsp:nvSpPr>
        <dsp:cNvPr id="0" name=""/>
        <dsp:cNvSpPr/>
      </dsp:nvSpPr>
      <dsp:spPr>
        <a:xfrm>
          <a:off x="2757094" y="493670"/>
          <a:ext cx="983872" cy="1147211"/>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Senior players</a:t>
          </a:r>
        </a:p>
      </dsp:txBody>
      <dsp:txXfrm>
        <a:off x="2785911" y="522487"/>
        <a:ext cx="926238" cy="1089577"/>
      </dsp:txXfrm>
    </dsp:sp>
    <dsp:sp modelId="{02FA211B-5E3E-A74D-A589-149D56560F32}">
      <dsp:nvSpPr>
        <dsp:cNvPr id="0" name=""/>
        <dsp:cNvSpPr/>
      </dsp:nvSpPr>
      <dsp:spPr>
        <a:xfrm>
          <a:off x="3839354" y="945276"/>
          <a:ext cx="208581" cy="244000"/>
        </a:xfrm>
        <a:prstGeom prst="rightArrow">
          <a:avLst>
            <a:gd name="adj1" fmla="val 60000"/>
            <a:gd name="adj2" fmla="val 50000"/>
          </a:avLst>
        </a:prstGeom>
        <a:solidFill>
          <a:schemeClr val="accent3">
            <a:shade val="90000"/>
            <a:hueOff val="0"/>
            <a:satOff val="0"/>
            <a:lumOff val="153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839354" y="994076"/>
        <a:ext cx="146007" cy="146400"/>
      </dsp:txXfrm>
    </dsp:sp>
    <dsp:sp modelId="{E4CD48BA-D5DF-6848-8F49-F73571F99DAE}">
      <dsp:nvSpPr>
        <dsp:cNvPr id="0" name=""/>
        <dsp:cNvSpPr/>
      </dsp:nvSpPr>
      <dsp:spPr>
        <a:xfrm>
          <a:off x="4134516" y="493670"/>
          <a:ext cx="983872" cy="1147211"/>
        </a:xfrm>
        <a:prstGeom prst="roundRect">
          <a:avLst>
            <a:gd name="adj" fmla="val 10000"/>
          </a:avLst>
        </a:prstGeom>
        <a:solidFill>
          <a:schemeClr val="accent3">
            <a:shade val="50000"/>
            <a:hueOff val="0"/>
            <a:satOff val="0"/>
            <a:lumOff val="17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&lt;12 month knee injury</a:t>
          </a:r>
        </a:p>
      </dsp:txBody>
      <dsp:txXfrm>
        <a:off x="4163333" y="522487"/>
        <a:ext cx="926238" cy="1089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88028-BBE5-9C48-8C7C-508FF929B4C6}">
      <dsp:nvSpPr>
        <dsp:cNvPr id="0" name=""/>
        <dsp:cNvSpPr/>
      </dsp:nvSpPr>
      <dsp:spPr>
        <a:xfrm>
          <a:off x="3597286" y="640607"/>
          <a:ext cx="511987" cy="91440"/>
        </a:xfrm>
        <a:custGeom>
          <a:avLst/>
          <a:gdLst/>
          <a:ahLst/>
          <a:cxnLst/>
          <a:rect l="0" t="0" r="0" b="0"/>
          <a:pathLst>
            <a:path>
              <a:moveTo>
                <a:pt x="0" y="45720"/>
              </a:moveTo>
              <a:lnTo>
                <a:pt x="273093" y="45720"/>
              </a:lnTo>
              <a:lnTo>
                <a:pt x="273093" y="48662"/>
              </a:lnTo>
              <a:lnTo>
                <a:pt x="511987" y="48662"/>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39715" y="683696"/>
        <a:ext cx="27129" cy="5261"/>
      </dsp:txXfrm>
    </dsp:sp>
    <dsp:sp modelId="{26658382-1ED4-774A-A4D8-468D9A0E01AF}">
      <dsp:nvSpPr>
        <dsp:cNvPr id="0" name=""/>
        <dsp:cNvSpPr/>
      </dsp:nvSpPr>
      <dsp:spPr>
        <a:xfrm>
          <a:off x="1311329" y="0"/>
          <a:ext cx="2287757" cy="1372654"/>
        </a:xfrm>
        <a:prstGeom prst="rect">
          <a:avLst/>
        </a:prstGeom>
        <a:solidFill>
          <a:schemeClr val="bg1">
            <a:lumMod val="8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Recall</a:t>
          </a:r>
        </a:p>
      </dsp:txBody>
      <dsp:txXfrm>
        <a:off x="1311329" y="0"/>
        <a:ext cx="2287757" cy="1372654"/>
      </dsp:txXfrm>
    </dsp:sp>
    <dsp:sp modelId="{5A837A5D-E4DE-1841-B07E-92F366256C27}">
      <dsp:nvSpPr>
        <dsp:cNvPr id="0" name=""/>
        <dsp:cNvSpPr/>
      </dsp:nvSpPr>
      <dsp:spPr>
        <a:xfrm>
          <a:off x="2551820" y="1373797"/>
          <a:ext cx="2733732" cy="517285"/>
        </a:xfrm>
        <a:custGeom>
          <a:avLst/>
          <a:gdLst/>
          <a:ahLst/>
          <a:cxnLst/>
          <a:rect l="0" t="0" r="0" b="0"/>
          <a:pathLst>
            <a:path>
              <a:moveTo>
                <a:pt x="2733732" y="0"/>
              </a:moveTo>
              <a:lnTo>
                <a:pt x="2733732" y="275742"/>
              </a:lnTo>
              <a:lnTo>
                <a:pt x="0" y="275742"/>
              </a:lnTo>
              <a:lnTo>
                <a:pt x="0" y="517285"/>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48984" y="1629809"/>
        <a:ext cx="139404" cy="5261"/>
      </dsp:txXfrm>
    </dsp:sp>
    <dsp:sp modelId="{7176C566-599C-EF4E-8CC2-10076D1EAC59}">
      <dsp:nvSpPr>
        <dsp:cNvPr id="0" name=""/>
        <dsp:cNvSpPr/>
      </dsp:nvSpPr>
      <dsp:spPr>
        <a:xfrm>
          <a:off x="4141674" y="2942"/>
          <a:ext cx="2287757" cy="1372654"/>
        </a:xfrm>
        <a:prstGeom prst="rect">
          <a:avLst/>
        </a:prstGeom>
        <a:solidFill>
          <a:schemeClr val="bg1">
            <a:lumMod val="8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FPI Score</a:t>
          </a:r>
        </a:p>
      </dsp:txBody>
      <dsp:txXfrm>
        <a:off x="4141674" y="2942"/>
        <a:ext cx="2287757" cy="1372654"/>
      </dsp:txXfrm>
    </dsp:sp>
    <dsp:sp modelId="{4D35BA67-9F8A-7641-ABD5-EDC234936B69}">
      <dsp:nvSpPr>
        <dsp:cNvPr id="0" name=""/>
        <dsp:cNvSpPr/>
      </dsp:nvSpPr>
      <dsp:spPr>
        <a:xfrm>
          <a:off x="3693898" y="2542388"/>
          <a:ext cx="415375" cy="91440"/>
        </a:xfrm>
        <a:custGeom>
          <a:avLst/>
          <a:gdLst/>
          <a:ahLst/>
          <a:cxnLst/>
          <a:rect l="0" t="0" r="0" b="0"/>
          <a:pathLst>
            <a:path>
              <a:moveTo>
                <a:pt x="0" y="67421"/>
              </a:moveTo>
              <a:lnTo>
                <a:pt x="224787" y="67421"/>
              </a:lnTo>
              <a:lnTo>
                <a:pt x="224787" y="45720"/>
              </a:lnTo>
              <a:lnTo>
                <a:pt x="415375"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0423" y="2585477"/>
        <a:ext cx="22325" cy="5261"/>
      </dsp:txXfrm>
    </dsp:sp>
    <dsp:sp modelId="{2701D862-A23F-5E49-9D33-705809372B1A}">
      <dsp:nvSpPr>
        <dsp:cNvPr id="0" name=""/>
        <dsp:cNvSpPr/>
      </dsp:nvSpPr>
      <dsp:spPr>
        <a:xfrm>
          <a:off x="1407941" y="1923482"/>
          <a:ext cx="2287757" cy="1372654"/>
        </a:xfrm>
        <a:prstGeom prst="rect">
          <a:avLst/>
        </a:prstGeom>
        <a:solidFill>
          <a:schemeClr val="bg1">
            <a:lumMod val="8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SPSS</a:t>
          </a:r>
        </a:p>
      </dsp:txBody>
      <dsp:txXfrm>
        <a:off x="1407941" y="1923482"/>
        <a:ext cx="2287757" cy="1372654"/>
      </dsp:txXfrm>
    </dsp:sp>
    <dsp:sp modelId="{8AF7C3F7-1D17-C846-8007-5D39936B7BBE}">
      <dsp:nvSpPr>
        <dsp:cNvPr id="0" name=""/>
        <dsp:cNvSpPr/>
      </dsp:nvSpPr>
      <dsp:spPr>
        <a:xfrm>
          <a:off x="3610594" y="3272635"/>
          <a:ext cx="1674958" cy="404014"/>
        </a:xfrm>
        <a:custGeom>
          <a:avLst/>
          <a:gdLst/>
          <a:ahLst/>
          <a:cxnLst/>
          <a:rect l="0" t="0" r="0" b="0"/>
          <a:pathLst>
            <a:path>
              <a:moveTo>
                <a:pt x="1674958" y="0"/>
              </a:moveTo>
              <a:lnTo>
                <a:pt x="1674958" y="219107"/>
              </a:lnTo>
              <a:lnTo>
                <a:pt x="0" y="219107"/>
              </a:lnTo>
              <a:lnTo>
                <a:pt x="0" y="404014"/>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4812" y="3472011"/>
        <a:ext cx="86521" cy="5261"/>
      </dsp:txXfrm>
    </dsp:sp>
    <dsp:sp modelId="{139B8220-060F-844F-A5F1-2C1FB1536FF5}">
      <dsp:nvSpPr>
        <dsp:cNvPr id="0" name=""/>
        <dsp:cNvSpPr/>
      </dsp:nvSpPr>
      <dsp:spPr>
        <a:xfrm>
          <a:off x="4141674" y="1901781"/>
          <a:ext cx="2287757" cy="1372654"/>
        </a:xfrm>
        <a:prstGeom prst="rect">
          <a:avLst/>
        </a:prstGeom>
        <a:solidFill>
          <a:schemeClr val="bg1">
            <a:lumMod val="8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Chi Squared</a:t>
          </a:r>
        </a:p>
      </dsp:txBody>
      <dsp:txXfrm>
        <a:off x="4141674" y="1901781"/>
        <a:ext cx="2287757" cy="1372654"/>
      </dsp:txXfrm>
    </dsp:sp>
    <dsp:sp modelId="{00A9BEE2-1A2A-0844-BEAA-D4900ACC0BBE}">
      <dsp:nvSpPr>
        <dsp:cNvPr id="0" name=""/>
        <dsp:cNvSpPr/>
      </dsp:nvSpPr>
      <dsp:spPr>
        <a:xfrm>
          <a:off x="2466715" y="3709050"/>
          <a:ext cx="2287757" cy="1372654"/>
        </a:xfrm>
        <a:prstGeom prst="rect">
          <a:avLst/>
        </a:prstGeom>
        <a:solidFill>
          <a:schemeClr val="bg1">
            <a:lumMod val="8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Wilcoxon</a:t>
          </a:r>
        </a:p>
      </dsp:txBody>
      <dsp:txXfrm>
        <a:off x="2466715" y="3709050"/>
        <a:ext cx="2287757" cy="13726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84A592-C32A-EB43-B6EF-DDBFCEFD2618}" type="datetimeFigureOut">
              <a:rPr lang="en-US" smtClean="0"/>
              <a:t>12/3/21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39AD9C-ED75-1441-A657-41CD03D55AFF}" type="slidenum">
              <a:rPr lang="en-US" smtClean="0"/>
              <a:t>‹#›</a:t>
            </a:fld>
            <a:endParaRPr lang="en-US"/>
          </a:p>
        </p:txBody>
      </p:sp>
    </p:spTree>
    <p:extLst>
      <p:ext uri="{BB962C8B-B14F-4D97-AF65-F5344CB8AC3E}">
        <p14:creationId xmlns:p14="http://schemas.microsoft.com/office/powerpoint/2010/main" val="139603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ncbi.nlm.nih.gov/pubmed/18796826"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1</a:t>
            </a:fld>
            <a:endParaRPr lang="en-US"/>
          </a:p>
        </p:txBody>
      </p:sp>
    </p:spTree>
    <p:extLst>
      <p:ext uri="{BB962C8B-B14F-4D97-AF65-F5344CB8AC3E}">
        <p14:creationId xmlns:p14="http://schemas.microsoft.com/office/powerpoint/2010/main" val="1046613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2</a:t>
            </a:fld>
            <a:endParaRPr lang="en-US"/>
          </a:p>
        </p:txBody>
      </p:sp>
    </p:spTree>
    <p:extLst>
      <p:ext uri="{BB962C8B-B14F-4D97-AF65-F5344CB8AC3E}">
        <p14:creationId xmlns:p14="http://schemas.microsoft.com/office/powerpoint/2010/main" val="2751500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sz="3200" kern="1200" dirty="0">
                <a:solidFill>
                  <a:schemeClr val="tx1"/>
                </a:solidFill>
                <a:effectLst/>
                <a:latin typeface="+mn-lt"/>
                <a:ea typeface="+mn-ea"/>
                <a:cs typeface="+mn-cs"/>
              </a:rPr>
              <a:t>Poor healing and recurrent knee injury can often be traced to biomechanical problems, including hyper pronation. Therefore, it is common practise that both treatment and prevention of knee injuries require the evaluation of the foot and ankle for foot posture</a:t>
            </a:r>
          </a:p>
          <a:p>
            <a:pPr marL="0" indent="0">
              <a:buFont typeface="+mj-lt"/>
              <a:buNone/>
            </a:pPr>
            <a:endParaRPr lang="en-GB" sz="3200" kern="1200" dirty="0">
              <a:solidFill>
                <a:schemeClr val="tx1"/>
              </a:solidFill>
              <a:effectLst/>
              <a:latin typeface="+mn-lt"/>
              <a:ea typeface="+mn-ea"/>
              <a:cs typeface="+mn-cs"/>
            </a:endParaRPr>
          </a:p>
          <a:p>
            <a:pPr marL="0" indent="0">
              <a:buFont typeface="+mj-lt"/>
              <a:buNone/>
            </a:pPr>
            <a:r>
              <a:rPr lang="en-GB" sz="3200" kern="1200" dirty="0">
                <a:solidFill>
                  <a:schemeClr val="tx1"/>
                </a:solidFill>
                <a:effectLst/>
                <a:latin typeface="+mn-lt"/>
                <a:ea typeface="+mn-ea"/>
                <a:cs typeface="+mn-cs"/>
              </a:rPr>
              <a:t>Because the knee is a hinge (ginglymus) joint, it moves primarily in one plane. excessive pronation at the foot and ankle causes increased medial rotation to be transmitted up the leg, this rotary motion eventually results in knee symptoms. </a:t>
            </a:r>
            <a:r>
              <a:rPr lang="en-GB" sz="3200" u="none" kern="1200" dirty="0">
                <a:solidFill>
                  <a:schemeClr val="tx1"/>
                </a:solidFill>
                <a:effectLst/>
                <a:latin typeface="+mn-lt"/>
                <a:ea typeface="+mn-ea"/>
                <a:cs typeface="+mn-cs"/>
              </a:rPr>
              <a:t>Knee problems are particularly more common in athletes, who </a:t>
            </a:r>
            <a:r>
              <a:rPr lang="en-GB" sz="320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experience greater rotational forces</a:t>
            </a:r>
            <a:r>
              <a:rPr lang="en-GB" sz="3200" u="none" kern="1200" dirty="0">
                <a:solidFill>
                  <a:schemeClr val="tx1"/>
                </a:solidFill>
                <a:effectLst/>
                <a:latin typeface="+mn-lt"/>
                <a:ea typeface="+mn-ea"/>
                <a:cs typeface="+mn-cs"/>
              </a:rPr>
              <a:t> such as change of direction as seen in rugby, When there is a predisposing tendency to excessive pronation, injuries to the knee ligaments, especially the ACL, are more likely to occur. </a:t>
            </a:r>
          </a:p>
          <a:p>
            <a:pPr marL="0" indent="0">
              <a:buFont typeface="+mj-lt"/>
              <a:buNone/>
            </a:pPr>
            <a:r>
              <a:rPr lang="en-GB" sz="3200" u="none" kern="1200" dirty="0">
                <a:solidFill>
                  <a:schemeClr val="tx1"/>
                </a:solidFill>
                <a:effectLst/>
                <a:latin typeface="+mn-lt"/>
                <a:ea typeface="+mn-ea"/>
                <a:cs typeface="+mn-cs"/>
              </a:rPr>
              <a:t> </a:t>
            </a:r>
          </a:p>
          <a:p>
            <a:pPr marL="0" indent="0">
              <a:buFont typeface="+mj-lt"/>
              <a:buNone/>
            </a:pPr>
            <a:r>
              <a:rPr lang="en-US" sz="3200" kern="1200" dirty="0">
                <a:solidFill>
                  <a:schemeClr val="tx1"/>
                </a:solidFill>
                <a:effectLst/>
                <a:latin typeface="+mn-lt"/>
                <a:ea typeface="+mn-ea"/>
                <a:cs typeface="+mn-cs"/>
              </a:rPr>
              <a:t>We can understand that Subtalar joint pronation and internal rotation of the tibia occur only during the initial, contact phase of gait.  </a:t>
            </a:r>
            <a:r>
              <a:rPr lang="en-GB" sz="3200" kern="1200" dirty="0">
                <a:solidFill>
                  <a:schemeClr val="tx1"/>
                </a:solidFill>
                <a:effectLst/>
                <a:latin typeface="+mn-lt"/>
                <a:ea typeface="+mn-ea"/>
                <a:cs typeface="+mn-cs"/>
              </a:rPr>
              <a:t>At heel strike the knee is generally between full extn and 20 degrees of </a:t>
            </a:r>
            <a:r>
              <a:rPr lang="en-GB" sz="3200" kern="1200" dirty="0" err="1">
                <a:solidFill>
                  <a:schemeClr val="tx1"/>
                </a:solidFill>
                <a:effectLst/>
                <a:latin typeface="+mn-lt"/>
                <a:ea typeface="+mn-ea"/>
                <a:cs typeface="+mn-cs"/>
              </a:rPr>
              <a:t>flxn</a:t>
            </a:r>
            <a:r>
              <a:rPr lang="en-GB" sz="3200" kern="1200" dirty="0">
                <a:solidFill>
                  <a:schemeClr val="tx1"/>
                </a:solidFill>
                <a:effectLst/>
                <a:latin typeface="+mn-lt"/>
                <a:ea typeface="+mn-ea"/>
                <a:cs typeface="+mn-cs"/>
              </a:rPr>
              <a:t> this when the forces transmitted from the foot into the knee are at their peak. Therefore </a:t>
            </a:r>
            <a:r>
              <a:rPr lang="en-US" sz="3200" kern="1200" dirty="0">
                <a:solidFill>
                  <a:schemeClr val="tx1"/>
                </a:solidFill>
                <a:effectLst/>
                <a:latin typeface="+mn-lt"/>
                <a:ea typeface="+mn-ea"/>
                <a:cs typeface="+mn-cs"/>
              </a:rPr>
              <a:t>If pronation continues the tibia will remain internally rotated. This abnormal tibial rotation transmits excessive forces upward in the kinetic chain to the knee joint, producing medial knee stresses, force vector changes in the quadriceps muscle, and lateral tracking of the patella </a:t>
            </a:r>
            <a:endParaRPr lang="en-GB" sz="3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3</a:t>
            </a:fld>
            <a:endParaRPr lang="en-US"/>
          </a:p>
        </p:txBody>
      </p:sp>
    </p:spTree>
    <p:extLst>
      <p:ext uri="{BB962C8B-B14F-4D97-AF65-F5344CB8AC3E}">
        <p14:creationId xmlns:p14="http://schemas.microsoft.com/office/powerpoint/2010/main" val="99325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participation in sports by girls has increased dramatically, in recent times. The rapidly increasing numbers of females participating impacts the number of injuries. According to the WRU in 2020 The participation data demonstrates that in 3 years female participation grew from 170 to over 10,000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4</a:t>
            </a:fld>
            <a:endParaRPr lang="en-US"/>
          </a:p>
        </p:txBody>
      </p:sp>
    </p:spTree>
    <p:extLst>
      <p:ext uri="{BB962C8B-B14F-4D97-AF65-F5344CB8AC3E}">
        <p14:creationId xmlns:p14="http://schemas.microsoft.com/office/powerpoint/2010/main" val="215818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an agreement that the incidence of ACL injuries, female to male is 3.5 times greater in basketball and 2.8 times greater in football. The reason for the increased injury rate in women remains unclear; it is probably caused by a complex interplay between multiple variables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different factors that can contribute to this: including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Hormonal - Although there is no consensus of the scientific community that sex hormones play a role in the increased incidence of ACL injury in female athletes, however a study in 2016 showed a trend in that females had more ACL injuries than during the ovulatory phase and fewer injuries during the follicular phase of their cycle.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Anatomical -   The ACL size and orientation determine width and shape of the femoral notch. smaller notches have been associated with increased rate of ACL injury. Most authors report that a smaller ligament is housed in a smaller notch although it is still unclear.</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5</a:t>
            </a:fld>
            <a:endParaRPr lang="en-US"/>
          </a:p>
        </p:txBody>
      </p:sp>
    </p:spTree>
    <p:extLst>
      <p:ext uri="{BB962C8B-B14F-4D97-AF65-F5344CB8AC3E}">
        <p14:creationId xmlns:p14="http://schemas.microsoft.com/office/powerpoint/2010/main" val="2775165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To-date, there lacks retrospective studies on longitudinal injury rates to elucidate the effect pronation has on the wellbeing of female amateur athletes. Although some similar research has been conducted: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Becketts in 1992 research found that the main mechanism of acute knee injuries was excessive pronation of the foot causing increased internal rotation during weight-bearing in injured subjects. The study found that passive tibial rotation was statistically greater in </a:t>
            </a:r>
            <a:r>
              <a:rPr lang="en-GB" sz="1200" kern="1200" dirty="0" err="1">
                <a:solidFill>
                  <a:schemeClr val="tx1"/>
                </a:solidFill>
                <a:effectLst/>
                <a:latin typeface="+mn-lt"/>
                <a:ea typeface="+mn-ea"/>
                <a:cs typeface="+mn-cs"/>
              </a:rPr>
              <a:t>hyperpronators</a:t>
            </a:r>
            <a:r>
              <a:rPr lang="en-GB" sz="1200" kern="1200" dirty="0">
                <a:solidFill>
                  <a:schemeClr val="tx1"/>
                </a:solidFill>
                <a:effectLst/>
                <a:latin typeface="+mn-lt"/>
                <a:ea typeface="+mn-ea"/>
                <a:cs typeface="+mn-cs"/>
              </a:rPr>
              <a:t> than in </a:t>
            </a:r>
            <a:r>
              <a:rPr lang="en-GB" sz="1200" kern="1200" dirty="0" err="1">
                <a:solidFill>
                  <a:schemeClr val="tx1"/>
                </a:solidFill>
                <a:effectLst/>
                <a:latin typeface="+mn-lt"/>
                <a:ea typeface="+mn-ea"/>
                <a:cs typeface="+mn-cs"/>
              </a:rPr>
              <a:t>nonpronators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Arnolds research concentrates on athletes recall of their foot and knee position when sustained a knee injury – they found that 81 percent of athletes wearing studded boots remember their tibia in internal rotation with their studs planted in the ground at foot strike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2102, Akbari suggests that he mean peak ground reaction force on a P/A translation in females with pronated feet was higher than neutral/ supinated position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And in 2017, Tran proposed that Toe-in landing position exacerbates biomechanical risk factors associated with ACL injury,  by increases hip adduction angle and foot pronation which are associated with increased risk of ACL injury, females exhibited greater biomechanical changes whilst landing toe-in.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But there is no significant research in to why female athletes are both more likely to be pronated and are at a higher risk of sustaining a knee injury and whether there is an association between the two. </a:t>
            </a:r>
          </a:p>
          <a:p>
            <a:r>
              <a:rPr lang="en-GB" sz="1200"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439AD9C-ED75-1441-A657-41CD03D55AFF}" type="slidenum">
              <a:rPr lang="en-US" smtClean="0"/>
              <a:t>6</a:t>
            </a:fld>
            <a:endParaRPr lang="en-US"/>
          </a:p>
        </p:txBody>
      </p:sp>
    </p:spTree>
    <p:extLst>
      <p:ext uri="{BB962C8B-B14F-4D97-AF65-F5344CB8AC3E}">
        <p14:creationId xmlns:p14="http://schemas.microsoft.com/office/powerpoint/2010/main" val="1087205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Whilst considering other research I believe that the research will suggest that </a:t>
            </a:r>
            <a:r>
              <a:rPr lang="en-US" sz="1200" kern="1200" dirty="0">
                <a:solidFill>
                  <a:schemeClr val="tx1"/>
                </a:solidFill>
                <a:effectLst/>
                <a:latin typeface="+mn-lt"/>
                <a:ea typeface="+mn-ea"/>
                <a:cs typeface="+mn-cs"/>
              </a:rPr>
              <a:t>Players with a pronated FPI score will have reported sustaining an acute knee pathology within the last 12 months, unlike their control who will have reported sustaining no knee injuries in the last 12 months. Suggesting that there is an association between ankle pronation in female rugby players and a prevalence of acute knee injuries. From this research I hope to gain an insight in the high incidence rate of acute knee injuries in female athletes, and whether screening female athletes for foot pronation should be standard procedure knee </a:t>
            </a:r>
            <a:r>
              <a:rPr lang="en-US" sz="1200" kern="1200" dirty="0" err="1">
                <a:solidFill>
                  <a:schemeClr val="tx1"/>
                </a:solidFill>
                <a:effectLst/>
                <a:latin typeface="+mn-lt"/>
                <a:ea typeface="+mn-ea"/>
                <a:cs typeface="+mn-cs"/>
              </a:rPr>
              <a:t>prehabilitation</a:t>
            </a:r>
            <a:r>
              <a:rPr lang="en-US" sz="1200" kern="1200" dirty="0">
                <a:solidFill>
                  <a:schemeClr val="tx1"/>
                </a:solidFill>
                <a:effectLst/>
                <a:latin typeface="+mn-lt"/>
                <a:ea typeface="+mn-ea"/>
                <a:cs typeface="+mn-cs"/>
              </a:rPr>
              <a:t> programs in rugby union and to further stimulate more research in this Areas.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7</a:t>
            </a:fld>
            <a:endParaRPr lang="en-US"/>
          </a:p>
        </p:txBody>
      </p:sp>
    </p:spTree>
    <p:extLst>
      <p:ext uri="{BB962C8B-B14F-4D97-AF65-F5344CB8AC3E}">
        <p14:creationId xmlns:p14="http://schemas.microsoft.com/office/powerpoint/2010/main" val="3396259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this cross-sectional case control study I will recruit my participants from local women’s rugby clubs. All participants will be female amateur rugby players playing at a senior level. My test group will have prior reported sustaining an acute knee injury within the last 12 months whilst my control group will report not sustaining an acute knee injury within the last 12 months.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for my testing protocol I will conduct the FPI on both groups.</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8</a:t>
            </a:fld>
            <a:endParaRPr lang="en-US"/>
          </a:p>
        </p:txBody>
      </p:sp>
    </p:spTree>
    <p:extLst>
      <p:ext uri="{BB962C8B-B14F-4D97-AF65-F5344CB8AC3E}">
        <p14:creationId xmlns:p14="http://schemas.microsoft.com/office/powerpoint/2010/main" val="3221563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a systematic reviews </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Buldt</a:t>
            </a:r>
            <a:r>
              <a:rPr lang="en-GB" sz="1200" b="0" i="0" u="none" strike="noStrike" kern="1200" dirty="0">
                <a:solidFill>
                  <a:schemeClr val="tx1"/>
                </a:solidFill>
                <a:effectLst/>
                <a:latin typeface="+mn-lt"/>
                <a:ea typeface="+mn-ea"/>
                <a:cs typeface="+mn-cs"/>
              </a:rPr>
              <a:t> et al., 2015 </a:t>
            </a:r>
            <a:r>
              <a:rPr lang="en-GB" sz="1200" b="1" kern="1200" dirty="0">
                <a:solidFill>
                  <a:schemeClr val="tx1"/>
                </a:solidFill>
                <a:effectLst/>
                <a:latin typeface="+mn-lt"/>
                <a:ea typeface="+mn-ea"/>
                <a:cs typeface="+mn-cs"/>
              </a:rPr>
              <a:t>Are clinical measures of foot posture and mobility associated with foot kinematics when walking? </a:t>
            </a:r>
            <a:r>
              <a:rPr lang="en-GB" sz="1200" b="0" i="0" u="none" strike="noStrike" kern="1200" dirty="0">
                <a:solidFill>
                  <a:schemeClr val="tx1"/>
                </a:solidFill>
                <a:effectLst/>
                <a:latin typeface="+mn-lt"/>
                <a:ea typeface="+mn-ea"/>
                <a:cs typeface="+mn-cs"/>
              </a:rPr>
              <a:t>Static foot posture measures, and in particular the </a:t>
            </a:r>
            <a:r>
              <a:rPr lang="en-GB" sz="1200" b="0" i="0" u="none" strike="noStrike" kern="1200" dirty="0" err="1">
                <a:solidFill>
                  <a:schemeClr val="tx1"/>
                </a:solidFill>
                <a:effectLst/>
                <a:latin typeface="+mn-lt"/>
                <a:ea typeface="+mn-ea"/>
                <a:cs typeface="+mn-cs"/>
              </a:rPr>
              <a:t>FPI,is</a:t>
            </a:r>
            <a:r>
              <a:rPr lang="en-GB" sz="1200" b="0" i="0" u="none" strike="noStrike" kern="1200" dirty="0">
                <a:solidFill>
                  <a:schemeClr val="tx1"/>
                </a:solidFill>
                <a:effectLst/>
                <a:latin typeface="+mn-lt"/>
                <a:ea typeface="+mn-ea"/>
                <a:cs typeface="+mn-cs"/>
              </a:rPr>
              <a:t> the most strongly associated with foot kinematics.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FPI-6 has a a sensitivity of 83.7%, a specificity of 80.4, a positive predictive value of 64.7 (</a:t>
            </a:r>
            <a:r>
              <a:rPr lang="en-GB" sz="1200" b="0" i="0" u="none" strike="noStrike" kern="1200" dirty="0" err="1">
                <a:solidFill>
                  <a:schemeClr val="tx1"/>
                </a:solidFill>
                <a:effectLst/>
                <a:latin typeface="+mn-lt"/>
                <a:ea typeface="+mn-ea"/>
                <a:cs typeface="+mn-cs"/>
              </a:rPr>
              <a:t>Hegazy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Aboelnasr</a:t>
            </a:r>
            <a:r>
              <a:rPr lang="en-GB" sz="1200" b="0" i="0" u="none" strike="noStrike" kern="1200" dirty="0">
                <a:solidFill>
                  <a:schemeClr val="tx1"/>
                </a:solidFill>
                <a:effectLst/>
                <a:latin typeface="+mn-lt"/>
                <a:ea typeface="+mn-ea"/>
                <a:cs typeface="+mn-cs"/>
              </a:rPr>
              <a:t>, Salem and </a:t>
            </a:r>
            <a:r>
              <a:rPr lang="en-GB" sz="1200" b="0" i="0" u="none" strike="noStrike" kern="1200" dirty="0" err="1">
                <a:solidFill>
                  <a:schemeClr val="tx1"/>
                </a:solidFill>
                <a:effectLst/>
                <a:latin typeface="+mn-lt"/>
                <a:ea typeface="+mn-ea"/>
                <a:cs typeface="+mn-cs"/>
              </a:rPr>
              <a:t>Zaghloul</a:t>
            </a:r>
            <a:r>
              <a:rPr lang="en-GB" sz="1200" b="0" i="0" u="none" strike="noStrike" kern="1200" dirty="0">
                <a:solidFill>
                  <a:schemeClr val="tx1"/>
                </a:solidFill>
                <a:effectLst/>
                <a:latin typeface="+mn-lt"/>
                <a:ea typeface="+mn-ea"/>
                <a:cs typeface="+mn-cs"/>
              </a:rPr>
              <a:t>, 2020)</a:t>
            </a:r>
            <a:br>
              <a:rPr lang="en-GB" dirty="0"/>
            </a:br>
            <a:endParaRPr lang="en-GB" sz="1200" b="1" kern="1200" dirty="0">
              <a:solidFill>
                <a:schemeClr val="tx1"/>
              </a:solidFill>
              <a:effectLst/>
              <a:latin typeface="+mn-lt"/>
              <a:ea typeface="+mn-ea"/>
              <a:cs typeface="+mn-cs"/>
            </a:endParaRPr>
          </a:p>
          <a:p>
            <a:br>
              <a:rPr lang="en-GB" dirty="0"/>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FPI-6 is a novel method of rating foot posture using set criteria and a simple scale. It is a clinical tool used to quantify the degree to which a foot is pronated, neutral or supinated. It is a measure of standing foot posture.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method used will be: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patient should stand in their relaxed stance position with double limb support. The patient should be instructed to stand still, with their arms by the side and looking straight ahead. It may be helpful to ask the patient to take several steps, marching on the spot, prior to settling into a comfortable stance position.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bony landmarks palpated will be</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9</a:t>
            </a:fld>
            <a:endParaRPr lang="en-US"/>
          </a:p>
        </p:txBody>
      </p:sp>
    </p:spTree>
    <p:extLst>
      <p:ext uri="{BB962C8B-B14F-4D97-AF65-F5344CB8AC3E}">
        <p14:creationId xmlns:p14="http://schemas.microsoft.com/office/powerpoint/2010/main" val="2247034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scores goes from -4 to +6 then </a:t>
            </a:r>
            <a:r>
              <a:rPr lang="en-GB" sz="1200" kern="1200" dirty="0" err="1">
                <a:solidFill>
                  <a:schemeClr val="tx1"/>
                </a:solidFill>
                <a:effectLst/>
                <a:latin typeface="+mn-lt"/>
                <a:ea typeface="+mn-ea"/>
                <a:cs typeface="+mn-cs"/>
              </a:rPr>
              <a:t>catgorised</a:t>
            </a:r>
            <a:r>
              <a:rPr lang="en-GB" sz="1200" kern="1200" dirty="0">
                <a:solidFill>
                  <a:schemeClr val="tx1"/>
                </a:solidFill>
                <a:effectLst/>
                <a:latin typeface="+mn-lt"/>
                <a:ea typeface="+mn-ea"/>
                <a:cs typeface="+mn-cs"/>
              </a:rPr>
              <a:t> in to pronated, neutral or supinated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data will then be Categorise into two groups – injured and non-injured. From there I will run a </a:t>
            </a:r>
            <a:r>
              <a:rPr lang="en-GB" sz="1200" b="1" kern="1200" dirty="0">
                <a:solidFill>
                  <a:schemeClr val="tx1"/>
                </a:solidFill>
                <a:effectLst/>
                <a:latin typeface="+mn-lt"/>
                <a:ea typeface="+mn-ea"/>
                <a:cs typeface="+mn-cs"/>
              </a:rPr>
              <a:t>Wilcoxon Mann Whitne</a:t>
            </a:r>
            <a:r>
              <a:rPr lang="en-GB" sz="1200" kern="1200" dirty="0">
                <a:solidFill>
                  <a:schemeClr val="tx1"/>
                </a:solidFill>
                <a:effectLst/>
                <a:latin typeface="+mn-lt"/>
                <a:ea typeface="+mn-ea"/>
                <a:cs typeface="+mn-cs"/>
              </a:rPr>
              <a:t>y analysis to determine if the  two groups are different to each other in a statistically different manner by comparing whether the distribution of the dependant variable (the exposure) is the same for the two groups thus testing the null hypothesis.</a:t>
            </a:r>
            <a:br>
              <a:rPr lang="en-GB" sz="1200" i="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will then further group them into 3 groups, pronated, neutral and supinated. Allowing me to run chi squared analysis to determine correlates or risk factors and further give me odds ration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the odds of being injured as a pronator. The purpose of this test is to determine if a difference between observed data and expected data is due to chance, or if it is due to a relationship between the variables studying.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low value means there is a high correlation from the data. This analysis will be conducted using SPSS software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chi squared will TEST if an association exists. And an odds ratio to MEASURE the association between a risk factor and an outcome.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10</a:t>
            </a:fld>
            <a:endParaRPr lang="en-US"/>
          </a:p>
        </p:txBody>
      </p:sp>
    </p:spTree>
    <p:extLst>
      <p:ext uri="{BB962C8B-B14F-4D97-AF65-F5344CB8AC3E}">
        <p14:creationId xmlns:p14="http://schemas.microsoft.com/office/powerpoint/2010/main" val="1781130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11</a:t>
            </a:fld>
            <a:endParaRPr lang="en-US"/>
          </a:p>
        </p:txBody>
      </p:sp>
    </p:spTree>
    <p:extLst>
      <p:ext uri="{BB962C8B-B14F-4D97-AF65-F5344CB8AC3E}">
        <p14:creationId xmlns:p14="http://schemas.microsoft.com/office/powerpoint/2010/main" val="1768577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Informed consent:  </a:t>
            </a:r>
            <a:r>
              <a:rPr lang="en-GB" sz="1200" b="0" kern="1200" dirty="0">
                <a:solidFill>
                  <a:schemeClr val="tx1"/>
                </a:solidFill>
                <a:effectLst/>
                <a:latin typeface="+mn-lt"/>
                <a:ea typeface="+mn-ea"/>
                <a:cs typeface="+mn-cs"/>
              </a:rPr>
              <a:t>This process assures respect for the free decisions of autonomous individuals, a duty that derives from the moral principle. And the participants understand that their participation is both anonymised and voluntarily</a:t>
            </a:r>
          </a:p>
          <a:p>
            <a:r>
              <a:rPr lang="en-GB" sz="1200" b="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ANON: </a:t>
            </a:r>
            <a:r>
              <a:rPr lang="en-GB" sz="1200" b="0" kern="1200" dirty="0">
                <a:solidFill>
                  <a:schemeClr val="tx1"/>
                </a:solidFill>
                <a:effectLst/>
                <a:latin typeface="+mn-lt"/>
                <a:ea typeface="+mn-ea"/>
                <a:cs typeface="+mn-cs"/>
              </a:rPr>
              <a:t>Confidentiality and anonymity are ethical practices designed to protect the privacy of human subjects while collecting, </a:t>
            </a:r>
            <a:r>
              <a:rPr lang="en-GB" sz="1200" b="0" kern="1200" dirty="0" err="1">
                <a:solidFill>
                  <a:schemeClr val="tx1"/>
                </a:solidFill>
                <a:effectLst/>
                <a:latin typeface="+mn-lt"/>
                <a:ea typeface="+mn-ea"/>
                <a:cs typeface="+mn-cs"/>
              </a:rPr>
              <a:t>analyzing</a:t>
            </a:r>
            <a:r>
              <a:rPr lang="en-GB" sz="1200" b="0" kern="1200" dirty="0">
                <a:solidFill>
                  <a:schemeClr val="tx1"/>
                </a:solidFill>
                <a:effectLst/>
                <a:latin typeface="+mn-lt"/>
                <a:ea typeface="+mn-ea"/>
                <a:cs typeface="+mn-cs"/>
              </a:rPr>
              <a:t>, and reporting data. ... In an anonymous study, the researcher cannot trace the data to an individual participant.</a:t>
            </a:r>
          </a:p>
          <a:p>
            <a:r>
              <a:rPr lang="en-GB" sz="1200" b="1"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Data: </a:t>
            </a:r>
            <a:r>
              <a:rPr lang="en-GB" sz="1200" b="0" kern="1200" dirty="0">
                <a:solidFill>
                  <a:schemeClr val="tx1"/>
                </a:solidFill>
                <a:effectLst/>
                <a:latin typeface="+mn-lt"/>
                <a:ea typeface="+mn-ea"/>
                <a:cs typeface="+mn-cs"/>
              </a:rPr>
              <a:t>Consider issues of research ethics and data protection from the outset, because how you handle the information and consent processes may affect your ability to share data later on. GDPR and the Data Protection Act strengthen the rights of individuals to be informed about how their personal data are processed</a:t>
            </a:r>
          </a:p>
          <a:p>
            <a:r>
              <a:rPr lang="en-GB" sz="1200" b="0" kern="1200" dirty="0">
                <a:solidFill>
                  <a:schemeClr val="tx1"/>
                </a:solidFill>
                <a:effectLst/>
                <a:latin typeface="+mn-lt"/>
                <a:ea typeface="+mn-ea"/>
                <a:cs typeface="+mn-cs"/>
              </a:rPr>
              <a:t>Data protection act 2020</a:t>
            </a:r>
          </a:p>
          <a:p>
            <a:r>
              <a:rPr lang="en-GB" sz="1200" b="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Covid 19 exposure: </a:t>
            </a:r>
            <a:r>
              <a:rPr lang="en-GB" sz="1200" b="0" kern="1200" dirty="0">
                <a:solidFill>
                  <a:schemeClr val="tx1"/>
                </a:solidFill>
                <a:effectLst/>
                <a:latin typeface="+mn-lt"/>
                <a:ea typeface="+mn-ea"/>
                <a:cs typeface="+mn-cs"/>
              </a:rPr>
              <a:t>have to adjust their procedures and protocols to protect participants and myself  to adhere to institutional COVID-19 policies. Especially with the uncertain variant.</a:t>
            </a:r>
          </a:p>
          <a:p>
            <a:r>
              <a:rPr lang="en-GB" sz="1200" b="0" kern="1200" dirty="0">
                <a:solidFill>
                  <a:schemeClr val="tx1"/>
                </a:solidFill>
                <a:effectLst/>
                <a:latin typeface="+mn-lt"/>
                <a:ea typeface="+mn-ea"/>
                <a:cs typeface="+mn-cs"/>
              </a:rPr>
              <a:t> </a:t>
            </a:r>
          </a:p>
          <a:p>
            <a:r>
              <a:rPr lang="en-GB" sz="1200" b="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13</a:t>
            </a:fld>
            <a:endParaRPr lang="en-US"/>
          </a:p>
        </p:txBody>
      </p:sp>
    </p:spTree>
    <p:extLst>
      <p:ext uri="{BB962C8B-B14F-4D97-AF65-F5344CB8AC3E}">
        <p14:creationId xmlns:p14="http://schemas.microsoft.com/office/powerpoint/2010/main" val="2036923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cross-sectional study is limited in that </a:t>
            </a:r>
            <a:r>
              <a:rPr lang="en-GB" sz="1200" b="1" kern="1200" dirty="0">
                <a:solidFill>
                  <a:schemeClr val="tx1"/>
                </a:solidFill>
                <a:effectLst/>
                <a:latin typeface="+mn-lt"/>
                <a:ea typeface="+mn-ea"/>
                <a:cs typeface="+mn-cs"/>
              </a:rPr>
              <a:t>it only gives information at a specific point in time or over a very short period of​ time</a:t>
            </a:r>
            <a:r>
              <a:rPr lang="en-GB" sz="1200" kern="1200" dirty="0">
                <a:solidFill>
                  <a:schemeClr val="tx1"/>
                </a:solidFill>
                <a:effectLst/>
                <a:latin typeface="+mn-lt"/>
                <a:ea typeface="+mn-ea"/>
                <a:cs typeface="+mn-cs"/>
              </a:rPr>
              <a:t>, and might not contain valuable information that occurs outside of that point in time. Unlike a longitudinal study – Cross sectional studies can not </a:t>
            </a:r>
            <a:r>
              <a:rPr lang="en-GB" sz="1200" b="1" i="0" u="none" strike="noStrike" kern="1200" dirty="0">
                <a:solidFill>
                  <a:schemeClr val="tx1"/>
                </a:solidFill>
                <a:effectLst/>
                <a:latin typeface="+mn-lt"/>
                <a:ea typeface="+mn-ea"/>
                <a:cs typeface="+mn-cs"/>
              </a:rPr>
              <a:t>pin down cause-and-effect relationship</a:t>
            </a:r>
            <a:r>
              <a:rPr lang="en-GB" sz="1200" b="0" i="0" u="none" strike="noStrike"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Difficulty in recalling past events may also contribute bias.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Mis diagnosis </a:t>
            </a:r>
            <a:r>
              <a:rPr lang="en-GB" sz="1200" b="0" i="0" u="none" strike="noStrike" kern="1200" dirty="0">
                <a:solidFill>
                  <a:schemeClr val="tx1"/>
                </a:solidFill>
                <a:effectLst/>
                <a:latin typeface="+mn-lt"/>
                <a:ea typeface="+mn-ea"/>
                <a:cs typeface="+mn-cs"/>
              </a:rPr>
              <a:t>FPI-6 has a a sensitivity of 83.7%, a specificity of 80.4, a positive predictive value of 64.7 (moderate) (</a:t>
            </a:r>
            <a:r>
              <a:rPr lang="en-GB" sz="1200" b="0" i="0" u="none" strike="noStrike" kern="1200" dirty="0" err="1">
                <a:solidFill>
                  <a:schemeClr val="tx1"/>
                </a:solidFill>
                <a:effectLst/>
                <a:latin typeface="+mn-lt"/>
                <a:ea typeface="+mn-ea"/>
                <a:cs typeface="+mn-cs"/>
              </a:rPr>
              <a:t>Hegazy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Aboelnasr</a:t>
            </a:r>
            <a:r>
              <a:rPr lang="en-GB" sz="1200" b="0" i="0" u="none" strike="noStrike" kern="1200" dirty="0">
                <a:solidFill>
                  <a:schemeClr val="tx1"/>
                </a:solidFill>
                <a:effectLst/>
                <a:latin typeface="+mn-lt"/>
                <a:ea typeface="+mn-ea"/>
                <a:cs typeface="+mn-cs"/>
              </a:rPr>
              <a:t>, Salem and </a:t>
            </a:r>
            <a:r>
              <a:rPr lang="en-GB" sz="1200" b="0" i="0" u="none" strike="noStrike" kern="1200" dirty="0" err="1">
                <a:solidFill>
                  <a:schemeClr val="tx1"/>
                </a:solidFill>
                <a:effectLst/>
                <a:latin typeface="+mn-lt"/>
                <a:ea typeface="+mn-ea"/>
                <a:cs typeface="+mn-cs"/>
              </a:rPr>
              <a:t>Zaghloul</a:t>
            </a:r>
            <a:r>
              <a:rPr lang="en-GB" sz="1200" b="0" i="0" u="none" strike="noStrike" kern="1200" dirty="0">
                <a:solidFill>
                  <a:schemeClr val="tx1"/>
                </a:solidFill>
                <a:effectLst/>
                <a:latin typeface="+mn-lt"/>
                <a:ea typeface="+mn-ea"/>
                <a:cs typeface="+mn-cs"/>
              </a:rPr>
              <a:t>, 2020) further contribute bias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Covid - </a:t>
            </a:r>
            <a:r>
              <a:rPr lang="en-GB" dirty="0">
                <a:solidFill>
                  <a:srgbClr val="000000"/>
                </a:solidFill>
                <a:latin typeface="Open Sans" panose="020B0606030504020204" pitchFamily="34" charset="0"/>
              </a:rPr>
              <a:t>(Hsu, Hendriks, Ramos and Grady, 2021</a:t>
            </a:r>
            <a:br>
              <a:rPr lang="en-GB" dirty="0"/>
            </a:b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39AD9C-ED75-1441-A657-41CD03D55AFF}" type="slidenum">
              <a:rPr lang="en-US" smtClean="0"/>
              <a:t>14</a:t>
            </a:fld>
            <a:endParaRPr lang="en-US"/>
          </a:p>
        </p:txBody>
      </p:sp>
    </p:spTree>
    <p:extLst>
      <p:ext uri="{BB962C8B-B14F-4D97-AF65-F5344CB8AC3E}">
        <p14:creationId xmlns:p14="http://schemas.microsoft.com/office/powerpoint/2010/main" val="2460135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12/3/21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834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9625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t>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48680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AF61AA-5A98-4049-A93E-477E5505141A}" type="datetimeFigureOut">
              <a:rPr lang="en-US" smtClean="0"/>
              <a:t>12/3/21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9182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AF61AA-5A98-4049-A93E-477E5505141A}" type="datetimeFigureOut">
              <a:rPr lang="en-US" smtClean="0"/>
              <a:pPr/>
              <a:t>12/3/21</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089857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AF61AA-5A98-4049-A93E-477E5505141A}" type="datetimeFigureOut">
              <a:rPr lang="en-US" smtClean="0"/>
              <a:t>12/3/21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79813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F61AA-5A98-4049-A93E-477E5505141A}" type="datetimeFigureOut">
              <a:rPr lang="en-US" smtClean="0"/>
              <a:t>12/3/21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56486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1398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12/3/21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6579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384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5886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61AA-5A98-4049-A93E-477E5505141A}" type="datetimeFigureOut">
              <a:rPr lang="en-US" smtClean="0"/>
              <a:pPr/>
              <a:t>12/3/21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070611620"/>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image" Target="../media/image18.png"/><Relationship Id="rId7" Type="http://schemas.openxmlformats.org/officeDocument/2006/relationships/image" Target="../media/image22.png"/><Relationship Id="rId12"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1.svg"/><Relationship Id="rId11" Type="http://schemas.openxmlformats.org/officeDocument/2006/relationships/diagramColors" Target="../diagrams/colors4.xml"/><Relationship Id="rId5" Type="http://schemas.openxmlformats.org/officeDocument/2006/relationships/image" Target="../media/image20.png"/><Relationship Id="rId10" Type="http://schemas.openxmlformats.org/officeDocument/2006/relationships/diagramQuickStyle" Target="../diagrams/quickStyle4.xml"/><Relationship Id="rId4" Type="http://schemas.openxmlformats.org/officeDocument/2006/relationships/image" Target="../media/image19.png"/><Relationship Id="rId9"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slides/_rels/slide1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A couple of men playing frisbee at night&#10;&#10;Description automatically generated with medium confidence">
            <a:extLst>
              <a:ext uri="{FF2B5EF4-FFF2-40B4-BE49-F238E27FC236}">
                <a16:creationId xmlns:a16="http://schemas.microsoft.com/office/drawing/2014/main" id="{5575D60F-CC4C-7844-8328-E807CAAC47E2}"/>
              </a:ext>
            </a:extLst>
          </p:cNvPr>
          <p:cNvPicPr>
            <a:picLocks noChangeAspect="1"/>
          </p:cNvPicPr>
          <p:nvPr/>
        </p:nvPicPr>
        <p:blipFill rotWithShape="1">
          <a:blip r:embed="rId3">
            <a:alphaModFix amt="50000"/>
          </a:blip>
          <a:srcRect t="3232" b="18096"/>
          <a:stretch/>
        </p:blipFill>
        <p:spPr>
          <a:xfrm>
            <a:off x="20" y="10"/>
            <a:ext cx="12191980" cy="6857990"/>
          </a:xfrm>
          <a:prstGeom prst="rect">
            <a:avLst/>
          </a:prstGeom>
        </p:spPr>
      </p:pic>
      <p:sp>
        <p:nvSpPr>
          <p:cNvPr id="2" name="Title 1">
            <a:extLst>
              <a:ext uri="{FF2B5EF4-FFF2-40B4-BE49-F238E27FC236}">
                <a16:creationId xmlns:a16="http://schemas.microsoft.com/office/drawing/2014/main" id="{E2437133-C4AF-A040-8A7C-02C9EA147E6B}"/>
              </a:ext>
            </a:extLst>
          </p:cNvPr>
          <p:cNvSpPr>
            <a:spLocks noGrp="1"/>
          </p:cNvSpPr>
          <p:nvPr>
            <p:ph type="ctrTitle"/>
          </p:nvPr>
        </p:nvSpPr>
        <p:spPr>
          <a:xfrm>
            <a:off x="1524000" y="1122362"/>
            <a:ext cx="9144000" cy="2900518"/>
          </a:xfrm>
        </p:spPr>
        <p:txBody>
          <a:bodyPr>
            <a:normAutofit/>
          </a:bodyPr>
          <a:lstStyle/>
          <a:p>
            <a:r>
              <a:rPr lang="en-US" sz="5100" dirty="0">
                <a:solidFill>
                  <a:srgbClr val="FFFFFF"/>
                </a:solidFill>
              </a:rPr>
              <a:t>Is there an association between acute knee injuries and subtalar  hyper pronation in female rugby players?</a:t>
            </a:r>
          </a:p>
        </p:txBody>
      </p:sp>
      <p:sp>
        <p:nvSpPr>
          <p:cNvPr id="3" name="Subtitle 2">
            <a:extLst>
              <a:ext uri="{FF2B5EF4-FFF2-40B4-BE49-F238E27FC236}">
                <a16:creationId xmlns:a16="http://schemas.microsoft.com/office/drawing/2014/main" id="{A776E179-1A11-B046-8AE5-51982E8CFE8D}"/>
              </a:ext>
            </a:extLst>
          </p:cNvPr>
          <p:cNvSpPr>
            <a:spLocks noGrp="1"/>
          </p:cNvSpPr>
          <p:nvPr>
            <p:ph type="subTitle" idx="1"/>
          </p:nvPr>
        </p:nvSpPr>
        <p:spPr>
          <a:xfrm>
            <a:off x="1060537" y="4046837"/>
            <a:ext cx="10338148" cy="1098395"/>
          </a:xfrm>
        </p:spPr>
        <p:txBody>
          <a:bodyPr>
            <a:noAutofit/>
          </a:bodyPr>
          <a:lstStyle/>
          <a:p>
            <a:pPr>
              <a:spcAft>
                <a:spcPts val="600"/>
              </a:spcAft>
            </a:pPr>
            <a:r>
              <a:rPr lang="en-US" sz="1600" dirty="0">
                <a:solidFill>
                  <a:srgbClr val="FFFFFF"/>
                </a:solidFill>
              </a:rPr>
              <a:t>Experimental Research in Health and Exercise </a:t>
            </a:r>
          </a:p>
          <a:p>
            <a:pPr>
              <a:spcAft>
                <a:spcPts val="600"/>
              </a:spcAft>
            </a:pPr>
            <a:r>
              <a:rPr lang="en-US" sz="1600" dirty="0">
                <a:solidFill>
                  <a:srgbClr val="FFFFFF"/>
                </a:solidFill>
              </a:rPr>
              <a:t>SHSS6069</a:t>
            </a:r>
          </a:p>
          <a:p>
            <a:pPr>
              <a:spcAft>
                <a:spcPts val="600"/>
              </a:spcAft>
            </a:pPr>
            <a:r>
              <a:rPr lang="en-US" sz="1600" dirty="0">
                <a:solidFill>
                  <a:srgbClr val="FFFFFF"/>
                </a:solidFill>
              </a:rPr>
              <a:t>Sophie Campbell-Cross</a:t>
            </a:r>
          </a:p>
        </p:txBody>
      </p:sp>
    </p:spTree>
    <p:extLst>
      <p:ext uri="{BB962C8B-B14F-4D97-AF65-F5344CB8AC3E}">
        <p14:creationId xmlns:p14="http://schemas.microsoft.com/office/powerpoint/2010/main" val="2386924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D3AFDBB5-BF48-C944-9C03-5677B8CD38C3}"/>
              </a:ext>
            </a:extLst>
          </p:cNvPr>
          <p:cNvPicPr>
            <a:picLocks noChangeAspect="1"/>
          </p:cNvPicPr>
          <p:nvPr/>
        </p:nvPicPr>
        <p:blipFill rotWithShape="1">
          <a:blip r:embed="rId3">
            <a:alphaModFix amt="40000"/>
          </a:blip>
          <a:srcRect t="4237" b="11494"/>
          <a:stretch/>
        </p:blipFill>
        <p:spPr>
          <a:xfrm>
            <a:off x="20" y="10"/>
            <a:ext cx="12191979" cy="6857990"/>
          </a:xfrm>
          <a:prstGeom prst="rect">
            <a:avLst/>
          </a:prstGeom>
        </p:spPr>
      </p:pic>
      <p:sp>
        <p:nvSpPr>
          <p:cNvPr id="2" name="Title 1">
            <a:extLst>
              <a:ext uri="{FF2B5EF4-FFF2-40B4-BE49-F238E27FC236}">
                <a16:creationId xmlns:a16="http://schemas.microsoft.com/office/drawing/2014/main" id="{D81A3F64-FD4E-0949-BC6E-1A500FE84504}"/>
              </a:ext>
            </a:extLst>
          </p:cNvPr>
          <p:cNvSpPr>
            <a:spLocks noGrp="1"/>
          </p:cNvSpPr>
          <p:nvPr>
            <p:ph type="title"/>
          </p:nvPr>
        </p:nvSpPr>
        <p:spPr>
          <a:xfrm>
            <a:off x="841249" y="941832"/>
            <a:ext cx="10506456" cy="2057400"/>
          </a:xfrm>
        </p:spPr>
        <p:txBody>
          <a:bodyPr anchor="b">
            <a:normAutofit/>
          </a:bodyPr>
          <a:lstStyle/>
          <a:p>
            <a:r>
              <a:rPr lang="en-US" sz="5000" dirty="0"/>
              <a:t>Rationale</a:t>
            </a:r>
          </a:p>
        </p:txBody>
      </p:sp>
      <p:sp>
        <p:nvSpPr>
          <p:cNvPr id="40"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7C1F5677-E258-406B-AE57-2AE8B5FB1A35}"/>
              </a:ext>
            </a:extLst>
          </p:cNvPr>
          <p:cNvSpPr>
            <a:spLocks noGrp="1"/>
          </p:cNvSpPr>
          <p:nvPr>
            <p:ph idx="1"/>
          </p:nvPr>
        </p:nvSpPr>
        <p:spPr>
          <a:xfrm>
            <a:off x="841248" y="3502152"/>
            <a:ext cx="10506456" cy="2670048"/>
          </a:xfrm>
        </p:spPr>
        <p:txBody>
          <a:bodyPr>
            <a:normAutofit/>
          </a:bodyPr>
          <a:lstStyle/>
          <a:p>
            <a:r>
              <a:rPr lang="en-US" sz="2000"/>
              <a:t>Most studies concentrate on the biomechanical impact that pronation has on knee injuries</a:t>
            </a:r>
          </a:p>
          <a:p>
            <a:r>
              <a:rPr lang="en-US" sz="2000"/>
              <a:t>Few concentrate on the prevalence of association </a:t>
            </a:r>
          </a:p>
          <a:p>
            <a:r>
              <a:rPr lang="en-US" sz="2000"/>
              <a:t>Lacking data on amateur female athletes</a:t>
            </a:r>
          </a:p>
          <a:p>
            <a:endParaRPr lang="en-US" sz="2000" dirty="0"/>
          </a:p>
        </p:txBody>
      </p:sp>
    </p:spTree>
    <p:extLst>
      <p:ext uri="{BB962C8B-B14F-4D97-AF65-F5344CB8AC3E}">
        <p14:creationId xmlns:p14="http://schemas.microsoft.com/office/powerpoint/2010/main" val="17552365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056D3B2-15EC-F14F-8371-B2697E0C1EA6}"/>
              </a:ext>
            </a:extLst>
          </p:cNvPr>
          <p:cNvSpPr txBox="1"/>
          <p:nvPr/>
        </p:nvSpPr>
        <p:spPr>
          <a:xfrm>
            <a:off x="112733" y="671232"/>
            <a:ext cx="6438379" cy="132556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dirty="0">
                <a:solidFill>
                  <a:schemeClr val="bg1"/>
                </a:solidFill>
                <a:latin typeface="+mj-lt"/>
                <a:ea typeface="+mj-ea"/>
                <a:cs typeface="+mj-cs"/>
              </a:rPr>
              <a:t>Background: Biomechanics</a:t>
            </a:r>
          </a:p>
        </p:txBody>
      </p:sp>
      <p:sp>
        <p:nvSpPr>
          <p:cNvPr id="17" name="Rectangle 16">
            <a:extLst>
              <a:ext uri="{FF2B5EF4-FFF2-40B4-BE49-F238E27FC236}">
                <a16:creationId xmlns:a16="http://schemas.microsoft.com/office/drawing/2014/main" id="{76CFE679-56E4-F34B-B194-BA7639F8224A}"/>
              </a:ext>
            </a:extLst>
          </p:cNvPr>
          <p:cNvSpPr/>
          <p:nvPr/>
        </p:nvSpPr>
        <p:spPr>
          <a:xfrm>
            <a:off x="289622" y="3537785"/>
            <a:ext cx="7535449" cy="2018610"/>
          </a:xfrm>
          <a:prstGeom prst="rect">
            <a:avLst/>
          </a:prstGeom>
        </p:spPr>
        <p:txBody>
          <a:bodyPr vert="horz" lIns="91440" tIns="45720" rIns="91440" bIns="45720" rtlCol="0">
            <a:normAutofit fontScale="85000" lnSpcReduction="10000"/>
          </a:bodyPr>
          <a:lstStyle/>
          <a:p>
            <a:pPr marL="114300" indent="-342900" defTabSz="914400">
              <a:lnSpc>
                <a:spcPct val="90000"/>
              </a:lnSpc>
              <a:spcAft>
                <a:spcPts val="600"/>
              </a:spcAft>
              <a:buFont typeface="System Font Regular"/>
              <a:buChar char="🦴"/>
            </a:pPr>
            <a:r>
              <a:rPr lang="en-US" sz="2000" dirty="0">
                <a:solidFill>
                  <a:schemeClr val="bg1"/>
                </a:solidFill>
              </a:rPr>
              <a:t>Only during the early, contact phase of gait does the subtalar joint pronate and the tibia internal rotate. The tibia will remain internally rotated if pronation persists. This aberrant tibial rotation distributes excessive forces upward in the kinetic chain to the knee joint, resulting in medial knee strains, quadriceps muscle force vector changes, and lateral patella tracking.</a:t>
            </a:r>
          </a:p>
          <a:p>
            <a:pPr marL="114300" indent="-342900" defTabSz="914400">
              <a:lnSpc>
                <a:spcPct val="90000"/>
              </a:lnSpc>
              <a:spcAft>
                <a:spcPts val="600"/>
              </a:spcAft>
              <a:buFont typeface="System Font Regular"/>
              <a:buChar char="🦴"/>
            </a:pPr>
            <a:endParaRPr lang="en-US" sz="3000" dirty="0">
              <a:solidFill>
                <a:schemeClr val="bg1"/>
              </a:solidFill>
            </a:endParaRPr>
          </a:p>
          <a:p>
            <a:pPr marL="114300" indent="-342900" defTabSz="914400">
              <a:lnSpc>
                <a:spcPct val="90000"/>
              </a:lnSpc>
              <a:spcAft>
                <a:spcPts val="600"/>
              </a:spcAft>
              <a:buFont typeface="System Font Regular"/>
              <a:buChar char="🦴"/>
            </a:pPr>
            <a:r>
              <a:rPr lang="en-GB" sz="2600" dirty="0">
                <a:solidFill>
                  <a:schemeClr val="bg1"/>
                </a:solidFill>
              </a:rPr>
              <a:t>(</a:t>
            </a:r>
            <a:r>
              <a:rPr lang="en-GB" sz="2600" dirty="0" err="1">
                <a:solidFill>
                  <a:schemeClr val="bg1"/>
                </a:solidFill>
              </a:rPr>
              <a:t>Barcellona</a:t>
            </a:r>
            <a:r>
              <a:rPr lang="en-GB" sz="2600" dirty="0">
                <a:solidFill>
                  <a:schemeClr val="bg1"/>
                </a:solidFill>
              </a:rPr>
              <a:t> et al., 2014)</a:t>
            </a:r>
            <a:endParaRPr lang="en-US" sz="3000" dirty="0">
              <a:solidFill>
                <a:schemeClr val="bg1"/>
              </a:solidFill>
            </a:endParaRPr>
          </a:p>
        </p:txBody>
      </p:sp>
      <p:pic>
        <p:nvPicPr>
          <p:cNvPr id="13" name="Picture 12" descr="Diagram&#10;&#10;Description automatically generated">
            <a:extLst>
              <a:ext uri="{FF2B5EF4-FFF2-40B4-BE49-F238E27FC236}">
                <a16:creationId xmlns:a16="http://schemas.microsoft.com/office/drawing/2014/main" id="{645052F2-B3F7-7B4B-852C-E81317780057}"/>
              </a:ext>
            </a:extLst>
          </p:cNvPr>
          <p:cNvPicPr>
            <a:picLocks noChangeAspect="1"/>
          </p:cNvPicPr>
          <p:nvPr/>
        </p:nvPicPr>
        <p:blipFill>
          <a:blip r:embed="rId3"/>
          <a:stretch>
            <a:fillRect/>
          </a:stretch>
        </p:blipFill>
        <p:spPr>
          <a:xfrm>
            <a:off x="7437082" y="369913"/>
            <a:ext cx="2004862" cy="2784532"/>
          </a:xfrm>
          <a:prstGeom prst="rect">
            <a:avLst/>
          </a:prstGeom>
        </p:spPr>
      </p:pic>
      <p:pic>
        <p:nvPicPr>
          <p:cNvPr id="12" name="Picture 11" descr="A person in a garment&#10;&#10;Description automatically generated with low confidence">
            <a:extLst>
              <a:ext uri="{FF2B5EF4-FFF2-40B4-BE49-F238E27FC236}">
                <a16:creationId xmlns:a16="http://schemas.microsoft.com/office/drawing/2014/main" id="{417A3F31-5510-1F46-B416-7376718248F7}"/>
              </a:ext>
            </a:extLst>
          </p:cNvPr>
          <p:cNvPicPr>
            <a:picLocks noChangeAspect="1"/>
          </p:cNvPicPr>
          <p:nvPr/>
        </p:nvPicPr>
        <p:blipFill>
          <a:blip r:embed="rId4"/>
          <a:stretch>
            <a:fillRect/>
          </a:stretch>
        </p:blipFill>
        <p:spPr>
          <a:xfrm>
            <a:off x="8038661" y="4113228"/>
            <a:ext cx="3588640" cy="2018610"/>
          </a:xfrm>
          <a:prstGeom prst="rect">
            <a:avLst/>
          </a:prstGeom>
        </p:spPr>
      </p:pic>
      <p:sp>
        <p:nvSpPr>
          <p:cNvPr id="23" name="TextBox 22">
            <a:extLst>
              <a:ext uri="{FF2B5EF4-FFF2-40B4-BE49-F238E27FC236}">
                <a16:creationId xmlns:a16="http://schemas.microsoft.com/office/drawing/2014/main" id="{BBE1BC8A-8272-544B-BF14-3E624146E8D4}"/>
              </a:ext>
            </a:extLst>
          </p:cNvPr>
          <p:cNvSpPr txBox="1"/>
          <p:nvPr/>
        </p:nvSpPr>
        <p:spPr>
          <a:xfrm>
            <a:off x="289622" y="2228671"/>
            <a:ext cx="6095999" cy="923330"/>
          </a:xfrm>
          <a:prstGeom prst="rect">
            <a:avLst/>
          </a:prstGeom>
          <a:noFill/>
        </p:spPr>
        <p:txBody>
          <a:bodyPr wrap="square" rtlCol="0">
            <a:spAutoFit/>
          </a:bodyPr>
          <a:lstStyle/>
          <a:p>
            <a:pPr marL="285750" indent="-285750" fontAlgn="base">
              <a:buFont typeface="System Font Regular"/>
              <a:buChar char="🦴"/>
            </a:pPr>
            <a:r>
              <a:rPr lang="en-GB" dirty="0">
                <a:solidFill>
                  <a:schemeClr val="bg1"/>
                </a:solidFill>
              </a:rPr>
              <a:t>At heel strike the knee is generally between full extn and 20 degrees of </a:t>
            </a:r>
            <a:r>
              <a:rPr lang="en-GB" dirty="0" err="1">
                <a:solidFill>
                  <a:schemeClr val="bg1"/>
                </a:solidFill>
              </a:rPr>
              <a:t>flxn</a:t>
            </a:r>
            <a:r>
              <a:rPr lang="en-GB" dirty="0">
                <a:solidFill>
                  <a:schemeClr val="bg1"/>
                </a:solidFill>
              </a:rPr>
              <a:t> this when the forces transmitted from the foot into the knee are at their peak.</a:t>
            </a:r>
            <a:endParaRPr lang="en-US" dirty="0">
              <a:solidFill>
                <a:schemeClr val="bg1"/>
              </a:solidFill>
            </a:endParaRPr>
          </a:p>
        </p:txBody>
      </p:sp>
      <p:sp>
        <p:nvSpPr>
          <p:cNvPr id="2" name="Rectangle 1">
            <a:extLst>
              <a:ext uri="{FF2B5EF4-FFF2-40B4-BE49-F238E27FC236}">
                <a16:creationId xmlns:a16="http://schemas.microsoft.com/office/drawing/2014/main" id="{5E455545-AA14-484A-92D8-F598B9AB0AF4}"/>
              </a:ext>
            </a:extLst>
          </p:cNvPr>
          <p:cNvSpPr/>
          <p:nvPr/>
        </p:nvSpPr>
        <p:spPr>
          <a:xfrm>
            <a:off x="6976533" y="152400"/>
            <a:ext cx="3014134" cy="327660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496EB-58BA-0942-9146-01D2200B04A9}"/>
              </a:ext>
            </a:extLst>
          </p:cNvPr>
          <p:cNvSpPr/>
          <p:nvPr/>
        </p:nvSpPr>
        <p:spPr>
          <a:xfrm>
            <a:off x="7727598" y="3820785"/>
            <a:ext cx="4174779" cy="266730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125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DAB90E5F-D217-474C-A945-E04422399DB3}"/>
              </a:ext>
            </a:extLst>
          </p:cNvPr>
          <p:cNvPicPr>
            <a:picLocks noChangeAspect="1" noChangeArrowheads="1"/>
          </p:cNvPicPr>
          <p:nvPr/>
        </p:nvPicPr>
        <p:blipFill>
          <a:blip r:embed="rId3">
            <a:alphaModFix amt="35000"/>
          </a:blip>
          <a:srcRect t="7802" b="7802"/>
          <a:stretch/>
        </p:blipFill>
        <p:spPr bwMode="auto">
          <a:xfrm>
            <a:off x="3030" y="-2008"/>
            <a:ext cx="1218897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888A4C-9EBD-E540-89F8-7DDD40E69F85}"/>
              </a:ext>
            </a:extLst>
          </p:cNvPr>
          <p:cNvSpPr txBox="1"/>
          <p:nvPr/>
        </p:nvSpPr>
        <p:spPr>
          <a:xfrm>
            <a:off x="5845771" y="728260"/>
            <a:ext cx="5314536" cy="132556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400" kern="1200" dirty="0">
                <a:solidFill>
                  <a:schemeClr val="tx1"/>
                </a:solidFill>
                <a:latin typeface="+mj-lt"/>
                <a:ea typeface="+mj-ea"/>
                <a:cs typeface="+mj-cs"/>
              </a:rPr>
              <a:t>Background: Rise in </a:t>
            </a:r>
            <a:r>
              <a:rPr lang="en-US" sz="4400" dirty="0">
                <a:latin typeface="+mj-lt"/>
                <a:ea typeface="+mj-ea"/>
                <a:cs typeface="+mj-cs"/>
              </a:rPr>
              <a:t>Participation</a:t>
            </a:r>
            <a:endParaRPr lang="en-US" sz="4400" kern="1200" dirty="0">
              <a:solidFill>
                <a:schemeClr val="tx1"/>
              </a:solidFill>
              <a:latin typeface="+mj-lt"/>
              <a:ea typeface="+mj-ea"/>
              <a:cs typeface="+mj-cs"/>
            </a:endParaRPr>
          </a:p>
        </p:txBody>
      </p:sp>
      <p:pic>
        <p:nvPicPr>
          <p:cNvPr id="1026" name="Picture 2" descr="A group of people playing rugby&#10;&#10;Description automatically generated with medium confidence">
            <a:extLst>
              <a:ext uri="{FF2B5EF4-FFF2-40B4-BE49-F238E27FC236}">
                <a16:creationId xmlns:a16="http://schemas.microsoft.com/office/drawing/2014/main" id="{56789142-BA5B-BD43-840D-DB2D4460D3E6}"/>
              </a:ext>
            </a:extLst>
          </p:cNvPr>
          <p:cNvPicPr>
            <a:picLocks noChangeAspect="1" noChangeArrowheads="1"/>
          </p:cNvPicPr>
          <p:nvPr/>
        </p:nvPicPr>
        <p:blipFill>
          <a:blip r:embed="rId4"/>
          <a:srcRect l="17923" r="17923"/>
          <a:stretch/>
        </p:blipFill>
        <p:spPr bwMode="auto">
          <a:xfrm>
            <a:off x="-2315" y="-2"/>
            <a:ext cx="5441859"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A55C0F-87D9-B24D-BD30-34ACDD2F40B1}"/>
              </a:ext>
            </a:extLst>
          </p:cNvPr>
          <p:cNvSpPr/>
          <p:nvPr/>
        </p:nvSpPr>
        <p:spPr>
          <a:xfrm>
            <a:off x="5845771" y="2128888"/>
            <a:ext cx="6343199" cy="3526050"/>
          </a:xfrm>
          <a:prstGeom prst="rect">
            <a:avLst/>
          </a:prstGeom>
          <a:solidFill>
            <a:schemeClr val="dk1">
              <a:alpha val="49382"/>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0902A68-2FB8-FF4E-8E83-1EC2E53F1F94}"/>
              </a:ext>
            </a:extLst>
          </p:cNvPr>
          <p:cNvSpPr/>
          <p:nvPr/>
        </p:nvSpPr>
        <p:spPr>
          <a:xfrm>
            <a:off x="5845771" y="2279018"/>
            <a:ext cx="6343199" cy="3375920"/>
          </a:xfrm>
          <a:prstGeom prst="rect">
            <a:avLst/>
          </a:prstGeom>
        </p:spPr>
        <p:txBody>
          <a:bodyPr vert="horz" lIns="91440" tIns="45720" rIns="91440" bIns="45720" rtlCol="0" anchor="t">
            <a:normAutofit/>
          </a:bodyPr>
          <a:lstStyle/>
          <a:p>
            <a:pPr defTabSz="914400">
              <a:lnSpc>
                <a:spcPct val="90000"/>
              </a:lnSpc>
              <a:spcAft>
                <a:spcPts val="600"/>
              </a:spcAft>
            </a:pPr>
            <a:endParaRPr lang="en-GB" dirty="0"/>
          </a:p>
          <a:p>
            <a:pPr marL="285750" indent="-285750" defTabSz="914400">
              <a:lnSpc>
                <a:spcPct val="90000"/>
              </a:lnSpc>
              <a:spcAft>
                <a:spcPts val="600"/>
              </a:spcAft>
              <a:buSzPct val="100000"/>
              <a:buFont typeface="System Font Regular"/>
              <a:buChar char="🏉"/>
            </a:pPr>
            <a:r>
              <a:rPr lang="en-GB" dirty="0"/>
              <a:t>The participation in sports by girls has increased dramatically, in recent times. The rapidly increasing numbers of females participating impacts the number of injuries. </a:t>
            </a:r>
          </a:p>
          <a:p>
            <a:pPr marL="285750" indent="-285750" defTabSz="914400">
              <a:lnSpc>
                <a:spcPct val="90000"/>
              </a:lnSpc>
              <a:spcAft>
                <a:spcPts val="600"/>
              </a:spcAft>
              <a:buSzPct val="100000"/>
              <a:buFont typeface="System Font Regular"/>
              <a:buChar char="🏉"/>
            </a:pPr>
            <a:endParaRPr lang="en-GB" dirty="0"/>
          </a:p>
          <a:p>
            <a:pPr defTabSz="914400">
              <a:lnSpc>
                <a:spcPct val="90000"/>
              </a:lnSpc>
              <a:spcAft>
                <a:spcPts val="600"/>
              </a:spcAft>
              <a:buSzPct val="100000"/>
            </a:pPr>
            <a:endParaRPr lang="en-GB" dirty="0"/>
          </a:p>
          <a:p>
            <a:pPr marL="285750" indent="-285750" defTabSz="914400">
              <a:lnSpc>
                <a:spcPct val="90000"/>
              </a:lnSpc>
              <a:spcAft>
                <a:spcPts val="600"/>
              </a:spcAft>
              <a:buSzPct val="100000"/>
              <a:buFont typeface="System Font Regular"/>
              <a:buChar char="🏉"/>
            </a:pPr>
            <a:r>
              <a:rPr lang="en-GB" dirty="0"/>
              <a:t>The participation data demonstrates that in 3 years female participation grew from 170 to over 10,000 </a:t>
            </a:r>
            <a:endParaRPr lang="en-US" dirty="0"/>
          </a:p>
        </p:txBody>
      </p:sp>
      <p:pic>
        <p:nvPicPr>
          <p:cNvPr id="11" name="Picture 10">
            <a:extLst>
              <a:ext uri="{FF2B5EF4-FFF2-40B4-BE49-F238E27FC236}">
                <a16:creationId xmlns:a16="http://schemas.microsoft.com/office/drawing/2014/main" id="{83B3A879-4F5B-9745-A7FD-A0E7DC77EA41}"/>
              </a:ext>
            </a:extLst>
          </p:cNvPr>
          <p:cNvPicPr>
            <a:picLocks noChangeAspect="1"/>
          </p:cNvPicPr>
          <p:nvPr/>
        </p:nvPicPr>
        <p:blipFill>
          <a:blip r:embed="rId5"/>
          <a:stretch>
            <a:fillRect/>
          </a:stretch>
        </p:blipFill>
        <p:spPr>
          <a:xfrm>
            <a:off x="3939256" y="4885770"/>
            <a:ext cx="1905000" cy="1905000"/>
          </a:xfrm>
          <a:prstGeom prst="rect">
            <a:avLst/>
          </a:prstGeom>
        </p:spPr>
      </p:pic>
      <p:sp>
        <p:nvSpPr>
          <p:cNvPr id="3" name="Rectangle 2">
            <a:extLst>
              <a:ext uri="{FF2B5EF4-FFF2-40B4-BE49-F238E27FC236}">
                <a16:creationId xmlns:a16="http://schemas.microsoft.com/office/drawing/2014/main" id="{C835306A-752C-1D4B-8DA6-6D70F7AFB374}"/>
              </a:ext>
            </a:extLst>
          </p:cNvPr>
          <p:cNvSpPr/>
          <p:nvPr/>
        </p:nvSpPr>
        <p:spPr>
          <a:xfrm>
            <a:off x="5844256" y="5886133"/>
            <a:ext cx="4362476" cy="369332"/>
          </a:xfrm>
          <a:prstGeom prst="rect">
            <a:avLst/>
          </a:prstGeom>
        </p:spPr>
        <p:txBody>
          <a:bodyPr wrap="none">
            <a:spAutoFit/>
          </a:bodyPr>
          <a:lstStyle/>
          <a:p>
            <a:r>
              <a:rPr lang="en-GB" dirty="0">
                <a:solidFill>
                  <a:srgbClr val="000000"/>
                </a:solidFill>
                <a:latin typeface="Open Sans" panose="020B0606030504020204" pitchFamily="34" charset="0"/>
              </a:rPr>
              <a:t>(</a:t>
            </a:r>
            <a:r>
              <a:rPr lang="en-GB" dirty="0">
                <a:latin typeface="Open Sans" panose="020B0606030504020204" pitchFamily="34" charset="0"/>
              </a:rPr>
              <a:t>The Welsh Rugby Union Limited, 2020)</a:t>
            </a:r>
            <a:endParaRPr lang="en-US" dirty="0"/>
          </a:p>
        </p:txBody>
      </p:sp>
    </p:spTree>
    <p:extLst>
      <p:ext uri="{BB962C8B-B14F-4D97-AF65-F5344CB8AC3E}">
        <p14:creationId xmlns:p14="http://schemas.microsoft.com/office/powerpoint/2010/main" val="168282361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running with a ball&#10;&#10;Description automatically generated with medium confidence">
            <a:extLst>
              <a:ext uri="{FF2B5EF4-FFF2-40B4-BE49-F238E27FC236}">
                <a16:creationId xmlns:a16="http://schemas.microsoft.com/office/drawing/2014/main" id="{E7AAC96A-6F2B-9346-BF68-2C3C82A57676}"/>
              </a:ext>
            </a:extLst>
          </p:cNvPr>
          <p:cNvPicPr>
            <a:picLocks noChangeAspect="1"/>
          </p:cNvPicPr>
          <p:nvPr/>
        </p:nvPicPr>
        <p:blipFill rotWithShape="1">
          <a:blip r:embed="rId3">
            <a:alphaModFix amt="35000"/>
          </a:blip>
          <a:srcRect b="15730"/>
          <a:stretch/>
        </p:blipFill>
        <p:spPr>
          <a:xfrm>
            <a:off x="19" y="10"/>
            <a:ext cx="12191981" cy="6857990"/>
          </a:xfrm>
          <a:prstGeom prst="rect">
            <a:avLst/>
          </a:prstGeom>
        </p:spPr>
      </p:pic>
      <p:sp>
        <p:nvSpPr>
          <p:cNvPr id="3" name="TextBox 2">
            <a:extLst>
              <a:ext uri="{FF2B5EF4-FFF2-40B4-BE49-F238E27FC236}">
                <a16:creationId xmlns:a16="http://schemas.microsoft.com/office/drawing/2014/main" id="{B3A7E4C8-1F9A-3A44-9C87-6F07EBC00947}"/>
              </a:ext>
            </a:extLst>
          </p:cNvPr>
          <p:cNvSpPr txBox="1"/>
          <p:nvPr/>
        </p:nvSpPr>
        <p:spPr>
          <a:xfrm>
            <a:off x="838201" y="1065862"/>
            <a:ext cx="3313164" cy="4726276"/>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dirty="0">
                <a:solidFill>
                  <a:srgbClr val="FFFFFF"/>
                </a:solidFill>
                <a:latin typeface="+mj-lt"/>
                <a:ea typeface="+mj-ea"/>
                <a:cs typeface="+mj-cs"/>
              </a:rPr>
              <a:t>Background: Higher risk of Injury</a:t>
            </a:r>
          </a:p>
        </p:txBody>
      </p:sp>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7BE8598A-063D-424B-A455-1EA38DB0D325}"/>
              </a:ext>
            </a:extLst>
          </p:cNvPr>
          <p:cNvSpPr/>
          <p:nvPr/>
        </p:nvSpPr>
        <p:spPr>
          <a:xfrm>
            <a:off x="5165223" y="-294595"/>
            <a:ext cx="5744685" cy="4726276"/>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sz="2000" dirty="0">
              <a:solidFill>
                <a:srgbClr val="FFFFFF"/>
              </a:solidFill>
            </a:endParaRPr>
          </a:p>
          <a:p>
            <a:pPr marL="285750" indent="-228600" defTabSz="914400">
              <a:lnSpc>
                <a:spcPct val="90000"/>
              </a:lnSpc>
              <a:spcAft>
                <a:spcPts val="600"/>
              </a:spcAft>
              <a:buSzPct val="100000"/>
              <a:buFont typeface="Arial" panose="020B0604020202020204" pitchFamily="34" charset="0"/>
              <a:buChar char="•"/>
            </a:pPr>
            <a:endParaRPr lang="en-US" sz="2000" dirty="0">
              <a:solidFill>
                <a:srgbClr val="FFFFFF"/>
              </a:solidFill>
            </a:endParaRPr>
          </a:p>
          <a:p>
            <a:pPr marL="285750" indent="-228600" defTabSz="914400">
              <a:lnSpc>
                <a:spcPct val="90000"/>
              </a:lnSpc>
              <a:spcAft>
                <a:spcPts val="600"/>
              </a:spcAft>
              <a:buSzPct val="100000"/>
              <a:buFont typeface="Arial" panose="020B0604020202020204" pitchFamily="34" charset="0"/>
              <a:buChar char="•"/>
            </a:pPr>
            <a:r>
              <a:rPr lang="en-US" sz="2000" dirty="0">
                <a:solidFill>
                  <a:srgbClr val="FFFFFF"/>
                </a:solidFill>
              </a:rPr>
              <a:t>The incidence of ACL injuries, female to male is 3.5 times greater in basketball and 2.8 times greater in football.</a:t>
            </a:r>
          </a:p>
          <a:p>
            <a:pPr marL="285750" indent="-228600" defTabSz="914400">
              <a:lnSpc>
                <a:spcPct val="90000"/>
              </a:lnSpc>
              <a:spcAft>
                <a:spcPts val="600"/>
              </a:spcAft>
              <a:buSzPct val="100000"/>
              <a:buFont typeface="Arial" panose="020B0604020202020204" pitchFamily="34" charset="0"/>
              <a:buChar char="•"/>
            </a:pPr>
            <a:r>
              <a:rPr lang="en-US" sz="2000" dirty="0">
                <a:solidFill>
                  <a:srgbClr val="FFFFFF"/>
                </a:solidFill>
              </a:rPr>
              <a:t>Hormonal </a:t>
            </a:r>
          </a:p>
          <a:p>
            <a:pPr marL="742950" lvl="1" indent="-228600" defTabSz="914400">
              <a:lnSpc>
                <a:spcPct val="90000"/>
              </a:lnSpc>
              <a:spcAft>
                <a:spcPts val="600"/>
              </a:spcAft>
              <a:buSzPct val="100000"/>
              <a:buFont typeface="Arial" panose="020B0604020202020204" pitchFamily="34" charset="0"/>
              <a:buChar char="•"/>
            </a:pPr>
            <a:r>
              <a:rPr lang="en-GB" dirty="0"/>
              <a:t>Although there is no consensus of the scientific community that sex hormones play a role in the increased incidence of ACL injury in female athletes, however a study in 1998 showed a trend in that females had more ACL injuries than during the ovulatory phase and fewer injuries during the follicular phase of their cycle.</a:t>
            </a:r>
            <a:endParaRPr lang="en-US" sz="2000" dirty="0">
              <a:solidFill>
                <a:srgbClr val="FFFFFF"/>
              </a:solidFill>
            </a:endParaRPr>
          </a:p>
          <a:p>
            <a:pPr marL="285750" indent="-228600" defTabSz="914400">
              <a:lnSpc>
                <a:spcPct val="90000"/>
              </a:lnSpc>
              <a:spcAft>
                <a:spcPts val="600"/>
              </a:spcAft>
              <a:buSzPct val="100000"/>
              <a:buFont typeface="Arial" panose="020B0604020202020204" pitchFamily="34" charset="0"/>
              <a:buChar char="•"/>
            </a:pPr>
            <a:endParaRPr lang="en-US" sz="2000" dirty="0">
              <a:solidFill>
                <a:srgbClr val="FFFFFF"/>
              </a:solidFill>
            </a:endParaRPr>
          </a:p>
        </p:txBody>
      </p:sp>
      <p:sp>
        <p:nvSpPr>
          <p:cNvPr id="11" name="Rectangle 10">
            <a:extLst>
              <a:ext uri="{FF2B5EF4-FFF2-40B4-BE49-F238E27FC236}">
                <a16:creationId xmlns:a16="http://schemas.microsoft.com/office/drawing/2014/main" id="{D3AE450F-BB83-764F-BCC7-229F77ED01E6}"/>
              </a:ext>
            </a:extLst>
          </p:cNvPr>
          <p:cNvSpPr/>
          <p:nvPr/>
        </p:nvSpPr>
        <p:spPr>
          <a:xfrm>
            <a:off x="63185" y="6381140"/>
            <a:ext cx="6032805" cy="369332"/>
          </a:xfrm>
          <a:prstGeom prst="rect">
            <a:avLst/>
          </a:prstGeom>
        </p:spPr>
        <p:txBody>
          <a:bodyPr wrap="none">
            <a:spAutoFit/>
          </a:bodyPr>
          <a:lstStyle/>
          <a:p>
            <a:r>
              <a:rPr lang="en-GB" dirty="0">
                <a:latin typeface="Open Sans" panose="020B0606030504020204" pitchFamily="34" charset="0"/>
              </a:rPr>
              <a:t>(The female ACL: Why is it more prone to injury?, 2016</a:t>
            </a:r>
            <a:r>
              <a:rPr lang="en-GB" dirty="0">
                <a:solidFill>
                  <a:srgbClr val="000000"/>
                </a:solidFill>
                <a:latin typeface="Open Sans" panose="020B0606030504020204" pitchFamily="34" charset="0"/>
              </a:rPr>
              <a:t>)</a:t>
            </a:r>
            <a:endParaRPr lang="en-US" dirty="0"/>
          </a:p>
        </p:txBody>
      </p:sp>
      <p:sp>
        <p:nvSpPr>
          <p:cNvPr id="12" name="Rectangle 11">
            <a:extLst>
              <a:ext uri="{FF2B5EF4-FFF2-40B4-BE49-F238E27FC236}">
                <a16:creationId xmlns:a16="http://schemas.microsoft.com/office/drawing/2014/main" id="{D70397DF-33D0-BC4C-8682-742571FA4CFB}"/>
              </a:ext>
            </a:extLst>
          </p:cNvPr>
          <p:cNvSpPr/>
          <p:nvPr/>
        </p:nvSpPr>
        <p:spPr>
          <a:xfrm>
            <a:off x="4872678" y="3957109"/>
            <a:ext cx="6096000" cy="1969770"/>
          </a:xfrm>
          <a:prstGeom prst="rect">
            <a:avLst/>
          </a:prstGeom>
        </p:spPr>
        <p:txBody>
          <a:bodyPr>
            <a:spAutoFit/>
          </a:bodyPr>
          <a:lstStyle/>
          <a:p>
            <a:pPr marL="742950" lvl="1" indent="-228600" defTabSz="914400">
              <a:lnSpc>
                <a:spcPct val="90000"/>
              </a:lnSpc>
              <a:spcAft>
                <a:spcPts val="600"/>
              </a:spcAft>
              <a:buSzPct val="100000"/>
              <a:buFont typeface="Arial" panose="020B0604020202020204" pitchFamily="34" charset="0"/>
              <a:buChar char="•"/>
            </a:pPr>
            <a:r>
              <a:rPr lang="en-GB" sz="2000" dirty="0">
                <a:solidFill>
                  <a:srgbClr val="FFFFFF"/>
                </a:solidFill>
              </a:rPr>
              <a:t>Anatomical </a:t>
            </a:r>
          </a:p>
          <a:p>
            <a:pPr marL="1200150" lvl="2" indent="-228600" defTabSz="914400">
              <a:lnSpc>
                <a:spcPct val="90000"/>
              </a:lnSpc>
              <a:spcAft>
                <a:spcPts val="600"/>
              </a:spcAft>
              <a:buSzPct val="100000"/>
              <a:buFont typeface="Arial" panose="020B0604020202020204" pitchFamily="34" charset="0"/>
              <a:buChar char="•"/>
            </a:pPr>
            <a:r>
              <a:rPr lang="en-GB" dirty="0"/>
              <a:t>The ACL size and orientation determine width and shape of the femoral notch. smaller notches have been associated with increased rate of ACL injury. Most authors report that a smaller ligament is housed in a smaller notch although it is still unclear</a:t>
            </a:r>
            <a:r>
              <a:rPr lang="en-GB" sz="2000" dirty="0"/>
              <a:t> </a:t>
            </a:r>
            <a:endParaRPr lang="en-GB" sz="2000" dirty="0">
              <a:solidFill>
                <a:srgbClr val="FFFFFF"/>
              </a:solidFill>
            </a:endParaRPr>
          </a:p>
        </p:txBody>
      </p:sp>
    </p:spTree>
    <p:extLst>
      <p:ext uri="{BB962C8B-B14F-4D97-AF65-F5344CB8AC3E}">
        <p14:creationId xmlns:p14="http://schemas.microsoft.com/office/powerpoint/2010/main" val="15533958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5A0658-C02E-8C4D-AA95-5E34CEA521BA}"/>
              </a:ext>
            </a:extLst>
          </p:cNvPr>
          <p:cNvPicPr>
            <a:picLocks noChangeAspect="1"/>
          </p:cNvPicPr>
          <p:nvPr/>
        </p:nvPicPr>
        <p:blipFill>
          <a:blip r:embed="rId3"/>
          <a:stretch>
            <a:fillRect/>
          </a:stretch>
        </p:blipFill>
        <p:spPr>
          <a:xfrm>
            <a:off x="-1" y="0"/>
            <a:ext cx="12192001" cy="6877328"/>
          </a:xfrm>
          <a:prstGeom prst="rect">
            <a:avLst/>
          </a:prstGeom>
        </p:spPr>
      </p:pic>
      <p:sp>
        <p:nvSpPr>
          <p:cNvPr id="2" name="Title 1">
            <a:extLst>
              <a:ext uri="{FF2B5EF4-FFF2-40B4-BE49-F238E27FC236}">
                <a16:creationId xmlns:a16="http://schemas.microsoft.com/office/drawing/2014/main" id="{0C1E758C-6946-5946-88DA-0630FEC30C14}"/>
              </a:ext>
            </a:extLst>
          </p:cNvPr>
          <p:cNvSpPr>
            <a:spLocks noGrp="1"/>
          </p:cNvSpPr>
          <p:nvPr>
            <p:ph type="title"/>
          </p:nvPr>
        </p:nvSpPr>
        <p:spPr>
          <a:xfrm>
            <a:off x="274435" y="-361507"/>
            <a:ext cx="8675343" cy="1612479"/>
          </a:xfrm>
        </p:spPr>
        <p:txBody>
          <a:bodyPr>
            <a:normAutofit/>
          </a:bodyPr>
          <a:lstStyle/>
          <a:p>
            <a:r>
              <a:rPr lang="en-US" sz="4000" dirty="0"/>
              <a:t>Supporting</a:t>
            </a:r>
            <a:r>
              <a:rPr lang="en-US" sz="2000" dirty="0"/>
              <a:t> </a:t>
            </a:r>
            <a:r>
              <a:rPr lang="en-US" sz="4000" dirty="0"/>
              <a:t>literature</a:t>
            </a:r>
            <a:endParaRPr lang="en-US" sz="2000" dirty="0"/>
          </a:p>
        </p:txBody>
      </p:sp>
      <p:graphicFrame>
        <p:nvGraphicFramePr>
          <p:cNvPr id="3" name="Table 3">
            <a:extLst>
              <a:ext uri="{FF2B5EF4-FFF2-40B4-BE49-F238E27FC236}">
                <a16:creationId xmlns:a16="http://schemas.microsoft.com/office/drawing/2014/main" id="{1D0931CD-5135-064F-9648-4BF32183A262}"/>
              </a:ext>
            </a:extLst>
          </p:cNvPr>
          <p:cNvGraphicFramePr>
            <a:graphicFrameLocks noGrp="1"/>
          </p:cNvGraphicFramePr>
          <p:nvPr>
            <p:extLst>
              <p:ext uri="{D42A27DB-BD31-4B8C-83A1-F6EECF244321}">
                <p14:modId xmlns:p14="http://schemas.microsoft.com/office/powerpoint/2010/main" val="1886880941"/>
              </p:ext>
            </p:extLst>
          </p:nvPr>
        </p:nvGraphicFramePr>
        <p:xfrm>
          <a:off x="785401" y="935085"/>
          <a:ext cx="10621198" cy="5421308"/>
        </p:xfrm>
        <a:graphic>
          <a:graphicData uri="http://schemas.openxmlformats.org/drawingml/2006/table">
            <a:tbl>
              <a:tblPr firstRow="1" bandRow="1">
                <a:tableStyleId>{EB344D84-9AFB-497E-A393-DC336BA19D2E}</a:tableStyleId>
              </a:tblPr>
              <a:tblGrid>
                <a:gridCol w="5310599">
                  <a:extLst>
                    <a:ext uri="{9D8B030D-6E8A-4147-A177-3AD203B41FA5}">
                      <a16:colId xmlns:a16="http://schemas.microsoft.com/office/drawing/2014/main" val="4238618757"/>
                    </a:ext>
                  </a:extLst>
                </a:gridCol>
                <a:gridCol w="5310599">
                  <a:extLst>
                    <a:ext uri="{9D8B030D-6E8A-4147-A177-3AD203B41FA5}">
                      <a16:colId xmlns:a16="http://schemas.microsoft.com/office/drawing/2014/main" val="1589816997"/>
                    </a:ext>
                  </a:extLst>
                </a:gridCol>
              </a:tblGrid>
              <a:tr h="1282595">
                <a:tc>
                  <a:txBody>
                    <a:bodyPr/>
                    <a:lstStyle/>
                    <a:p>
                      <a:pPr algn="ctr"/>
                      <a:endParaRPr lang="en-US" b="1" dirty="0">
                        <a:solidFill>
                          <a:schemeClr val="bg1"/>
                        </a:solidFill>
                      </a:endParaRPr>
                    </a:p>
                    <a:p>
                      <a:pPr algn="ctr"/>
                      <a:endParaRPr lang="en-US" b="1" dirty="0">
                        <a:solidFill>
                          <a:schemeClr val="bg1"/>
                        </a:solidFill>
                      </a:endParaRPr>
                    </a:p>
                    <a:p>
                      <a:pPr algn="ctr"/>
                      <a:r>
                        <a:rPr lang="en-US" b="1" dirty="0">
                          <a:solidFill>
                            <a:schemeClr val="bg1"/>
                          </a:solidFill>
                        </a:rPr>
                        <a:t>Beckett, </a:t>
                      </a:r>
                      <a:r>
                        <a:rPr lang="en-US" b="1" i="1" dirty="0">
                          <a:solidFill>
                            <a:schemeClr val="bg1"/>
                          </a:solidFill>
                        </a:rPr>
                        <a:t>et al</a:t>
                      </a:r>
                      <a:r>
                        <a:rPr lang="en-US" b="1" dirty="0">
                          <a:solidFill>
                            <a:schemeClr val="bg1"/>
                          </a:solidFill>
                        </a:rPr>
                        <a:t>., (1992)</a:t>
                      </a:r>
                    </a:p>
                  </a:txBody>
                  <a:tcPr/>
                </a:tc>
                <a:tc>
                  <a:txBody>
                    <a:bodyPr/>
                    <a:lstStyle/>
                    <a:p>
                      <a:r>
                        <a:rPr lang="en-GB" b="0" dirty="0">
                          <a:solidFill>
                            <a:schemeClr val="bg1"/>
                          </a:solidFill>
                        </a:rPr>
                        <a:t>The mechanism of acute knee injuries was excessive pronation of the foot causing increased internal rotation during weight-bearing in injured subjects. </a:t>
                      </a:r>
                      <a:r>
                        <a:rPr lang="en-GB" sz="1800" b="0" i="0" u="none" strike="noStrike" kern="1200" dirty="0">
                          <a:solidFill>
                            <a:schemeClr val="tx1"/>
                          </a:solidFill>
                          <a:effectLst/>
                          <a:latin typeface="+mn-lt"/>
                          <a:ea typeface="+mn-ea"/>
                          <a:cs typeface="+mn-cs"/>
                        </a:rPr>
                        <a:t>The study found that passive tibial rotation was statistically greater in </a:t>
                      </a:r>
                      <a:r>
                        <a:rPr lang="en-GB" sz="1800" b="0" i="0" u="none" strike="noStrike" kern="1200" dirty="0" err="1">
                          <a:solidFill>
                            <a:schemeClr val="tx1"/>
                          </a:solidFill>
                          <a:effectLst/>
                          <a:latin typeface="+mn-lt"/>
                          <a:ea typeface="+mn-ea"/>
                          <a:cs typeface="+mn-cs"/>
                        </a:rPr>
                        <a:t>hyperpronators</a:t>
                      </a:r>
                      <a:r>
                        <a:rPr lang="en-GB" sz="1800" b="0" i="0" u="none" strike="noStrike" kern="1200" dirty="0">
                          <a:solidFill>
                            <a:schemeClr val="tx1"/>
                          </a:solidFill>
                          <a:effectLst/>
                          <a:latin typeface="+mn-lt"/>
                          <a:ea typeface="+mn-ea"/>
                          <a:cs typeface="+mn-cs"/>
                        </a:rPr>
                        <a:t> than in </a:t>
                      </a:r>
                      <a:r>
                        <a:rPr lang="en-GB" sz="1800" b="0" i="0" u="none" strike="noStrike" kern="1200" dirty="0" err="1">
                          <a:solidFill>
                            <a:schemeClr val="tx1"/>
                          </a:solidFill>
                          <a:effectLst/>
                          <a:latin typeface="+mn-lt"/>
                          <a:ea typeface="+mn-ea"/>
                          <a:cs typeface="+mn-cs"/>
                        </a:rPr>
                        <a:t>nonpronators</a:t>
                      </a:r>
                      <a:endParaRPr lang="en-GB" sz="1800" b="0" i="0" u="none" strike="noStrike" kern="1200" dirty="0">
                        <a:solidFill>
                          <a:schemeClr val="tx1"/>
                        </a:solidFill>
                        <a:effectLst/>
                        <a:latin typeface="+mn-lt"/>
                        <a:ea typeface="+mn-ea"/>
                        <a:cs typeface="+mn-cs"/>
                      </a:endParaRPr>
                    </a:p>
                    <a:p>
                      <a:endParaRPr lang="en-US" b="0" dirty="0">
                        <a:solidFill>
                          <a:schemeClr val="bg1"/>
                        </a:solidFill>
                      </a:endParaRPr>
                    </a:p>
                  </a:txBody>
                  <a:tcPr/>
                </a:tc>
                <a:extLst>
                  <a:ext uri="{0D108BD9-81ED-4DB2-BD59-A6C34878D82A}">
                    <a16:rowId xmlns:a16="http://schemas.microsoft.com/office/drawing/2014/main" val="463772002"/>
                  </a:ext>
                </a:extLst>
              </a:tr>
              <a:tr h="1076375">
                <a:tc>
                  <a:txBody>
                    <a:bodyPr/>
                    <a:lstStyle/>
                    <a:p>
                      <a:pPr algn="ctr"/>
                      <a:endParaRPr lang="en-GB" b="1" dirty="0">
                        <a:solidFill>
                          <a:schemeClr val="bg1"/>
                        </a:solidFill>
                      </a:endParaRPr>
                    </a:p>
                    <a:p>
                      <a:pPr algn="ctr"/>
                      <a:r>
                        <a:rPr lang="en-GB" b="1" dirty="0">
                          <a:solidFill>
                            <a:schemeClr val="bg1"/>
                          </a:solidFill>
                        </a:rPr>
                        <a:t>Arnold, </a:t>
                      </a:r>
                      <a:r>
                        <a:rPr lang="en-GB" b="1" i="1" dirty="0">
                          <a:solidFill>
                            <a:schemeClr val="bg1"/>
                          </a:solidFill>
                        </a:rPr>
                        <a:t>et al</a:t>
                      </a:r>
                      <a:r>
                        <a:rPr lang="en-GB" b="1" dirty="0">
                          <a:solidFill>
                            <a:schemeClr val="bg1"/>
                          </a:solidFill>
                        </a:rPr>
                        <a:t>.</a:t>
                      </a:r>
                      <a:endParaRPr lang="en-US" b="1" dirty="0">
                        <a:solidFill>
                          <a:schemeClr val="bg1"/>
                        </a:solidFill>
                      </a:endParaRPr>
                    </a:p>
                  </a:txBody>
                  <a:tcPr/>
                </a:tc>
                <a:tc>
                  <a:txBody>
                    <a:bodyPr/>
                    <a:lstStyle/>
                    <a:p>
                      <a:r>
                        <a:rPr lang="en-GB" b="0" dirty="0">
                          <a:solidFill>
                            <a:schemeClr val="bg1"/>
                          </a:solidFill>
                        </a:rPr>
                        <a:t>81 percent of athletes wearing studded boots remember their tibia in internal rotation with their studs planted in the ground at foot strike</a:t>
                      </a:r>
                      <a:endParaRPr lang="en-US" b="0" dirty="0">
                        <a:solidFill>
                          <a:schemeClr val="bg1"/>
                        </a:solidFill>
                      </a:endParaRPr>
                    </a:p>
                  </a:txBody>
                  <a:tcPr/>
                </a:tc>
                <a:extLst>
                  <a:ext uri="{0D108BD9-81ED-4DB2-BD59-A6C34878D82A}">
                    <a16:rowId xmlns:a16="http://schemas.microsoft.com/office/drawing/2014/main" val="1944846386"/>
                  </a:ext>
                </a:extLst>
              </a:tr>
              <a:tr h="1144533">
                <a:tc>
                  <a:txBody>
                    <a:bodyPr/>
                    <a:lstStyle/>
                    <a:p>
                      <a:pPr algn="ctr"/>
                      <a:endParaRPr lang="en-US" b="1" dirty="0">
                        <a:solidFill>
                          <a:schemeClr val="bg1"/>
                        </a:solidFill>
                      </a:endParaRPr>
                    </a:p>
                    <a:p>
                      <a:pPr algn="ctr"/>
                      <a:r>
                        <a:rPr lang="en-US" b="1" dirty="0">
                          <a:solidFill>
                            <a:schemeClr val="bg1"/>
                          </a:solidFill>
                        </a:rPr>
                        <a:t>Akbari, </a:t>
                      </a:r>
                      <a:r>
                        <a:rPr lang="en-US" b="1" i="1" dirty="0">
                          <a:solidFill>
                            <a:schemeClr val="bg1"/>
                          </a:solidFill>
                        </a:rPr>
                        <a:t>et al</a:t>
                      </a:r>
                      <a:r>
                        <a:rPr lang="en-US" b="1" dirty="0">
                          <a:solidFill>
                            <a:schemeClr val="bg1"/>
                          </a:solidFill>
                        </a:rPr>
                        <a:t>., (2012)</a:t>
                      </a:r>
                    </a:p>
                  </a:txBody>
                  <a:tcPr/>
                </a:tc>
                <a:tc>
                  <a:txBody>
                    <a:bodyPr/>
                    <a:lstStyle/>
                    <a:p>
                      <a:r>
                        <a:rPr lang="en-GB" sz="1800" b="0" i="0" u="none" strike="noStrike" kern="1200" dirty="0">
                          <a:solidFill>
                            <a:schemeClr val="dk1"/>
                          </a:solidFill>
                          <a:effectLst/>
                          <a:latin typeface="+mn-lt"/>
                          <a:ea typeface="+mn-ea"/>
                          <a:cs typeface="+mn-cs"/>
                        </a:rPr>
                        <a:t>The mean peak ground reaction force on a P/A translation in females with pronated feet was higher than the other controls.</a:t>
                      </a:r>
                      <a:endParaRPr lang="en-US" b="0" dirty="0">
                        <a:solidFill>
                          <a:schemeClr val="bg1"/>
                        </a:solidFill>
                      </a:endParaRPr>
                    </a:p>
                  </a:txBody>
                  <a:tcPr/>
                </a:tc>
                <a:extLst>
                  <a:ext uri="{0D108BD9-81ED-4DB2-BD59-A6C34878D82A}">
                    <a16:rowId xmlns:a16="http://schemas.microsoft.com/office/drawing/2014/main" val="1075111467"/>
                  </a:ext>
                </a:extLst>
              </a:tr>
              <a:tr h="1076375">
                <a:tc>
                  <a:txBody>
                    <a:bodyPr/>
                    <a:lstStyle/>
                    <a:p>
                      <a:pPr algn="ctr"/>
                      <a:endParaRPr lang="en-US" b="1" dirty="0">
                        <a:solidFill>
                          <a:schemeClr val="bg1"/>
                        </a:solidFill>
                      </a:endParaRPr>
                    </a:p>
                    <a:p>
                      <a:pPr algn="ctr"/>
                      <a:endParaRPr lang="en-US" b="1" dirty="0">
                        <a:solidFill>
                          <a:schemeClr val="bg1"/>
                        </a:solidFill>
                      </a:endParaRPr>
                    </a:p>
                    <a:p>
                      <a:pPr algn="ctr"/>
                      <a:r>
                        <a:rPr lang="en-US" b="1" dirty="0">
                          <a:solidFill>
                            <a:schemeClr val="bg1"/>
                          </a:solidFill>
                        </a:rPr>
                        <a:t>Tran, </a:t>
                      </a:r>
                      <a:r>
                        <a:rPr lang="en-US" b="1" i="1" dirty="0">
                          <a:solidFill>
                            <a:schemeClr val="bg1"/>
                          </a:solidFill>
                        </a:rPr>
                        <a:t>et al</a:t>
                      </a:r>
                      <a:r>
                        <a:rPr lang="en-US" b="1" dirty="0">
                          <a:solidFill>
                            <a:schemeClr val="bg1"/>
                          </a:solidFill>
                        </a:rPr>
                        <a:t>., (2017)</a:t>
                      </a:r>
                    </a:p>
                  </a:txBody>
                  <a:tcPr/>
                </a:tc>
                <a:tc>
                  <a:txBody>
                    <a:bodyPr/>
                    <a:lstStyle/>
                    <a:p>
                      <a:r>
                        <a:rPr lang="en-GB" sz="1800" b="0" i="0" u="none" strike="noStrike" kern="1200" dirty="0">
                          <a:solidFill>
                            <a:schemeClr val="dk1"/>
                          </a:solidFill>
                          <a:effectLst/>
                          <a:latin typeface="+mn-lt"/>
                          <a:ea typeface="+mn-ea"/>
                          <a:cs typeface="+mn-cs"/>
                        </a:rPr>
                        <a:t>Toe-in landing position exacerbates biomechanical risk factors associated with ACL injury,  by increases hip adduction angle and moment, which are associated with increased risk of ACL injury, females exhibited greater biomechanical changes whilst landing toe-in. </a:t>
                      </a:r>
                      <a:endParaRPr lang="en-US" b="0" dirty="0">
                        <a:solidFill>
                          <a:schemeClr val="bg1"/>
                        </a:solidFill>
                      </a:endParaRPr>
                    </a:p>
                  </a:txBody>
                  <a:tcPr/>
                </a:tc>
                <a:extLst>
                  <a:ext uri="{0D108BD9-81ED-4DB2-BD59-A6C34878D82A}">
                    <a16:rowId xmlns:a16="http://schemas.microsoft.com/office/drawing/2014/main" val="2400086598"/>
                  </a:ext>
                </a:extLst>
              </a:tr>
            </a:tbl>
          </a:graphicData>
        </a:graphic>
      </p:graphicFrame>
    </p:spTree>
    <p:extLst>
      <p:ext uri="{BB962C8B-B14F-4D97-AF65-F5344CB8AC3E}">
        <p14:creationId xmlns:p14="http://schemas.microsoft.com/office/powerpoint/2010/main" val="142216724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EE81CE-10EE-604B-B49F-420EE710504C}"/>
              </a:ext>
            </a:extLst>
          </p:cNvPr>
          <p:cNvSpPr/>
          <p:nvPr/>
        </p:nvSpPr>
        <p:spPr>
          <a:xfrm>
            <a:off x="4635570" y="11"/>
            <a:ext cx="7556429" cy="6857989"/>
          </a:xfrm>
          <a:prstGeom prst="rect">
            <a:avLst/>
          </a:prstGeom>
          <a:solidFill>
            <a:schemeClr val="dk1">
              <a:alpha val="32198"/>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1B52B2F-7959-0D45-9859-280922ECA0F7}"/>
              </a:ext>
            </a:extLst>
          </p:cNvPr>
          <p:cNvSpPr>
            <a:spLocks noGrp="1"/>
          </p:cNvSpPr>
          <p:nvPr>
            <p:ph type="title"/>
          </p:nvPr>
        </p:nvSpPr>
        <p:spPr>
          <a:xfrm>
            <a:off x="4965430" y="629268"/>
            <a:ext cx="7352076" cy="1286160"/>
          </a:xfrm>
        </p:spPr>
        <p:txBody>
          <a:bodyPr vert="horz" lIns="91440" tIns="45720" rIns="91440" bIns="45720" rtlCol="0" anchor="b">
            <a:normAutofit/>
          </a:bodyPr>
          <a:lstStyle/>
          <a:p>
            <a:r>
              <a:rPr lang="en-US" sz="4100" kern="1200" dirty="0">
                <a:latin typeface="+mj-lt"/>
                <a:ea typeface="+mj-ea"/>
                <a:cs typeface="+mj-cs"/>
              </a:rPr>
              <a:t>Hypothesis and Null Hypothesis</a:t>
            </a:r>
          </a:p>
        </p:txBody>
      </p:sp>
      <p:pic>
        <p:nvPicPr>
          <p:cNvPr id="4" name="Picture 3">
            <a:extLst>
              <a:ext uri="{FF2B5EF4-FFF2-40B4-BE49-F238E27FC236}">
                <a16:creationId xmlns:a16="http://schemas.microsoft.com/office/drawing/2014/main" id="{8E188865-0092-EA42-8410-22D1D3EB04CA}"/>
              </a:ext>
            </a:extLst>
          </p:cNvPr>
          <p:cNvPicPr>
            <a:picLocks noChangeAspect="1"/>
          </p:cNvPicPr>
          <p:nvPr/>
        </p:nvPicPr>
        <p:blipFill rotWithShape="1">
          <a:blip r:embed="rId3"/>
          <a:srcRect l="43653" r="18157"/>
          <a:stretch/>
        </p:blipFill>
        <p:spPr>
          <a:xfrm>
            <a:off x="0" y="0"/>
            <a:ext cx="4635571" cy="6857990"/>
          </a:xfrm>
          <a:prstGeom prst="rect">
            <a:avLst/>
          </a:prstGeom>
          <a:effectLst/>
        </p:spPr>
      </p:pic>
      <p:cxnSp>
        <p:nvCxnSpPr>
          <p:cNvPr id="20" name="Straight Connector 2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4AF41"/>
            </a:solidFill>
          </a:ln>
        </p:spPr>
        <p:style>
          <a:lnRef idx="1">
            <a:schemeClr val="accent1"/>
          </a:lnRef>
          <a:fillRef idx="0">
            <a:schemeClr val="accent1"/>
          </a:fillRef>
          <a:effectRef idx="0">
            <a:schemeClr val="accent1"/>
          </a:effectRef>
          <a:fontRef idx="minor">
            <a:schemeClr val="tx1"/>
          </a:fontRef>
        </p:style>
      </p:cxnSp>
      <p:graphicFrame>
        <p:nvGraphicFramePr>
          <p:cNvPr id="13" name="Diagram 12">
            <a:extLst>
              <a:ext uri="{FF2B5EF4-FFF2-40B4-BE49-F238E27FC236}">
                <a16:creationId xmlns:a16="http://schemas.microsoft.com/office/drawing/2014/main" id="{0CD42D0D-9F27-B047-8496-39FF5FB2E51F}"/>
              </a:ext>
            </a:extLst>
          </p:cNvPr>
          <p:cNvGraphicFramePr/>
          <p:nvPr>
            <p:extLst>
              <p:ext uri="{D42A27DB-BD31-4B8C-83A1-F6EECF244321}">
                <p14:modId xmlns:p14="http://schemas.microsoft.com/office/powerpoint/2010/main" val="295107140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56819ACC-A365-274B-8417-B4C38FB56CE5}"/>
              </a:ext>
            </a:extLst>
          </p:cNvPr>
          <p:cNvSpPr/>
          <p:nvPr/>
        </p:nvSpPr>
        <p:spPr>
          <a:xfrm>
            <a:off x="0" y="0"/>
            <a:ext cx="4625788" cy="6857989"/>
          </a:xfrm>
          <a:prstGeom prst="rect">
            <a:avLst/>
          </a:prstGeom>
          <a:solidFill>
            <a:schemeClr val="dk1">
              <a:alpha val="32198"/>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1938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group of women playing rugby&#10;&#10;Description automatically generated">
            <a:extLst>
              <a:ext uri="{FF2B5EF4-FFF2-40B4-BE49-F238E27FC236}">
                <a16:creationId xmlns:a16="http://schemas.microsoft.com/office/drawing/2014/main" id="{B0FB8319-C6C9-E54F-9CC1-B06814D3DB0C}"/>
              </a:ext>
            </a:extLst>
          </p:cNvPr>
          <p:cNvPicPr>
            <a:picLocks noChangeAspect="1"/>
          </p:cNvPicPr>
          <p:nvPr/>
        </p:nvPicPr>
        <p:blipFill>
          <a:blip r:embed="rId3">
            <a:alphaModFix/>
          </a:blip>
          <a:stretch>
            <a:fill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FCC9F715-294D-2545-AFB3-80A7FC37F753}"/>
              </a:ext>
            </a:extLst>
          </p:cNvPr>
          <p:cNvSpPr/>
          <p:nvPr/>
        </p:nvSpPr>
        <p:spPr>
          <a:xfrm>
            <a:off x="0" y="0"/>
            <a:ext cx="12191999" cy="6858000"/>
          </a:xfrm>
          <a:prstGeom prst="rect">
            <a:avLst/>
          </a:prstGeom>
          <a:solidFill>
            <a:schemeClr val="dk1">
              <a:alpha val="56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BC5D62-FC39-AE4F-8435-CBBC8CB64620}"/>
              </a:ext>
            </a:extLst>
          </p:cNvPr>
          <p:cNvSpPr>
            <a:spLocks noGrp="1"/>
          </p:cNvSpPr>
          <p:nvPr>
            <p:ph type="title"/>
          </p:nvPr>
        </p:nvSpPr>
        <p:spPr>
          <a:xfrm>
            <a:off x="0" y="365125"/>
            <a:ext cx="12192000" cy="1325563"/>
          </a:xfrm>
        </p:spPr>
        <p:txBody>
          <a:bodyPr>
            <a:normAutofit/>
          </a:bodyPr>
          <a:lstStyle/>
          <a:p>
            <a:r>
              <a:rPr lang="en-US" sz="5400" dirty="0">
                <a:solidFill>
                  <a:schemeClr val="bg1"/>
                </a:solidFill>
              </a:rPr>
              <a:t>Participants – Criteria</a:t>
            </a:r>
          </a:p>
        </p:txBody>
      </p:sp>
      <p:sp>
        <p:nvSpPr>
          <p:cNvPr id="3" name="Content Placeholder 2">
            <a:extLst>
              <a:ext uri="{FF2B5EF4-FFF2-40B4-BE49-F238E27FC236}">
                <a16:creationId xmlns:a16="http://schemas.microsoft.com/office/drawing/2014/main" id="{8175CEBE-BAEC-FE4A-9D30-49293738AEAC}"/>
              </a:ext>
            </a:extLst>
          </p:cNvPr>
          <p:cNvSpPr>
            <a:spLocks noGrp="1"/>
          </p:cNvSpPr>
          <p:nvPr>
            <p:ph idx="1"/>
          </p:nvPr>
        </p:nvSpPr>
        <p:spPr>
          <a:xfrm>
            <a:off x="454660" y="1754505"/>
            <a:ext cx="10515600" cy="602615"/>
          </a:xfrm>
        </p:spPr>
        <p:txBody>
          <a:bodyPr/>
          <a:lstStyle/>
          <a:p>
            <a:pPr marL="0" indent="0">
              <a:buNone/>
            </a:pPr>
            <a:r>
              <a:rPr lang="en-US" sz="3200" dirty="0">
                <a:solidFill>
                  <a:schemeClr val="bg1"/>
                </a:solidFill>
              </a:rPr>
              <a:t>Test Group</a:t>
            </a:r>
          </a:p>
          <a:p>
            <a:pPr marL="0" indent="0">
              <a:buNone/>
            </a:pPr>
            <a:endParaRPr lang="en-US" dirty="0"/>
          </a:p>
        </p:txBody>
      </p:sp>
      <p:graphicFrame>
        <p:nvGraphicFramePr>
          <p:cNvPr id="4" name="Diagram 3">
            <a:extLst>
              <a:ext uri="{FF2B5EF4-FFF2-40B4-BE49-F238E27FC236}">
                <a16:creationId xmlns:a16="http://schemas.microsoft.com/office/drawing/2014/main" id="{F3B66E3C-188E-5347-ABCE-87C8F6464947}"/>
              </a:ext>
            </a:extLst>
          </p:cNvPr>
          <p:cNvGraphicFramePr/>
          <p:nvPr>
            <p:extLst>
              <p:ext uri="{D42A27DB-BD31-4B8C-83A1-F6EECF244321}">
                <p14:modId xmlns:p14="http://schemas.microsoft.com/office/powerpoint/2010/main" val="834042810"/>
              </p:ext>
            </p:extLst>
          </p:nvPr>
        </p:nvGraphicFramePr>
        <p:xfrm>
          <a:off x="454660" y="3959860"/>
          <a:ext cx="5210810" cy="25330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3A19BA4E-464C-5442-BFD9-961FFA7805C0}"/>
              </a:ext>
            </a:extLst>
          </p:cNvPr>
          <p:cNvGraphicFramePr/>
          <p:nvPr>
            <p:extLst>
              <p:ext uri="{D42A27DB-BD31-4B8C-83A1-F6EECF244321}">
                <p14:modId xmlns:p14="http://schemas.microsoft.com/office/powerpoint/2010/main" val="779766"/>
              </p:ext>
            </p:extLst>
          </p:nvPr>
        </p:nvGraphicFramePr>
        <p:xfrm>
          <a:off x="499745" y="1873885"/>
          <a:ext cx="5120640" cy="213455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6" name="Content Placeholder 2">
            <a:extLst>
              <a:ext uri="{FF2B5EF4-FFF2-40B4-BE49-F238E27FC236}">
                <a16:creationId xmlns:a16="http://schemas.microsoft.com/office/drawing/2014/main" id="{347D2788-8D8A-9344-B3F7-604BA85B8120}"/>
              </a:ext>
            </a:extLst>
          </p:cNvPr>
          <p:cNvSpPr txBox="1">
            <a:spLocks/>
          </p:cNvSpPr>
          <p:nvPr/>
        </p:nvSpPr>
        <p:spPr>
          <a:xfrm>
            <a:off x="362585" y="3977005"/>
            <a:ext cx="10515600" cy="6026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solidFill>
                  <a:schemeClr val="bg1"/>
                </a:solidFill>
              </a:rPr>
              <a:t>Control </a:t>
            </a:r>
            <a:r>
              <a:rPr lang="en-US" sz="3200" dirty="0">
                <a:solidFill>
                  <a:schemeClr val="bg1"/>
                </a:solidFill>
              </a:rPr>
              <a:t>Group</a:t>
            </a:r>
            <a:endParaRPr lang="en-US" dirty="0">
              <a:solidFill>
                <a:schemeClr val="bg1"/>
              </a:solidFill>
            </a:endParaRPr>
          </a:p>
          <a:p>
            <a:pPr marL="0" indent="0">
              <a:buFont typeface="Arial" panose="020B0604020202020204" pitchFamily="34" charset="0"/>
              <a:buNone/>
            </a:pPr>
            <a:endParaRPr lang="en-US" dirty="0">
              <a:solidFill>
                <a:schemeClr val="bg1"/>
              </a:solidFill>
            </a:endParaRPr>
          </a:p>
        </p:txBody>
      </p:sp>
      <p:cxnSp>
        <p:nvCxnSpPr>
          <p:cNvPr id="12" name="Straight Connector 11">
            <a:extLst>
              <a:ext uri="{FF2B5EF4-FFF2-40B4-BE49-F238E27FC236}">
                <a16:creationId xmlns:a16="http://schemas.microsoft.com/office/drawing/2014/main" id="{81EF56A4-16FA-0349-A937-7115F0193731}"/>
              </a:ext>
            </a:extLst>
          </p:cNvPr>
          <p:cNvCxnSpPr>
            <a:cxnSpLocks/>
          </p:cNvCxnSpPr>
          <p:nvPr/>
        </p:nvCxnSpPr>
        <p:spPr>
          <a:xfrm>
            <a:off x="6261100" y="1296352"/>
            <a:ext cx="0" cy="5196523"/>
          </a:xfrm>
          <a:prstGeom prst="line">
            <a:avLst/>
          </a:prstGeom>
          <a:ln w="57150">
            <a:solidFill>
              <a:schemeClr val="bg1"/>
            </a:solidFill>
          </a:ln>
        </p:spPr>
        <p:style>
          <a:lnRef idx="1">
            <a:schemeClr val="dk1"/>
          </a:lnRef>
          <a:fillRef idx="0">
            <a:schemeClr val="dk1"/>
          </a:fillRef>
          <a:effectRef idx="0">
            <a:schemeClr val="dk1"/>
          </a:effectRef>
          <a:fontRef idx="minor">
            <a:schemeClr val="tx1"/>
          </a:fontRef>
        </p:style>
      </p:cxnSp>
      <p:sp>
        <p:nvSpPr>
          <p:cNvPr id="13" name="Title 1">
            <a:extLst>
              <a:ext uri="{FF2B5EF4-FFF2-40B4-BE49-F238E27FC236}">
                <a16:creationId xmlns:a16="http://schemas.microsoft.com/office/drawing/2014/main" id="{07BE381A-2027-954F-A3A5-84B85A23E1A0}"/>
              </a:ext>
            </a:extLst>
          </p:cNvPr>
          <p:cNvSpPr txBox="1">
            <a:spLocks/>
          </p:cNvSpPr>
          <p:nvPr/>
        </p:nvSpPr>
        <p:spPr>
          <a:xfrm>
            <a:off x="7529829" y="140096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3200" dirty="0">
              <a:solidFill>
                <a:schemeClr val="bg1"/>
              </a:solidFill>
            </a:endParaRPr>
          </a:p>
        </p:txBody>
      </p:sp>
      <p:sp>
        <p:nvSpPr>
          <p:cNvPr id="7" name="TextBox 6">
            <a:extLst>
              <a:ext uri="{FF2B5EF4-FFF2-40B4-BE49-F238E27FC236}">
                <a16:creationId xmlns:a16="http://schemas.microsoft.com/office/drawing/2014/main" id="{F1FD0A0B-5B1E-6446-8B63-9C19ADF5A1F8}"/>
              </a:ext>
            </a:extLst>
          </p:cNvPr>
          <p:cNvSpPr txBox="1"/>
          <p:nvPr/>
        </p:nvSpPr>
        <p:spPr>
          <a:xfrm>
            <a:off x="6732269" y="2322681"/>
            <a:ext cx="5757545" cy="3785652"/>
          </a:xfrm>
          <a:prstGeom prst="rect">
            <a:avLst/>
          </a:prstGeom>
          <a:noFill/>
        </p:spPr>
        <p:txBody>
          <a:bodyPr wrap="square" rtlCol="0">
            <a:spAutoFit/>
          </a:bodyPr>
          <a:lstStyle/>
          <a:p>
            <a:r>
              <a:rPr lang="en-US" sz="2800" dirty="0">
                <a:solidFill>
                  <a:schemeClr val="bg1"/>
                </a:solidFill>
              </a:rPr>
              <a:t>Questionnaire - Google Forms</a:t>
            </a:r>
          </a:p>
          <a:p>
            <a:r>
              <a:rPr lang="en-US" sz="2800" dirty="0">
                <a:solidFill>
                  <a:schemeClr val="bg1"/>
                </a:solidFill>
              </a:rPr>
              <a:t>	Yes/No</a:t>
            </a:r>
          </a:p>
          <a:p>
            <a:endParaRPr lang="en-US" sz="2800" dirty="0">
              <a:solidFill>
                <a:schemeClr val="bg1"/>
              </a:solidFill>
            </a:endParaRPr>
          </a:p>
          <a:p>
            <a:r>
              <a:rPr lang="en-US" sz="2800" dirty="0">
                <a:solidFill>
                  <a:schemeClr val="bg1"/>
                </a:solidFill>
              </a:rPr>
              <a:t>Are they clinically or self diagnosed?</a:t>
            </a:r>
          </a:p>
          <a:p>
            <a:endParaRPr lang="en-US" sz="2800" dirty="0">
              <a:solidFill>
                <a:schemeClr val="bg1"/>
              </a:solidFill>
            </a:endParaRPr>
          </a:p>
          <a:p>
            <a:r>
              <a:rPr lang="en-US" sz="2800" dirty="0">
                <a:solidFill>
                  <a:schemeClr val="bg1"/>
                </a:solidFill>
              </a:rPr>
              <a:t>Local Rugby Clubs</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4288603049"/>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30934" pathEditMode="relative" ptsTypes="AA">
                                      <p:cBhvr>
                                        <p:cTn id="6" dur="30000" fill="hold"/>
                                        <p:tgtEl>
                                          <p:spTgt spid="8"/>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8"/>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30934 L 0 0" pathEditMode="relative" ptsTypes="AA">
                                      <p:cBhvr>
                                        <p:cTn id="11" dur="30000" fill="hold"/>
                                        <p:tgtEl>
                                          <p:spTgt spid="8"/>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8"/>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8"/>
                                        </p:tgtEl>
                                        <p:attrNameLst>
                                          <p:attrName>ppt_x</p:attrName>
                                          <p:attrName>ppt_y</p:attrName>
                                        </p:attrNameLst>
                                      </p:cBhvr>
                                    </p:animMotion>
                                  </p:childTnLst>
                                </p:cTn>
                              </p:par>
                            </p:childTnLst>
                          </p:cTn>
                        </p:par>
                      </p:childTnLst>
                    </p:cTn>
                  </p:par>
                </p:childTnLst>
              </p:cTn>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50000"/>
              </a:schemeClr>
            </a:gs>
            <a:gs pos="47000">
              <a:schemeClr val="accent3">
                <a:lumMod val="89000"/>
              </a:schemeClr>
            </a:gs>
            <a:gs pos="77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B391A-236F-9944-A760-30D9CCA88CCA}"/>
              </a:ext>
            </a:extLst>
          </p:cNvPr>
          <p:cNvSpPr>
            <a:spLocks noGrp="1"/>
          </p:cNvSpPr>
          <p:nvPr>
            <p:ph type="title"/>
          </p:nvPr>
        </p:nvSpPr>
        <p:spPr>
          <a:xfrm>
            <a:off x="742950" y="742950"/>
            <a:ext cx="3476625" cy="5460141"/>
          </a:xfrm>
        </p:spPr>
        <p:txBody>
          <a:bodyPr vert="horz" lIns="91440" tIns="45720" rIns="91440" bIns="45720" rtlCol="0" anchor="ctr">
            <a:normAutofit fontScale="90000"/>
          </a:bodyPr>
          <a:lstStyle/>
          <a:p>
            <a:pPr algn="ctr"/>
            <a:r>
              <a:rPr lang="en-US" sz="4800" kern="1200" dirty="0">
                <a:solidFill>
                  <a:srgbClr val="FFFFFF"/>
                </a:solidFill>
                <a:latin typeface="+mj-lt"/>
                <a:ea typeface="+mj-ea"/>
                <a:cs typeface="+mj-cs"/>
              </a:rPr>
              <a:t>Protocol:</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Foot Postural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Index 6</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3100" b="1" u="sng" kern="1200" dirty="0">
                <a:solidFill>
                  <a:srgbClr val="FFFFFF"/>
                </a:solidFill>
                <a:latin typeface="+mj-lt"/>
                <a:ea typeface="+mj-ea"/>
                <a:cs typeface="+mj-cs"/>
              </a:rPr>
              <a:t>Specificity: 80.4</a:t>
            </a:r>
            <a:br>
              <a:rPr lang="en-US" sz="3100" b="1" u="sng" kern="1200" dirty="0">
                <a:solidFill>
                  <a:srgbClr val="FFFFFF"/>
                </a:solidFill>
                <a:latin typeface="+mj-lt"/>
                <a:ea typeface="+mj-ea"/>
                <a:cs typeface="+mj-cs"/>
              </a:rPr>
            </a:br>
            <a:r>
              <a:rPr lang="en-US" sz="3100" b="1" u="sng" kern="1200" dirty="0">
                <a:solidFill>
                  <a:srgbClr val="FFFFFF"/>
                </a:solidFill>
                <a:latin typeface="+mj-lt"/>
                <a:ea typeface="+mj-ea"/>
                <a:cs typeface="+mj-cs"/>
              </a:rPr>
              <a:t>Sensitivity: 83.7</a:t>
            </a:r>
            <a:br>
              <a:rPr lang="en-US" sz="3100" b="1" u="sng" kern="1200" dirty="0">
                <a:solidFill>
                  <a:srgbClr val="FFFFFF"/>
                </a:solidFill>
                <a:latin typeface="+mj-lt"/>
                <a:ea typeface="+mj-ea"/>
                <a:cs typeface="+mj-cs"/>
              </a:rPr>
            </a:br>
            <a:r>
              <a:rPr lang="en-US" sz="3100" b="1" u="sng" kern="1200" dirty="0">
                <a:solidFill>
                  <a:srgbClr val="FFFFFF"/>
                </a:solidFill>
                <a:latin typeface="+mj-lt"/>
                <a:ea typeface="+mj-ea"/>
                <a:cs typeface="+mj-cs"/>
              </a:rPr>
              <a:t>Predictive</a:t>
            </a:r>
            <a:r>
              <a:rPr lang="en-US" sz="3100" b="1" u="sng" dirty="0">
                <a:solidFill>
                  <a:srgbClr val="FFFFFF"/>
                </a:solidFill>
              </a:rPr>
              <a:t>: 64.7</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Exposure</a:t>
            </a:r>
          </a:p>
        </p:txBody>
      </p:sp>
      <p:pic>
        <p:nvPicPr>
          <p:cNvPr id="4" name="Picture 3">
            <a:extLst>
              <a:ext uri="{FF2B5EF4-FFF2-40B4-BE49-F238E27FC236}">
                <a16:creationId xmlns:a16="http://schemas.microsoft.com/office/drawing/2014/main" id="{B6FACC81-E25E-8C42-9DF0-22D5AE947225}"/>
              </a:ext>
            </a:extLst>
          </p:cNvPr>
          <p:cNvPicPr>
            <a:picLocks noChangeAspect="1"/>
          </p:cNvPicPr>
          <p:nvPr/>
        </p:nvPicPr>
        <p:blipFill>
          <a:blip r:embed="rId3"/>
          <a:stretch>
            <a:fillRect/>
          </a:stretch>
        </p:blipFill>
        <p:spPr>
          <a:xfrm>
            <a:off x="5153823" y="970539"/>
            <a:ext cx="6553545" cy="4734936"/>
          </a:xfrm>
          <a:prstGeom prst="rect">
            <a:avLst/>
          </a:prstGeom>
        </p:spPr>
      </p:pic>
      <p:sp>
        <p:nvSpPr>
          <p:cNvPr id="10" name="Rectangle 9">
            <a:extLst>
              <a:ext uri="{FF2B5EF4-FFF2-40B4-BE49-F238E27FC236}">
                <a16:creationId xmlns:a16="http://schemas.microsoft.com/office/drawing/2014/main" id="{BF9D44EF-4C8B-784F-9B49-5BDC563F82F0}"/>
              </a:ext>
            </a:extLst>
          </p:cNvPr>
          <p:cNvSpPr/>
          <p:nvPr/>
        </p:nvSpPr>
        <p:spPr>
          <a:xfrm>
            <a:off x="5153822" y="5705475"/>
            <a:ext cx="7038178" cy="954107"/>
          </a:xfrm>
          <a:prstGeom prst="rect">
            <a:avLst/>
          </a:prstGeom>
        </p:spPr>
        <p:txBody>
          <a:bodyPr wrap="square">
            <a:spAutoFit/>
          </a:bodyPr>
          <a:lstStyle/>
          <a:p>
            <a:r>
              <a:rPr lang="en-GB" sz="2800" dirty="0" err="1">
                <a:solidFill>
                  <a:schemeClr val="bg1"/>
                </a:solidFill>
              </a:rPr>
              <a:t>Menz</a:t>
            </a:r>
            <a:r>
              <a:rPr lang="en-GB" sz="2800" dirty="0">
                <a:solidFill>
                  <a:schemeClr val="bg1"/>
                </a:solidFill>
              </a:rPr>
              <a:t> H (1998).</a:t>
            </a:r>
          </a:p>
          <a:p>
            <a:r>
              <a:rPr lang="en-GB" sz="2800" dirty="0" err="1">
                <a:solidFill>
                  <a:schemeClr val="bg1"/>
                </a:solidFill>
              </a:rPr>
              <a:t>Hegazy</a:t>
            </a:r>
            <a:r>
              <a:rPr lang="en-GB" sz="2800" dirty="0">
                <a:solidFill>
                  <a:schemeClr val="bg1"/>
                </a:solidFill>
              </a:rPr>
              <a:t>, </a:t>
            </a:r>
            <a:r>
              <a:rPr lang="en-GB" sz="2800" dirty="0" err="1">
                <a:solidFill>
                  <a:schemeClr val="bg1"/>
                </a:solidFill>
              </a:rPr>
              <a:t>Aboelnasr</a:t>
            </a:r>
            <a:r>
              <a:rPr lang="en-GB" sz="2800" dirty="0">
                <a:solidFill>
                  <a:schemeClr val="bg1"/>
                </a:solidFill>
              </a:rPr>
              <a:t>, Salem and </a:t>
            </a:r>
            <a:r>
              <a:rPr lang="en-GB" sz="2800" dirty="0" err="1">
                <a:solidFill>
                  <a:schemeClr val="bg1"/>
                </a:solidFill>
              </a:rPr>
              <a:t>Zaghloul</a:t>
            </a:r>
            <a:r>
              <a:rPr lang="en-GB" sz="2800" dirty="0">
                <a:solidFill>
                  <a:schemeClr val="bg1"/>
                </a:solidFill>
              </a:rPr>
              <a:t> (2020) </a:t>
            </a:r>
            <a:endParaRPr lang="en-US" sz="2800" dirty="0">
              <a:solidFill>
                <a:schemeClr val="bg1"/>
              </a:solidFill>
            </a:endParaRPr>
          </a:p>
        </p:txBody>
      </p:sp>
      <p:sp>
        <p:nvSpPr>
          <p:cNvPr id="3" name="Rectangle 2">
            <a:extLst>
              <a:ext uri="{FF2B5EF4-FFF2-40B4-BE49-F238E27FC236}">
                <a16:creationId xmlns:a16="http://schemas.microsoft.com/office/drawing/2014/main" id="{F7659147-DA42-214D-8F58-EDA20A450105}"/>
              </a:ext>
            </a:extLst>
          </p:cNvPr>
          <p:cNvSpPr/>
          <p:nvPr/>
        </p:nvSpPr>
        <p:spPr>
          <a:xfrm>
            <a:off x="1532123" y="4937570"/>
            <a:ext cx="1898277" cy="338554"/>
          </a:xfrm>
          <a:prstGeom prst="rect">
            <a:avLst/>
          </a:prstGeom>
        </p:spPr>
        <p:txBody>
          <a:bodyPr wrap="none">
            <a:spAutoFit/>
          </a:bodyPr>
          <a:lstStyle/>
          <a:p>
            <a:r>
              <a:rPr lang="en-GB" sz="1600" dirty="0">
                <a:solidFill>
                  <a:schemeClr val="bg1"/>
                </a:solidFill>
                <a:latin typeface="Open Sans" panose="020B0606030504020204" pitchFamily="34" charset="0"/>
              </a:rPr>
              <a:t>(</a:t>
            </a:r>
            <a:r>
              <a:rPr lang="en-GB" sz="1600" dirty="0" err="1">
                <a:solidFill>
                  <a:schemeClr val="bg1"/>
                </a:solidFill>
                <a:latin typeface="Open Sans" panose="020B0606030504020204" pitchFamily="34" charset="0"/>
              </a:rPr>
              <a:t>Buldt</a:t>
            </a:r>
            <a:r>
              <a:rPr lang="en-GB" sz="1600" dirty="0">
                <a:solidFill>
                  <a:schemeClr val="bg1"/>
                </a:solidFill>
                <a:latin typeface="Open Sans" panose="020B0606030504020204" pitchFamily="34" charset="0"/>
              </a:rPr>
              <a:t> et al., 2015)</a:t>
            </a:r>
            <a:endParaRPr lang="en-US" sz="1600" dirty="0">
              <a:solidFill>
                <a:schemeClr val="bg1"/>
              </a:solidFill>
            </a:endParaRPr>
          </a:p>
        </p:txBody>
      </p:sp>
    </p:spTree>
    <p:extLst>
      <p:ext uri="{BB962C8B-B14F-4D97-AF65-F5344CB8AC3E}">
        <p14:creationId xmlns:p14="http://schemas.microsoft.com/office/powerpoint/2010/main" val="3721391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8B7F175-A11E-EF47-BCB6-B2392E1C8E8D}"/>
              </a:ext>
            </a:extLst>
          </p:cNvPr>
          <p:cNvSpPr txBox="1"/>
          <p:nvPr/>
        </p:nvSpPr>
        <p:spPr>
          <a:xfrm>
            <a:off x="5237049" y="5786443"/>
            <a:ext cx="1695988" cy="640707"/>
          </a:xfrm>
          <a:prstGeom prst="rect">
            <a:avLst/>
          </a:prstGeom>
          <a:noFill/>
        </p:spPr>
        <p:txBody>
          <a:bodyPr wrap="square" rtlCol="0">
            <a:spAutoFit/>
          </a:bodyPr>
          <a:lstStyle/>
          <a:p>
            <a:r>
              <a:rPr lang="en-US" sz="3600" dirty="0">
                <a:latin typeface="Aharoni" panose="02010803020104030203" pitchFamily="2" charset="-79"/>
                <a:cs typeface="Aharoni" panose="02010803020104030203" pitchFamily="2" charset="-79"/>
              </a:rPr>
              <a:t>0   /  +5</a:t>
            </a:r>
          </a:p>
        </p:txBody>
      </p:sp>
      <p:sp>
        <p:nvSpPr>
          <p:cNvPr id="11" name="TextBox 10">
            <a:extLst>
              <a:ext uri="{FF2B5EF4-FFF2-40B4-BE49-F238E27FC236}">
                <a16:creationId xmlns:a16="http://schemas.microsoft.com/office/drawing/2014/main" id="{1650FD3D-44C1-7545-9E5D-E77659B71FF7}"/>
              </a:ext>
            </a:extLst>
          </p:cNvPr>
          <p:cNvSpPr txBox="1"/>
          <p:nvPr/>
        </p:nvSpPr>
        <p:spPr>
          <a:xfrm>
            <a:off x="1658370" y="5786443"/>
            <a:ext cx="2606532" cy="640707"/>
          </a:xfrm>
          <a:prstGeom prst="rect">
            <a:avLst/>
          </a:prstGeom>
          <a:noFill/>
        </p:spPr>
        <p:txBody>
          <a:bodyPr wrap="square" rtlCol="0">
            <a:spAutoFit/>
          </a:bodyPr>
          <a:lstStyle/>
          <a:p>
            <a:r>
              <a:rPr lang="en-US" sz="3600" dirty="0">
                <a:latin typeface="Aharoni" panose="02010803020104030203" pitchFamily="2" charset="-79"/>
                <a:cs typeface="Aharoni" panose="02010803020104030203" pitchFamily="2" charset="-79"/>
              </a:rPr>
              <a:t>+6  / +9</a:t>
            </a:r>
          </a:p>
        </p:txBody>
      </p:sp>
      <p:sp>
        <p:nvSpPr>
          <p:cNvPr id="12" name="TextBox 11">
            <a:extLst>
              <a:ext uri="{FF2B5EF4-FFF2-40B4-BE49-F238E27FC236}">
                <a16:creationId xmlns:a16="http://schemas.microsoft.com/office/drawing/2014/main" id="{825E396C-7C75-9740-B36E-D91F9A344FA3}"/>
              </a:ext>
            </a:extLst>
          </p:cNvPr>
          <p:cNvSpPr txBox="1"/>
          <p:nvPr/>
        </p:nvSpPr>
        <p:spPr>
          <a:xfrm>
            <a:off x="8434733" y="5786442"/>
            <a:ext cx="1695988" cy="640707"/>
          </a:xfrm>
          <a:prstGeom prst="rect">
            <a:avLst/>
          </a:prstGeom>
          <a:noFill/>
        </p:spPr>
        <p:txBody>
          <a:bodyPr wrap="square" rtlCol="0">
            <a:spAutoFit/>
          </a:bodyPr>
          <a:lstStyle/>
          <a:p>
            <a:r>
              <a:rPr lang="en-US" sz="3600" dirty="0">
                <a:latin typeface="Aharoni" panose="02010803020104030203" pitchFamily="2" charset="-79"/>
                <a:cs typeface="Aharoni" panose="02010803020104030203" pitchFamily="2" charset="-79"/>
              </a:rPr>
              <a:t>-1  /  -4</a:t>
            </a:r>
          </a:p>
        </p:txBody>
      </p:sp>
      <p:pic>
        <p:nvPicPr>
          <p:cNvPr id="14" name="Picture 13">
            <a:extLst>
              <a:ext uri="{FF2B5EF4-FFF2-40B4-BE49-F238E27FC236}">
                <a16:creationId xmlns:a16="http://schemas.microsoft.com/office/drawing/2014/main" id="{3604B03D-100C-3747-A909-498D2DDDCCFE}"/>
              </a:ext>
            </a:extLst>
          </p:cNvPr>
          <p:cNvPicPr>
            <a:picLocks noChangeAspect="1"/>
          </p:cNvPicPr>
          <p:nvPr/>
        </p:nvPicPr>
        <p:blipFill>
          <a:blip r:embed="rId3"/>
          <a:stretch>
            <a:fillRect/>
          </a:stretch>
        </p:blipFill>
        <p:spPr>
          <a:xfrm>
            <a:off x="1117597" y="330200"/>
            <a:ext cx="9870162" cy="5450619"/>
          </a:xfrm>
          <a:prstGeom prst="rect">
            <a:avLst/>
          </a:prstGeom>
        </p:spPr>
      </p:pic>
      <p:sp>
        <p:nvSpPr>
          <p:cNvPr id="15" name="Rectangle 14">
            <a:extLst>
              <a:ext uri="{FF2B5EF4-FFF2-40B4-BE49-F238E27FC236}">
                <a16:creationId xmlns:a16="http://schemas.microsoft.com/office/drawing/2014/main" id="{22AFEC00-813F-5348-81AA-CFE3D496A3F3}"/>
              </a:ext>
            </a:extLst>
          </p:cNvPr>
          <p:cNvSpPr/>
          <p:nvPr/>
        </p:nvSpPr>
        <p:spPr>
          <a:xfrm>
            <a:off x="10058467" y="6427149"/>
            <a:ext cx="2063001" cy="369332"/>
          </a:xfrm>
          <a:prstGeom prst="rect">
            <a:avLst/>
          </a:prstGeom>
        </p:spPr>
        <p:txBody>
          <a:bodyPr wrap="none">
            <a:spAutoFit/>
          </a:bodyPr>
          <a:lstStyle/>
          <a:p>
            <a:r>
              <a:rPr lang="en-GB" dirty="0"/>
              <a:t>Evans A </a:t>
            </a:r>
            <a:r>
              <a:rPr lang="en-GB" i="1" dirty="0"/>
              <a:t>et al </a:t>
            </a:r>
            <a:r>
              <a:rPr lang="en-GB" dirty="0"/>
              <a:t>(2003) </a:t>
            </a:r>
            <a:endParaRPr lang="en-US" dirty="0"/>
          </a:p>
        </p:txBody>
      </p:sp>
      <p:sp>
        <p:nvSpPr>
          <p:cNvPr id="2" name="Rectangle 1">
            <a:extLst>
              <a:ext uri="{FF2B5EF4-FFF2-40B4-BE49-F238E27FC236}">
                <a16:creationId xmlns:a16="http://schemas.microsoft.com/office/drawing/2014/main" id="{8AB1987C-5A1D-554A-9E4E-777EA1011F6D}"/>
              </a:ext>
            </a:extLst>
          </p:cNvPr>
          <p:cNvSpPr/>
          <p:nvPr/>
        </p:nvSpPr>
        <p:spPr>
          <a:xfrm>
            <a:off x="4805675" y="6427149"/>
            <a:ext cx="5162375" cy="369332"/>
          </a:xfrm>
          <a:prstGeom prst="rect">
            <a:avLst/>
          </a:prstGeom>
        </p:spPr>
        <p:txBody>
          <a:bodyPr wrap="none">
            <a:spAutoFit/>
          </a:bodyPr>
          <a:lstStyle/>
          <a:p>
            <a:r>
              <a:rPr lang="en-GB" dirty="0">
                <a:solidFill>
                  <a:srgbClr val="000000"/>
                </a:solidFill>
                <a:latin typeface="Open Sans" panose="020B0606030504020204" pitchFamily="34" charset="0"/>
              </a:rPr>
              <a:t>(</a:t>
            </a:r>
            <a:r>
              <a:rPr lang="en-GB" dirty="0" err="1">
                <a:solidFill>
                  <a:srgbClr val="000000"/>
                </a:solidFill>
                <a:latin typeface="Open Sans" panose="020B0606030504020204" pitchFamily="34" charset="0"/>
              </a:rPr>
              <a:t>Hegazy</a:t>
            </a:r>
            <a:r>
              <a:rPr lang="en-GB" dirty="0">
                <a:solidFill>
                  <a:srgbClr val="000000"/>
                </a:solidFill>
                <a:latin typeface="Open Sans" panose="020B0606030504020204" pitchFamily="34" charset="0"/>
              </a:rPr>
              <a:t>, </a:t>
            </a:r>
            <a:r>
              <a:rPr lang="en-GB" dirty="0" err="1">
                <a:solidFill>
                  <a:srgbClr val="000000"/>
                </a:solidFill>
                <a:latin typeface="Open Sans" panose="020B0606030504020204" pitchFamily="34" charset="0"/>
              </a:rPr>
              <a:t>Aboelnasr</a:t>
            </a:r>
            <a:r>
              <a:rPr lang="en-GB" dirty="0">
                <a:solidFill>
                  <a:srgbClr val="000000"/>
                </a:solidFill>
                <a:latin typeface="Open Sans" panose="020B0606030504020204" pitchFamily="34" charset="0"/>
              </a:rPr>
              <a:t>, Salem and </a:t>
            </a:r>
            <a:r>
              <a:rPr lang="en-GB" dirty="0" err="1">
                <a:solidFill>
                  <a:srgbClr val="000000"/>
                </a:solidFill>
                <a:latin typeface="Open Sans" panose="020B0606030504020204" pitchFamily="34" charset="0"/>
              </a:rPr>
              <a:t>Zaghloul</a:t>
            </a:r>
            <a:r>
              <a:rPr lang="en-GB" dirty="0">
                <a:solidFill>
                  <a:srgbClr val="000000"/>
                </a:solidFill>
                <a:latin typeface="Open Sans" panose="020B0606030504020204" pitchFamily="34" charset="0"/>
              </a:rPr>
              <a:t>, 2020)</a:t>
            </a:r>
            <a:endParaRPr lang="en-US" dirty="0"/>
          </a:p>
        </p:txBody>
      </p:sp>
    </p:spTree>
    <p:extLst>
      <p:ext uri="{BB962C8B-B14F-4D97-AF65-F5344CB8AC3E}">
        <p14:creationId xmlns:p14="http://schemas.microsoft.com/office/powerpoint/2010/main" val="1484185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F1FACC34-B926-C24D-88EE-500BAD4FAFF4}"/>
              </a:ext>
            </a:extLst>
          </p:cNvPr>
          <p:cNvPicPr>
            <a:picLocks noChangeAspect="1"/>
          </p:cNvPicPr>
          <p:nvPr/>
        </p:nvPicPr>
        <p:blipFill>
          <a:blip r:embed="rId3"/>
          <a:stretch>
            <a:fillRect/>
          </a:stretch>
        </p:blipFill>
        <p:spPr>
          <a:xfrm rot="5400000">
            <a:off x="2666997" y="-2667000"/>
            <a:ext cx="6858000" cy="12191999"/>
          </a:xfrm>
          <a:prstGeom prst="rect">
            <a:avLst/>
          </a:prstGeom>
        </p:spPr>
      </p:pic>
      <p:pic>
        <p:nvPicPr>
          <p:cNvPr id="3" name="Picture 2">
            <a:extLst>
              <a:ext uri="{FF2B5EF4-FFF2-40B4-BE49-F238E27FC236}">
                <a16:creationId xmlns:a16="http://schemas.microsoft.com/office/drawing/2014/main" id="{0FB08897-23DE-8C46-AFF2-D091870AC66B}"/>
              </a:ext>
            </a:extLst>
          </p:cNvPr>
          <p:cNvPicPr>
            <a:picLocks noChangeAspect="1"/>
          </p:cNvPicPr>
          <p:nvPr/>
        </p:nvPicPr>
        <p:blipFill>
          <a:blip r:embed="rId4"/>
          <a:stretch>
            <a:fillRect/>
          </a:stretch>
        </p:blipFill>
        <p:spPr>
          <a:xfrm>
            <a:off x="1128876" y="4483164"/>
            <a:ext cx="1561760" cy="1635351"/>
          </a:xfrm>
          <a:prstGeom prst="rect">
            <a:avLst/>
          </a:prstGeom>
        </p:spPr>
      </p:pic>
      <p:pic>
        <p:nvPicPr>
          <p:cNvPr id="5" name="Graphic 4" descr="Statistics with solid fill">
            <a:extLst>
              <a:ext uri="{FF2B5EF4-FFF2-40B4-BE49-F238E27FC236}">
                <a16:creationId xmlns:a16="http://schemas.microsoft.com/office/drawing/2014/main" id="{85AE6D5F-CEA6-CB4F-A605-CEB83A01864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9293" y="2644221"/>
            <a:ext cx="1594214" cy="1594214"/>
          </a:xfrm>
          <a:prstGeom prst="rect">
            <a:avLst/>
          </a:prstGeom>
        </p:spPr>
      </p:pic>
      <p:pic>
        <p:nvPicPr>
          <p:cNvPr id="2" name="Picture 1">
            <a:extLst>
              <a:ext uri="{FF2B5EF4-FFF2-40B4-BE49-F238E27FC236}">
                <a16:creationId xmlns:a16="http://schemas.microsoft.com/office/drawing/2014/main" id="{6CBB6B4E-CB10-594D-8865-8B2D062E28D9}"/>
              </a:ext>
            </a:extLst>
          </p:cNvPr>
          <p:cNvPicPr>
            <a:picLocks noChangeAspect="1"/>
          </p:cNvPicPr>
          <p:nvPr/>
        </p:nvPicPr>
        <p:blipFill>
          <a:blip r:embed="rId7"/>
          <a:stretch>
            <a:fillRect/>
          </a:stretch>
        </p:blipFill>
        <p:spPr>
          <a:xfrm>
            <a:off x="1116488" y="812957"/>
            <a:ext cx="1586535" cy="1586535"/>
          </a:xfrm>
          <a:prstGeom prst="rect">
            <a:avLst/>
          </a:prstGeom>
          <a:effectLst/>
        </p:spPr>
      </p:pic>
      <p:sp>
        <p:nvSpPr>
          <p:cNvPr id="22" name="Rectangle 21">
            <a:extLst>
              <a:ext uri="{FF2B5EF4-FFF2-40B4-BE49-F238E27FC236}">
                <a16:creationId xmlns:a16="http://schemas.microsoft.com/office/drawing/2014/main" id="{B1060D29-2C7B-A540-AA18-E58D95A640FE}"/>
              </a:ext>
            </a:extLst>
          </p:cNvPr>
          <p:cNvSpPr/>
          <p:nvPr/>
        </p:nvSpPr>
        <p:spPr>
          <a:xfrm>
            <a:off x="0" y="15370"/>
            <a:ext cx="12191997" cy="6858001"/>
          </a:xfrm>
          <a:prstGeom prst="rect">
            <a:avLst/>
          </a:prstGeom>
          <a:solidFill>
            <a:schemeClr val="tx1">
              <a:alpha val="15975"/>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Diagram 14">
            <a:extLst>
              <a:ext uri="{FF2B5EF4-FFF2-40B4-BE49-F238E27FC236}">
                <a16:creationId xmlns:a16="http://schemas.microsoft.com/office/drawing/2014/main" id="{561F97B2-E440-0241-B3A2-52E40D57A3D0}"/>
              </a:ext>
            </a:extLst>
          </p:cNvPr>
          <p:cNvGraphicFramePr/>
          <p:nvPr>
            <p:extLst>
              <p:ext uri="{D42A27DB-BD31-4B8C-83A1-F6EECF244321}">
                <p14:modId xmlns:p14="http://schemas.microsoft.com/office/powerpoint/2010/main" val="2233917015"/>
              </p:ext>
            </p:extLst>
          </p:nvPr>
        </p:nvGraphicFramePr>
        <p:xfrm>
          <a:off x="3318348" y="1054593"/>
          <a:ext cx="7757164" cy="517621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cxnSp>
        <p:nvCxnSpPr>
          <p:cNvPr id="6" name="Straight Connector 5">
            <a:extLst>
              <a:ext uri="{FF2B5EF4-FFF2-40B4-BE49-F238E27FC236}">
                <a16:creationId xmlns:a16="http://schemas.microsoft.com/office/drawing/2014/main" id="{5F4DFAAE-3438-F549-9A6F-93A62BFB01CA}"/>
              </a:ext>
            </a:extLst>
          </p:cNvPr>
          <p:cNvCxnSpPr>
            <a:cxnSpLocks/>
          </p:cNvCxnSpPr>
          <p:nvPr/>
        </p:nvCxnSpPr>
        <p:spPr>
          <a:xfrm>
            <a:off x="3731342" y="0"/>
            <a:ext cx="0" cy="687337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12849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descr="Chart, timeline&#10;&#10;Description automatically generated">
            <a:extLst>
              <a:ext uri="{FF2B5EF4-FFF2-40B4-BE49-F238E27FC236}">
                <a16:creationId xmlns:a16="http://schemas.microsoft.com/office/drawing/2014/main" id="{FEBD9FD8-9A4E-524B-98A4-2A04199B7BF0}"/>
              </a:ext>
            </a:extLst>
          </p:cNvPr>
          <p:cNvPicPr>
            <a:picLocks noChangeAspect="1"/>
          </p:cNvPicPr>
          <p:nvPr/>
        </p:nvPicPr>
        <p:blipFill rotWithShape="1">
          <a:blip r:embed="rId2"/>
          <a:srcRect t="742" r="1" b="10797"/>
          <a:stretch/>
        </p:blipFill>
        <p:spPr>
          <a:xfrm>
            <a:off x="643467" y="643467"/>
            <a:ext cx="10905066" cy="5571066"/>
          </a:xfrm>
          <a:prstGeom prst="rect">
            <a:avLst/>
          </a:prstGeom>
        </p:spPr>
      </p:pic>
    </p:spTree>
    <p:extLst>
      <p:ext uri="{BB962C8B-B14F-4D97-AF65-F5344CB8AC3E}">
        <p14:creationId xmlns:p14="http://schemas.microsoft.com/office/powerpoint/2010/main" val="5479007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27D8E-2199-5847-A4CB-85ABD9787282}"/>
              </a:ext>
            </a:extLst>
          </p:cNvPr>
          <p:cNvSpPr>
            <a:spLocks noGrp="1"/>
          </p:cNvSpPr>
          <p:nvPr>
            <p:ph type="title"/>
          </p:nvPr>
        </p:nvSpPr>
        <p:spPr>
          <a:xfrm>
            <a:off x="838200" y="672747"/>
            <a:ext cx="10515600" cy="715556"/>
          </a:xfrm>
        </p:spPr>
        <p:txBody>
          <a:bodyPr vert="horz" lIns="91440" tIns="45720" rIns="91440" bIns="45720" rtlCol="0">
            <a:normAutofit fontScale="90000"/>
          </a:bodyPr>
          <a:lstStyle/>
          <a:p>
            <a:pPr algn="ctr"/>
            <a:r>
              <a:rPr lang="en-US" sz="4800" kern="1200" dirty="0">
                <a:latin typeface="Aharoni" panose="02010803020104030203" pitchFamily="2" charset="-79"/>
                <a:cs typeface="Aharoni" panose="02010803020104030203" pitchFamily="2" charset="-79"/>
              </a:rPr>
              <a:t>Ethical Review </a:t>
            </a:r>
          </a:p>
        </p:txBody>
      </p:sp>
      <p:pic>
        <p:nvPicPr>
          <p:cNvPr id="14" name="Graphic 13" descr="Signature with solid fill">
            <a:extLst>
              <a:ext uri="{FF2B5EF4-FFF2-40B4-BE49-F238E27FC236}">
                <a16:creationId xmlns:a16="http://schemas.microsoft.com/office/drawing/2014/main" id="{1FC90D90-DF64-364D-8E76-3505272A9E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4168" y="2336006"/>
            <a:ext cx="2352675" cy="2352675"/>
          </a:xfrm>
          <a:prstGeom prst="rect">
            <a:avLst/>
          </a:prstGeom>
        </p:spPr>
      </p:pic>
      <p:pic>
        <p:nvPicPr>
          <p:cNvPr id="16" name="Graphic 15" descr="Detective male with solid fill">
            <a:extLst>
              <a:ext uri="{FF2B5EF4-FFF2-40B4-BE49-F238E27FC236}">
                <a16:creationId xmlns:a16="http://schemas.microsoft.com/office/drawing/2014/main" id="{8B45CAF6-58CB-B54B-BB32-7B26A51A68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25414" y="2336006"/>
            <a:ext cx="2352675" cy="2352675"/>
          </a:xfrm>
          <a:prstGeom prst="rect">
            <a:avLst/>
          </a:prstGeom>
        </p:spPr>
      </p:pic>
      <p:pic>
        <p:nvPicPr>
          <p:cNvPr id="20" name="Graphic 19" descr="Usb Stick with solid fill">
            <a:extLst>
              <a:ext uri="{FF2B5EF4-FFF2-40B4-BE49-F238E27FC236}">
                <a16:creationId xmlns:a16="http://schemas.microsoft.com/office/drawing/2014/main" id="{1D61E7CC-7C54-5447-9197-7FF0C2F51AB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98995" y="2364581"/>
            <a:ext cx="2352675" cy="2352675"/>
          </a:xfrm>
          <a:prstGeom prst="rect">
            <a:avLst/>
          </a:prstGeom>
        </p:spPr>
      </p:pic>
      <p:pic>
        <p:nvPicPr>
          <p:cNvPr id="23" name="Graphic 22" descr="Surgical mask with solid fill">
            <a:extLst>
              <a:ext uri="{FF2B5EF4-FFF2-40B4-BE49-F238E27FC236}">
                <a16:creationId xmlns:a16="http://schemas.microsoft.com/office/drawing/2014/main" id="{5DC53F36-D006-0746-B40D-B181FD5C065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172576" y="2336006"/>
            <a:ext cx="2352675" cy="2352675"/>
          </a:xfrm>
          <a:prstGeom prst="rect">
            <a:avLst/>
          </a:prstGeom>
        </p:spPr>
      </p:pic>
      <p:sp>
        <p:nvSpPr>
          <p:cNvPr id="25" name="TextBox 24">
            <a:extLst>
              <a:ext uri="{FF2B5EF4-FFF2-40B4-BE49-F238E27FC236}">
                <a16:creationId xmlns:a16="http://schemas.microsoft.com/office/drawing/2014/main" id="{0E71AADB-230D-4645-926C-EADD4313157E}"/>
              </a:ext>
            </a:extLst>
          </p:cNvPr>
          <p:cNvSpPr txBox="1"/>
          <p:nvPr/>
        </p:nvSpPr>
        <p:spPr>
          <a:xfrm>
            <a:off x="6298995" y="4764583"/>
            <a:ext cx="2159205" cy="461665"/>
          </a:xfrm>
          <a:prstGeom prst="rect">
            <a:avLst/>
          </a:prstGeom>
          <a:solidFill>
            <a:schemeClr val="tx1">
              <a:alpha val="46582"/>
            </a:schemeClr>
          </a:solidFill>
        </p:spPr>
        <p:txBody>
          <a:bodyPr wrap="square" rtlCol="0">
            <a:spAutoFit/>
          </a:bodyPr>
          <a:lstStyle/>
          <a:p>
            <a:r>
              <a:rPr lang="en-US" sz="2400" dirty="0"/>
              <a:t>Data Protection</a:t>
            </a:r>
          </a:p>
        </p:txBody>
      </p:sp>
      <p:sp>
        <p:nvSpPr>
          <p:cNvPr id="29" name="TextBox 28">
            <a:extLst>
              <a:ext uri="{FF2B5EF4-FFF2-40B4-BE49-F238E27FC236}">
                <a16:creationId xmlns:a16="http://schemas.microsoft.com/office/drawing/2014/main" id="{77167BB8-EC41-5F40-A90B-CFA16A68E399}"/>
              </a:ext>
            </a:extLst>
          </p:cNvPr>
          <p:cNvSpPr txBox="1"/>
          <p:nvPr/>
        </p:nvSpPr>
        <p:spPr>
          <a:xfrm>
            <a:off x="9172576" y="4764583"/>
            <a:ext cx="2525917" cy="461665"/>
          </a:xfrm>
          <a:prstGeom prst="rect">
            <a:avLst/>
          </a:prstGeom>
          <a:solidFill>
            <a:schemeClr val="tx1">
              <a:alpha val="47000"/>
            </a:schemeClr>
          </a:solidFill>
        </p:spPr>
        <p:txBody>
          <a:bodyPr wrap="square" rtlCol="0">
            <a:spAutoFit/>
          </a:bodyPr>
          <a:lstStyle/>
          <a:p>
            <a:r>
              <a:rPr lang="en-US" sz="2400" dirty="0"/>
              <a:t>Covid-19 Exposure</a:t>
            </a:r>
          </a:p>
        </p:txBody>
      </p:sp>
      <p:sp>
        <p:nvSpPr>
          <p:cNvPr id="30" name="TextBox 29">
            <a:extLst>
              <a:ext uri="{FF2B5EF4-FFF2-40B4-BE49-F238E27FC236}">
                <a16:creationId xmlns:a16="http://schemas.microsoft.com/office/drawing/2014/main" id="{134ABE50-735B-824E-A13A-00F6DEC40A6E}"/>
              </a:ext>
            </a:extLst>
          </p:cNvPr>
          <p:cNvSpPr txBox="1"/>
          <p:nvPr/>
        </p:nvSpPr>
        <p:spPr>
          <a:xfrm>
            <a:off x="397546" y="4771429"/>
            <a:ext cx="2525917" cy="461665"/>
          </a:xfrm>
          <a:prstGeom prst="rect">
            <a:avLst/>
          </a:prstGeom>
          <a:solidFill>
            <a:schemeClr val="tx1">
              <a:alpha val="47000"/>
            </a:schemeClr>
          </a:solidFill>
        </p:spPr>
        <p:txBody>
          <a:bodyPr wrap="square" rtlCol="0">
            <a:spAutoFit/>
          </a:bodyPr>
          <a:lstStyle/>
          <a:p>
            <a:r>
              <a:rPr lang="en-US" sz="2400" dirty="0"/>
              <a:t>Informed Consent</a:t>
            </a:r>
          </a:p>
        </p:txBody>
      </p:sp>
      <p:sp>
        <p:nvSpPr>
          <p:cNvPr id="31" name="TextBox 30">
            <a:extLst>
              <a:ext uri="{FF2B5EF4-FFF2-40B4-BE49-F238E27FC236}">
                <a16:creationId xmlns:a16="http://schemas.microsoft.com/office/drawing/2014/main" id="{31C138E3-018D-6A4A-815A-B224E5520BC1}"/>
              </a:ext>
            </a:extLst>
          </p:cNvPr>
          <p:cNvSpPr txBox="1"/>
          <p:nvPr/>
        </p:nvSpPr>
        <p:spPr>
          <a:xfrm>
            <a:off x="3789296" y="4790181"/>
            <a:ext cx="1624909" cy="461665"/>
          </a:xfrm>
          <a:prstGeom prst="rect">
            <a:avLst/>
          </a:prstGeom>
          <a:solidFill>
            <a:schemeClr val="tx1">
              <a:alpha val="47000"/>
            </a:schemeClr>
          </a:solidFill>
        </p:spPr>
        <p:txBody>
          <a:bodyPr wrap="square" rtlCol="0">
            <a:spAutoFit/>
          </a:bodyPr>
          <a:lstStyle/>
          <a:p>
            <a:r>
              <a:rPr lang="en-US" sz="2400" dirty="0"/>
              <a:t>Anonymity</a:t>
            </a:r>
          </a:p>
        </p:txBody>
      </p:sp>
      <p:sp>
        <p:nvSpPr>
          <p:cNvPr id="4" name="Rectangle 3">
            <a:extLst>
              <a:ext uri="{FF2B5EF4-FFF2-40B4-BE49-F238E27FC236}">
                <a16:creationId xmlns:a16="http://schemas.microsoft.com/office/drawing/2014/main" id="{E0E8A9B3-12DF-8844-BD10-FFB6A4206B1F}"/>
              </a:ext>
            </a:extLst>
          </p:cNvPr>
          <p:cNvSpPr/>
          <p:nvPr/>
        </p:nvSpPr>
        <p:spPr>
          <a:xfrm>
            <a:off x="2640495" y="5503045"/>
            <a:ext cx="2982098" cy="369332"/>
          </a:xfrm>
          <a:prstGeom prst="rect">
            <a:avLst/>
          </a:prstGeom>
        </p:spPr>
        <p:txBody>
          <a:bodyPr wrap="none">
            <a:spAutoFit/>
          </a:bodyPr>
          <a:lstStyle/>
          <a:p>
            <a:r>
              <a:rPr lang="en-GB" dirty="0">
                <a:solidFill>
                  <a:srgbClr val="000000"/>
                </a:solidFill>
                <a:latin typeface="Open Sans" panose="020B0606030504020204" pitchFamily="34" charset="0"/>
              </a:rPr>
              <a:t>(Data Protection Act 2018)</a:t>
            </a:r>
            <a:endParaRPr lang="en-US" dirty="0"/>
          </a:p>
        </p:txBody>
      </p:sp>
      <p:sp>
        <p:nvSpPr>
          <p:cNvPr id="5" name="Rectangle 4">
            <a:extLst>
              <a:ext uri="{FF2B5EF4-FFF2-40B4-BE49-F238E27FC236}">
                <a16:creationId xmlns:a16="http://schemas.microsoft.com/office/drawing/2014/main" id="{85475E00-3522-B64A-AA5A-B6B3763D03B7}"/>
              </a:ext>
            </a:extLst>
          </p:cNvPr>
          <p:cNvSpPr/>
          <p:nvPr/>
        </p:nvSpPr>
        <p:spPr>
          <a:xfrm>
            <a:off x="7475332" y="5480293"/>
            <a:ext cx="4482894" cy="369332"/>
          </a:xfrm>
          <a:prstGeom prst="rect">
            <a:avLst/>
          </a:prstGeom>
        </p:spPr>
        <p:txBody>
          <a:bodyPr wrap="none">
            <a:spAutoFit/>
          </a:bodyPr>
          <a:lstStyle/>
          <a:p>
            <a:r>
              <a:rPr lang="en-GB" dirty="0">
                <a:solidFill>
                  <a:srgbClr val="000000"/>
                </a:solidFill>
                <a:latin typeface="Open Sans" panose="020B0606030504020204" pitchFamily="34" charset="0"/>
              </a:rPr>
              <a:t>(Hsu, Hendriks, Ramos and Grady, 2021)</a:t>
            </a:r>
            <a:endParaRPr lang="en-US" dirty="0"/>
          </a:p>
        </p:txBody>
      </p:sp>
    </p:spTree>
    <p:extLst>
      <p:ext uri="{BB962C8B-B14F-4D97-AF65-F5344CB8AC3E}">
        <p14:creationId xmlns:p14="http://schemas.microsoft.com/office/powerpoint/2010/main" val="2058857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27D8E-2199-5847-A4CB-85ABD9787282}"/>
              </a:ext>
            </a:extLst>
          </p:cNvPr>
          <p:cNvSpPr>
            <a:spLocks noGrp="1"/>
          </p:cNvSpPr>
          <p:nvPr>
            <p:ph type="title"/>
          </p:nvPr>
        </p:nvSpPr>
        <p:spPr>
          <a:xfrm>
            <a:off x="5500871" y="1229409"/>
            <a:ext cx="6853237" cy="3930043"/>
          </a:xfrm>
        </p:spPr>
        <p:txBody>
          <a:bodyPr vert="horz" lIns="91440" tIns="45720" rIns="91440" bIns="45720" rtlCol="0" anchor="b">
            <a:normAutofit/>
          </a:bodyPr>
          <a:lstStyle/>
          <a:p>
            <a:r>
              <a:rPr lang="en-US" sz="11500" cap="all" dirty="0"/>
              <a:t>Limiting Factors</a:t>
            </a:r>
          </a:p>
        </p:txBody>
      </p:sp>
      <p:sp>
        <p:nvSpPr>
          <p:cNvPr id="14" name="TextBox 13">
            <a:extLst>
              <a:ext uri="{FF2B5EF4-FFF2-40B4-BE49-F238E27FC236}">
                <a16:creationId xmlns:a16="http://schemas.microsoft.com/office/drawing/2014/main" id="{08E6BBA8-F828-6A49-AAC9-CAF72D0C54A8}"/>
              </a:ext>
            </a:extLst>
          </p:cNvPr>
          <p:cNvSpPr txBox="1"/>
          <p:nvPr/>
        </p:nvSpPr>
        <p:spPr>
          <a:xfrm>
            <a:off x="3023678" y="2610722"/>
            <a:ext cx="1026200" cy="461665"/>
          </a:xfrm>
          <a:prstGeom prst="rect">
            <a:avLst/>
          </a:prstGeom>
          <a:solidFill>
            <a:schemeClr val="tx1">
              <a:alpha val="47000"/>
            </a:schemeClr>
          </a:solidFill>
        </p:spPr>
        <p:txBody>
          <a:bodyPr wrap="square" rtlCol="0">
            <a:spAutoFit/>
          </a:bodyPr>
          <a:lstStyle/>
          <a:p>
            <a:r>
              <a:rPr lang="en-US" sz="2400" dirty="0"/>
              <a:t>Recall</a:t>
            </a:r>
          </a:p>
        </p:txBody>
      </p:sp>
      <p:sp>
        <p:nvSpPr>
          <p:cNvPr id="22" name="Hexagon 21">
            <a:extLst>
              <a:ext uri="{FF2B5EF4-FFF2-40B4-BE49-F238E27FC236}">
                <a16:creationId xmlns:a16="http://schemas.microsoft.com/office/drawing/2014/main" id="{B68ACCE7-7A34-6646-A7EE-C15AF9C2BAF5}"/>
              </a:ext>
            </a:extLst>
          </p:cNvPr>
          <p:cNvSpPr/>
          <p:nvPr/>
        </p:nvSpPr>
        <p:spPr>
          <a:xfrm>
            <a:off x="2060422" y="3194431"/>
            <a:ext cx="2613625" cy="2095357"/>
          </a:xfrm>
          <a:prstGeom prst="hexagon">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C1040F35-6A23-9144-8D5C-C7F7E5D483FB}"/>
              </a:ext>
            </a:extLst>
          </p:cNvPr>
          <p:cNvSpPr txBox="1"/>
          <p:nvPr/>
        </p:nvSpPr>
        <p:spPr>
          <a:xfrm>
            <a:off x="2526775" y="5517849"/>
            <a:ext cx="2049911" cy="461665"/>
          </a:xfrm>
          <a:prstGeom prst="rect">
            <a:avLst/>
          </a:prstGeom>
          <a:solidFill>
            <a:schemeClr val="tx1">
              <a:alpha val="47000"/>
            </a:schemeClr>
          </a:solidFill>
        </p:spPr>
        <p:txBody>
          <a:bodyPr wrap="square" rtlCol="0">
            <a:spAutoFit/>
          </a:bodyPr>
          <a:lstStyle/>
          <a:p>
            <a:r>
              <a:rPr lang="en-US" sz="2400" dirty="0"/>
              <a:t>Misdiagnosis</a:t>
            </a:r>
          </a:p>
        </p:txBody>
      </p:sp>
      <p:sp>
        <p:nvSpPr>
          <p:cNvPr id="16" name="TextBox 15">
            <a:extLst>
              <a:ext uri="{FF2B5EF4-FFF2-40B4-BE49-F238E27FC236}">
                <a16:creationId xmlns:a16="http://schemas.microsoft.com/office/drawing/2014/main" id="{F3B0218E-561D-FE43-855D-8F5D170FFC98}"/>
              </a:ext>
            </a:extLst>
          </p:cNvPr>
          <p:cNvSpPr txBox="1"/>
          <p:nvPr/>
        </p:nvSpPr>
        <p:spPr>
          <a:xfrm>
            <a:off x="693250" y="1564482"/>
            <a:ext cx="2214624" cy="461665"/>
          </a:xfrm>
          <a:prstGeom prst="rect">
            <a:avLst/>
          </a:prstGeom>
          <a:solidFill>
            <a:schemeClr val="tx1">
              <a:alpha val="47000"/>
            </a:schemeClr>
          </a:solidFill>
        </p:spPr>
        <p:txBody>
          <a:bodyPr wrap="square" rtlCol="0">
            <a:spAutoFit/>
          </a:bodyPr>
          <a:lstStyle/>
          <a:p>
            <a:r>
              <a:rPr lang="en-US" sz="2400" dirty="0"/>
              <a:t>Cross Sectional </a:t>
            </a:r>
          </a:p>
        </p:txBody>
      </p:sp>
      <p:pic>
        <p:nvPicPr>
          <p:cNvPr id="8" name="Graphic 7" descr="Stethoscope with solid fill">
            <a:extLst>
              <a:ext uri="{FF2B5EF4-FFF2-40B4-BE49-F238E27FC236}">
                <a16:creationId xmlns:a16="http://schemas.microsoft.com/office/drawing/2014/main" id="{FB536CAC-CA2B-3F4B-AEDF-79F2C3D353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18378" y="3254730"/>
            <a:ext cx="2001577" cy="2001577"/>
          </a:xfrm>
          <a:prstGeom prst="rect">
            <a:avLst/>
          </a:prstGeom>
        </p:spPr>
      </p:pic>
      <p:sp>
        <p:nvSpPr>
          <p:cNvPr id="17" name="TextBox 16">
            <a:extLst>
              <a:ext uri="{FF2B5EF4-FFF2-40B4-BE49-F238E27FC236}">
                <a16:creationId xmlns:a16="http://schemas.microsoft.com/office/drawing/2014/main" id="{306E0B25-C6C2-B04A-8461-C0E2CAF52CCF}"/>
              </a:ext>
            </a:extLst>
          </p:cNvPr>
          <p:cNvSpPr txBox="1"/>
          <p:nvPr/>
        </p:nvSpPr>
        <p:spPr>
          <a:xfrm>
            <a:off x="3131835" y="461335"/>
            <a:ext cx="2214624" cy="461665"/>
          </a:xfrm>
          <a:prstGeom prst="rect">
            <a:avLst/>
          </a:prstGeom>
          <a:solidFill>
            <a:schemeClr val="tx1">
              <a:alpha val="47000"/>
            </a:schemeClr>
          </a:solidFill>
        </p:spPr>
        <p:txBody>
          <a:bodyPr wrap="square" rtlCol="0">
            <a:spAutoFit/>
          </a:bodyPr>
          <a:lstStyle/>
          <a:p>
            <a:r>
              <a:rPr lang="en-US" sz="2400" dirty="0"/>
              <a:t>Under reporting</a:t>
            </a:r>
          </a:p>
        </p:txBody>
      </p:sp>
      <p:sp>
        <p:nvSpPr>
          <p:cNvPr id="19" name="TextBox 18">
            <a:extLst>
              <a:ext uri="{FF2B5EF4-FFF2-40B4-BE49-F238E27FC236}">
                <a16:creationId xmlns:a16="http://schemas.microsoft.com/office/drawing/2014/main" id="{AEE87DFB-CC77-AB41-B782-20C6A3594596}"/>
              </a:ext>
            </a:extLst>
          </p:cNvPr>
          <p:cNvSpPr txBox="1"/>
          <p:nvPr/>
        </p:nvSpPr>
        <p:spPr>
          <a:xfrm>
            <a:off x="222424" y="4034594"/>
            <a:ext cx="1506546" cy="461665"/>
          </a:xfrm>
          <a:prstGeom prst="rect">
            <a:avLst/>
          </a:prstGeom>
          <a:solidFill>
            <a:schemeClr val="tx1">
              <a:alpha val="47000"/>
            </a:schemeClr>
          </a:solidFill>
        </p:spPr>
        <p:txBody>
          <a:bodyPr wrap="square" rtlCol="0">
            <a:spAutoFit/>
          </a:bodyPr>
          <a:lstStyle/>
          <a:p>
            <a:r>
              <a:rPr lang="en-US" sz="2400" dirty="0"/>
              <a:t>COVID-19</a:t>
            </a:r>
          </a:p>
        </p:txBody>
      </p:sp>
      <p:sp>
        <p:nvSpPr>
          <p:cNvPr id="3" name="Hexagon 2">
            <a:extLst>
              <a:ext uri="{FF2B5EF4-FFF2-40B4-BE49-F238E27FC236}">
                <a16:creationId xmlns:a16="http://schemas.microsoft.com/office/drawing/2014/main" id="{42FFF69F-C4A0-BC4F-826C-77F656673C13}"/>
              </a:ext>
            </a:extLst>
          </p:cNvPr>
          <p:cNvSpPr/>
          <p:nvPr/>
        </p:nvSpPr>
        <p:spPr>
          <a:xfrm>
            <a:off x="297323" y="2183638"/>
            <a:ext cx="2007688" cy="1697400"/>
          </a:xfrm>
          <a:prstGeom prst="hexagon">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Hexagon 22">
            <a:extLst>
              <a:ext uri="{FF2B5EF4-FFF2-40B4-BE49-F238E27FC236}">
                <a16:creationId xmlns:a16="http://schemas.microsoft.com/office/drawing/2014/main" id="{63F084C0-CFA6-A449-A370-031BDC45F676}"/>
              </a:ext>
            </a:extLst>
          </p:cNvPr>
          <p:cNvSpPr/>
          <p:nvPr/>
        </p:nvSpPr>
        <p:spPr>
          <a:xfrm>
            <a:off x="3026248" y="1109318"/>
            <a:ext cx="1562957" cy="1310930"/>
          </a:xfrm>
          <a:prstGeom prst="hexagon">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Hexagon 23">
            <a:extLst>
              <a:ext uri="{FF2B5EF4-FFF2-40B4-BE49-F238E27FC236}">
                <a16:creationId xmlns:a16="http://schemas.microsoft.com/office/drawing/2014/main" id="{AC287E38-52FF-CC4D-ACD6-7CACDAF19857}"/>
              </a:ext>
            </a:extLst>
          </p:cNvPr>
          <p:cNvSpPr/>
          <p:nvPr/>
        </p:nvSpPr>
        <p:spPr>
          <a:xfrm>
            <a:off x="1404634" y="201277"/>
            <a:ext cx="1439402" cy="1227248"/>
          </a:xfrm>
          <a:prstGeom prst="hexagon">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Close with solid fill">
            <a:extLst>
              <a:ext uri="{FF2B5EF4-FFF2-40B4-BE49-F238E27FC236}">
                <a16:creationId xmlns:a16="http://schemas.microsoft.com/office/drawing/2014/main" id="{0A06BE1B-691F-DD40-8595-F6F0AB4D791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9121" y="2455553"/>
            <a:ext cx="1153570" cy="1153570"/>
          </a:xfrm>
          <a:prstGeom prst="rect">
            <a:avLst/>
          </a:prstGeom>
        </p:spPr>
      </p:pic>
      <p:sp>
        <p:nvSpPr>
          <p:cNvPr id="25" name="Hexagon 24">
            <a:extLst>
              <a:ext uri="{FF2B5EF4-FFF2-40B4-BE49-F238E27FC236}">
                <a16:creationId xmlns:a16="http://schemas.microsoft.com/office/drawing/2014/main" id="{F1998490-B3EB-5549-8697-2CD4936CE4E1}"/>
              </a:ext>
            </a:extLst>
          </p:cNvPr>
          <p:cNvSpPr/>
          <p:nvPr/>
        </p:nvSpPr>
        <p:spPr>
          <a:xfrm>
            <a:off x="219185" y="4651877"/>
            <a:ext cx="2007688" cy="1605228"/>
          </a:xfrm>
          <a:prstGeom prst="hexagon">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outline">
            <a:extLst>
              <a:ext uri="{FF2B5EF4-FFF2-40B4-BE49-F238E27FC236}">
                <a16:creationId xmlns:a16="http://schemas.microsoft.com/office/drawing/2014/main" id="{F31EC09C-A230-614A-B715-410B22AE1F9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131835" y="1084516"/>
            <a:ext cx="1396031" cy="1396031"/>
          </a:xfrm>
          <a:prstGeom prst="rect">
            <a:avLst/>
          </a:prstGeom>
        </p:spPr>
      </p:pic>
      <p:pic>
        <p:nvPicPr>
          <p:cNvPr id="4" name="Graphic 3" descr="Bar chart with solid fill">
            <a:extLst>
              <a:ext uri="{FF2B5EF4-FFF2-40B4-BE49-F238E27FC236}">
                <a16:creationId xmlns:a16="http://schemas.microsoft.com/office/drawing/2014/main" id="{53B015C4-5E70-854A-A101-ACE3ABA855E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665014" y="325911"/>
            <a:ext cx="1000353" cy="1000353"/>
          </a:xfrm>
          <a:prstGeom prst="rect">
            <a:avLst/>
          </a:prstGeom>
        </p:spPr>
      </p:pic>
      <p:pic>
        <p:nvPicPr>
          <p:cNvPr id="10" name="Graphic 9" descr="Covid-19 with solid fill">
            <a:extLst>
              <a:ext uri="{FF2B5EF4-FFF2-40B4-BE49-F238E27FC236}">
                <a16:creationId xmlns:a16="http://schemas.microsoft.com/office/drawing/2014/main" id="{E31555D0-A74A-7C4F-80FE-0A0274E20D4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1331" y="4817095"/>
            <a:ext cx="1414525" cy="1414525"/>
          </a:xfrm>
          <a:prstGeom prst="rect">
            <a:avLst/>
          </a:prstGeom>
        </p:spPr>
      </p:pic>
      <p:sp>
        <p:nvSpPr>
          <p:cNvPr id="6" name="Rectangle 5">
            <a:extLst>
              <a:ext uri="{FF2B5EF4-FFF2-40B4-BE49-F238E27FC236}">
                <a16:creationId xmlns:a16="http://schemas.microsoft.com/office/drawing/2014/main" id="{0EFA303E-CE7F-6145-84E9-EC227E539541}"/>
              </a:ext>
            </a:extLst>
          </p:cNvPr>
          <p:cNvSpPr/>
          <p:nvPr/>
        </p:nvSpPr>
        <p:spPr>
          <a:xfrm>
            <a:off x="2347758" y="6162757"/>
            <a:ext cx="4482894" cy="369332"/>
          </a:xfrm>
          <a:prstGeom prst="rect">
            <a:avLst/>
          </a:prstGeom>
        </p:spPr>
        <p:txBody>
          <a:bodyPr wrap="none">
            <a:spAutoFit/>
          </a:bodyPr>
          <a:lstStyle/>
          <a:p>
            <a:r>
              <a:rPr lang="en-GB" dirty="0">
                <a:solidFill>
                  <a:srgbClr val="000000"/>
                </a:solidFill>
                <a:latin typeface="Open Sans" panose="020B0606030504020204" pitchFamily="34" charset="0"/>
              </a:rPr>
              <a:t>(Hsu, Hendriks, Ramos and Grady, 2021)</a:t>
            </a:r>
            <a:endParaRPr lang="en-US" dirty="0"/>
          </a:p>
        </p:txBody>
      </p:sp>
      <p:sp>
        <p:nvSpPr>
          <p:cNvPr id="9" name="Rectangle 8">
            <a:extLst>
              <a:ext uri="{FF2B5EF4-FFF2-40B4-BE49-F238E27FC236}">
                <a16:creationId xmlns:a16="http://schemas.microsoft.com/office/drawing/2014/main" id="{D5178302-843B-B640-A4CA-35947F998E88}"/>
              </a:ext>
            </a:extLst>
          </p:cNvPr>
          <p:cNvSpPr/>
          <p:nvPr/>
        </p:nvSpPr>
        <p:spPr>
          <a:xfrm>
            <a:off x="2347758" y="6428218"/>
            <a:ext cx="5162375" cy="369332"/>
          </a:xfrm>
          <a:prstGeom prst="rect">
            <a:avLst/>
          </a:prstGeom>
        </p:spPr>
        <p:txBody>
          <a:bodyPr wrap="none">
            <a:spAutoFit/>
          </a:bodyPr>
          <a:lstStyle/>
          <a:p>
            <a:r>
              <a:rPr lang="en-GB" dirty="0">
                <a:solidFill>
                  <a:srgbClr val="000000"/>
                </a:solidFill>
                <a:latin typeface="Open Sans" panose="020B0606030504020204" pitchFamily="34" charset="0"/>
              </a:rPr>
              <a:t>(</a:t>
            </a:r>
            <a:r>
              <a:rPr lang="en-GB" dirty="0" err="1">
                <a:solidFill>
                  <a:srgbClr val="000000"/>
                </a:solidFill>
                <a:latin typeface="Open Sans" panose="020B0606030504020204" pitchFamily="34" charset="0"/>
              </a:rPr>
              <a:t>Hegazy</a:t>
            </a:r>
            <a:r>
              <a:rPr lang="en-GB" dirty="0">
                <a:solidFill>
                  <a:srgbClr val="000000"/>
                </a:solidFill>
                <a:latin typeface="Open Sans" panose="020B0606030504020204" pitchFamily="34" charset="0"/>
              </a:rPr>
              <a:t>, </a:t>
            </a:r>
            <a:r>
              <a:rPr lang="en-GB" dirty="0" err="1">
                <a:solidFill>
                  <a:srgbClr val="000000"/>
                </a:solidFill>
                <a:latin typeface="Open Sans" panose="020B0606030504020204" pitchFamily="34" charset="0"/>
              </a:rPr>
              <a:t>Aboelnasr</a:t>
            </a:r>
            <a:r>
              <a:rPr lang="en-GB" dirty="0">
                <a:solidFill>
                  <a:srgbClr val="000000"/>
                </a:solidFill>
                <a:latin typeface="Open Sans" panose="020B0606030504020204" pitchFamily="34" charset="0"/>
              </a:rPr>
              <a:t>, Salem and </a:t>
            </a:r>
            <a:r>
              <a:rPr lang="en-GB" dirty="0" err="1">
                <a:solidFill>
                  <a:srgbClr val="000000"/>
                </a:solidFill>
                <a:latin typeface="Open Sans" panose="020B0606030504020204" pitchFamily="34" charset="0"/>
              </a:rPr>
              <a:t>Zaghloul</a:t>
            </a:r>
            <a:r>
              <a:rPr lang="en-GB" dirty="0">
                <a:solidFill>
                  <a:srgbClr val="000000"/>
                </a:solidFill>
                <a:latin typeface="Open Sans" panose="020B0606030504020204" pitchFamily="34" charset="0"/>
              </a:rPr>
              <a:t>, 2020)</a:t>
            </a:r>
            <a:endParaRPr lang="en-US" dirty="0"/>
          </a:p>
        </p:txBody>
      </p:sp>
    </p:spTree>
    <p:extLst>
      <p:ext uri="{BB962C8B-B14F-4D97-AF65-F5344CB8AC3E}">
        <p14:creationId xmlns:p14="http://schemas.microsoft.com/office/powerpoint/2010/main" val="3776852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57530-4797-1848-93BF-3B7391262812}"/>
              </a:ext>
            </a:extLst>
          </p:cNvPr>
          <p:cNvSpPr txBox="1"/>
          <p:nvPr/>
        </p:nvSpPr>
        <p:spPr>
          <a:xfrm>
            <a:off x="214339" y="1299056"/>
            <a:ext cx="11763321" cy="6088687"/>
          </a:xfrm>
          <a:prstGeom prst="rect">
            <a:avLst/>
          </a:prstGeom>
        </p:spPr>
        <p:txBody>
          <a:bodyPr vert="horz" lIns="91440" tIns="45720" rIns="91440" bIns="45720" rtlCol="0">
            <a:normAutofit fontScale="77500" lnSpcReduction="20000"/>
          </a:bodyPr>
          <a:lstStyle/>
          <a:p>
            <a:pPr marL="342900" indent="-342900" defTabSz="914400">
              <a:lnSpc>
                <a:spcPct val="94000"/>
              </a:lnSpc>
              <a:spcAft>
                <a:spcPts val="200"/>
              </a:spcAft>
              <a:buFont typeface="Arial" panose="020B0604020202020204" pitchFamily="34" charset="0"/>
              <a:buChar char="•"/>
            </a:pPr>
            <a:r>
              <a:rPr lang="en-GB" sz="1900" dirty="0" err="1"/>
              <a:t>Barcellona</a:t>
            </a:r>
            <a:r>
              <a:rPr lang="en-GB" sz="1900" dirty="0"/>
              <a:t>, M., Morrissey, M., Milligan, P., Clinton, M. and Amis, A., 2014. The effect of knee extensor open kinetic chain resistance training in the ACL-injured knee. </a:t>
            </a:r>
            <a:r>
              <a:rPr lang="en-GB" sz="1900" i="1" dirty="0"/>
              <a:t>Knee Surgery, Sports Traumatology, Arthroscopy</a:t>
            </a:r>
            <a:r>
              <a:rPr lang="en-GB" sz="1900" dirty="0"/>
              <a:t>, 23(11), pp.3168-3177.</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sz="1900" dirty="0"/>
              <a:t>Beckett, M., Massie, D. and Bowers, D., 1992. Incidence of </a:t>
            </a:r>
            <a:r>
              <a:rPr lang="en-GB" sz="1900" dirty="0" err="1"/>
              <a:t>Hyperpronation</a:t>
            </a:r>
            <a:r>
              <a:rPr lang="en-GB" sz="1900" dirty="0"/>
              <a:t> in the ACL Injured Knee: A Clinical Perspective. </a:t>
            </a:r>
            <a:r>
              <a:rPr lang="en-GB" sz="1900" i="1" dirty="0"/>
              <a:t>Journal of Athletic Training</a:t>
            </a:r>
            <a:r>
              <a:rPr lang="en-GB" sz="1900" dirty="0"/>
              <a:t>, 21(1).</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dirty="0" err="1"/>
              <a:t>Buldt</a:t>
            </a:r>
            <a:r>
              <a:rPr lang="en-GB" dirty="0"/>
              <a:t>, A., </a:t>
            </a:r>
            <a:r>
              <a:rPr lang="en-GB" dirty="0" err="1"/>
              <a:t>Murley</a:t>
            </a:r>
            <a:r>
              <a:rPr lang="en-GB" dirty="0"/>
              <a:t>, G., Levinger, P., </a:t>
            </a:r>
            <a:r>
              <a:rPr lang="en-GB" dirty="0" err="1"/>
              <a:t>Menz</a:t>
            </a:r>
            <a:r>
              <a:rPr lang="en-GB" dirty="0"/>
              <a:t>, H., Nester, C. and </a:t>
            </a:r>
            <a:r>
              <a:rPr lang="en-GB" dirty="0" err="1"/>
              <a:t>Landorf</a:t>
            </a:r>
            <a:r>
              <a:rPr lang="en-GB" dirty="0"/>
              <a:t>, K., 2015. Are clinical measures of foot posture and mobility associated with foot kinematics when walking?. </a:t>
            </a:r>
            <a:r>
              <a:rPr lang="en-GB" i="1" dirty="0"/>
              <a:t>Journal of Foot and Ankle Research</a:t>
            </a:r>
            <a:r>
              <a:rPr lang="en-GB" dirty="0"/>
              <a:t>, 8(1).</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sz="1900" dirty="0"/>
              <a:t>Evans A et al (2003). Reliability of the foot posture index and traditional measures of foot position. JAPMA; 93(3): 203-213</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dirty="0" err="1"/>
              <a:t>Hegazy</a:t>
            </a:r>
            <a:r>
              <a:rPr lang="en-GB" dirty="0"/>
              <a:t>, F., </a:t>
            </a:r>
            <a:r>
              <a:rPr lang="en-GB" dirty="0" err="1"/>
              <a:t>Aboelnasr</a:t>
            </a:r>
            <a:r>
              <a:rPr lang="en-GB" dirty="0"/>
              <a:t>, E., Salem, Y. and </a:t>
            </a:r>
            <a:r>
              <a:rPr lang="en-GB" dirty="0" err="1"/>
              <a:t>Zaghloul</a:t>
            </a:r>
            <a:r>
              <a:rPr lang="en-GB" dirty="0"/>
              <a:t>, A., 2020. Validity and diagnostic accuracy of foot posture Index-6 using radiographic findings as the gold standard to determine paediatric flexible flatfoot between ages of 6–18 years: A cross-sectional study. </a:t>
            </a:r>
            <a:r>
              <a:rPr lang="en-GB" i="1" dirty="0"/>
              <a:t>Musculoskeletal Science and Practice</a:t>
            </a:r>
            <a:r>
              <a:rPr lang="en-GB" dirty="0"/>
              <a:t>, 46, p.102107.</a:t>
            </a:r>
            <a:endParaRPr lang="en-GB" sz="1900" dirty="0"/>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sz="1900" dirty="0"/>
              <a:t>Hsu, N., Hendriks, S., Ramos, K. and Grady, C., 2021. Ethical considerations of COVID-19-related adjustments to clinical research. </a:t>
            </a:r>
            <a:r>
              <a:rPr lang="en-GB" sz="1900" i="1" dirty="0"/>
              <a:t>Nature Medicine</a:t>
            </a:r>
            <a:r>
              <a:rPr lang="en-GB" sz="1900" dirty="0"/>
              <a:t>, 27(2), pp.191-193.</a:t>
            </a:r>
            <a:endParaRPr lang="en-US" sz="1900" dirty="0"/>
          </a:p>
          <a:p>
            <a:pPr marL="342900" indent="-342900" defTabSz="914400">
              <a:lnSpc>
                <a:spcPct val="94000"/>
              </a:lnSpc>
              <a:spcAft>
                <a:spcPts val="200"/>
              </a:spcAft>
              <a:buFont typeface="Arial" panose="020B0604020202020204" pitchFamily="34" charset="0"/>
              <a:buChar char="•"/>
            </a:pPr>
            <a:endParaRPr lang="en-US" sz="1900" dirty="0"/>
          </a:p>
          <a:p>
            <a:pPr marL="342900" indent="-342900" defTabSz="914400">
              <a:lnSpc>
                <a:spcPct val="94000"/>
              </a:lnSpc>
              <a:spcAft>
                <a:spcPts val="200"/>
              </a:spcAft>
              <a:buFont typeface="Arial" panose="020B0604020202020204" pitchFamily="34" charset="0"/>
              <a:buChar char="•"/>
            </a:pPr>
            <a:r>
              <a:rPr lang="en-US" sz="1900" dirty="0"/>
              <a:t>Lee JS, Kim KB, </a:t>
            </a:r>
            <a:r>
              <a:rPr lang="en-US" sz="1900" dirty="0" err="1"/>
              <a:t>Jeong</a:t>
            </a:r>
            <a:r>
              <a:rPr lang="en-US" sz="1900" dirty="0"/>
              <a:t> JO, Kwon NY, </a:t>
            </a:r>
            <a:r>
              <a:rPr lang="en-US" sz="1900" dirty="0" err="1"/>
              <a:t>Jeong</a:t>
            </a:r>
            <a:r>
              <a:rPr lang="en-US" sz="1900" dirty="0"/>
              <a:t> SM. Correlation of foot posture index with plantar pressure and radiographic measurements in pediatric flatfoot. Annals of rehabilitation medicine. 2015 Feb 1;39(1):10-7</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sz="1900" dirty="0" err="1"/>
              <a:t>Menz</a:t>
            </a:r>
            <a:r>
              <a:rPr lang="en-GB" sz="1900" dirty="0"/>
              <a:t> H (1998). Alternative techniques for the clinical assessment of foot posture. JAPMA; 88(3):119-129 </a:t>
            </a:r>
          </a:p>
          <a:p>
            <a:pPr marL="342900" indent="-342900" defTabSz="914400">
              <a:lnSpc>
                <a:spcPct val="94000"/>
              </a:lnSpc>
              <a:spcAft>
                <a:spcPts val="200"/>
              </a:spcAft>
              <a:buFont typeface="Arial" panose="020B0604020202020204" pitchFamily="34" charset="0"/>
              <a:buChar char="•"/>
            </a:pPr>
            <a:endParaRPr lang="en-GB" sz="1900" dirty="0"/>
          </a:p>
          <a:p>
            <a:pPr marL="342900" indent="-342900" defTabSz="914400">
              <a:lnSpc>
                <a:spcPct val="94000"/>
              </a:lnSpc>
              <a:spcAft>
                <a:spcPts val="200"/>
              </a:spcAft>
              <a:buFont typeface="Arial" panose="020B0604020202020204" pitchFamily="34" charset="0"/>
              <a:buChar char="•"/>
            </a:pPr>
            <a:r>
              <a:rPr lang="en-GB" sz="1900" dirty="0"/>
              <a:t>Teng, P., Kong, P. and Leong, K., 2017. Effects of foot rotation positions on knee valgus during single-leg drop landing: Implications for ACL injury risk reduction. </a:t>
            </a:r>
            <a:r>
              <a:rPr lang="en-GB" sz="1900" i="1" dirty="0"/>
              <a:t>The Knee</a:t>
            </a:r>
            <a:r>
              <a:rPr lang="en-GB" sz="1900" dirty="0"/>
              <a:t>, 24(3), pp.547-554.</a:t>
            </a:r>
            <a:br>
              <a:rPr lang="en-GB" sz="1900" dirty="0"/>
            </a:br>
            <a:endParaRPr lang="en-GB" sz="1900" dirty="0"/>
          </a:p>
          <a:p>
            <a:pPr marL="342900" indent="-342900">
              <a:buFont typeface="Arial" panose="020B0604020202020204" pitchFamily="34" charset="0"/>
              <a:buChar char="•"/>
            </a:pPr>
            <a:r>
              <a:rPr lang="en-GB" sz="1900" dirty="0"/>
              <a:t>Tran, A., Gatewood, C., Harris, A., Thompson, J. and </a:t>
            </a:r>
            <a:r>
              <a:rPr lang="en-GB" sz="1900" dirty="0" err="1"/>
              <a:t>Dragoo</a:t>
            </a:r>
            <a:r>
              <a:rPr lang="en-GB" sz="1900" dirty="0"/>
              <a:t>, J., 2016. The effect of foot landing position on biomechanical risk factors associated with anterior cruciate ligament injury. </a:t>
            </a:r>
            <a:r>
              <a:rPr lang="en-GB" sz="1900" i="1" dirty="0"/>
              <a:t>Journal of Experimental Orthopaedics</a:t>
            </a:r>
            <a:r>
              <a:rPr lang="en-GB" sz="1900" dirty="0"/>
              <a:t>, 3(1).</a:t>
            </a:r>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The Welsh Rugby Union Limited, 2020. </a:t>
            </a:r>
            <a:r>
              <a:rPr lang="en-GB" sz="1900" i="1" dirty="0"/>
              <a:t>Annual Report and consolidated financial statements for the year ended 30 June 2020</a:t>
            </a:r>
            <a:r>
              <a:rPr lang="en-GB" sz="1900" dirty="0"/>
              <a:t>.</a:t>
            </a:r>
            <a:br>
              <a:rPr lang="en-GB" dirty="0"/>
            </a:br>
            <a:endParaRPr lang="en-US" dirty="0">
              <a:solidFill>
                <a:schemeClr val="tx2"/>
              </a:solidFill>
            </a:endParaRPr>
          </a:p>
        </p:txBody>
      </p:sp>
      <p:sp>
        <p:nvSpPr>
          <p:cNvPr id="3" name="Title 4">
            <a:extLst>
              <a:ext uri="{FF2B5EF4-FFF2-40B4-BE49-F238E27FC236}">
                <a16:creationId xmlns:a16="http://schemas.microsoft.com/office/drawing/2014/main" id="{17316030-26D8-8A48-9312-D7DF7E33EC2F}"/>
              </a:ext>
            </a:extLst>
          </p:cNvPr>
          <p:cNvSpPr txBox="1">
            <a:spLocks/>
          </p:cNvSpPr>
          <p:nvPr/>
        </p:nvSpPr>
        <p:spPr>
          <a:xfrm>
            <a:off x="419555" y="-311258"/>
            <a:ext cx="7352076" cy="128616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u="sng" dirty="0"/>
              <a:t>References</a:t>
            </a:r>
            <a:endParaRPr lang="en-US" sz="4100" b="1" u="sng" dirty="0"/>
          </a:p>
        </p:txBody>
      </p:sp>
    </p:spTree>
    <p:extLst>
      <p:ext uri="{BB962C8B-B14F-4D97-AF65-F5344CB8AC3E}">
        <p14:creationId xmlns:p14="http://schemas.microsoft.com/office/powerpoint/2010/main" val="4704451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14600</TotalTime>
  <Words>2813</Words>
  <Application>Microsoft Macintosh PowerPoint</Application>
  <PresentationFormat>Widescreen</PresentationFormat>
  <Paragraphs>207</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Aharoni</vt:lpstr>
      <vt:lpstr>Arial</vt:lpstr>
      <vt:lpstr>Calibri</vt:lpstr>
      <vt:lpstr>Calibri Light</vt:lpstr>
      <vt:lpstr>Open Sans</vt:lpstr>
      <vt:lpstr>System Font Regular</vt:lpstr>
      <vt:lpstr>Office Theme</vt:lpstr>
      <vt:lpstr>Is there an association between acute knee injuries and subtalar  hyper pronation in female rugby players?</vt:lpstr>
      <vt:lpstr>Rationale</vt:lpstr>
      <vt:lpstr>PowerPoint Presentation</vt:lpstr>
      <vt:lpstr>PowerPoint Presentation</vt:lpstr>
      <vt:lpstr>PowerPoint Presentation</vt:lpstr>
      <vt:lpstr>Supporting literature</vt:lpstr>
      <vt:lpstr>Hypothesis and Null Hypothesis</vt:lpstr>
      <vt:lpstr>Participants – Criteria</vt:lpstr>
      <vt:lpstr>Protocol:  Foot Postural  Index 6  Specificity: 80.4 Sensitivity: 83.7 Predictive: 64.7  Exposure</vt:lpstr>
      <vt:lpstr>PowerPoint Presentation</vt:lpstr>
      <vt:lpstr>PowerPoint Presentation</vt:lpstr>
      <vt:lpstr>PowerPoint Presentation</vt:lpstr>
      <vt:lpstr>Ethical Review </vt:lpstr>
      <vt:lpstr>Limiting Factors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an association between acute knee injuries and foot pronation in female rugby players?</dc:title>
  <dc:creator>Sophie Campbell</dc:creator>
  <cp:lastModifiedBy>Sophie Campbell</cp:lastModifiedBy>
  <cp:revision>6</cp:revision>
  <dcterms:created xsi:type="dcterms:W3CDTF">2021-11-04T17:34:03Z</dcterms:created>
  <dcterms:modified xsi:type="dcterms:W3CDTF">2021-12-05T17:27:22Z</dcterms:modified>
</cp:coreProperties>
</file>