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7" r:id="rId2"/>
    <p:sldId id="258" r:id="rId3"/>
    <p:sldId id="259" r:id="rId4"/>
    <p:sldId id="260"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150" autoAdjust="0"/>
  </p:normalViewPr>
  <p:slideViewPr>
    <p:cSldViewPr>
      <p:cViewPr varScale="1">
        <p:scale>
          <a:sx n="87" d="100"/>
          <a:sy n="87" d="100"/>
        </p:scale>
        <p:origin x="1652"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076A79-1BA7-4D2C-BEA1-DB92C6FDA266}" type="datetimeFigureOut">
              <a:rPr lang="en-GB" smtClean="0"/>
              <a:t>16/09/2025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1D6964-46E6-4897-BBAE-8622F33AEBF6}" type="slidenum">
              <a:rPr lang="en-GB" smtClean="0"/>
              <a:t>‹#›</a:t>
            </a:fld>
            <a:endParaRPr lang="en-GB"/>
          </a:p>
        </p:txBody>
      </p:sp>
    </p:spTree>
    <p:extLst>
      <p:ext uri="{BB962C8B-B14F-4D97-AF65-F5344CB8AC3E}">
        <p14:creationId xmlns:p14="http://schemas.microsoft.com/office/powerpoint/2010/main" val="2390400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FFhmkniDSNc66m4iBPD4hKgA9Tg%3A1758023763704&amp;q=Intended+Strategy&amp;sa=X&amp;ved=2ahUKEwjdi5TvnN2PAxULV0EAHbZqHw4QxccNegQIDRAB&amp;mstk=AUtExfD8fTI1hf_QTUPTo9__-5dUDy0rBQS4vQeVMXyIgjnDeRaY6qEwPTxbsfPXSTwbiEUKgPNyY1jHq1sZYx6bpeRxJfd3E15TnppmX3RuWo80LroYfXSROV1Nvwl7o-slqCIwzkAcdO3LJ4QYAzm27hC6MT3b9PDcw7-rA9ofsQ0_U05ofLs5fdTf94Tw8fvK5OxwIg7o6nJV_GA3rNzVs9E15YdnTBgkOl-LmgmLyhDft03NnbymbV9q-n9MqH_v8ZLhbjVpY8D7qjfDiJoqSNdf&amp;csui=3" TargetMode="External"/><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hyperlink" Target="https://www.google.com/search?sca_esv=53f892ddff1617d9&amp;cs=0&amp;sxsrf=AE3TifNFFhmkniDSNc66m4iBPD4hKgA9Tg%3A1758023763704&amp;q=Realized+Strategy&amp;sa=X&amp;ved=2ahUKEwjdi5TvnN2PAxULV0EAHbZqHw4QxccNegQIKBAC&amp;mstk=AUtExfD8fTI1hf_QTUPTo9__-5dUDy0rBQS4vQeVMXyIgjnDeRaY6qEwPTxbsfPXSTwbiEUKgPNyY1jHq1sZYx6bpeRxJfd3E15TnppmX3RuWo80LroYfXSROV1Nvwl7o-slqCIwzkAcdO3LJ4QYAzm27hC6MT3b9PDcw7-rA9ofsQ0_U05ofLs5fdTf94Tw8fvK5OxwIg7o6nJV_GA3rNzVs9E15YdnTBgkOl-LmgmLyhDft03NnbymbV9q-n9MqH_v8ZLhbjVpY8D7qjfDiJoqSNdf&amp;csui=3" TargetMode="External"/><Relationship Id="rId4" Type="http://schemas.openxmlformats.org/officeDocument/2006/relationships/hyperlink" Target="https://www.b2binternational.com/2018/10/26/how-is-strategy-developed-and-where-does-market-research-fit-i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Henry Mintzberg significantly influenced strategy theory by distinguishing between deliberate strategy (planned, conscious actions) and emergent strategy (unplanned, informal strategies that develop from actions). He popularized the concept of Strategy as 5 Ps—Plan, Ploy, Pattern, Position, and Perspective—offering a multifaceted view of what strategy can be beyond a simple, top-down plan. Mintzberg emphasized that strategy often emerges organically from an organization's actions and experiences, rather than being exclusively formulated at the top.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5 Ps of Strategy</a:t>
            </a:r>
          </a:p>
          <a:p>
            <a:r>
              <a:rPr lang="en-GB" sz="1200" b="0" i="0" kern="1200" dirty="0">
                <a:solidFill>
                  <a:schemeClr val="tx1"/>
                </a:solidFill>
                <a:effectLst/>
                <a:latin typeface="+mn-lt"/>
                <a:ea typeface="+mn-ea"/>
                <a:cs typeface="+mn-cs"/>
              </a:rPr>
              <a:t>Mintzberg proposed five alternative ways to define and formulate strategy: </a:t>
            </a:r>
          </a:p>
          <a:p>
            <a:r>
              <a:rPr lang="en-GB" sz="1200" b="1" i="0" kern="1200" dirty="0">
                <a:solidFill>
                  <a:schemeClr val="tx1"/>
                </a:solidFill>
                <a:effectLst/>
                <a:latin typeface="+mn-lt"/>
                <a:ea typeface="+mn-ea"/>
                <a:cs typeface="+mn-cs"/>
              </a:rPr>
              <a:t>Plan:</a:t>
            </a:r>
            <a:r>
              <a:rPr lang="en-GB" sz="1200" b="0" i="0" kern="1200" dirty="0">
                <a:solidFill>
                  <a:schemeClr val="tx1"/>
                </a:solidFill>
                <a:effectLst/>
                <a:latin typeface="+mn-lt"/>
                <a:ea typeface="+mn-ea"/>
                <a:cs typeface="+mn-cs"/>
              </a:rPr>
              <a:t> A conscious, future-oriented set of guidelines to achieve a goal. </a:t>
            </a:r>
          </a:p>
          <a:p>
            <a:r>
              <a:rPr lang="en-GB" sz="1200" b="1" i="0" kern="1200" dirty="0">
                <a:solidFill>
                  <a:schemeClr val="tx1"/>
                </a:solidFill>
                <a:effectLst/>
                <a:latin typeface="+mn-lt"/>
                <a:ea typeface="+mn-ea"/>
                <a:cs typeface="+mn-cs"/>
              </a:rPr>
              <a:t>Ploy:</a:t>
            </a:r>
            <a:r>
              <a:rPr lang="en-GB" sz="1200" b="0" i="0" kern="1200" dirty="0">
                <a:solidFill>
                  <a:schemeClr val="tx1"/>
                </a:solidFill>
                <a:effectLst/>
                <a:latin typeface="+mn-lt"/>
                <a:ea typeface="+mn-ea"/>
                <a:cs typeface="+mn-cs"/>
              </a:rPr>
              <a:t> A specific </a:t>
            </a:r>
            <a:r>
              <a:rPr lang="en-GB" sz="1200" b="0" i="0" kern="1200" dirty="0" err="1">
                <a:solidFill>
                  <a:schemeClr val="tx1"/>
                </a:solidFill>
                <a:effectLst/>
                <a:latin typeface="+mn-lt"/>
                <a:ea typeface="+mn-ea"/>
                <a:cs typeface="+mn-cs"/>
              </a:rPr>
              <a:t>maneuver</a:t>
            </a:r>
            <a:r>
              <a:rPr lang="en-GB" sz="1200" b="0" i="0" kern="1200" dirty="0">
                <a:solidFill>
                  <a:schemeClr val="tx1"/>
                </a:solidFill>
                <a:effectLst/>
                <a:latin typeface="+mn-lt"/>
                <a:ea typeface="+mn-ea"/>
                <a:cs typeface="+mn-cs"/>
              </a:rPr>
              <a:t> or tactic designed to outwit or mislead competitors. </a:t>
            </a:r>
          </a:p>
          <a:p>
            <a:r>
              <a:rPr lang="en-GB" sz="1200" b="1" i="0" kern="1200" dirty="0">
                <a:solidFill>
                  <a:schemeClr val="tx1"/>
                </a:solidFill>
                <a:effectLst/>
                <a:latin typeface="+mn-lt"/>
                <a:ea typeface="+mn-ea"/>
                <a:cs typeface="+mn-cs"/>
              </a:rPr>
              <a:t>Pattern:</a:t>
            </a:r>
            <a:r>
              <a:rPr lang="en-GB" sz="1200" b="0" i="0" kern="1200" dirty="0">
                <a:solidFill>
                  <a:schemeClr val="tx1"/>
                </a:solidFill>
                <a:effectLst/>
                <a:latin typeface="+mn-lt"/>
                <a:ea typeface="+mn-ea"/>
                <a:cs typeface="+mn-cs"/>
              </a:rPr>
              <a:t> A consistent way of acting or a stream of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that emerges over time, even without a formal plan. </a:t>
            </a:r>
          </a:p>
          <a:p>
            <a:r>
              <a:rPr lang="en-GB" sz="1200" b="1" i="0" kern="1200" dirty="0">
                <a:solidFill>
                  <a:schemeClr val="tx1"/>
                </a:solidFill>
                <a:effectLst/>
                <a:latin typeface="+mn-lt"/>
                <a:ea typeface="+mn-ea"/>
                <a:cs typeface="+mn-cs"/>
              </a:rPr>
              <a:t>Position:</a:t>
            </a:r>
            <a:r>
              <a:rPr lang="en-GB" sz="1200" b="0" i="0" kern="1200" dirty="0">
                <a:solidFill>
                  <a:schemeClr val="tx1"/>
                </a:solidFill>
                <a:effectLst/>
                <a:latin typeface="+mn-lt"/>
                <a:ea typeface="+mn-ea"/>
                <a:cs typeface="+mn-cs"/>
              </a:rPr>
              <a:t> A specific location or niche that an organization occupies in its market or environment. </a:t>
            </a:r>
          </a:p>
          <a:p>
            <a:r>
              <a:rPr lang="en-GB" sz="1200" b="1" i="0" kern="1200" dirty="0">
                <a:solidFill>
                  <a:schemeClr val="tx1"/>
                </a:solidFill>
                <a:effectLst/>
                <a:latin typeface="+mn-lt"/>
                <a:ea typeface="+mn-ea"/>
                <a:cs typeface="+mn-cs"/>
              </a:rPr>
              <a:t>Perspective:</a:t>
            </a:r>
            <a:r>
              <a:rPr lang="en-GB" sz="1200" b="0" i="0" kern="1200" dirty="0">
                <a:solidFill>
                  <a:schemeClr val="tx1"/>
                </a:solidFill>
                <a:effectLst/>
                <a:latin typeface="+mn-lt"/>
                <a:ea typeface="+mn-ea"/>
                <a:cs typeface="+mn-cs"/>
              </a:rPr>
              <a:t> An ingrained way of viewing the world, a shared vision or mindset within an organization that guides its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Deliberate vs. Emergent Strategy</a:t>
            </a:r>
          </a:p>
          <a:p>
            <a:r>
              <a:rPr lang="en-GB" sz="1200" b="0" i="0" kern="1200" dirty="0">
                <a:solidFill>
                  <a:schemeClr val="tx1"/>
                </a:solidFill>
                <a:effectLst/>
                <a:latin typeface="+mn-lt"/>
                <a:ea typeface="+mn-ea"/>
                <a:cs typeface="+mn-cs"/>
              </a:rPr>
              <a:t>Mintzberg argued that many strategy approaches focus too much on "deliberate strategy," which is consciously created. He highlighted the importance of "emergent strategy," which arises from the day-to-day actions and experiences of individuals within an organization. </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The strategy of IKEA selling unassembled furniture is a classic example of emergent strategy, originating from an employee's practical solution and later adopted as a core strategic element.</a:t>
            </a:r>
          </a:p>
          <a:p>
            <a:r>
              <a:rPr lang="en-GB" sz="1200" b="0" i="0" kern="1200" dirty="0">
                <a:solidFill>
                  <a:schemeClr val="tx1"/>
                </a:solidFill>
                <a:effectLst/>
                <a:latin typeface="+mn-lt"/>
                <a:ea typeface="+mn-ea"/>
                <a:cs typeface="+mn-cs"/>
              </a:rPr>
              <a:t>Key Ideas</a:t>
            </a:r>
          </a:p>
          <a:p>
            <a:r>
              <a:rPr lang="en-GB" sz="1200" b="1" i="0" kern="1200" dirty="0">
                <a:solidFill>
                  <a:schemeClr val="tx1"/>
                </a:solidFill>
                <a:effectLst/>
                <a:latin typeface="+mn-lt"/>
                <a:ea typeface="+mn-ea"/>
                <a:cs typeface="+mn-cs"/>
              </a:rPr>
              <a:t>Strategy is not just a plan: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Mintzberg criticized the idea that strategy is simply a formalized plan, often referring to "strategic planning" as an oxymoron. </a:t>
            </a:r>
          </a:p>
          <a:p>
            <a:r>
              <a:rPr lang="en-GB" sz="1200" b="1" i="0" kern="1200" dirty="0">
                <a:solidFill>
                  <a:schemeClr val="tx1"/>
                </a:solidFill>
                <a:effectLst/>
                <a:latin typeface="+mn-lt"/>
                <a:ea typeface="+mn-ea"/>
                <a:cs typeface="+mn-cs"/>
              </a:rPr>
              <a:t>Strategy emerges from action: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Real strategies often develop through a pattern of actions, even in the absence of a specific intention. </a:t>
            </a:r>
          </a:p>
          <a:p>
            <a:r>
              <a:rPr lang="en-GB" sz="1200" b="1" i="0" kern="1200" dirty="0">
                <a:solidFill>
                  <a:schemeClr val="tx1"/>
                </a:solidFill>
                <a:effectLst/>
                <a:latin typeface="+mn-lt"/>
                <a:ea typeface="+mn-ea"/>
                <a:cs typeface="+mn-cs"/>
              </a:rPr>
              <a:t>Strategy is a process of learning: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Organizations learn and develop strategies through ongoing experiences and perceptions of changes in their environment. </a:t>
            </a:r>
          </a:p>
          <a:p>
            <a:r>
              <a:rPr lang="en-GB" sz="1200" b="1" i="0" kern="1200" dirty="0">
                <a:solidFill>
                  <a:schemeClr val="tx1"/>
                </a:solidFill>
                <a:effectLst/>
                <a:latin typeface="+mn-lt"/>
                <a:ea typeface="+mn-ea"/>
                <a:cs typeface="+mn-cs"/>
              </a:rPr>
              <a:t>Managers are not just aloof conductors: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Mintzberg also viewed managers as adaptive and opportunistic, playing a crucial role in recognizing and adopting emergent strategies. </a:t>
            </a:r>
          </a:p>
          <a:p>
            <a:endParaRPr lang="en-GB" dirty="0"/>
          </a:p>
        </p:txBody>
      </p:sp>
      <p:sp>
        <p:nvSpPr>
          <p:cNvPr id="4" name="Slide Number Placeholder 3"/>
          <p:cNvSpPr>
            <a:spLocks noGrp="1"/>
          </p:cNvSpPr>
          <p:nvPr>
            <p:ph type="sldNum" sz="quarter" idx="5"/>
          </p:nvPr>
        </p:nvSpPr>
        <p:spPr/>
        <p:txBody>
          <a:bodyPr/>
          <a:lstStyle/>
          <a:p>
            <a:fld id="{D91D6964-46E6-4897-BBAE-8622F33AEBF6}" type="slidenum">
              <a:rPr lang="en-GB" smtClean="0"/>
              <a:t>1</a:t>
            </a:fld>
            <a:endParaRPr lang="en-GB"/>
          </a:p>
        </p:txBody>
      </p:sp>
    </p:spTree>
    <p:extLst>
      <p:ext uri="{BB962C8B-B14F-4D97-AF65-F5344CB8AC3E}">
        <p14:creationId xmlns:p14="http://schemas.microsoft.com/office/powerpoint/2010/main" val="1040660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Henry Mintzberg's theory explains strategy as a combination of an organization's intended strategy (the initial plan), the emergent strategy (unforeseen strategies that arise from learning and adapting to new situations), and the resulting realized strategy (the strategy that is actually implemented, blending both intended and emergent elements). This perspective highlights that while organizations plan, they also learn and adapt, with their final strategy being a result of both deliberate actions and responses to changing environments.  </a:t>
            </a:r>
          </a:p>
          <a:p>
            <a:r>
              <a:rPr lang="en-GB" sz="1200" b="0" i="0" kern="1200" dirty="0">
                <a:solidFill>
                  <a:schemeClr val="tx1"/>
                </a:solidFill>
                <a:effectLst/>
                <a:latin typeface="+mn-lt"/>
                <a:ea typeface="+mn-ea"/>
                <a:cs typeface="+mn-cs"/>
              </a:rPr>
              <a:t>1. </a:t>
            </a:r>
            <a:r>
              <a:rPr lang="en-GB" sz="1200" b="0" i="0" kern="1200" dirty="0">
                <a:solidFill>
                  <a:schemeClr val="tx1"/>
                </a:solidFill>
                <a:effectLst/>
                <a:latin typeface="+mn-lt"/>
                <a:ea typeface="+mn-ea"/>
                <a:cs typeface="+mn-cs"/>
                <a:hlinkClick r:id="rId3"/>
              </a:rPr>
              <a:t>Intended Strategy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conscious plan an organization creates to achieve its goals.</a:t>
            </a:r>
          </a:p>
          <a:p>
            <a:r>
              <a:rPr lang="en-GB" sz="1200" b="0" i="0" kern="1200" dirty="0">
                <a:solidFill>
                  <a:schemeClr val="tx1"/>
                </a:solidFill>
                <a:effectLst/>
                <a:latin typeface="+mn-lt"/>
                <a:ea typeface="+mn-ea"/>
                <a:cs typeface="+mn-cs"/>
              </a:rPr>
              <a:t>It is a deliberate and often rational process of planning and setting objectives.</a:t>
            </a:r>
          </a:p>
          <a:p>
            <a:r>
              <a:rPr lang="en-GB" sz="1200" b="0" i="0" kern="1200" dirty="0">
                <a:solidFill>
                  <a:schemeClr val="tx1"/>
                </a:solidFill>
                <a:effectLst/>
                <a:latin typeface="+mn-lt"/>
                <a:ea typeface="+mn-ea"/>
                <a:cs typeface="+mn-cs"/>
              </a:rPr>
              <a:t>2. Emergent Strategy</a:t>
            </a:r>
          </a:p>
          <a:p>
            <a:r>
              <a:rPr lang="en-GB" sz="1200" b="0" i="0" kern="1200" dirty="0">
                <a:solidFill>
                  <a:schemeClr val="tx1"/>
                </a:solidFill>
                <a:effectLst/>
                <a:latin typeface="+mn-lt"/>
                <a:ea typeface="+mn-ea"/>
                <a:cs typeface="+mn-cs"/>
              </a:rPr>
              <a:t>This strategy arises from the organization's responses to unexpected opportunities and challenges in its environment. </a:t>
            </a:r>
          </a:p>
          <a:p>
            <a:r>
              <a:rPr lang="en-GB" sz="1200" b="0" i="0" kern="1200" dirty="0">
                <a:solidFill>
                  <a:schemeClr val="tx1"/>
                </a:solidFill>
                <a:effectLst/>
                <a:latin typeface="+mn-lt"/>
                <a:ea typeface="+mn-ea"/>
                <a:cs typeface="+mn-cs"/>
              </a:rPr>
              <a:t>It is a learning process where organizations experiment, see what works, and then continue those successful actions. </a:t>
            </a:r>
          </a:p>
          <a:p>
            <a:r>
              <a:rPr lang="en-GB" sz="1200" b="0" i="0" kern="1200" dirty="0">
                <a:solidFill>
                  <a:schemeClr val="tx1"/>
                </a:solidFill>
                <a:effectLst/>
                <a:latin typeface="+mn-lt"/>
                <a:ea typeface="+mn-ea"/>
                <a:cs typeface="+mn-cs"/>
              </a:rPr>
              <a:t>For example, </a:t>
            </a:r>
            <a:r>
              <a:rPr lang="en-GB" sz="1200" b="0" i="0" kern="1200" dirty="0">
                <a:solidFill>
                  <a:schemeClr val="tx1"/>
                </a:solidFill>
                <a:effectLst/>
                <a:latin typeface="+mn-lt"/>
                <a:ea typeface="+mn-ea"/>
                <a:cs typeface="+mn-cs"/>
                <a:hlinkClick r:id="rId4"/>
              </a:rPr>
              <a:t>B2B International</a:t>
            </a:r>
            <a:r>
              <a:rPr lang="en-GB" sz="1200" b="0" i="0" kern="1200" dirty="0">
                <a:solidFill>
                  <a:schemeClr val="tx1"/>
                </a:solidFill>
                <a:effectLst/>
                <a:latin typeface="+mn-lt"/>
                <a:ea typeface="+mn-ea"/>
                <a:cs typeface="+mn-cs"/>
              </a:rPr>
              <a:t> gives the example of NyQuil, which discovered through product testing that their cold medicine could be repositioned as a nighttime remedy, a strategy that wasn't initially planned but emerged from market feedback. </a:t>
            </a:r>
          </a:p>
          <a:p>
            <a:r>
              <a:rPr lang="en-GB" sz="1200" b="0" i="0" kern="1200" dirty="0">
                <a:solidFill>
                  <a:schemeClr val="tx1"/>
                </a:solidFill>
                <a:effectLst/>
                <a:latin typeface="+mn-lt"/>
                <a:ea typeface="+mn-ea"/>
                <a:cs typeface="+mn-cs"/>
              </a:rPr>
              <a:t>3. </a:t>
            </a:r>
            <a:r>
              <a:rPr lang="en-GB" sz="1200" b="0" i="0" kern="1200" dirty="0">
                <a:solidFill>
                  <a:schemeClr val="tx1"/>
                </a:solidFill>
                <a:effectLst/>
                <a:latin typeface="+mn-lt"/>
                <a:ea typeface="+mn-ea"/>
                <a:cs typeface="+mn-cs"/>
                <a:hlinkClick r:id="rId5"/>
              </a:rPr>
              <a:t>Realized Strategy</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strategy that is actually put into practice and becomes the organization's true strategy. </a:t>
            </a:r>
          </a:p>
          <a:p>
            <a:r>
              <a:rPr lang="en-GB" sz="1200" b="0" i="0" kern="1200" dirty="0">
                <a:solidFill>
                  <a:schemeClr val="tx1"/>
                </a:solidFill>
                <a:effectLst/>
                <a:latin typeface="+mn-lt"/>
                <a:ea typeface="+mn-ea"/>
                <a:cs typeface="+mn-cs"/>
              </a:rPr>
              <a:t>It is a blend of the original intended strategy and the emergent strategies that developed in response to the dynamic environment. </a:t>
            </a:r>
          </a:p>
          <a:p>
            <a:r>
              <a:rPr lang="en-GB" sz="1200" b="0" i="0" kern="1200" dirty="0">
                <a:solidFill>
                  <a:schemeClr val="tx1"/>
                </a:solidFill>
                <a:effectLst/>
                <a:latin typeface="+mn-lt"/>
                <a:ea typeface="+mn-ea"/>
                <a:cs typeface="+mn-cs"/>
              </a:rPr>
              <a:t>Mintzberg argued that often the realized strategy is more shaped by emergent processes than by the initial plan. </a:t>
            </a:r>
          </a:p>
          <a:p>
            <a:endParaRPr lang="en-GB" dirty="0"/>
          </a:p>
        </p:txBody>
      </p:sp>
      <p:sp>
        <p:nvSpPr>
          <p:cNvPr id="4" name="Slide Number Placeholder 3"/>
          <p:cNvSpPr>
            <a:spLocks noGrp="1"/>
          </p:cNvSpPr>
          <p:nvPr>
            <p:ph type="sldNum" sz="quarter" idx="5"/>
          </p:nvPr>
        </p:nvSpPr>
        <p:spPr/>
        <p:txBody>
          <a:bodyPr/>
          <a:lstStyle/>
          <a:p>
            <a:fld id="{D91D6964-46E6-4897-BBAE-8622F33AEBF6}" type="slidenum">
              <a:rPr lang="en-GB" smtClean="0"/>
              <a:t>2</a:t>
            </a:fld>
            <a:endParaRPr lang="en-GB"/>
          </a:p>
        </p:txBody>
      </p:sp>
    </p:spTree>
    <p:extLst>
      <p:ext uri="{BB962C8B-B14F-4D97-AF65-F5344CB8AC3E}">
        <p14:creationId xmlns:p14="http://schemas.microsoft.com/office/powerpoint/2010/main" val="3664175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795B3EC-B2E9-40B3-8D95-406275B6379B}"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3587968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95B3EC-B2E9-40B3-8D95-406275B6379B}"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542769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95B3EC-B2E9-40B3-8D95-406275B6379B}"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2292627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795B3EC-B2E9-40B3-8D95-406275B6379B}" type="datetimeFigureOut">
              <a:rPr lang="en-GB" smtClean="0"/>
              <a:t>16/09/2025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3880334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795B3EC-B2E9-40B3-8D95-406275B6379B}" type="datetimeFigureOut">
              <a:rPr lang="en-GB" smtClean="0"/>
              <a:t>16/09/2025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2991366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795B3EC-B2E9-40B3-8D95-406275B6379B}" type="datetimeFigureOut">
              <a:rPr lang="en-GB" smtClean="0"/>
              <a:t>16/09/2025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770704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95B3EC-B2E9-40B3-8D95-406275B6379B}" type="datetimeFigureOut">
              <a:rPr lang="en-GB" smtClean="0"/>
              <a:t>16/09/2025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1833225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95B3EC-B2E9-40B3-8D95-406275B6379B}" type="datetimeFigureOut">
              <a:rPr lang="en-GB" smtClean="0"/>
              <a:t>16/09/2025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421934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95B3EC-B2E9-40B3-8D95-406275B6379B}" type="datetimeFigureOut">
              <a:rPr lang="en-GB" smtClean="0"/>
              <a:t>16/09/2025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1977942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95B3EC-B2E9-40B3-8D95-406275B6379B}"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1085436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95B3EC-B2E9-40B3-8D95-406275B6379B}"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1C0E43-C847-42B2-86E8-A10D2A78DC8C}" type="slidenum">
              <a:rPr lang="en-GB" smtClean="0"/>
              <a:t>‹#›</a:t>
            </a:fld>
            <a:endParaRPr lang="en-GB"/>
          </a:p>
        </p:txBody>
      </p:sp>
    </p:spTree>
    <p:extLst>
      <p:ext uri="{BB962C8B-B14F-4D97-AF65-F5344CB8AC3E}">
        <p14:creationId xmlns:p14="http://schemas.microsoft.com/office/powerpoint/2010/main" val="251185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5B3EC-B2E9-40B3-8D95-406275B6379B}" type="datetimeFigureOut">
              <a:rPr lang="en-GB" smtClean="0"/>
              <a:t>16/09/2025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1C0E43-C847-42B2-86E8-A10D2A78DC8C}" type="slidenum">
              <a:rPr lang="en-GB" smtClean="0"/>
              <a:t>‹#›</a:t>
            </a:fld>
            <a:endParaRPr lang="en-GB"/>
          </a:p>
        </p:txBody>
      </p:sp>
    </p:spTree>
    <p:extLst>
      <p:ext uri="{BB962C8B-B14F-4D97-AF65-F5344CB8AC3E}">
        <p14:creationId xmlns:p14="http://schemas.microsoft.com/office/powerpoint/2010/main" val="3512543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Henry </a:t>
            </a:r>
            <a:r>
              <a:rPr lang="en-GB" dirty="0" err="1"/>
              <a:t>Mintzberg</a:t>
            </a:r>
            <a:r>
              <a:rPr lang="en-GB" dirty="0"/>
              <a:t> &amp; Strategy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3429" y="1600200"/>
            <a:ext cx="7857142" cy="4525963"/>
          </a:xfrm>
        </p:spPr>
      </p:pic>
      <p:sp>
        <p:nvSpPr>
          <p:cNvPr id="5" name="TextBox 4"/>
          <p:cNvSpPr txBox="1"/>
          <p:nvPr/>
        </p:nvSpPr>
        <p:spPr>
          <a:xfrm>
            <a:off x="611560" y="6093296"/>
            <a:ext cx="7848872" cy="646331"/>
          </a:xfrm>
          <a:prstGeom prst="rect">
            <a:avLst/>
          </a:prstGeom>
          <a:noFill/>
        </p:spPr>
        <p:txBody>
          <a:bodyPr wrap="square" rtlCol="0">
            <a:spAutoFit/>
          </a:bodyPr>
          <a:lstStyle/>
          <a:p>
            <a:r>
              <a:rPr lang="en-GB" dirty="0" err="1"/>
              <a:t>Mintzberg</a:t>
            </a:r>
            <a:r>
              <a:rPr lang="en-GB" dirty="0"/>
              <a:t>, H., &amp; Waters, J. A. 1985. Of strategies, deliberate and emergent. </a:t>
            </a:r>
            <a:r>
              <a:rPr lang="en-GB" i="1" dirty="0"/>
              <a:t>Strategic Management Journal</a:t>
            </a:r>
            <a:r>
              <a:rPr lang="en-GB" dirty="0"/>
              <a:t>, </a:t>
            </a:r>
            <a:r>
              <a:rPr lang="en-GB" i="1" dirty="0"/>
              <a:t>6</a:t>
            </a:r>
            <a:r>
              <a:rPr lang="en-GB" dirty="0"/>
              <a:t>, 257–272.</a:t>
            </a:r>
          </a:p>
        </p:txBody>
      </p:sp>
    </p:spTree>
    <p:extLst>
      <p:ext uri="{BB962C8B-B14F-4D97-AF65-F5344CB8AC3E}">
        <p14:creationId xmlns:p14="http://schemas.microsoft.com/office/powerpoint/2010/main" val="2054781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Henry </a:t>
            </a:r>
            <a:r>
              <a:rPr lang="en-GB" dirty="0" err="1"/>
              <a:t>Mintzberg</a:t>
            </a:r>
            <a:r>
              <a:rPr lang="en-GB" dirty="0"/>
              <a:t> &amp; Strategy</a:t>
            </a:r>
          </a:p>
        </p:txBody>
      </p:sp>
      <p:sp>
        <p:nvSpPr>
          <p:cNvPr id="3" name="Content Placeholder 2"/>
          <p:cNvSpPr>
            <a:spLocks noGrp="1"/>
          </p:cNvSpPr>
          <p:nvPr>
            <p:ph idx="1"/>
          </p:nvPr>
        </p:nvSpPr>
        <p:spPr/>
        <p:txBody>
          <a:bodyPr>
            <a:normAutofit lnSpcReduction="10000"/>
          </a:bodyPr>
          <a:lstStyle/>
          <a:p>
            <a:r>
              <a:rPr lang="en-GB" dirty="0"/>
              <a:t>Most organizations create intended strategies that they hope to follow to be successful. </a:t>
            </a:r>
          </a:p>
          <a:p>
            <a:r>
              <a:rPr lang="en-GB" dirty="0"/>
              <a:t>Over time, however, changes in an organization’s situation give rise to new opportunities and challenges. </a:t>
            </a:r>
          </a:p>
          <a:p>
            <a:r>
              <a:rPr lang="en-GB" dirty="0"/>
              <a:t>Organizations respond to these changes using emergent strategies. </a:t>
            </a:r>
          </a:p>
          <a:p>
            <a:r>
              <a:rPr lang="en-GB" dirty="0"/>
              <a:t>Realized strategies are a product of both intended and realized strategies.</a:t>
            </a:r>
          </a:p>
        </p:txBody>
      </p:sp>
    </p:spTree>
    <p:extLst>
      <p:ext uri="{BB962C8B-B14F-4D97-AF65-F5344CB8AC3E}">
        <p14:creationId xmlns:p14="http://schemas.microsoft.com/office/powerpoint/2010/main" val="892558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What is the difference between an intended and an emergent strategy?</a:t>
            </a:r>
          </a:p>
          <a:p>
            <a:r>
              <a:rPr lang="en-GB" dirty="0"/>
              <a:t>Can you think of a company that seems to have abandoned its intended strategy? Why do you suspect it was abandoned?</a:t>
            </a:r>
          </a:p>
          <a:p>
            <a:r>
              <a:rPr lang="en-GB" dirty="0"/>
              <a:t>Would you describe your career strategy in college to be more deliberate or emergent? Why?</a:t>
            </a:r>
          </a:p>
          <a:p>
            <a:endParaRPr lang="en-GB" dirty="0"/>
          </a:p>
        </p:txBody>
      </p:sp>
    </p:spTree>
    <p:extLst>
      <p:ext uri="{BB962C8B-B14F-4D97-AF65-F5344CB8AC3E}">
        <p14:creationId xmlns:p14="http://schemas.microsoft.com/office/powerpoint/2010/main" val="2030765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1520" y="185332"/>
            <a:ext cx="8712968" cy="6051980"/>
          </a:xfrm>
        </p:spPr>
      </p:pic>
      <p:sp>
        <p:nvSpPr>
          <p:cNvPr id="5" name="TextBox 4"/>
          <p:cNvSpPr txBox="1"/>
          <p:nvPr/>
        </p:nvSpPr>
        <p:spPr>
          <a:xfrm>
            <a:off x="251520" y="6237312"/>
            <a:ext cx="8640960" cy="646331"/>
          </a:xfrm>
          <a:prstGeom prst="rect">
            <a:avLst/>
          </a:prstGeom>
          <a:noFill/>
        </p:spPr>
        <p:txBody>
          <a:bodyPr wrap="square" rtlCol="0">
            <a:spAutoFit/>
          </a:bodyPr>
          <a:lstStyle/>
          <a:p>
            <a:r>
              <a:rPr lang="en-GB" dirty="0" err="1"/>
              <a:t>Mintzberg</a:t>
            </a:r>
            <a:r>
              <a:rPr lang="en-GB" dirty="0"/>
              <a:t>, H., &amp; Waters, J. A. 1985. Of strategies, deliberate and emergent. </a:t>
            </a:r>
            <a:r>
              <a:rPr lang="en-GB" i="1" dirty="0"/>
              <a:t>Strategic Management Journal</a:t>
            </a:r>
            <a:r>
              <a:rPr lang="en-GB" dirty="0"/>
              <a:t>, </a:t>
            </a:r>
            <a:r>
              <a:rPr lang="en-GB" i="1" dirty="0"/>
              <a:t>6</a:t>
            </a:r>
            <a:r>
              <a:rPr lang="en-GB" dirty="0"/>
              <a:t>, 257–272.</a:t>
            </a:r>
          </a:p>
        </p:txBody>
      </p:sp>
    </p:spTree>
    <p:extLst>
      <p:ext uri="{BB962C8B-B14F-4D97-AF65-F5344CB8AC3E}">
        <p14:creationId xmlns:p14="http://schemas.microsoft.com/office/powerpoint/2010/main" val="20302968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TotalTime>
  <Words>810</Words>
  <Application>Microsoft Office PowerPoint</Application>
  <PresentationFormat>On-screen Show (4:3)</PresentationFormat>
  <Paragraphs>48</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Arial</vt:lpstr>
      <vt:lpstr>Calibri</vt:lpstr>
      <vt:lpstr>Office Theme</vt:lpstr>
      <vt:lpstr>Henry Mintzberg &amp; Strategy</vt:lpstr>
      <vt:lpstr>Henry Mintzberg &amp; Strategy</vt:lpstr>
      <vt:lpstr>Exercise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Henry Mintzberg &amp; Strategy</dc:title>
  <dc:creator>Administrator</dc:creator>
  <cp:lastModifiedBy>Anthony Burns</cp:lastModifiedBy>
  <cp:revision>2</cp:revision>
  <dcterms:created xsi:type="dcterms:W3CDTF">2016-10-24T07:35:41Z</dcterms:created>
  <dcterms:modified xsi:type="dcterms:W3CDTF">2025-09-16T11:56:31Z</dcterms:modified>
</cp:coreProperties>
</file>