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7" r:id="rId5"/>
    <p:sldId id="296" r:id="rId6"/>
    <p:sldId id="297" r:id="rId7"/>
    <p:sldId id="299" r:id="rId8"/>
    <p:sldId id="309" r:id="rId9"/>
    <p:sldId id="313" r:id="rId10"/>
    <p:sldId id="300" r:id="rId11"/>
    <p:sldId id="311" r:id="rId12"/>
    <p:sldId id="304" r:id="rId13"/>
    <p:sldId id="305" r:id="rId14"/>
    <p:sldId id="306" r:id="rId15"/>
    <p:sldId id="307" r:id="rId16"/>
    <p:sldId id="308" r:id="rId17"/>
    <p:sldId id="301" r:id="rId18"/>
    <p:sldId id="312" r:id="rId19"/>
    <p:sldId id="29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94" d="100"/>
          <a:sy n="94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ED8C466F-A376-4518-87C5-88ED039F344F}"/>
    <pc:docChg chg="undo custSel modSld modMainMaster">
      <pc:chgData name="Aliyu Sambo" userId="d9766618-3e46-45d4-99f2-08120d84987f" providerId="ADAL" clId="{ED8C466F-A376-4518-87C5-88ED039F344F}" dt="2023-01-05T15:54:34.904" v="94" actId="1076"/>
      <pc:docMkLst>
        <pc:docMk/>
      </pc:docMkLst>
      <pc:sldChg chg="addSp delSp modSp mod">
        <pc:chgData name="Aliyu Sambo" userId="d9766618-3e46-45d4-99f2-08120d84987f" providerId="ADAL" clId="{ED8C466F-A376-4518-87C5-88ED039F344F}" dt="2023-01-05T15:50:32.072" v="21" actId="1076"/>
        <pc:sldMkLst>
          <pc:docMk/>
          <pc:sldMk cId="0" sldId="256"/>
        </pc:sldMkLst>
        <pc:spChg chg="mod">
          <ac:chgData name="Aliyu Sambo" userId="d9766618-3e46-45d4-99f2-08120d84987f" providerId="ADAL" clId="{ED8C466F-A376-4518-87C5-88ED039F344F}" dt="2023-01-05T15:50:32.072" v="21" actId="1076"/>
          <ac:spMkLst>
            <pc:docMk/>
            <pc:sldMk cId="0" sldId="256"/>
            <ac:spMk id="2" creationId="{00000000-0000-0000-0000-000000000000}"/>
          </ac:spMkLst>
        </pc:spChg>
        <pc:spChg chg="del">
          <ac:chgData name="Aliyu Sambo" userId="d9766618-3e46-45d4-99f2-08120d84987f" providerId="ADAL" clId="{ED8C466F-A376-4518-87C5-88ED039F344F}" dt="2023-01-05T15:49:16.513" v="1" actId="478"/>
          <ac:spMkLst>
            <pc:docMk/>
            <pc:sldMk cId="0" sldId="256"/>
            <ac:spMk id="3" creationId="{00000000-0000-0000-0000-000000000000}"/>
          </ac:spMkLst>
        </pc:spChg>
        <pc:spChg chg="del">
          <ac:chgData name="Aliyu Sambo" userId="d9766618-3e46-45d4-99f2-08120d84987f" providerId="ADAL" clId="{ED8C466F-A376-4518-87C5-88ED039F344F}" dt="2023-01-05T15:49:13.637" v="0" actId="478"/>
          <ac:spMkLst>
            <pc:docMk/>
            <pc:sldMk cId="0" sldId="256"/>
            <ac:spMk id="5" creationId="{00000000-0000-0000-0000-000000000000}"/>
          </ac:spMkLst>
        </pc:spChg>
        <pc:spChg chg="add del mod">
          <ac:chgData name="Aliyu Sambo" userId="d9766618-3e46-45d4-99f2-08120d84987f" providerId="ADAL" clId="{ED8C466F-A376-4518-87C5-88ED039F344F}" dt="2023-01-05T15:49:49.439" v="12" actId="478"/>
          <ac:spMkLst>
            <pc:docMk/>
            <pc:sldMk cId="0" sldId="256"/>
            <ac:spMk id="6" creationId="{B5FB03E5-860C-DA11-890C-4011B8C5A581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2573950212" sldId="257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3286370832" sldId="295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0:53.403" v="31" actId="1076"/>
        <pc:sldMkLst>
          <pc:docMk/>
          <pc:sldMk cId="951133813" sldId="296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951133813" sldId="296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0:53.403" v="31" actId="1076"/>
          <ac:spMkLst>
            <pc:docMk/>
            <pc:sldMk cId="951133813" sldId="29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0:57.976" v="33" actId="27636"/>
        <pc:sldMkLst>
          <pc:docMk/>
          <pc:sldMk cId="1025116097" sldId="297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025116097" sldId="297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0:57.976" v="33" actId="27636"/>
          <ac:spMkLst>
            <pc:docMk/>
            <pc:sldMk cId="1025116097" sldId="29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1610234300" sldId="299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10234300" sldId="299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10234300" sldId="29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1:16.958" v="38" actId="14100"/>
        <pc:sldMkLst>
          <pc:docMk/>
          <pc:sldMk cId="3428093271" sldId="300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428093271" sldId="300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1:16.958" v="38" actId="14100"/>
          <ac:spMkLst>
            <pc:docMk/>
            <pc:sldMk cId="3428093271" sldId="300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1661597878" sldId="301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61597878" sldId="301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61597878" sldId="301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ED8C466F-A376-4518-87C5-88ED039F344F}" dt="2023-01-05T15:52:33.004" v="58" actId="14100"/>
        <pc:sldMkLst>
          <pc:docMk/>
          <pc:sldMk cId="398140176" sldId="304"/>
        </pc:sldMkLst>
        <pc:spChg chg="mod">
          <ac:chgData name="Aliyu Sambo" userId="d9766618-3e46-45d4-99f2-08120d84987f" providerId="ADAL" clId="{ED8C466F-A376-4518-87C5-88ED039F344F}" dt="2023-01-05T15:52:26.198" v="56" actId="14100"/>
          <ac:spMkLst>
            <pc:docMk/>
            <pc:sldMk cId="398140176" sldId="304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33.004" v="58" actId="14100"/>
          <ac:spMkLst>
            <pc:docMk/>
            <pc:sldMk cId="398140176" sldId="304"/>
            <ac:spMk id="3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18.456" v="54" actId="1076"/>
          <ac:spMkLst>
            <pc:docMk/>
            <pc:sldMk cId="398140176" sldId="304"/>
            <ac:spMk id="4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21.615" v="55" actId="1076"/>
          <ac:spMkLst>
            <pc:docMk/>
            <pc:sldMk cId="398140176" sldId="304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3:01.043" v="71" actId="1076"/>
        <pc:sldMkLst>
          <pc:docMk/>
          <pc:sldMk cId="717368578" sldId="305"/>
        </pc:sldMkLst>
        <pc:spChg chg="mod">
          <ac:chgData name="Aliyu Sambo" userId="d9766618-3e46-45d4-99f2-08120d84987f" providerId="ADAL" clId="{ED8C466F-A376-4518-87C5-88ED039F344F}" dt="2023-01-05T15:52:53.343" v="69" actId="14100"/>
          <ac:spMkLst>
            <pc:docMk/>
            <pc:sldMk cId="717368578" sldId="305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55.494" v="70" actId="1076"/>
          <ac:spMkLst>
            <pc:docMk/>
            <pc:sldMk cId="717368578" sldId="305"/>
            <ac:spMk id="3" creationId="{00000000-0000-0000-0000-000000000000}"/>
          </ac:spMkLst>
        </pc:spChg>
        <pc:grpChg chg="mod">
          <ac:chgData name="Aliyu Sambo" userId="d9766618-3e46-45d4-99f2-08120d84987f" providerId="ADAL" clId="{ED8C466F-A376-4518-87C5-88ED039F344F}" dt="2023-01-05T15:53:01.043" v="71" actId="1076"/>
          <ac:grpSpMkLst>
            <pc:docMk/>
            <pc:sldMk cId="717368578" sldId="305"/>
            <ac:grpSpMk id="21" creationId="{00000000-0000-0000-0000-000000000000}"/>
          </ac:grpSpMkLst>
        </pc:grpChg>
      </pc:sldChg>
      <pc:sldChg chg="modSp mod">
        <pc:chgData name="Aliyu Sambo" userId="d9766618-3e46-45d4-99f2-08120d84987f" providerId="ADAL" clId="{ED8C466F-A376-4518-87C5-88ED039F344F}" dt="2023-01-05T15:53:31.909" v="87" actId="1076"/>
        <pc:sldMkLst>
          <pc:docMk/>
          <pc:sldMk cId="2012931226" sldId="306"/>
        </pc:sldMkLst>
        <pc:spChg chg="mod">
          <ac:chgData name="Aliyu Sambo" userId="d9766618-3e46-45d4-99f2-08120d84987f" providerId="ADAL" clId="{ED8C466F-A376-4518-87C5-88ED039F344F}" dt="2023-01-05T15:53:14.650" v="76" actId="1076"/>
          <ac:spMkLst>
            <pc:docMk/>
            <pc:sldMk cId="2012931226" sldId="306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3:31.909" v="87" actId="1076"/>
          <ac:spMkLst>
            <pc:docMk/>
            <pc:sldMk cId="2012931226" sldId="30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4:10.815" v="93" actId="1076"/>
        <pc:sldMkLst>
          <pc:docMk/>
          <pc:sldMk cId="2155751853" sldId="307"/>
        </pc:sldMkLst>
        <pc:spChg chg="mod">
          <ac:chgData name="Aliyu Sambo" userId="d9766618-3e46-45d4-99f2-08120d84987f" providerId="ADAL" clId="{ED8C466F-A376-4518-87C5-88ED039F344F}" dt="2023-01-05T15:53:45.692" v="90" actId="1076"/>
          <ac:spMkLst>
            <pc:docMk/>
            <pc:sldMk cId="2155751853" sldId="307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4:10.815" v="93" actId="1076"/>
          <ac:spMkLst>
            <pc:docMk/>
            <pc:sldMk cId="2155751853" sldId="307"/>
            <ac:spMk id="3" creationId="{00000000-0000-0000-0000-000000000000}"/>
          </ac:spMkLst>
        </pc:spChg>
        <pc:grpChg chg="mod">
          <ac:chgData name="Aliyu Sambo" userId="d9766618-3e46-45d4-99f2-08120d84987f" providerId="ADAL" clId="{ED8C466F-A376-4518-87C5-88ED039F344F}" dt="2023-01-05T15:54:03.679" v="92" actId="1076"/>
          <ac:grpSpMkLst>
            <pc:docMk/>
            <pc:sldMk cId="2155751853" sldId="307"/>
            <ac:grpSpMk id="30" creationId="{00000000-0000-0000-0000-000000000000}"/>
          </ac:grpSpMkLst>
        </pc:gr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3026373052" sldId="308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026373052" sldId="308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026373052" sldId="308"/>
            <ac:spMk id="4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026373052" sldId="308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4139575442" sldId="309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4139575442" sldId="309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4139575442" sldId="30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49:42.110" v="7" actId="27636"/>
        <pc:sldMkLst>
          <pc:docMk/>
          <pc:sldMk cId="2777321229" sldId="311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2777321229" sldId="311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42.110" v="7" actId="27636"/>
          <ac:spMkLst>
            <pc:docMk/>
            <pc:sldMk cId="2777321229" sldId="31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4:34.904" v="94" actId="1076"/>
        <pc:sldMkLst>
          <pc:docMk/>
          <pc:sldMk cId="3320275921" sldId="312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320275921" sldId="312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4:34.904" v="94" actId="1076"/>
          <ac:spMkLst>
            <pc:docMk/>
            <pc:sldMk cId="3320275921" sldId="31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1:07.740" v="35" actId="27636"/>
        <pc:sldMkLst>
          <pc:docMk/>
          <pc:sldMk cId="400718251" sldId="313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400718251" sldId="313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1:07.740" v="35" actId="27636"/>
          <ac:spMkLst>
            <pc:docMk/>
            <pc:sldMk cId="400718251" sldId="313"/>
            <ac:spMk id="3" creationId="{00000000-0000-0000-0000-000000000000}"/>
          </ac:spMkLst>
        </pc:spChg>
      </pc:sldChg>
      <pc:sldMasterChg chg="modSldLayout">
        <pc:chgData name="Aliyu Sambo" userId="d9766618-3e46-45d4-99f2-08120d84987f" providerId="ADAL" clId="{ED8C466F-A376-4518-87C5-88ED039F344F}" dt="2023-01-05T15:49:39.714" v="2"/>
        <pc:sldMasterMkLst>
          <pc:docMk/>
          <pc:sldMasterMk cId="249720412" sldId="2147483768"/>
        </pc:sldMasterMkLst>
        <pc:sldLayoutChg chg="addSp">
          <pc:chgData name="Aliyu Sambo" userId="d9766618-3e46-45d4-99f2-08120d84987f" providerId="ADAL" clId="{ED8C466F-A376-4518-87C5-88ED039F344F}" dt="2023-01-05T15:49:39.714" v="2"/>
          <pc:sldLayoutMkLst>
            <pc:docMk/>
            <pc:sldMasterMk cId="249720412" sldId="2147483768"/>
            <pc:sldLayoutMk cId="4082148975" sldId="2147483769"/>
          </pc:sldLayoutMkLst>
          <pc:picChg chg="add">
            <ac:chgData name="Aliyu Sambo" userId="d9766618-3e46-45d4-99f2-08120d84987f" providerId="ADAL" clId="{ED8C466F-A376-4518-87C5-88ED039F344F}" dt="2023-01-05T15:49:39.714" v="2"/>
            <ac:picMkLst>
              <pc:docMk/>
              <pc:sldMasterMk cId="249720412" sldId="2147483768"/>
              <pc:sldLayoutMk cId="4082148975" sldId="2147483769"/>
              <ac:picMk id="7" creationId="{71722AED-288C-818F-1338-9D10462C7F94}"/>
            </ac:picMkLst>
          </pc:picChg>
          <pc:picChg chg="add">
            <ac:chgData name="Aliyu Sambo" userId="d9766618-3e46-45d4-99f2-08120d84987f" providerId="ADAL" clId="{ED8C466F-A376-4518-87C5-88ED039F344F}" dt="2023-01-05T15:49:39.714" v="2"/>
            <ac:picMkLst>
              <pc:docMk/>
              <pc:sldMasterMk cId="249720412" sldId="2147483768"/>
              <pc:sldLayoutMk cId="4082148975" sldId="2147483769"/>
              <ac:picMk id="8" creationId="{A96875C5-64C7-1A84-BC1F-FB08EA5364AA}"/>
            </ac:picMkLst>
          </pc:picChg>
        </pc:sldLayoutChg>
      </pc:sldMasterChg>
    </pc:docChg>
  </pc:docChgLst>
  <pc:docChgLst>
    <pc:chgData name="Sana Jokhio" userId="8187c46b-df4c-43a0-b665-aa9875ec3f6d" providerId="ADAL" clId="{C84D3727-6D5B-436F-B08C-8C15189E4EE4}"/>
    <pc:docChg chg="custSel modSld">
      <pc:chgData name="Sana Jokhio" userId="8187c46b-df4c-43a0-b665-aa9875ec3f6d" providerId="ADAL" clId="{C84D3727-6D5B-436F-B08C-8C15189E4EE4}" dt="2024-05-09T09:39:31.067" v="19" actId="27636"/>
      <pc:docMkLst>
        <pc:docMk/>
      </pc:docMkLst>
      <pc:sldChg chg="modSp mod">
        <pc:chgData name="Sana Jokhio" userId="8187c46b-df4c-43a0-b665-aa9875ec3f6d" providerId="ADAL" clId="{C84D3727-6D5B-436F-B08C-8C15189E4EE4}" dt="2024-05-09T09:39:31.067" v="19" actId="27636"/>
        <pc:sldMkLst>
          <pc:docMk/>
          <pc:sldMk cId="0" sldId="256"/>
        </pc:sldMkLst>
        <pc:spChg chg="mod">
          <ac:chgData name="Sana Jokhio" userId="8187c46b-df4c-43a0-b665-aa9875ec3f6d" providerId="ADAL" clId="{C84D3727-6D5B-436F-B08C-8C15189E4EE4}" dt="2024-05-09T09:39:31.067" v="19" actId="27636"/>
          <ac:spMkLst>
            <pc:docMk/>
            <pc:sldMk cId="0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3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722AED-288C-818F-1338-9D10462C7F9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6875C5-64C7-1A84-BC1F-FB08EA5364A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148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58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012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8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567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669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61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42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94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849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88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20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484785"/>
            <a:ext cx="7772400" cy="26792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Week 8 –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Modularisation</a:t>
            </a:r>
            <a:r>
              <a:rPr lang="en-GB">
                <a:solidFill>
                  <a:schemeClr val="bg1"/>
                </a:solidFill>
              </a:rPr>
              <a:t> and </a:t>
            </a:r>
            <a:r>
              <a:rPr lang="en-GB" b="1">
                <a:solidFill>
                  <a:schemeClr val="bg1"/>
                </a:solidFill>
              </a:rPr>
              <a:t>Sub Processes </a:t>
            </a:r>
            <a:r>
              <a:rPr lang="en-GB">
                <a:solidFill>
                  <a:schemeClr val="bg1"/>
                </a:solidFill>
              </a:rPr>
              <a:t>in Flowcharts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Modularisation and Decomposition</a:t>
            </a:r>
          </a:p>
          <a:p>
            <a:r>
              <a:rPr lang="en-GB" dirty="0"/>
              <a:t>Sub Processes in Flowcharts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75656"/>
            <a:ext cx="8229600" cy="283691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If you look at the snakes and ladders solution, </a:t>
            </a:r>
            <a:r>
              <a:rPr lang="en-GB" b="1" i="1" dirty="0"/>
              <a:t>it is quite a long flowchart</a:t>
            </a:r>
            <a:r>
              <a:rPr lang="en-GB" dirty="0"/>
              <a:t>.</a:t>
            </a:r>
          </a:p>
          <a:p>
            <a:r>
              <a:rPr lang="en-GB" dirty="0"/>
              <a:t>And we haven’t added any of the Could or Won’t Haves to it!</a:t>
            </a:r>
          </a:p>
          <a:p>
            <a:r>
              <a:rPr lang="en-GB" dirty="0"/>
              <a:t>If you recall from Lecture 1, </a:t>
            </a:r>
            <a:r>
              <a:rPr lang="en-GB" b="1" dirty="0"/>
              <a:t>Decomposition</a:t>
            </a:r>
            <a:r>
              <a:rPr lang="en-GB" dirty="0"/>
              <a:t> was the first step of computational thinking.</a:t>
            </a:r>
          </a:p>
          <a:p>
            <a:pPr lvl="1"/>
            <a:r>
              <a:rPr lang="en-GB" dirty="0"/>
              <a:t>Breaking a problem down into smaller, more manageable parts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13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27707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When providing a computer solution, e.g. program code, it is </a:t>
            </a:r>
            <a:r>
              <a:rPr lang="en-GB" b="1" i="1" u="sng" dirty="0"/>
              <a:t>not</a:t>
            </a:r>
            <a:r>
              <a:rPr lang="en-GB" b="1" i="1" dirty="0"/>
              <a:t> generally written as one long series of steps</a:t>
            </a:r>
            <a:r>
              <a:rPr lang="en-GB" dirty="0"/>
              <a:t>.</a:t>
            </a:r>
          </a:p>
          <a:p>
            <a:r>
              <a:rPr lang="en-GB" dirty="0"/>
              <a:t>The solution is </a:t>
            </a:r>
            <a:r>
              <a:rPr lang="en-GB" b="1" dirty="0"/>
              <a:t>broken down into smaller units that handle one task at a time</a:t>
            </a:r>
            <a:r>
              <a:rPr lang="en-GB" dirty="0"/>
              <a:t>.</a:t>
            </a:r>
          </a:p>
          <a:p>
            <a:r>
              <a:rPr lang="en-GB" dirty="0"/>
              <a:t>This is known as Modularisation!</a:t>
            </a:r>
          </a:p>
          <a:p>
            <a:r>
              <a:rPr lang="en-GB" dirty="0"/>
              <a:t>These smaller units are known as:</a:t>
            </a:r>
          </a:p>
          <a:p>
            <a:pPr lvl="1"/>
            <a:r>
              <a:rPr lang="en-GB" dirty="0"/>
              <a:t>Modules</a:t>
            </a:r>
          </a:p>
          <a:p>
            <a:pPr lvl="1"/>
            <a:r>
              <a:rPr lang="en-GB" dirty="0"/>
              <a:t>Subroutines</a:t>
            </a:r>
          </a:p>
          <a:p>
            <a:pPr lvl="1"/>
            <a:r>
              <a:rPr lang="en-GB" dirty="0"/>
              <a:t>Functions</a:t>
            </a:r>
          </a:p>
          <a:p>
            <a:pPr lvl="1"/>
            <a:r>
              <a:rPr lang="en-GB" dirty="0"/>
              <a:t>Methods, etc.</a:t>
            </a:r>
          </a:p>
        </p:txBody>
      </p:sp>
    </p:spTree>
    <p:extLst>
      <p:ext uri="{BB962C8B-B14F-4D97-AF65-F5344CB8AC3E}">
        <p14:creationId xmlns:p14="http://schemas.microsoft.com/office/powerpoint/2010/main" val="10251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Modularisation provides </a:t>
            </a:r>
            <a:r>
              <a:rPr lang="en-GB" b="1" dirty="0"/>
              <a:t>abstraction</a:t>
            </a:r>
            <a:r>
              <a:rPr lang="en-GB" dirty="0"/>
              <a:t>.</a:t>
            </a:r>
          </a:p>
          <a:p>
            <a:r>
              <a:rPr lang="en-GB" dirty="0"/>
              <a:t>Allows multiple people to work on a problem.</a:t>
            </a:r>
          </a:p>
          <a:p>
            <a:pPr lvl="1"/>
            <a:r>
              <a:rPr lang="en-GB" dirty="0"/>
              <a:t>One person works on the login step</a:t>
            </a:r>
          </a:p>
          <a:p>
            <a:pPr lvl="1"/>
            <a:r>
              <a:rPr lang="en-GB" dirty="0"/>
              <a:t>One person works on the checkout step</a:t>
            </a:r>
          </a:p>
          <a:p>
            <a:r>
              <a:rPr lang="en-GB" dirty="0"/>
              <a:t>Allows you to reuse your work more easily</a:t>
            </a:r>
          </a:p>
          <a:p>
            <a:pPr lvl="1"/>
            <a:r>
              <a:rPr lang="en-GB" dirty="0"/>
              <a:t>Login step can be used in many solutions</a:t>
            </a:r>
          </a:p>
        </p:txBody>
      </p:sp>
    </p:spTree>
    <p:extLst>
      <p:ext uri="{BB962C8B-B14F-4D97-AF65-F5344CB8AC3E}">
        <p14:creationId xmlns:p14="http://schemas.microsoft.com/office/powerpoint/2010/main" val="161023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and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abstraction, you start off by:</a:t>
            </a:r>
          </a:p>
          <a:p>
            <a:pPr lvl="1"/>
            <a:r>
              <a:rPr lang="en-GB" dirty="0"/>
              <a:t>Paying attention to the </a:t>
            </a:r>
            <a:r>
              <a:rPr lang="en-GB" b="1" i="1" dirty="0"/>
              <a:t>high-level</a:t>
            </a:r>
            <a:r>
              <a:rPr lang="en-GB" dirty="0"/>
              <a:t> important steps while </a:t>
            </a:r>
            <a:r>
              <a:rPr lang="en-GB" b="1" i="1" dirty="0"/>
              <a:t>ignoring specifics</a:t>
            </a:r>
            <a:r>
              <a:rPr lang="en-GB" dirty="0"/>
              <a:t> (exact details).</a:t>
            </a:r>
          </a:p>
          <a:p>
            <a:r>
              <a:rPr lang="en-GB" dirty="0"/>
              <a:t>It is </a:t>
            </a:r>
            <a:r>
              <a:rPr lang="en-GB" b="1" dirty="0"/>
              <a:t>selective ignorance</a:t>
            </a:r>
            <a:r>
              <a:rPr lang="en-GB" dirty="0"/>
              <a:t>, if you wish.</a:t>
            </a:r>
          </a:p>
          <a:p>
            <a:pPr lvl="1"/>
            <a:r>
              <a:rPr lang="en-GB" dirty="0"/>
              <a:t>Identify what needs to be achieved without the unnecessary specific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57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Snakes and Ladder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8999"/>
          </a:xfrm>
        </p:spPr>
        <p:txBody>
          <a:bodyPr>
            <a:normAutofit fontScale="92500"/>
          </a:bodyPr>
          <a:lstStyle/>
          <a:p>
            <a:r>
              <a:rPr lang="en-GB" dirty="0"/>
              <a:t>If we try and apply abstraction to the Snakes and Ladders computerisation problem.</a:t>
            </a:r>
          </a:p>
          <a:p>
            <a:r>
              <a:rPr lang="en-GB" dirty="0"/>
              <a:t>What you need to achieve:</a:t>
            </a:r>
          </a:p>
          <a:p>
            <a:pPr lvl="1"/>
            <a:r>
              <a:rPr lang="en-GB" dirty="0"/>
              <a:t>Player(s) choose tokens</a:t>
            </a:r>
          </a:p>
          <a:p>
            <a:pPr lvl="1"/>
            <a:r>
              <a:rPr lang="en-GB" dirty="0"/>
              <a:t>Current player takes turn</a:t>
            </a:r>
          </a:p>
          <a:p>
            <a:pPr lvl="1"/>
            <a:r>
              <a:rPr lang="en-GB" dirty="0"/>
              <a:t>Alternate Player turn until Game Ends</a:t>
            </a:r>
          </a:p>
          <a:p>
            <a:pPr lvl="1"/>
            <a:r>
              <a:rPr lang="en-GB" dirty="0"/>
              <a:t>Display winner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21069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Hierarchy charts are useful for showing how you have broken your solution into smaller modules.</a:t>
            </a:r>
          </a:p>
          <a:p>
            <a:r>
              <a:rPr lang="en-GB" dirty="0"/>
              <a:t>For example, if we return to the Snakes and Ladders solution, we may break it down as follows: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1" name="Group 40"/>
          <p:cNvGrpSpPr/>
          <p:nvPr/>
        </p:nvGrpSpPr>
        <p:grpSpPr>
          <a:xfrm>
            <a:off x="179512" y="3861048"/>
            <a:ext cx="8820471" cy="1591475"/>
            <a:chOff x="323529" y="4305222"/>
            <a:chExt cx="8584195" cy="1591475"/>
          </a:xfrm>
        </p:grpSpPr>
        <p:sp>
          <p:nvSpPr>
            <p:cNvPr id="10" name="Freeform 9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22" name="Elbow Connector 2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Elbow Connector 31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Elbow Connector 34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42809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main program contains the basic (mainline) logic.</a:t>
            </a:r>
          </a:p>
          <a:p>
            <a:r>
              <a:rPr lang="en-GB" dirty="0"/>
              <a:t>Sub-units (modules) provide detail logic for that sub process.</a:t>
            </a:r>
          </a:p>
          <a:p>
            <a:r>
              <a:rPr lang="en-GB" dirty="0"/>
              <a:t>When each unit (module) finishes, it </a:t>
            </a:r>
            <a:r>
              <a:rPr lang="en-GB" b="1" dirty="0"/>
              <a:t>returns</a:t>
            </a:r>
            <a:r>
              <a:rPr lang="en-GB" dirty="0"/>
              <a:t> to the main program and the main program continues.</a:t>
            </a: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279112" y="1610342"/>
            <a:ext cx="8820471" cy="1591475"/>
            <a:chOff x="323529" y="4305222"/>
            <a:chExt cx="8584195" cy="1591475"/>
          </a:xfrm>
        </p:grpSpPr>
        <p:sp>
          <p:nvSpPr>
            <p:cNvPr id="6" name="Freeform 5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8" name="Freeform 7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9" name="Freeform 8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0" name="Freeform 9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1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12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13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14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7732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Flowcharts and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433478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smaller units are known as sub processes in flowcharts.</a:t>
            </a:r>
          </a:p>
          <a:p>
            <a:r>
              <a:rPr lang="en-GB" dirty="0"/>
              <a:t>The following symbols are used to represent modularisation in flowcharts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 Process (Process) Symbol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Start and Stop (i.e. Return) Symbol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other symbols are used as normal.</a:t>
            </a:r>
          </a:p>
        </p:txBody>
      </p:sp>
      <p:sp>
        <p:nvSpPr>
          <p:cNvPr id="4" name="Flowchart: Predefined Process 3"/>
          <p:cNvSpPr/>
          <p:nvPr/>
        </p:nvSpPr>
        <p:spPr>
          <a:xfrm>
            <a:off x="3275856" y="3205826"/>
            <a:ext cx="2304256" cy="864096"/>
          </a:xfrm>
          <a:prstGeom prst="flowChartPredefined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3383868" y="4581128"/>
            <a:ext cx="2088232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4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95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Sub Process (Process) Symbol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8378"/>
            <a:ext cx="8229600" cy="171817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Used in the </a:t>
            </a:r>
            <a:r>
              <a:rPr lang="en-GB" b="1" dirty="0"/>
              <a:t>main program </a:t>
            </a:r>
            <a:r>
              <a:rPr lang="en-GB" dirty="0"/>
              <a:t>to indicate </a:t>
            </a:r>
            <a:r>
              <a:rPr lang="en-GB" b="1" i="1" dirty="0"/>
              <a:t>where it branches off to a sub-process</a:t>
            </a:r>
            <a:r>
              <a:rPr lang="en-GB" b="1" dirty="0"/>
              <a:t> </a:t>
            </a:r>
            <a:r>
              <a:rPr lang="en-GB" dirty="0"/>
              <a:t>or module.</a:t>
            </a:r>
          </a:p>
          <a:p>
            <a:r>
              <a:rPr lang="en-GB" dirty="0"/>
              <a:t>The following branches off to a sub process called </a:t>
            </a:r>
            <a:r>
              <a:rPr lang="en-GB" b="1" dirty="0" err="1"/>
              <a:t>DoLogin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3995936" y="2780928"/>
            <a:ext cx="2277588" cy="3336032"/>
            <a:chOff x="1583668" y="2708920"/>
            <a:chExt cx="2448272" cy="3786200"/>
          </a:xfrm>
        </p:grpSpPr>
        <p:sp>
          <p:nvSpPr>
            <p:cNvPr id="4" name="Flowchart: Terminator 3"/>
            <p:cNvSpPr/>
            <p:nvPr/>
          </p:nvSpPr>
          <p:spPr>
            <a:xfrm>
              <a:off x="1907704" y="2708920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5" name="Flowchart: Predefined Process 4"/>
            <p:cNvSpPr/>
            <p:nvPr/>
          </p:nvSpPr>
          <p:spPr>
            <a:xfrm>
              <a:off x="1799692" y="3488094"/>
              <a:ext cx="2016224" cy="576064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745686" y="4513178"/>
              <a:ext cx="2124236" cy="50405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1583668" y="5288125"/>
              <a:ext cx="2448272" cy="504056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907704" y="6063072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807804" y="3140968"/>
              <a:ext cx="0" cy="3471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2807804" y="4064158"/>
              <a:ext cx="0" cy="4490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6" idx="2"/>
              <a:endCxn id="7" idx="1"/>
            </p:cNvCxnSpPr>
            <p:nvPr/>
          </p:nvCxnSpPr>
          <p:spPr>
            <a:xfrm>
              <a:off x="2807804" y="5017234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7" idx="4"/>
              <a:endCxn id="8" idx="0"/>
            </p:cNvCxnSpPr>
            <p:nvPr/>
          </p:nvCxnSpPr>
          <p:spPr>
            <a:xfrm>
              <a:off x="2807804" y="5792181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173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188640"/>
            <a:ext cx="9036496" cy="778098"/>
          </a:xfrm>
        </p:spPr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640" y="1484784"/>
            <a:ext cx="8766720" cy="345638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start symbol</a:t>
            </a:r>
            <a:r>
              <a:rPr lang="en-GB" dirty="0"/>
              <a:t> indicates the beginning of the sub process.</a:t>
            </a:r>
          </a:p>
          <a:p>
            <a:pPr lvl="1"/>
            <a:r>
              <a:rPr lang="en-GB" dirty="0"/>
              <a:t>It </a:t>
            </a:r>
            <a:r>
              <a:rPr lang="en-GB" b="1" dirty="0"/>
              <a:t>contains the sub process’s name</a:t>
            </a:r>
            <a:r>
              <a:rPr lang="en-GB" dirty="0"/>
              <a:t> instead of start.</a:t>
            </a:r>
          </a:p>
          <a:p>
            <a:r>
              <a:rPr lang="en-GB" dirty="0"/>
              <a:t>The </a:t>
            </a:r>
            <a:r>
              <a:rPr lang="en-GB" b="1" dirty="0"/>
              <a:t>stop symbol</a:t>
            </a:r>
            <a:r>
              <a:rPr lang="en-GB" dirty="0"/>
              <a:t> indicates the end of the sub process</a:t>
            </a:r>
          </a:p>
          <a:p>
            <a:pPr lvl="1"/>
            <a:r>
              <a:rPr lang="en-GB" dirty="0"/>
              <a:t>At which point it should return to the main program.</a:t>
            </a:r>
          </a:p>
          <a:p>
            <a:pPr lvl="1"/>
            <a:r>
              <a:rPr lang="en-GB" dirty="0"/>
              <a:t>It contains the keyword </a:t>
            </a:r>
            <a:r>
              <a:rPr lang="en-GB" b="1" dirty="0"/>
              <a:t>Return</a:t>
            </a:r>
            <a:r>
              <a:rPr lang="en-GB" dirty="0"/>
              <a:t>.</a:t>
            </a:r>
          </a:p>
          <a:p>
            <a:r>
              <a:rPr lang="en-GB" dirty="0"/>
              <a:t>The other flowchart symbols are used as normal in the sub process.</a:t>
            </a:r>
          </a:p>
        </p:txBody>
      </p:sp>
    </p:spTree>
    <p:extLst>
      <p:ext uri="{BB962C8B-B14F-4D97-AF65-F5344CB8AC3E}">
        <p14:creationId xmlns:p14="http://schemas.microsoft.com/office/powerpoint/2010/main" val="201293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08" y="7250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30908"/>
            <a:ext cx="8229600" cy="3917032"/>
          </a:xfrm>
        </p:spPr>
        <p:txBody>
          <a:bodyPr/>
          <a:lstStyle/>
          <a:p>
            <a:r>
              <a:rPr lang="en-GB" dirty="0"/>
              <a:t>For example, the </a:t>
            </a:r>
            <a:r>
              <a:rPr lang="en-GB" b="1" dirty="0" err="1"/>
              <a:t>DoLogin</a:t>
            </a:r>
            <a:r>
              <a:rPr lang="en-GB" dirty="0"/>
              <a:t> </a:t>
            </a:r>
            <a:r>
              <a:rPr lang="en-GB" dirty="0" err="1"/>
              <a:t>SubProcess</a:t>
            </a:r>
            <a:r>
              <a:rPr lang="en-GB" dirty="0"/>
              <a:t> unit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763688" y="1700808"/>
            <a:ext cx="4280477" cy="4390467"/>
            <a:chOff x="1547664" y="2276872"/>
            <a:chExt cx="4280477" cy="4390467"/>
          </a:xfrm>
        </p:grpSpPr>
        <p:sp>
          <p:nvSpPr>
            <p:cNvPr id="4" name="Flowchart: Terminator 3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5" name="Flowchart: Terminator 4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6" name="Flowchart: Data 5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10" name="Straight Arrow Connector 9"/>
            <p:cNvCxnSpPr>
              <a:stCxn id="8" idx="2"/>
              <a:endCxn id="5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12" name="Flowchart: Decision 11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14" name="Elbow Connector 13"/>
            <p:cNvCxnSpPr>
              <a:stCxn id="12" idx="2"/>
              <a:endCxn id="5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stCxn id="12" idx="0"/>
              <a:endCxn id="6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>
              <a:stCxn id="4" idx="2"/>
              <a:endCxn id="6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4"/>
              <a:endCxn id="7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7" idx="4"/>
              <a:endCxn id="8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8" idx="1"/>
              <a:endCxn id="12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5751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Example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Main Program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Sub Process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1100556" y="2564904"/>
            <a:ext cx="1875661" cy="1194105"/>
            <a:chOff x="1100556" y="2564904"/>
            <a:chExt cx="1875661" cy="1194105"/>
          </a:xfrm>
        </p:grpSpPr>
        <p:sp>
          <p:nvSpPr>
            <p:cNvPr id="7" name="Flowchart: Terminator 6"/>
            <p:cNvSpPr/>
            <p:nvPr/>
          </p:nvSpPr>
          <p:spPr>
            <a:xfrm>
              <a:off x="1201037" y="2564904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8" name="Flowchart: Predefined Process 7"/>
            <p:cNvSpPr/>
            <p:nvPr/>
          </p:nvSpPr>
          <p:spPr>
            <a:xfrm>
              <a:off x="1100556" y="3251437"/>
              <a:ext cx="1875661" cy="507572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7" idx="2"/>
              <a:endCxn id="8" idx="0"/>
            </p:cNvCxnSpPr>
            <p:nvPr/>
          </p:nvCxnSpPr>
          <p:spPr>
            <a:xfrm>
              <a:off x="2038386" y="2945583"/>
              <a:ext cx="0" cy="305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/>
          <p:cNvGrpSpPr/>
          <p:nvPr/>
        </p:nvGrpSpPr>
        <p:grpSpPr>
          <a:xfrm>
            <a:off x="899592" y="3759008"/>
            <a:ext cx="2277588" cy="2141928"/>
            <a:chOff x="899592" y="3759008"/>
            <a:chExt cx="2277588" cy="2141928"/>
          </a:xfrm>
        </p:grpSpPr>
        <p:sp>
          <p:nvSpPr>
            <p:cNvPr id="9" name="Rectangle 8"/>
            <p:cNvSpPr/>
            <p:nvPr/>
          </p:nvSpPr>
          <p:spPr>
            <a:xfrm>
              <a:off x="1050315" y="4154641"/>
              <a:ext cx="1976143" cy="44412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10" name="Flowchart: Data 9"/>
            <p:cNvSpPr/>
            <p:nvPr/>
          </p:nvSpPr>
          <p:spPr>
            <a:xfrm>
              <a:off x="899592" y="4837449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1201037" y="5520257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3" name="Straight Arrow Connector 12"/>
            <p:cNvCxnSpPr>
              <a:stCxn id="8" idx="2"/>
              <a:endCxn id="9" idx="0"/>
            </p:cNvCxnSpPr>
            <p:nvPr/>
          </p:nvCxnSpPr>
          <p:spPr>
            <a:xfrm>
              <a:off x="2038386" y="3759008"/>
              <a:ext cx="0" cy="3956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2"/>
              <a:endCxn id="10" idx="1"/>
            </p:cNvCxnSpPr>
            <p:nvPr/>
          </p:nvCxnSpPr>
          <p:spPr>
            <a:xfrm>
              <a:off x="2038386" y="4598766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10" idx="4"/>
              <a:endCxn id="11" idx="0"/>
            </p:cNvCxnSpPr>
            <p:nvPr/>
          </p:nvCxnSpPr>
          <p:spPr>
            <a:xfrm>
              <a:off x="2038386" y="5281574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4467987" y="2276872"/>
            <a:ext cx="4280477" cy="4390467"/>
            <a:chOff x="1547664" y="2276872"/>
            <a:chExt cx="4280477" cy="4390467"/>
          </a:xfrm>
        </p:grpSpPr>
        <p:sp>
          <p:nvSpPr>
            <p:cNvPr id="17" name="Flowchart: Terminator 16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19" name="Flowchart: Data 18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20" name="Flowchart: Data 19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21" name="Flowchart: Decision 20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22" name="Straight Arrow Connector 21"/>
            <p:cNvCxnSpPr>
              <a:stCxn id="21" idx="2"/>
              <a:endCxn id="18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4" name="Flowchart: Decision 23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25" name="Elbow Connector 24"/>
            <p:cNvCxnSpPr>
              <a:stCxn id="24" idx="2"/>
              <a:endCxn id="18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24" idx="0"/>
              <a:endCxn id="19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17" idx="2"/>
              <a:endCxn id="19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19" idx="4"/>
              <a:endCxn id="20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20" idx="4"/>
              <a:endCxn id="21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1" idx="1"/>
              <a:endCxn id="24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sp>
        <p:nvSpPr>
          <p:cNvPr id="32" name="Right Arrow 31"/>
          <p:cNvSpPr/>
          <p:nvPr/>
        </p:nvSpPr>
        <p:spPr>
          <a:xfrm rot="20646377">
            <a:off x="2959209" y="2678754"/>
            <a:ext cx="3460704" cy="51446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Branches off to</a:t>
            </a:r>
          </a:p>
        </p:txBody>
      </p:sp>
      <p:sp>
        <p:nvSpPr>
          <p:cNvPr id="33" name="Right Arrow 32"/>
          <p:cNvSpPr/>
          <p:nvPr/>
        </p:nvSpPr>
        <p:spPr>
          <a:xfrm rot="1822491" flipH="1">
            <a:off x="1762277" y="4938899"/>
            <a:ext cx="5416478" cy="48039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Returns to this point</a:t>
            </a:r>
          </a:p>
        </p:txBody>
      </p:sp>
    </p:spTree>
    <p:extLst>
      <p:ext uri="{BB962C8B-B14F-4D97-AF65-F5344CB8AC3E}">
        <p14:creationId xmlns:p14="http://schemas.microsoft.com/office/powerpoint/2010/main" val="302637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Snakes and Ladders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Let’s have a look at a Flowchart using modularisation for the Snakes and Ladders problem.</a:t>
            </a:r>
          </a:p>
        </p:txBody>
      </p:sp>
    </p:spTree>
    <p:extLst>
      <p:ext uri="{BB962C8B-B14F-4D97-AF65-F5344CB8AC3E}">
        <p14:creationId xmlns:p14="http://schemas.microsoft.com/office/powerpoint/2010/main" val="1661597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Snakes and Ladders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If you look at the sub processes for the Snakes and Ladders Game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SetPlayerTokens</a:t>
            </a:r>
            <a:r>
              <a:rPr lang="en-GB" dirty="0"/>
              <a:t>: Player(s) choose tokens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DoCurrentPlayerTurn</a:t>
            </a:r>
            <a:r>
              <a:rPr lang="en-GB" dirty="0"/>
              <a:t>: Current player takes turn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SetNextPlayer</a:t>
            </a:r>
            <a:r>
              <a:rPr lang="en-GB" dirty="0"/>
              <a:t>: Alternate Player turn until Game Ends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DisplayWinner</a:t>
            </a:r>
            <a:r>
              <a:rPr lang="en-GB" dirty="0"/>
              <a:t>: Displays the winner</a:t>
            </a:r>
          </a:p>
          <a:p>
            <a:r>
              <a:rPr lang="en-GB" dirty="0"/>
              <a:t>What you will find out is that:</a:t>
            </a:r>
          </a:p>
          <a:p>
            <a:pPr lvl="1"/>
            <a:r>
              <a:rPr lang="en-GB" b="1" dirty="0"/>
              <a:t>Steps 1, 3, 4 </a:t>
            </a:r>
            <a:r>
              <a:rPr lang="en-GB" dirty="0"/>
              <a:t>would probably be </a:t>
            </a:r>
            <a:r>
              <a:rPr lang="en-GB" i="1" dirty="0"/>
              <a:t>very similar for most games</a:t>
            </a:r>
            <a:r>
              <a:rPr lang="en-GB" dirty="0"/>
              <a:t> which could be reused as a starting point.</a:t>
            </a:r>
          </a:p>
          <a:p>
            <a:pPr lvl="1"/>
            <a:r>
              <a:rPr lang="en-GB" b="1" dirty="0"/>
              <a:t>Step 2 </a:t>
            </a:r>
            <a:r>
              <a:rPr lang="en-GB" dirty="0"/>
              <a:t>is where the most work would be needed in a new solution as it would be different for every game.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2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730</Words>
  <Application>Microsoft Office PowerPoint</Application>
  <PresentationFormat>On-screen Show (4:3)</PresentationFormat>
  <Paragraphs>128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Myriad Pro</vt:lpstr>
      <vt:lpstr>Arial</vt:lpstr>
      <vt:lpstr>Calibri</vt:lpstr>
      <vt:lpstr>UWTSD</vt:lpstr>
      <vt:lpstr>Week 8 –  Modularisation and Sub Processes in Flowcharts</vt:lpstr>
      <vt:lpstr>Today’s Lecture</vt:lpstr>
      <vt:lpstr>Modularisation</vt:lpstr>
      <vt:lpstr>Modularisation</vt:lpstr>
      <vt:lpstr>Advantages of Modularisation</vt:lpstr>
      <vt:lpstr>Modularisation and Abstraction</vt:lpstr>
      <vt:lpstr>Snakes and Ladder Abstraction</vt:lpstr>
      <vt:lpstr>Hierarchy Charts</vt:lpstr>
      <vt:lpstr>Modularisation</vt:lpstr>
      <vt:lpstr>Flowcharts and Modularisation</vt:lpstr>
      <vt:lpstr>The Sub Process (Process) Symbol</vt:lpstr>
      <vt:lpstr>Start and Stop Symbols in Sub Process</vt:lpstr>
      <vt:lpstr>Start and Stop Symbols in Sub Process</vt:lpstr>
      <vt:lpstr>Full Example</vt:lpstr>
      <vt:lpstr>Snakes and Ladders</vt:lpstr>
      <vt:lpstr>Snakes and Ladders Modularisation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Sana Jokhio</cp:lastModifiedBy>
  <cp:revision>2211</cp:revision>
  <cp:lastPrinted>2014-09-29T16:21:25Z</cp:lastPrinted>
  <dcterms:created xsi:type="dcterms:W3CDTF">2013-09-18T07:00:31Z</dcterms:created>
  <dcterms:modified xsi:type="dcterms:W3CDTF">2024-05-09T09:39:31Z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