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327" r:id="rId3"/>
    <p:sldId id="428" r:id="rId4"/>
    <p:sldId id="466" r:id="rId5"/>
    <p:sldId id="396" r:id="rId6"/>
    <p:sldId id="465" r:id="rId7"/>
    <p:sldId id="467" r:id="rId8"/>
    <p:sldId id="371" r:id="rId9"/>
    <p:sldId id="384" r:id="rId10"/>
    <p:sldId id="395" r:id="rId11"/>
    <p:sldId id="468" r:id="rId12"/>
    <p:sldId id="464" r:id="rId13"/>
    <p:sldId id="401" r:id="rId14"/>
    <p:sldId id="433" r:id="rId15"/>
    <p:sldId id="435" r:id="rId16"/>
    <p:sldId id="407" r:id="rId17"/>
    <p:sldId id="403" r:id="rId18"/>
    <p:sldId id="438" r:id="rId19"/>
    <p:sldId id="436" r:id="rId20"/>
    <p:sldId id="434" r:id="rId21"/>
    <p:sldId id="462" r:id="rId22"/>
    <p:sldId id="41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yne Morgan" initials="JEM" lastIdx="11" clrIdx="0">
    <p:extLst>
      <p:ext uri="{19B8F6BF-5375-455C-9EA6-DF929625EA0E}">
        <p15:presenceInfo xmlns:p15="http://schemas.microsoft.com/office/powerpoint/2012/main" userId="Jayne Morgan" providerId="None"/>
      </p:ext>
    </p:extLst>
  </p:cmAuthor>
  <p:cmAuthor id="2" name="Jayne Morgan" initials="JM" lastIdx="3" clrIdx="1">
    <p:extLst>
      <p:ext uri="{19B8F6BF-5375-455C-9EA6-DF929625EA0E}">
        <p15:presenceInfo xmlns:p15="http://schemas.microsoft.com/office/powerpoint/2012/main" userId="S-1-5-21-809251214-2178901256-4152538893-2660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86FE2"/>
    <a:srgbClr val="76CCB1"/>
    <a:srgbClr val="32C4C8"/>
    <a:srgbClr val="1717D9"/>
    <a:srgbClr val="BCEDEE"/>
    <a:srgbClr val="7093D2"/>
    <a:srgbClr val="B0D0FA"/>
    <a:srgbClr val="FAF6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63174" autoAdjust="0"/>
  </p:normalViewPr>
  <p:slideViewPr>
    <p:cSldViewPr snapToGrid="0">
      <p:cViewPr varScale="1">
        <p:scale>
          <a:sx n="49" d="100"/>
          <a:sy n="49" d="100"/>
        </p:scale>
        <p:origin x="1069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FF5848-9A6D-4F52-ACE8-EDD47680795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85CFC15A-20FC-4FDD-A3D7-5752F017906D}">
      <dgm:prSet phldrT="[Text]"/>
      <dgm:spPr/>
      <dgm:t>
        <a:bodyPr/>
        <a:lstStyle/>
        <a:p>
          <a:r>
            <a:rPr lang="en-US" dirty="0">
              <a:latin typeface="Comic Sans MS" panose="030F0702030302020204" pitchFamily="66" charset="0"/>
            </a:rPr>
            <a:t>1 you would like me to change about this lecture</a:t>
          </a:r>
        </a:p>
      </dgm:t>
    </dgm:pt>
    <dgm:pt modelId="{29CF4038-CE7D-4BD9-AB5F-A3FBFF3B9E14}" type="parTrans" cxnId="{B1F0C4F3-4C87-41DA-88C6-B3835447D4FB}">
      <dgm:prSet/>
      <dgm:spPr/>
      <dgm:t>
        <a:bodyPr/>
        <a:lstStyle/>
        <a:p>
          <a:endParaRPr lang="en-US"/>
        </a:p>
      </dgm:t>
    </dgm:pt>
    <dgm:pt modelId="{89D52E20-1A50-4368-AEF4-9FE16F2A3ABE}" type="sibTrans" cxnId="{B1F0C4F3-4C87-41DA-88C6-B3835447D4FB}">
      <dgm:prSet/>
      <dgm:spPr/>
      <dgm:t>
        <a:bodyPr/>
        <a:lstStyle/>
        <a:p>
          <a:endParaRPr lang="en-US"/>
        </a:p>
      </dgm:t>
    </dgm:pt>
    <dgm:pt modelId="{246D14C4-1DD5-44C5-A9CA-8A8680DC47ED}">
      <dgm:prSet phldrT="[Text]"/>
      <dgm:spPr/>
      <dgm:t>
        <a:bodyPr/>
        <a:lstStyle/>
        <a:p>
          <a:r>
            <a:rPr lang="en-US" dirty="0">
              <a:latin typeface="Comic Sans MS" panose="030F0702030302020204" pitchFamily="66" charset="0"/>
            </a:rPr>
            <a:t>2 things you will do in the future</a:t>
          </a:r>
        </a:p>
      </dgm:t>
    </dgm:pt>
    <dgm:pt modelId="{424E2E92-93EB-4AE8-8D93-EEC10351E8AD}" type="parTrans" cxnId="{08464928-F487-44B4-B96B-764463357D00}">
      <dgm:prSet/>
      <dgm:spPr/>
      <dgm:t>
        <a:bodyPr/>
        <a:lstStyle/>
        <a:p>
          <a:endParaRPr lang="en-US"/>
        </a:p>
      </dgm:t>
    </dgm:pt>
    <dgm:pt modelId="{3AD550DD-4AD4-447B-AFC4-88370DA89910}" type="sibTrans" cxnId="{08464928-F487-44B4-B96B-764463357D00}">
      <dgm:prSet/>
      <dgm:spPr/>
      <dgm:t>
        <a:bodyPr/>
        <a:lstStyle/>
        <a:p>
          <a:endParaRPr lang="en-US"/>
        </a:p>
      </dgm:t>
    </dgm:pt>
    <dgm:pt modelId="{714AC9F5-A219-4F51-B10C-FDAE299E6D89}">
      <dgm:prSet phldrT="[Text]"/>
      <dgm:spPr/>
      <dgm:t>
        <a:bodyPr/>
        <a:lstStyle/>
        <a:p>
          <a:r>
            <a:rPr lang="en-US" dirty="0">
              <a:latin typeface="Comic Sans MS" panose="030F0702030302020204" pitchFamily="66" charset="0"/>
            </a:rPr>
            <a:t>3 things you have learnt</a:t>
          </a:r>
        </a:p>
      </dgm:t>
    </dgm:pt>
    <dgm:pt modelId="{9BE395CB-96E0-4CEB-9C01-E48734491121}" type="parTrans" cxnId="{617CA975-E56D-416B-8E40-F13EF72AC5DC}">
      <dgm:prSet/>
      <dgm:spPr/>
      <dgm:t>
        <a:bodyPr/>
        <a:lstStyle/>
        <a:p>
          <a:endParaRPr lang="en-US"/>
        </a:p>
      </dgm:t>
    </dgm:pt>
    <dgm:pt modelId="{33ABEECA-427D-4875-841F-FA1B6FD167B2}" type="sibTrans" cxnId="{617CA975-E56D-416B-8E40-F13EF72AC5DC}">
      <dgm:prSet/>
      <dgm:spPr/>
      <dgm:t>
        <a:bodyPr/>
        <a:lstStyle/>
        <a:p>
          <a:endParaRPr lang="en-US"/>
        </a:p>
      </dgm:t>
    </dgm:pt>
    <dgm:pt modelId="{AFC6AD0A-356F-42A3-85A0-AB2140444AB3}" type="pres">
      <dgm:prSet presAssocID="{CAFF5848-9A6D-4F52-ACE8-EDD47680795D}" presName="compositeShape" presStyleCnt="0">
        <dgm:presLayoutVars>
          <dgm:dir/>
          <dgm:resizeHandles/>
        </dgm:presLayoutVars>
      </dgm:prSet>
      <dgm:spPr/>
    </dgm:pt>
    <dgm:pt modelId="{AC90441E-083C-4D54-9470-FD0E05C3CA50}" type="pres">
      <dgm:prSet presAssocID="{CAFF5848-9A6D-4F52-ACE8-EDD47680795D}" presName="pyramid" presStyleLbl="node1" presStyleIdx="0" presStyleCnt="1"/>
      <dgm:spPr/>
    </dgm:pt>
    <dgm:pt modelId="{BED957EC-2FEC-42E4-894D-ED2BD4E2EA07}" type="pres">
      <dgm:prSet presAssocID="{CAFF5848-9A6D-4F52-ACE8-EDD47680795D}" presName="theList" presStyleCnt="0"/>
      <dgm:spPr/>
    </dgm:pt>
    <dgm:pt modelId="{2070A8C4-0ABB-473C-BEF9-3898C0B27C54}" type="pres">
      <dgm:prSet presAssocID="{85CFC15A-20FC-4FDD-A3D7-5752F017906D}" presName="aNode" presStyleLbl="fgAcc1" presStyleIdx="0" presStyleCnt="3">
        <dgm:presLayoutVars>
          <dgm:bulletEnabled val="1"/>
        </dgm:presLayoutVars>
      </dgm:prSet>
      <dgm:spPr/>
    </dgm:pt>
    <dgm:pt modelId="{3F55DDBC-245A-4738-B6F0-41D5760069B3}" type="pres">
      <dgm:prSet presAssocID="{85CFC15A-20FC-4FDD-A3D7-5752F017906D}" presName="aSpace" presStyleCnt="0"/>
      <dgm:spPr/>
    </dgm:pt>
    <dgm:pt modelId="{7DE126CA-6641-454F-8FC9-7B88936D607D}" type="pres">
      <dgm:prSet presAssocID="{246D14C4-1DD5-44C5-A9CA-8A8680DC47ED}" presName="aNode" presStyleLbl="fgAcc1" presStyleIdx="1" presStyleCnt="3">
        <dgm:presLayoutVars>
          <dgm:bulletEnabled val="1"/>
        </dgm:presLayoutVars>
      </dgm:prSet>
      <dgm:spPr/>
    </dgm:pt>
    <dgm:pt modelId="{291347A9-591B-4A9B-A46B-BC0E2EC87E17}" type="pres">
      <dgm:prSet presAssocID="{246D14C4-1DD5-44C5-A9CA-8A8680DC47ED}" presName="aSpace" presStyleCnt="0"/>
      <dgm:spPr/>
    </dgm:pt>
    <dgm:pt modelId="{D9BDD560-8910-4D70-BDA7-529FBF62A475}" type="pres">
      <dgm:prSet presAssocID="{714AC9F5-A219-4F51-B10C-FDAE299E6D89}" presName="aNode" presStyleLbl="fgAcc1" presStyleIdx="2" presStyleCnt="3">
        <dgm:presLayoutVars>
          <dgm:bulletEnabled val="1"/>
        </dgm:presLayoutVars>
      </dgm:prSet>
      <dgm:spPr/>
    </dgm:pt>
    <dgm:pt modelId="{35D28128-D0B9-4B83-9B57-F86D0D217329}" type="pres">
      <dgm:prSet presAssocID="{714AC9F5-A219-4F51-B10C-FDAE299E6D89}" presName="aSpace" presStyleCnt="0"/>
      <dgm:spPr/>
    </dgm:pt>
  </dgm:ptLst>
  <dgm:cxnLst>
    <dgm:cxn modelId="{F0FD7B11-E861-46DD-A84A-BF0BEF01FA6E}" type="presOf" srcId="{714AC9F5-A219-4F51-B10C-FDAE299E6D89}" destId="{D9BDD560-8910-4D70-BDA7-529FBF62A475}" srcOrd="0" destOrd="0" presId="urn:microsoft.com/office/officeart/2005/8/layout/pyramid2"/>
    <dgm:cxn modelId="{08464928-F487-44B4-B96B-764463357D00}" srcId="{CAFF5848-9A6D-4F52-ACE8-EDD47680795D}" destId="{246D14C4-1DD5-44C5-A9CA-8A8680DC47ED}" srcOrd="1" destOrd="0" parTransId="{424E2E92-93EB-4AE8-8D93-EEC10351E8AD}" sibTransId="{3AD550DD-4AD4-447B-AFC4-88370DA89910}"/>
    <dgm:cxn modelId="{617CA975-E56D-416B-8E40-F13EF72AC5DC}" srcId="{CAFF5848-9A6D-4F52-ACE8-EDD47680795D}" destId="{714AC9F5-A219-4F51-B10C-FDAE299E6D89}" srcOrd="2" destOrd="0" parTransId="{9BE395CB-96E0-4CEB-9C01-E48734491121}" sibTransId="{33ABEECA-427D-4875-841F-FA1B6FD167B2}"/>
    <dgm:cxn modelId="{AB2F2980-1FE2-4E50-A713-16848FF415BF}" type="presOf" srcId="{CAFF5848-9A6D-4F52-ACE8-EDD47680795D}" destId="{AFC6AD0A-356F-42A3-85A0-AB2140444AB3}" srcOrd="0" destOrd="0" presId="urn:microsoft.com/office/officeart/2005/8/layout/pyramid2"/>
    <dgm:cxn modelId="{EEFD7397-0577-4F13-B38E-17B843B96113}" type="presOf" srcId="{85CFC15A-20FC-4FDD-A3D7-5752F017906D}" destId="{2070A8C4-0ABB-473C-BEF9-3898C0B27C54}" srcOrd="0" destOrd="0" presId="urn:microsoft.com/office/officeart/2005/8/layout/pyramid2"/>
    <dgm:cxn modelId="{4A0EE3CC-423C-41F2-831F-2B9F2C6E1644}" type="presOf" srcId="{246D14C4-1DD5-44C5-A9CA-8A8680DC47ED}" destId="{7DE126CA-6641-454F-8FC9-7B88936D607D}" srcOrd="0" destOrd="0" presId="urn:microsoft.com/office/officeart/2005/8/layout/pyramid2"/>
    <dgm:cxn modelId="{B1F0C4F3-4C87-41DA-88C6-B3835447D4FB}" srcId="{CAFF5848-9A6D-4F52-ACE8-EDD47680795D}" destId="{85CFC15A-20FC-4FDD-A3D7-5752F017906D}" srcOrd="0" destOrd="0" parTransId="{29CF4038-CE7D-4BD9-AB5F-A3FBFF3B9E14}" sibTransId="{89D52E20-1A50-4368-AEF4-9FE16F2A3ABE}"/>
    <dgm:cxn modelId="{5A7A66A9-A83F-4D7B-B0EA-583931FC89F1}" type="presParOf" srcId="{AFC6AD0A-356F-42A3-85A0-AB2140444AB3}" destId="{AC90441E-083C-4D54-9470-FD0E05C3CA50}" srcOrd="0" destOrd="0" presId="urn:microsoft.com/office/officeart/2005/8/layout/pyramid2"/>
    <dgm:cxn modelId="{5AE44C61-BD8F-44A3-B9C7-BE7DDA1236C0}" type="presParOf" srcId="{AFC6AD0A-356F-42A3-85A0-AB2140444AB3}" destId="{BED957EC-2FEC-42E4-894D-ED2BD4E2EA07}" srcOrd="1" destOrd="0" presId="urn:microsoft.com/office/officeart/2005/8/layout/pyramid2"/>
    <dgm:cxn modelId="{75E2945E-E2F5-493D-A181-64D962643FB3}" type="presParOf" srcId="{BED957EC-2FEC-42E4-894D-ED2BD4E2EA07}" destId="{2070A8C4-0ABB-473C-BEF9-3898C0B27C54}" srcOrd="0" destOrd="0" presId="urn:microsoft.com/office/officeart/2005/8/layout/pyramid2"/>
    <dgm:cxn modelId="{524BF5F3-F229-4E61-9751-C880D179A12B}" type="presParOf" srcId="{BED957EC-2FEC-42E4-894D-ED2BD4E2EA07}" destId="{3F55DDBC-245A-4738-B6F0-41D5760069B3}" srcOrd="1" destOrd="0" presId="urn:microsoft.com/office/officeart/2005/8/layout/pyramid2"/>
    <dgm:cxn modelId="{EC461C28-D597-403F-98DD-5B6862423D9C}" type="presParOf" srcId="{BED957EC-2FEC-42E4-894D-ED2BD4E2EA07}" destId="{7DE126CA-6641-454F-8FC9-7B88936D607D}" srcOrd="2" destOrd="0" presId="urn:microsoft.com/office/officeart/2005/8/layout/pyramid2"/>
    <dgm:cxn modelId="{41B90000-2D24-455D-82CF-2E1520DE3B93}" type="presParOf" srcId="{BED957EC-2FEC-42E4-894D-ED2BD4E2EA07}" destId="{291347A9-591B-4A9B-A46B-BC0E2EC87E17}" srcOrd="3" destOrd="0" presId="urn:microsoft.com/office/officeart/2005/8/layout/pyramid2"/>
    <dgm:cxn modelId="{19D55B6D-926C-4B38-A8C5-4B153791A53B}" type="presParOf" srcId="{BED957EC-2FEC-42E4-894D-ED2BD4E2EA07}" destId="{D9BDD560-8910-4D70-BDA7-529FBF62A475}" srcOrd="4" destOrd="0" presId="urn:microsoft.com/office/officeart/2005/8/layout/pyramid2"/>
    <dgm:cxn modelId="{A109D18C-382A-4C01-ACE3-E2311990CECC}" type="presParOf" srcId="{BED957EC-2FEC-42E4-894D-ED2BD4E2EA07}" destId="{35D28128-D0B9-4B83-9B57-F86D0D217329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90441E-083C-4D54-9470-FD0E05C3CA50}">
      <dsp:nvSpPr>
        <dsp:cNvPr id="0" name=""/>
        <dsp:cNvSpPr/>
      </dsp:nvSpPr>
      <dsp:spPr>
        <a:xfrm>
          <a:off x="2066835" y="0"/>
          <a:ext cx="3263504" cy="326350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0A8C4-0ABB-473C-BEF9-3898C0B27C54}">
      <dsp:nvSpPr>
        <dsp:cNvPr id="0" name=""/>
        <dsp:cNvSpPr/>
      </dsp:nvSpPr>
      <dsp:spPr>
        <a:xfrm>
          <a:off x="3698587" y="328103"/>
          <a:ext cx="2121277" cy="77253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omic Sans MS" panose="030F0702030302020204" pitchFamily="66" charset="0"/>
            </a:rPr>
            <a:t>1 you would like me to change about this lecture</a:t>
          </a:r>
        </a:p>
      </dsp:txBody>
      <dsp:txXfrm>
        <a:off x="3736299" y="365815"/>
        <a:ext cx="2045853" cy="697108"/>
      </dsp:txXfrm>
    </dsp:sp>
    <dsp:sp modelId="{7DE126CA-6641-454F-8FC9-7B88936D607D}">
      <dsp:nvSpPr>
        <dsp:cNvPr id="0" name=""/>
        <dsp:cNvSpPr/>
      </dsp:nvSpPr>
      <dsp:spPr>
        <a:xfrm>
          <a:off x="3698587" y="1197202"/>
          <a:ext cx="2121277" cy="77253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omic Sans MS" panose="030F0702030302020204" pitchFamily="66" charset="0"/>
            </a:rPr>
            <a:t>2 things you will do in the future</a:t>
          </a:r>
        </a:p>
      </dsp:txBody>
      <dsp:txXfrm>
        <a:off x="3736299" y="1234914"/>
        <a:ext cx="2045853" cy="697108"/>
      </dsp:txXfrm>
    </dsp:sp>
    <dsp:sp modelId="{D9BDD560-8910-4D70-BDA7-529FBF62A475}">
      <dsp:nvSpPr>
        <dsp:cNvPr id="0" name=""/>
        <dsp:cNvSpPr/>
      </dsp:nvSpPr>
      <dsp:spPr>
        <a:xfrm>
          <a:off x="3698587" y="2066301"/>
          <a:ext cx="2121277" cy="77253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omic Sans MS" panose="030F0702030302020204" pitchFamily="66" charset="0"/>
            </a:rPr>
            <a:t>3 things you have learnt</a:t>
          </a:r>
        </a:p>
      </dsp:txBody>
      <dsp:txXfrm>
        <a:off x="3736299" y="2104013"/>
        <a:ext cx="2045853" cy="697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7373CB-F5E9-4B77-8403-16162A690F2F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8666DC-38BD-4EDD-9C42-FD6BB569B3B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777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Mention phonics</a:t>
            </a:r>
          </a:p>
          <a:p>
            <a:r>
              <a:rPr lang="en-GB" dirty="0"/>
              <a:t>Mention this is jam packed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8666DC-38BD-4EDD-9C42-FD6BB569B3B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397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Bring a laptop – if needed, laptops can be borrowed  -ground floor IQ</a:t>
            </a:r>
          </a:p>
          <a:p>
            <a:r>
              <a:rPr lang="en-GB" dirty="0"/>
              <a:t>Put your phone away</a:t>
            </a:r>
          </a:p>
          <a:p>
            <a:r>
              <a:rPr lang="en-GB" dirty="0"/>
              <a:t>Participate in all the activities and discussions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97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lecture focuses on WMS 2. However, an important principle of WMS1 is the principle of translanguaging, i.e., that something learnt about one language can often be applied to a new language.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8651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0E947E-8C80-CE2A-C02C-67D70F99D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561FC6-7F0C-4A71-68FA-EE43F2220E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1C78DE-96B0-220E-88CD-D557843C20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Go through the main points:</a:t>
            </a:r>
          </a:p>
          <a:p>
            <a:endParaRPr lang="en-GB" b="1" dirty="0">
              <a:highlight>
                <a:srgbClr val="FFFF00"/>
              </a:highlight>
            </a:endParaRPr>
          </a:p>
          <a:p>
            <a:r>
              <a:rPr lang="en-GB" b="1" dirty="0">
                <a:highlight>
                  <a:srgbClr val="FFFF00"/>
                </a:highlight>
              </a:rPr>
              <a:t>Teaching reading is crucial</a:t>
            </a:r>
          </a:p>
          <a:p>
            <a:r>
              <a:rPr lang="en-GB" b="1" dirty="0">
                <a:highlight>
                  <a:srgbClr val="FFFF00"/>
                </a:highlight>
              </a:rPr>
              <a:t>The different elements we need to teach</a:t>
            </a:r>
          </a:p>
          <a:p>
            <a:r>
              <a:rPr lang="en-GB" b="1" dirty="0">
                <a:highlight>
                  <a:srgbClr val="FFFF00"/>
                </a:highlight>
              </a:rPr>
              <a:t>Phonics</a:t>
            </a:r>
          </a:p>
          <a:p>
            <a:r>
              <a:rPr lang="en-GB" b="1" dirty="0">
                <a:highlight>
                  <a:srgbClr val="FFFF00"/>
                </a:highlight>
              </a:rPr>
              <a:t>Sight reading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F471F0-E707-C185-9BDB-778DBE9940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522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1032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19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8666DC-38BD-4EDD-9C42-FD6BB569B3B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9043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Reveal boxes and then ask them to find out about these.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6685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Compare this with their answers.</a:t>
            </a:r>
          </a:p>
          <a:p>
            <a:endParaRPr lang="en-GB" dirty="0"/>
          </a:p>
          <a:p>
            <a:r>
              <a:rPr lang="en-GB" dirty="0"/>
              <a:t>Insert hyperlink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2660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  <a:p>
            <a:endParaRPr lang="en-GB" b="0" baseline="0" dirty="0"/>
          </a:p>
          <a:p>
            <a:endParaRPr lang="en-GB" b="0" baseline="0" dirty="0"/>
          </a:p>
          <a:p>
            <a:endParaRPr lang="en-GB" b="0" baseline="0" dirty="0"/>
          </a:p>
          <a:p>
            <a:r>
              <a:rPr lang="en-GB" b="0" baseline="0" dirty="0"/>
              <a:t>Explain word, sentence and text level</a:t>
            </a:r>
          </a:p>
          <a:p>
            <a:pPr marL="27090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200" b="0" baseline="0" dirty="0">
              <a:latin typeface="+mn-lt"/>
            </a:endParaRPr>
          </a:p>
          <a:p>
            <a:pPr marL="27090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Comic Sans MS" pitchFamily="66" charset="0"/>
              </a:rPr>
              <a:t>‘Sentence level objectives are about </a:t>
            </a:r>
            <a:r>
              <a:rPr lang="en-GB" sz="1200" b="1" i="1" u="sng" dirty="0">
                <a:solidFill>
                  <a:srgbClr val="FF0000"/>
                </a:solidFill>
                <a:latin typeface="Comic Sans MS" pitchFamily="66" charset="0"/>
              </a:rPr>
              <a:t>extending and making explicit</a:t>
            </a:r>
            <a:r>
              <a:rPr lang="en-GB" sz="1200" dirty="0">
                <a:latin typeface="Comic Sans MS" pitchFamily="66" charset="0"/>
              </a:rPr>
              <a:t> aspects of children’s </a:t>
            </a:r>
            <a:r>
              <a:rPr lang="en-GB" sz="1200" b="1" i="1" u="sng" dirty="0">
                <a:solidFill>
                  <a:srgbClr val="FF0000"/>
                </a:solidFill>
                <a:latin typeface="Comic Sans MS" pitchFamily="66" charset="0"/>
              </a:rPr>
              <a:t>intuitive knowledge of grammar’</a:t>
            </a:r>
            <a:endParaRPr lang="en-GB" sz="1200" b="1" i="1" dirty="0">
              <a:latin typeface="Comic Sans MS" pitchFamily="66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sz="1200" i="1" dirty="0">
                <a:latin typeface="Comic Sans MS" pitchFamily="66" charset="0"/>
              </a:rPr>
              <a:t>                      </a:t>
            </a:r>
            <a:r>
              <a:rPr lang="en-GB" sz="1200" dirty="0">
                <a:latin typeface="Comic Sans MS" pitchFamily="66" charset="0"/>
              </a:rPr>
              <a:t>(Grammar for Writing, DFES)</a:t>
            </a:r>
          </a:p>
          <a:p>
            <a:endParaRPr lang="en-GB" b="0" baseline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1094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F69F5A-35AD-48CD-AF70-87AC37E7749D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445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This is a 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F69F5A-35AD-48CD-AF70-87AC37E7749D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4903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</a:t>
            </a:r>
            <a:r>
              <a:rPr lang="en-GB" dirty="0" err="1"/>
              <a:t>thr</a:t>
            </a:r>
            <a:r>
              <a:rPr lang="en-GB" dirty="0"/>
              <a:t> arrows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1692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4403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8920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3148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Time: 5mins</a:t>
            </a:r>
          </a:p>
          <a:p>
            <a:endParaRPr lang="en-GB" dirty="0"/>
          </a:p>
          <a:p>
            <a:r>
              <a:rPr lang="en-GB" b="1" dirty="0"/>
              <a:t>Activity: </a:t>
            </a:r>
            <a:r>
              <a:rPr lang="en-GB" dirty="0"/>
              <a:t>Self-review sheets</a:t>
            </a:r>
          </a:p>
          <a:p>
            <a:r>
              <a:rPr lang="en-GB" dirty="0"/>
              <a:t>Don’t forget to return to the parking lots post-its from the beginning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980ECE-624B-47B0-BF8D-2A9BE830B16C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37633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endParaRPr lang="en-GB" dirty="0"/>
          </a:p>
          <a:p>
            <a:pPr marL="0" indent="0">
              <a:buFont typeface="+mj-lt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0950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8666DC-38BD-4EDD-9C42-FD6BB569B3B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516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C6001-AABB-4974-8ED1-670C0A49C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0513F8-D4B7-469E-B0A1-AA5AFDCC24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32268-9B09-492E-8C4B-1C55B7F15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4C71B-DA53-4F2A-B25B-8BA564280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7A455A-9E5B-4979-ADC1-E1671050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678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B3B7E-8BFC-488F-B97F-FEDB24516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1AC28-94CC-4B46-802E-1F6E1F330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FC93A-B373-4369-B38B-101C0625F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BC91E-CC16-42A2-9798-139323267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EBD80-1EAE-48AE-A5A9-D87C4C8C8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586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75702-CF2F-4FAC-9199-E5E633A85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0C063E-31D7-403A-8220-28D1F4214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FCEB9-9E1E-47C0-9B18-4881CBEB3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FCBD0-D4B9-400D-A83C-63ACFAB43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3DA7E-270D-498A-9739-403F16889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6526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1E22C-0680-41EE-A949-127044901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A69DF-DFE2-4C30-AF34-C09A8C2A35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A3B41D-6DA7-45E5-BC6A-D354027903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9956BF-8C93-47D5-B421-B3937C914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FAFD12-3F4D-4304-A5F8-B264101F1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D1817-0B32-4407-9DEC-446594D4E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177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A1F4B-02CE-4115-92AD-FF7E3DBF6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F1E3-7310-4F7C-B346-D733542AA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FE0BF-D4CC-4B85-AECC-A0945F970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0D28C3-D83E-4308-A5D6-47DCD7D8A4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A42313-37D8-4BC0-8D1B-A292C5373D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4ABE6A-0D18-46BC-A1BB-3430B63AA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896BD2-F434-456A-9434-C9079DDFD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2A11-87FE-4D52-90CD-4C9FD6D3F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722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4812-B1F9-4EE2-8EE7-2F866E7CA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F440C0-61DC-4C43-8528-92ED25BDA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C93CE9-CCDE-48E9-99B2-23E493799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468172-D79D-4F66-8959-6C58A1089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700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DC9F54-4042-443F-9279-470B297D0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FA91FD-CF73-4EE3-8073-1AEFD971C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1ABDF8-4DF1-4905-9E6A-A424B0570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126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706BE-2D20-4066-8452-F5A230F1D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C8B76-BBBC-456B-913C-D33C45BA8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4388EE-5CD2-4EA0-B336-27FA77BACF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D46B56-3C35-4C77-A939-8C1D3447A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65442-AD04-4664-86BF-B93F1BE20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6122C-74FA-48DE-8A12-54FC89395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353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E4239-AC73-48FF-9CA5-3B72ED54D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B4EB9C-2117-478C-9ADD-362A9515C8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F679E4-18A0-4C54-9961-127742A285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214AA5-A5B7-4963-8957-1F6FDAD03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9A528F-2478-4D09-BC7F-3FABB39DF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3E3EEF-DE66-42F3-9071-1805E5A1C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382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79510-746F-4179-8C57-B1F4AE85A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AC064-88D2-4F30-8F71-1F9A09F8F9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8BBE9-B153-493D-A3F2-7825A5C63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518D2E-63DB-4097-A4D6-B72EC2223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83F14-30C5-4F80-AD6D-8278E33B0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0673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3BF374-81D7-40D6-82BB-817CFCE37D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6FC710-9F40-4DE9-948B-927439F79F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3D774-7BCA-476C-A32F-55BB070F3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F540B-5C37-41CA-AAC7-6D68D9927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479970-CF01-4EDC-9736-7763597D3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600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2">
                <a:lumMod val="40000"/>
                <a:lumOff val="60000"/>
              </a:schemeClr>
            </a:gs>
            <a:gs pos="100000">
              <a:schemeClr val="accent6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03F085-C15E-4D38-91C5-74DEF7B72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D98955-F949-43F7-9679-022DDCCD83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F1912-C65E-4B83-B199-7C4CC178F5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277FB7-DF6D-402F-9607-DC62A9FBF168}" type="datetimeFigureOut">
              <a:rPr lang="en-GB" smtClean="0"/>
              <a:t>19/01/2026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3456E-8C51-4AD4-BE46-D068EF7346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2816A-78BF-49CE-A62F-032F63F269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72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://05m129.wikispaces.com/Class+1-232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8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png"/><Relationship Id="rId4" Type="http://schemas.openxmlformats.org/officeDocument/2006/relationships/image" Target="../media/image9.jpeg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orkonict.wikispaces.com/animals" TargetMode="External"/><Relationship Id="rId3" Type="http://schemas.openxmlformats.org/officeDocument/2006/relationships/image" Target="../media/image18.png"/><Relationship Id="rId7" Type="http://schemas.openxmlformats.org/officeDocument/2006/relationships/image" Target="../media/image2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g"/><Relationship Id="rId4" Type="http://schemas.openxmlformats.org/officeDocument/2006/relationships/image" Target="../media/image19.jpg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hyperlink" Target="Reading%20with%20individual%20children.doc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Different%20types%20of%20classroom%20reading.docx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://theassailedteacher.com/2012/04/15/the-teacher-read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fGjgOc-rJw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hyperlink" Target="Reading%20Booklet%202.pdf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hyperlink" Target="Planning%20Across%20AoLEs.docx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Sunk.pdf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LLC%20Progression%20Steps.pptx" TargetMode="External"/><Relationship Id="rId3" Type="http://schemas.openxmlformats.org/officeDocument/2006/relationships/image" Target="../media/image11.jpg"/><Relationship Id="rId7" Type="http://schemas.openxmlformats.org/officeDocument/2006/relationships/image" Target="../media/image38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8.jp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Planning%20for%20the%20Three%20Bears.docx" TargetMode="Externa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69A03-9FDD-4CE0-B6BD-741406841A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75226" y="694524"/>
            <a:ext cx="6423171" cy="2387600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How we develop reading in the classroom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79154FF-E551-4157-AF0E-66D607EAAF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86691" y="3429000"/>
            <a:ext cx="3694810" cy="3251433"/>
          </a:xfrm>
          <a:prstGeom prst="rect">
            <a:avLst/>
          </a:prstGeom>
          <a:ln w="12700">
            <a:solidFill>
              <a:schemeClr val="accent1"/>
            </a:solidFill>
          </a:ln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AC29C3FB-2ACA-4990-BE55-815547A4B3D2}"/>
              </a:ext>
            </a:extLst>
          </p:cNvPr>
          <p:cNvSpPr txBox="1">
            <a:spLocks/>
          </p:cNvSpPr>
          <p:nvPr/>
        </p:nvSpPr>
        <p:spPr>
          <a:xfrm>
            <a:off x="5034136" y="3517380"/>
            <a:ext cx="6423171" cy="3074672"/>
          </a:xfrm>
          <a:prstGeom prst="rect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rgbClr val="00B0F0"/>
              </a:solidFill>
              <a:latin typeface="Comic Sans MS" panose="030F0702030302020204" pitchFamily="66" charset="0"/>
            </a:endParaRPr>
          </a:p>
          <a:p>
            <a:r>
              <a:rPr lang="en-GB" dirty="0">
                <a:solidFill>
                  <a:schemeClr val="accent1"/>
                </a:solidFill>
                <a:latin typeface="Comic Sans MS" panose="030F0702030302020204" pitchFamily="66" charset="0"/>
              </a:rPr>
              <a:t>The Learner: </a:t>
            </a:r>
          </a:p>
          <a:p>
            <a:r>
              <a:rPr lang="en-GB" dirty="0">
                <a:solidFill>
                  <a:schemeClr val="accent1"/>
                </a:solidFill>
                <a:latin typeface="Comic Sans MS" panose="030F0702030302020204" pitchFamily="66" charset="0"/>
              </a:rPr>
              <a:t>who am I teaching?</a:t>
            </a:r>
          </a:p>
          <a:p>
            <a:r>
              <a:rPr lang="en-GB" dirty="0">
                <a:solidFill>
                  <a:schemeClr val="accent1"/>
                </a:solidFill>
                <a:latin typeface="Comic Sans MS" panose="030F0702030302020204" pitchFamily="66" charset="0"/>
              </a:rPr>
              <a:t>ECAD4017</a:t>
            </a:r>
          </a:p>
          <a:p>
            <a:r>
              <a:rPr lang="en-GB" dirty="0">
                <a:solidFill>
                  <a:schemeClr val="accent1"/>
                </a:solidFill>
                <a:latin typeface="Comic Sans MS" panose="030F0702030302020204" pitchFamily="66" charset="0"/>
              </a:rPr>
              <a:t> January 2026</a:t>
            </a:r>
          </a:p>
        </p:txBody>
      </p:sp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8402642B-D3C5-DD2E-3B3D-20BE93E3FFB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7502" y="-1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974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Best smartphone 2019: iPhone, OnePlus ...">
            <a:extLst>
              <a:ext uri="{FF2B5EF4-FFF2-40B4-BE49-F238E27FC236}">
                <a16:creationId xmlns:a16="http://schemas.microsoft.com/office/drawing/2014/main" id="{2E1815E0-AEAB-C771-9423-A92D0D8A6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773" y="3032058"/>
            <a:ext cx="2752714" cy="1387329"/>
          </a:xfrm>
          <a:prstGeom prst="rect">
            <a:avLst/>
          </a:prstGeom>
          <a:noFill/>
          <a:ln w="57150">
            <a:solidFill>
              <a:schemeClr val="tx2">
                <a:lumMod val="50000"/>
                <a:lumOff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reen check mark icon. Tick symbol in green color, vector illustration.">
            <a:extLst>
              <a:ext uri="{FF2B5EF4-FFF2-40B4-BE49-F238E27FC236}">
                <a16:creationId xmlns:a16="http://schemas.microsoft.com/office/drawing/2014/main" id="{DE977423-1BAD-0FEC-180A-08608B0E0F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926" y="1008755"/>
            <a:ext cx="1717681" cy="161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5,588,963 Cross Royalty-Free Photos and Stock Images ...">
            <a:extLst>
              <a:ext uri="{FF2B5EF4-FFF2-40B4-BE49-F238E27FC236}">
                <a16:creationId xmlns:a16="http://schemas.microsoft.com/office/drawing/2014/main" id="{686CF16D-BE96-A584-3419-D84E9E63CA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49"/>
          <a:stretch/>
        </p:blipFill>
        <p:spPr bwMode="auto">
          <a:xfrm>
            <a:off x="6974926" y="2791980"/>
            <a:ext cx="1818373" cy="1640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8 Best Laptops of 2024 | Reviews by ...">
            <a:extLst>
              <a:ext uri="{FF2B5EF4-FFF2-40B4-BE49-F238E27FC236}">
                <a16:creationId xmlns:a16="http://schemas.microsoft.com/office/drawing/2014/main" id="{CA31E7A6-98BF-3B1A-3E1B-E90B95A4D5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773" y="1096962"/>
            <a:ext cx="2752714" cy="1325118"/>
          </a:xfrm>
          <a:prstGeom prst="rect">
            <a:avLst/>
          </a:prstGeom>
          <a:noFill/>
          <a:ln w="57150">
            <a:solidFill>
              <a:schemeClr val="tx2">
                <a:lumMod val="50000"/>
                <a:lumOff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874B31-C85B-0692-1708-84C21B03B23F}"/>
              </a:ext>
            </a:extLst>
          </p:cNvPr>
          <p:cNvSpPr txBox="1">
            <a:spLocks/>
          </p:cNvSpPr>
          <p:nvPr/>
        </p:nvSpPr>
        <p:spPr>
          <a:xfrm>
            <a:off x="-473535" y="33952"/>
            <a:ext cx="7956222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During lectures, please ….</a:t>
            </a:r>
          </a:p>
        </p:txBody>
      </p:sp>
      <p:pic>
        <p:nvPicPr>
          <p:cNvPr id="5122" name="Picture 2" descr="Influencing How Students Discuss Content">
            <a:extLst>
              <a:ext uri="{FF2B5EF4-FFF2-40B4-BE49-F238E27FC236}">
                <a16:creationId xmlns:a16="http://schemas.microsoft.com/office/drawing/2014/main" id="{E85A8505-0BCC-B089-B9F4-AD59CDA12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393" y="4924121"/>
            <a:ext cx="2761656" cy="1461526"/>
          </a:xfrm>
          <a:prstGeom prst="rect">
            <a:avLst/>
          </a:prstGeom>
          <a:noFill/>
          <a:ln w="57150">
            <a:solidFill>
              <a:schemeClr val="tx2">
                <a:lumMod val="50000"/>
                <a:lumOff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Green check mark icon. Tick symbol in green color, vector illustration.">
            <a:extLst>
              <a:ext uri="{FF2B5EF4-FFF2-40B4-BE49-F238E27FC236}">
                <a16:creationId xmlns:a16="http://schemas.microsoft.com/office/drawing/2014/main" id="{1D5127B6-B146-B83B-13D7-72E035A5DC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618" y="4924121"/>
            <a:ext cx="1717681" cy="161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0A823A8E-D8E0-A4A7-42AC-307D3FB703D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02528" y="200722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61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9415" y="193025"/>
            <a:ext cx="5748345" cy="51879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Curriculum for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0912" y="885429"/>
            <a:ext cx="10291997" cy="8502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latin typeface="Comic Sans MS" panose="030F0702030302020204" pitchFamily="66" charset="0"/>
              </a:rPr>
              <a:t>The Languages, Literacy and Communication part of Curriculum 2022 is split into </a:t>
            </a:r>
            <a:r>
              <a:rPr lang="en-GB" sz="2000" b="1" dirty="0">
                <a:latin typeface="Comic Sans MS" panose="030F0702030302020204" pitchFamily="66" charset="0"/>
              </a:rPr>
              <a:t>4 What Matter Statements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5571" y="4817765"/>
            <a:ext cx="2375941" cy="1569660"/>
          </a:xfrm>
          <a:prstGeom prst="rect">
            <a:avLst/>
          </a:prstGeom>
          <a:noFill/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Comic Sans MS" panose="030F0702030302020204" pitchFamily="66" charset="0"/>
              </a:rPr>
              <a:t>WMS1: Languages connect us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398379" y="3069878"/>
            <a:ext cx="2543688" cy="3046988"/>
          </a:xfrm>
          <a:prstGeom prst="rect">
            <a:avLst/>
          </a:prstGeom>
          <a:noFill/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Comic Sans MS" panose="030F0702030302020204" pitchFamily="66" charset="0"/>
              </a:rPr>
              <a:t>WMS4: Literature fires imagination and inspires creativity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20111" y="2773332"/>
            <a:ext cx="2973476" cy="3600986"/>
          </a:xfrm>
          <a:prstGeom prst="rect">
            <a:avLst/>
          </a:prstGeom>
          <a:noFill/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Comic Sans MS" panose="030F0702030302020204" pitchFamily="66" charset="0"/>
              </a:rPr>
              <a:t>WMS2: </a:t>
            </a:r>
            <a:r>
              <a:rPr lang="en-GB" sz="3200" dirty="0">
                <a:latin typeface="Comic Sans MS" panose="030F0702030302020204" pitchFamily="66" charset="0"/>
              </a:rPr>
              <a:t>Understanding language is the key to understanding the world around us</a:t>
            </a:r>
            <a:endParaRPr lang="en-GB" sz="3600" dirty="0">
              <a:latin typeface="Comic Sans MS" panose="030F0702030302020204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45525" y="2773332"/>
            <a:ext cx="3109212" cy="3600986"/>
          </a:xfrm>
          <a:prstGeom prst="rect">
            <a:avLst/>
          </a:prstGeom>
          <a:noFill/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Comic Sans MS" panose="030F0702030302020204" pitchFamily="66" charset="0"/>
              </a:rPr>
              <a:t>WMS3: Expressing ourselves through language is key to communication</a:t>
            </a:r>
          </a:p>
        </p:txBody>
      </p:sp>
      <p:pic>
        <p:nvPicPr>
          <p:cNvPr id="10" name="Picture 9" descr="Multicultural Kids Clip Art by LdyDitto | Teachers Pay ...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37"/>
          <a:stretch/>
        </p:blipFill>
        <p:spPr>
          <a:xfrm>
            <a:off x="651556" y="2898790"/>
            <a:ext cx="1550608" cy="1611733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9" name="Picture 8" descr="Down the Peter Rabbit Hole: Literary Adventures for Little ...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6436" y="1430081"/>
            <a:ext cx="1333290" cy="1520285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8" name="Picture 7" descr="Free vector graphic: Earphones, Boy, Headphone - Free ...">
            <a:extLst>
              <a:ext uri="{FF2B5EF4-FFF2-40B4-BE49-F238E27FC236}">
                <a16:creationId xmlns:a16="http://schemas.microsoft.com/office/drawing/2014/main" id="{F0236D15-68C4-63AA-B50E-BB2853FB31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3935" y="1590644"/>
            <a:ext cx="796231" cy="1086833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11" name="Picture 10" descr="A CANARY'S DIARY: ReWinD RuN">
            <a:extLst>
              <a:ext uri="{FF2B5EF4-FFF2-40B4-BE49-F238E27FC236}">
                <a16:creationId xmlns:a16="http://schemas.microsoft.com/office/drawing/2014/main" id="{C118FF16-FE10-8D18-7AD7-EFACB03770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6240" y="1499250"/>
            <a:ext cx="960587" cy="1207756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17" name="Picture 16" descr="cinco pasos muy sencillos para corregir la letra de ...">
            <a:extLst>
              <a:ext uri="{FF2B5EF4-FFF2-40B4-BE49-F238E27FC236}">
                <a16:creationId xmlns:a16="http://schemas.microsoft.com/office/drawing/2014/main" id="{B9FA1107-BBF8-F2DD-B903-C2BC407EBE3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8607" y="1525195"/>
            <a:ext cx="1129645" cy="1181811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21" name="Picture 20" descr="Free photo Kids The Speech Bubble Clipart Colorful Boy ...">
            <a:extLst>
              <a:ext uri="{FF2B5EF4-FFF2-40B4-BE49-F238E27FC236}">
                <a16:creationId xmlns:a16="http://schemas.microsoft.com/office/drawing/2014/main" id="{F753D006-7204-F997-A00B-4C7040708B4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6173" y="1514726"/>
            <a:ext cx="1027107" cy="1209841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12" name="Picture 11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5989A471-643C-8700-E645-D42006A99717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244901" y="91253"/>
            <a:ext cx="1697166" cy="707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662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355FBD-C08D-E382-580C-A42DF69B8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FA476BBC-72A0-E85E-111D-1EEA61CB17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A8588DAF-1FD1-38EE-6BED-C6AE8AEFD891}"/>
              </a:ext>
            </a:extLst>
          </p:cNvPr>
          <p:cNvSpPr txBox="1">
            <a:spLocks/>
          </p:cNvSpPr>
          <p:nvPr/>
        </p:nvSpPr>
        <p:spPr>
          <a:xfrm>
            <a:off x="2221605" y="546774"/>
            <a:ext cx="7137699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Our first lecture</a:t>
            </a:r>
          </a:p>
        </p:txBody>
      </p:sp>
      <p:pic>
        <p:nvPicPr>
          <p:cNvPr id="2" name="Picture 1" descr="A person sitting at a desk&#10;&#10;AI-generated content may be incorrect.">
            <a:extLst>
              <a:ext uri="{FF2B5EF4-FFF2-40B4-BE49-F238E27FC236}">
                <a16:creationId xmlns:a16="http://schemas.microsoft.com/office/drawing/2014/main" id="{CCDCC9FF-01B9-4B14-965B-CA324A932E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715" y="1633742"/>
            <a:ext cx="4383633" cy="2462280"/>
          </a:xfrm>
          <a:prstGeom prst="rect">
            <a:avLst/>
          </a:prstGeom>
          <a:ln w="76200">
            <a:solidFill>
              <a:srgbClr val="186FE2"/>
            </a:solidFill>
          </a:ln>
        </p:spPr>
      </p:pic>
      <p:pic>
        <p:nvPicPr>
          <p:cNvPr id="4" name="Picture 2" descr="Scarborough's Reading Rope">
            <a:extLst>
              <a:ext uri="{FF2B5EF4-FFF2-40B4-BE49-F238E27FC236}">
                <a16:creationId xmlns:a16="http://schemas.microsoft.com/office/drawing/2014/main" id="{941176C3-3B38-FE68-A7D2-74D6362F37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6751" y="3993118"/>
            <a:ext cx="4373397" cy="2462280"/>
          </a:xfrm>
          <a:prstGeom prst="rect">
            <a:avLst/>
          </a:prstGeom>
          <a:noFill/>
          <a:ln w="76200">
            <a:solidFill>
              <a:srgbClr val="186FE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1E33AA-D94A-7B5F-2561-01643D4BC92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0861" y="1633742"/>
            <a:ext cx="3348443" cy="2262970"/>
          </a:xfrm>
          <a:prstGeom prst="rect">
            <a:avLst/>
          </a:prstGeom>
          <a:ln w="76200">
            <a:solidFill>
              <a:srgbClr val="186FE2"/>
            </a:solidFill>
          </a:ln>
        </p:spPr>
      </p:pic>
      <p:pic>
        <p:nvPicPr>
          <p:cNvPr id="7" name="Picture 6" descr="A group of words on a white background&#10;&#10;AI-generated content may be incorrect.">
            <a:extLst>
              <a:ext uri="{FF2B5EF4-FFF2-40B4-BE49-F238E27FC236}">
                <a16:creationId xmlns:a16="http://schemas.microsoft.com/office/drawing/2014/main" id="{9FC7931F-E873-03EB-59C1-7DF688BACC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435" y="3762396"/>
            <a:ext cx="3811440" cy="2709046"/>
          </a:xfrm>
          <a:prstGeom prst="rect">
            <a:avLst/>
          </a:prstGeom>
          <a:ln w="57150">
            <a:solidFill>
              <a:srgbClr val="186FE2"/>
            </a:solidFill>
          </a:ln>
        </p:spPr>
      </p:pic>
    </p:spTree>
    <p:extLst>
      <p:ext uri="{BB962C8B-B14F-4D97-AF65-F5344CB8AC3E}">
        <p14:creationId xmlns:p14="http://schemas.microsoft.com/office/powerpoint/2010/main" val="3450807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A2116-D86F-4F67-8149-588D4C81D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116" y="312173"/>
            <a:ext cx="9188963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You learnt that the key aim of early reading teaching  is for pupils to develop fluency and accuracy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3A9193-9D62-4465-BC73-6308ED3945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014" y="1824318"/>
            <a:ext cx="3167622" cy="45735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A46699-DF5B-4FF7-B060-0AAA0FDD8F21}"/>
              </a:ext>
            </a:extLst>
          </p:cNvPr>
          <p:cNvSpPr txBox="1"/>
          <p:nvPr/>
        </p:nvSpPr>
        <p:spPr>
          <a:xfrm>
            <a:off x="3824482" y="1959554"/>
            <a:ext cx="7632412" cy="584775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1600" dirty="0"/>
              <a:t>Fluency is the ability to read aloud with expression to demonstrate an understanding of the author’s message</a:t>
            </a:r>
            <a:r>
              <a:rPr lang="en-US" sz="1600" b="1" dirty="0"/>
              <a:t>.</a:t>
            </a:r>
            <a:endParaRPr lang="en-GB" sz="16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342097-5300-4D99-8EC4-3C394C51D98D}"/>
              </a:ext>
            </a:extLst>
          </p:cNvPr>
          <p:cNvSpPr txBox="1"/>
          <p:nvPr/>
        </p:nvSpPr>
        <p:spPr>
          <a:xfrm>
            <a:off x="3824482" y="3440000"/>
            <a:ext cx="7632412" cy="1077218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1600" dirty="0"/>
              <a:t>Developing fluency and accuracy are important learning goals for any reader.  </a:t>
            </a:r>
          </a:p>
          <a:p>
            <a:pPr algn="just"/>
            <a:r>
              <a:rPr lang="en-US" sz="1600" dirty="0"/>
              <a:t>At first, the mechanical process of decoding requires a lot of attention where learners develop knowledge and understanding of the alphabetic system and the sounds and structures of spoken language.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928FDA-4365-4FCC-89A2-D211AA3B8CFE}"/>
              </a:ext>
            </a:extLst>
          </p:cNvPr>
          <p:cNvSpPr txBox="1"/>
          <p:nvPr/>
        </p:nvSpPr>
        <p:spPr>
          <a:xfrm>
            <a:off x="3824482" y="5723785"/>
            <a:ext cx="7632412" cy="584775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1600" dirty="0"/>
              <a:t>However, it is possible for readers to develop fluency and accuracy </a:t>
            </a:r>
            <a:r>
              <a:rPr lang="en-US" sz="1600" u="sng" dirty="0"/>
              <a:t>without understanding what they are reading</a:t>
            </a:r>
            <a:r>
              <a:rPr lang="en-US" sz="1600" dirty="0"/>
              <a:t>.  </a:t>
            </a:r>
            <a:endParaRPr lang="en-GB" sz="1600" b="1" dirty="0">
              <a:solidFill>
                <a:schemeClr val="accent5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57DAF8F-4ED3-4D32-A04C-D6CF2B1CC9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2588" y="4769569"/>
            <a:ext cx="1649657" cy="6433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625302E-8B0F-46D9-881F-13395633D6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8984" y="2588737"/>
            <a:ext cx="824781" cy="824781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9048DC-CB17-4FCA-881A-A9D64064DB5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742" y="4705575"/>
            <a:ext cx="1274580" cy="829852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2ECB5CB-C5FD-4A95-83C1-4C6B1B602A6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1253456" y="6047798"/>
            <a:ext cx="879079" cy="81020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F80E2C78-B2C5-1542-7950-936BADB0E58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94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cial Audiences and How Brands ...">
            <a:extLst>
              <a:ext uri="{FF2B5EF4-FFF2-40B4-BE49-F238E27FC236}">
                <a16:creationId xmlns:a16="http://schemas.microsoft.com/office/drawing/2014/main" id="{AE2E669F-BC47-F6C0-505C-6C1714573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69" y="238271"/>
            <a:ext cx="1371616" cy="1371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F6734EA-7F92-2F38-3E14-A6484E976215}"/>
              </a:ext>
            </a:extLst>
          </p:cNvPr>
          <p:cNvSpPr txBox="1"/>
          <p:nvPr/>
        </p:nvSpPr>
        <p:spPr>
          <a:xfrm>
            <a:off x="1390918" y="1770498"/>
            <a:ext cx="9515489" cy="48785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dirty="0">
              <a:latin typeface="Comic Sans MS" panose="030F0702030302020204" pitchFamily="66" charset="0"/>
            </a:endParaRP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omic Sans MS" panose="030F0702030302020204" pitchFamily="66" charset="0"/>
              </a:rPr>
              <a:t>Consider the different types of reading activities that occur in classrooms to support children as they learn to read.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omic Sans MS" panose="030F0702030302020204" pitchFamily="66" charset="0"/>
              </a:rPr>
              <a:t>Observe some shared reading.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Learn about the higher order strategies we used when we read and how these are developed in the classroom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Look at how we can develop children’s literacy skills using other areas of the curriculum</a:t>
            </a:r>
            <a:endParaRPr lang="en-GB" sz="32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endParaRPr lang="en-US" sz="2400" dirty="0">
              <a:latin typeface="Comic Sans MS" panose="030F0702030302020204" pitchFamily="66" charset="0"/>
            </a:endParaRPr>
          </a:p>
        </p:txBody>
      </p:sp>
      <p:pic>
        <p:nvPicPr>
          <p:cNvPr id="15" name="Picture 14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BC2096B5-D511-1609-6E3F-7E576F80B6E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894802F1-B6D4-4B42-98A6-8AB9EAC5EFE2}"/>
              </a:ext>
            </a:extLst>
          </p:cNvPr>
          <p:cNvSpPr txBox="1">
            <a:spLocks/>
          </p:cNvSpPr>
          <p:nvPr/>
        </p:nvSpPr>
        <p:spPr>
          <a:xfrm>
            <a:off x="2227331" y="707385"/>
            <a:ext cx="7956222" cy="855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Aims of this session</a:t>
            </a:r>
          </a:p>
        </p:txBody>
      </p:sp>
    </p:spTree>
    <p:extLst>
      <p:ext uri="{BB962C8B-B14F-4D97-AF65-F5344CB8AC3E}">
        <p14:creationId xmlns:p14="http://schemas.microsoft.com/office/powerpoint/2010/main" val="3979785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2150C04-0B74-B9A7-FE9E-19030AB4193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Different types of classroom reading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3398BE-E4FA-328A-96BC-975AAE114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1700" dirty="0">
                <a:latin typeface="Comic Sans MS" panose="030F0702030302020204" pitchFamily="66" charset="0"/>
              </a:rPr>
              <a:t>Reflect upon the different types of activities you remember doing in the classroom when you were a child / pupil?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1700" dirty="0">
              <a:latin typeface="Comic Sans MS" panose="030F0702030302020204" pitchFamily="66" charset="0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1700" dirty="0">
                <a:latin typeface="Comic Sans MS" panose="030F0702030302020204" pitchFamily="66" charset="0"/>
              </a:rPr>
              <a:t>Share your experiences with your group.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cartoon of a person looking at a mirror&#10;&#10;AI-generated content may be incorrect.">
            <a:extLst>
              <a:ext uri="{FF2B5EF4-FFF2-40B4-BE49-F238E27FC236}">
                <a16:creationId xmlns:a16="http://schemas.microsoft.com/office/drawing/2014/main" id="{3D1285B3-0173-C8F3-76B0-E106B9D571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07670" y="1493537"/>
            <a:ext cx="4087368" cy="5027823"/>
          </a:xfrm>
          <a:prstGeom prst="rect">
            <a:avLst/>
          </a:prstGeom>
          <a:noFill/>
        </p:spPr>
      </p:pic>
      <p:pic>
        <p:nvPicPr>
          <p:cNvPr id="7" name="Picture 6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D3DFFD4A-4EAD-CAAC-C9D6-3E88E2979AB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18960" y="279752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0152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1682449" y="4578026"/>
            <a:ext cx="3930774" cy="824390"/>
          </a:xfrm>
          <a:prstGeom prst="rect">
            <a:avLst/>
          </a:prstGeom>
          <a:solidFill>
            <a:srgbClr val="32C4C8"/>
          </a:solidFill>
          <a:ln w="76200" algn="in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Guided reading</a:t>
            </a:r>
            <a:endParaRPr lang="en-GB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6463117" y="4441660"/>
            <a:ext cx="5728883" cy="936223"/>
          </a:xfrm>
          <a:prstGeom prst="rect">
            <a:avLst/>
          </a:prstGeom>
          <a:solidFill>
            <a:srgbClr val="32C4C8"/>
          </a:solidFill>
          <a:ln w="76200" algn="in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Independent reading</a:t>
            </a:r>
          </a:p>
          <a:p>
            <a:pPr algn="ctr"/>
            <a:endParaRPr lang="en-GB" altLang="en-US" sz="4400" dirty="0">
              <a:latin typeface="Comic Sans MS" panose="030F0702030302020204" pitchFamily="66" charset="0"/>
            </a:endParaRPr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7545342" y="3330876"/>
            <a:ext cx="3756792" cy="936223"/>
          </a:xfrm>
          <a:prstGeom prst="rect">
            <a:avLst/>
          </a:prstGeom>
          <a:solidFill>
            <a:srgbClr val="32C4C8"/>
          </a:solidFill>
          <a:ln w="76200" algn="in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Shared reading</a:t>
            </a:r>
            <a:endParaRPr lang="en-GB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1447074" y="3437239"/>
            <a:ext cx="4401524" cy="936223"/>
          </a:xfrm>
          <a:prstGeom prst="rect">
            <a:avLst/>
          </a:prstGeom>
          <a:solidFill>
            <a:srgbClr val="32C4C8"/>
          </a:solidFill>
          <a:ln w="76200" algn="in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Modelled reading</a:t>
            </a:r>
            <a:endParaRPr lang="en-GB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4562735" y="5737111"/>
            <a:ext cx="3066529" cy="936223"/>
          </a:xfrm>
          <a:prstGeom prst="rect">
            <a:avLst/>
          </a:prstGeom>
          <a:solidFill>
            <a:srgbClr val="32C4C8"/>
          </a:solidFill>
          <a:ln w="76200" algn="in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Class story</a:t>
            </a:r>
            <a:endParaRPr lang="en-GB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F384A291-A113-43F2-BE56-6CD0C9925177}"/>
              </a:ext>
            </a:extLst>
          </p:cNvPr>
          <p:cNvSpPr txBox="1">
            <a:spLocks/>
          </p:cNvSpPr>
          <p:nvPr/>
        </p:nvSpPr>
        <p:spPr>
          <a:xfrm>
            <a:off x="375919" y="283391"/>
            <a:ext cx="92138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Different types of classroom reading</a:t>
            </a:r>
          </a:p>
        </p:txBody>
      </p:sp>
      <p:pic>
        <p:nvPicPr>
          <p:cNvPr id="2" name="Picture 1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31BB3B94-8F9D-3CCB-64CD-E83FDD834A5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D790913-46BF-5457-F950-6FD1EDCD3EE6}"/>
              </a:ext>
            </a:extLst>
          </p:cNvPr>
          <p:cNvSpPr txBox="1"/>
          <p:nvPr/>
        </p:nvSpPr>
        <p:spPr>
          <a:xfrm>
            <a:off x="8193469" y="6205277"/>
            <a:ext cx="374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 action="ppaction://hlinkfile"/>
              </a:rPr>
              <a:t>Reading with individual children.doc</a:t>
            </a:r>
            <a:endParaRPr lang="en-GB" dirty="0"/>
          </a:p>
        </p:txBody>
      </p:sp>
      <p:sp>
        <p:nvSpPr>
          <p:cNvPr id="4" name="Text Box 11">
            <a:extLst>
              <a:ext uri="{FF2B5EF4-FFF2-40B4-BE49-F238E27FC236}">
                <a16:creationId xmlns:a16="http://schemas.microsoft.com/office/drawing/2014/main" id="{E8E33EF0-78A9-F738-8CC6-9876688A58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647" y="2032280"/>
            <a:ext cx="6595598" cy="1102806"/>
          </a:xfrm>
          <a:prstGeom prst="rect">
            <a:avLst/>
          </a:prstGeom>
          <a:solidFill>
            <a:srgbClr val="32C4C8"/>
          </a:solidFill>
          <a:ln w="76200" algn="in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Sight reading activities</a:t>
            </a:r>
            <a:endParaRPr lang="en-GB" altLang="en-US" sz="3600" dirty="0">
              <a:latin typeface="Comic Sans MS" panose="030F0702030302020204" pitchFamily="66" charset="0"/>
            </a:endParaRPr>
          </a:p>
        </p:txBody>
      </p:sp>
      <p:sp>
        <p:nvSpPr>
          <p:cNvPr id="5" name="Text Box 11">
            <a:extLst>
              <a:ext uri="{FF2B5EF4-FFF2-40B4-BE49-F238E27FC236}">
                <a16:creationId xmlns:a16="http://schemas.microsoft.com/office/drawing/2014/main" id="{87401031-1EE4-4875-408D-D92C940C88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342" y="2077845"/>
            <a:ext cx="3756792" cy="936223"/>
          </a:xfrm>
          <a:prstGeom prst="rect">
            <a:avLst/>
          </a:prstGeom>
          <a:solidFill>
            <a:srgbClr val="32C4C8"/>
          </a:solidFill>
          <a:ln w="76200" algn="in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altLang="en-US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Phonic activities</a:t>
            </a:r>
            <a:endParaRPr lang="en-GB" altLang="en-US" sz="3600" dirty="0">
              <a:latin typeface="Comic Sans MS" panose="030F0702030302020204" pitchFamily="66" charset="0"/>
            </a:endParaRPr>
          </a:p>
        </p:txBody>
      </p:sp>
      <p:pic>
        <p:nvPicPr>
          <p:cNvPr id="6" name="Picture 5" descr="A group of people with speech bubbles&#10;&#10;AI-generated content may be incorrect.">
            <a:extLst>
              <a:ext uri="{FF2B5EF4-FFF2-40B4-BE49-F238E27FC236}">
                <a16:creationId xmlns:a16="http://schemas.microsoft.com/office/drawing/2014/main" id="{ADEFECFD-464A-5D4A-AFC9-1384A964BA5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47" y="5737111"/>
            <a:ext cx="1002424" cy="96591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A pencil and papers with a blue pen&#10;&#10;AI-generated content may be incorrect.">
            <a:extLst>
              <a:ext uri="{FF2B5EF4-FFF2-40B4-BE49-F238E27FC236}">
                <a16:creationId xmlns:a16="http://schemas.microsoft.com/office/drawing/2014/main" id="{099F565B-D498-38A1-1825-336D7E7D8C0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671" y="5766805"/>
            <a:ext cx="924646" cy="9362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8673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6" grpId="0" animBg="1"/>
      <p:bldP spid="17417" grpId="0" animBg="1"/>
      <p:bldP spid="17419" grpId="0" animBg="1"/>
      <p:bldP spid="11" grpId="0" animBg="1"/>
      <p:bldP spid="14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695360"/>
              </p:ext>
            </p:extLst>
          </p:nvPr>
        </p:nvGraphicFramePr>
        <p:xfrm>
          <a:off x="2091356" y="1693069"/>
          <a:ext cx="9399440" cy="48158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5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83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82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79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335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4269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66411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9512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Type?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Who reads?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Number of pupils?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Reading level?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How often?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Range of text?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Purpose?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297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The class story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Teacher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Whole class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Can be a lot higher than the children’s level if the text is interesting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Daily works best, often at the end of the day as a “treat”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Lots of fiction, but some non-fiction too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For the teacher to model the reading process and for children to enjoy  stories and books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3389676243"/>
                  </a:ext>
                </a:extLst>
              </a:tr>
              <a:tr h="495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Modelled reading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Teacher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Whole class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Just above pupils’ level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Can be used often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Fiction or non-fiction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0" dirty="0">
                          <a:effectLst/>
                        </a:rPr>
                        <a:t>The goal is to model </a:t>
                      </a:r>
                      <a:r>
                        <a:rPr lang="en-GB" sz="1000" dirty="0">
                          <a:effectLst/>
                        </a:rPr>
                        <a:t>specific reading skills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22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Shared reading 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Teacher and pupils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Whole class or group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At the pupils’ level or above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Can be used often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All kinds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To teach specific reading skills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4407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Guided reading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Teacher and/or pupils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3-6 children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Just above the children’s own reading level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Regularly, as often as possible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Fiction or non-fiction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0" dirty="0">
                          <a:effectLst/>
                        </a:rPr>
                        <a:t>The goal is for pupils to become fluent readers who can problem solve strategically and read independently and silently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563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Independent reading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Individual pupil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1 child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The pupil’s own reading level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As often as possible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A range of fiction and non-fiction as children get older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 For child to practise reading, and to develop a love of books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F51A2116-D86F-4F67-8149-588D4C81D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116" y="367506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Different types of classroom reading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DB198E-E2D1-4180-B4BF-2489A7AD7B2F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8751" y="1846217"/>
            <a:ext cx="1190105" cy="1802900"/>
          </a:xfrm>
          <a:prstGeom prst="rect">
            <a:avLst/>
          </a:prstGeom>
        </p:spPr>
      </p:pic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87A36DEC-4DE6-9CD1-644E-1F2687E8812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C40E00-2F01-7B57-363A-D44FD3CB0B72}"/>
              </a:ext>
            </a:extLst>
          </p:cNvPr>
          <p:cNvSpPr txBox="1"/>
          <p:nvPr/>
        </p:nvSpPr>
        <p:spPr>
          <a:xfrm>
            <a:off x="158752" y="4518600"/>
            <a:ext cx="14436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6" action="ppaction://hlinkfile"/>
              </a:rPr>
              <a:t>Different types of classroom reading.docx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799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8358051" cy="123955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Let’s look at some reading in the classroom – Shared Reading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1850292" y="5813272"/>
            <a:ext cx="3538736" cy="764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1000" dirty="0">
                <a:hlinkClick r:id="rId3"/>
              </a:rPr>
              <a:t>https://www.youtube.com/watch?v=jfGjgOc-rJw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endParaRPr lang="en-US" sz="1000" dirty="0"/>
          </a:p>
        </p:txBody>
      </p:sp>
      <p:pic>
        <p:nvPicPr>
          <p:cNvPr id="5" name="Picture 4"/>
          <p:cNvPicPr/>
          <p:nvPr/>
        </p:nvPicPr>
        <p:blipFill rotWithShape="1">
          <a:blip r:embed="rId4"/>
          <a:srcRect l="5751" t="15171" r="28010" b="20836"/>
          <a:stretch/>
        </p:blipFill>
        <p:spPr bwMode="auto">
          <a:xfrm>
            <a:off x="718660" y="2023759"/>
            <a:ext cx="4947034" cy="3229559"/>
          </a:xfrm>
          <a:prstGeom prst="rect">
            <a:avLst/>
          </a:prstGeom>
          <a:ln w="38100"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FAA3679-2E1A-447A-A9DF-269AFC6A8F32}"/>
              </a:ext>
            </a:extLst>
          </p:cNvPr>
          <p:cNvSpPr txBox="1">
            <a:spLocks/>
          </p:cNvSpPr>
          <p:nvPr/>
        </p:nvSpPr>
        <p:spPr>
          <a:xfrm>
            <a:off x="6783411" y="2509530"/>
            <a:ext cx="4588687" cy="2349853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What other reading skills does the teacher  enable the children to develop?</a:t>
            </a:r>
          </a:p>
        </p:txBody>
      </p:sp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2499563C-1C7A-7D65-1D14-EB21D08E1AA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05430" y="442271"/>
            <a:ext cx="2104498" cy="877145"/>
          </a:xfrm>
          <a:prstGeom prst="rect">
            <a:avLst/>
          </a:prstGeom>
        </p:spPr>
      </p:pic>
      <p:pic>
        <p:nvPicPr>
          <p:cNvPr id="9" name="Picture 8" descr="A group of people with speech bubbles&#10;&#10;AI-generated content may be incorrect.">
            <a:extLst>
              <a:ext uri="{FF2B5EF4-FFF2-40B4-BE49-F238E27FC236}">
                <a16:creationId xmlns:a16="http://schemas.microsoft.com/office/drawing/2014/main" id="{D5DEB973-9E2C-ED4C-B470-3B11D79669D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7026" y="4923772"/>
            <a:ext cx="1628404" cy="15691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6100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" y="367506"/>
            <a:ext cx="8945880" cy="13255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Higher order reading skills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EEE90768-56F7-1444-FC5B-7F3154DC78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1770" y="4894760"/>
            <a:ext cx="906978" cy="1317724"/>
          </a:xfrm>
          <a:ln w="28575">
            <a:solidFill>
              <a:srgbClr val="0070C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85EBDB-6481-0DC7-7012-E981B5912FB8}"/>
              </a:ext>
            </a:extLst>
          </p:cNvPr>
          <p:cNvSpPr txBox="1"/>
          <p:nvPr/>
        </p:nvSpPr>
        <p:spPr>
          <a:xfrm>
            <a:off x="1139196" y="1576251"/>
            <a:ext cx="6097627" cy="4832092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Predicting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Sequencing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Comparing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Connecting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Inferring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Deduction and inference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Synthesising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Creating images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Self-questioning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Skimming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Scanning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Determining importance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Summarising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Reading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</a:rPr>
              <a:t>Reading for the “Big Idea”</a:t>
            </a:r>
          </a:p>
        </p:txBody>
      </p:sp>
      <p:pic>
        <p:nvPicPr>
          <p:cNvPr id="6" name="Picture 5" descr="A cartoon owl wearing a graduation cap and magnifying glass&#10;&#10;AI-generated content may be incorrect.">
            <a:extLst>
              <a:ext uri="{FF2B5EF4-FFF2-40B4-BE49-F238E27FC236}">
                <a16:creationId xmlns:a16="http://schemas.microsoft.com/office/drawing/2014/main" id="{A94BB17D-8DBD-FDE8-D46C-486A6FDC527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2584" y="1576251"/>
            <a:ext cx="2096958" cy="2017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A puzzle pieces with a sign&#10;&#10;AI-generated content may be incorrect.">
            <a:extLst>
              <a:ext uri="{FF2B5EF4-FFF2-40B4-BE49-F238E27FC236}">
                <a16:creationId xmlns:a16="http://schemas.microsoft.com/office/drawing/2014/main" id="{908DB90B-FDF8-4200-A243-7459CD13B0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3696" y="3210789"/>
            <a:ext cx="2158905" cy="2250029"/>
          </a:xfrm>
          <a:prstGeom prst="rect">
            <a:avLst/>
          </a:prstGeom>
        </p:spPr>
      </p:pic>
      <p:pic>
        <p:nvPicPr>
          <p:cNvPr id="8" name="Picture 7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1EC5D432-C8EA-A077-B174-52641941713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65582" y="299747"/>
            <a:ext cx="2104498" cy="8771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E1168B-FBF2-5816-07E6-0A5908F9290B}"/>
              </a:ext>
            </a:extLst>
          </p:cNvPr>
          <p:cNvSpPr txBox="1"/>
          <p:nvPr/>
        </p:nvSpPr>
        <p:spPr>
          <a:xfrm>
            <a:off x="7064039" y="6373587"/>
            <a:ext cx="316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 action="ppaction://hlinkfile"/>
              </a:rPr>
              <a:t>Reading Booklet 2.pdf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048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590" y="449296"/>
            <a:ext cx="8876482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Using stories as a stimulus for learning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9080755" y="2391444"/>
            <a:ext cx="3169572" cy="8034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95820">
            <a:off x="9751854" y="1651994"/>
            <a:ext cx="1827373" cy="233746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</p:pic>
      <p:sp>
        <p:nvSpPr>
          <p:cNvPr id="13" name="TextBox 12"/>
          <p:cNvSpPr txBox="1"/>
          <p:nvPr/>
        </p:nvSpPr>
        <p:spPr>
          <a:xfrm rot="20717977">
            <a:off x="6921578" y="3633813"/>
            <a:ext cx="27563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/>
                </a:solidFill>
              </a:rPr>
              <a:t>Read and compare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42026">
            <a:off x="8801342" y="4562164"/>
            <a:ext cx="3111245" cy="1744718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832919" y="2562131"/>
            <a:ext cx="5981472" cy="2235413"/>
          </a:xfrm>
          <a:prstGeom prst="rect">
            <a:avLst/>
          </a:prstGeom>
          <a:solidFill>
            <a:srgbClr val="FFFFFF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/>
            <a:r>
              <a:rPr lang="en-GB" sz="2000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Task </a:t>
            </a:r>
            <a:endParaRPr lang="en-GB" sz="2000" dirty="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000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Read this book and look at the Planning Across AoLEs sheet I have put in the file;</a:t>
            </a:r>
            <a:endParaRPr lang="en-GB" sz="2000" dirty="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000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Look at how I have drawn out parts of the story to use as stimuli for work in other AoLEs;</a:t>
            </a:r>
            <a:endParaRPr lang="en-GB" sz="2000" dirty="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000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Do you think these would work in a Year 1 or 2 classroom?</a:t>
            </a:r>
            <a:endParaRPr lang="en-GB" sz="2000" dirty="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11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11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" name="Picture 6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4B2D37C2-4011-9B72-4D1F-698D410B94B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E01162-5C6C-ED80-F4C9-063BE1973A24}"/>
              </a:ext>
            </a:extLst>
          </p:cNvPr>
          <p:cNvSpPr txBox="1"/>
          <p:nvPr/>
        </p:nvSpPr>
        <p:spPr>
          <a:xfrm>
            <a:off x="1582702" y="5847783"/>
            <a:ext cx="1436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6" action="ppaction://hlinkfile"/>
              </a:rPr>
              <a:t>Sunk.pdf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B739D6-DAF0-976B-A74A-F23311F7B603}"/>
              </a:ext>
            </a:extLst>
          </p:cNvPr>
          <p:cNvSpPr txBox="1"/>
          <p:nvPr/>
        </p:nvSpPr>
        <p:spPr>
          <a:xfrm>
            <a:off x="5068389" y="5677989"/>
            <a:ext cx="3091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7" action="ppaction://hlinkfile"/>
              </a:rPr>
              <a:t>Planning Across AoLEs.docx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527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9080755" y="2391444"/>
            <a:ext cx="3169572" cy="8034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6583">
            <a:off x="5187698" y="2816277"/>
            <a:ext cx="1928363" cy="246664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503583" y="167847"/>
            <a:ext cx="9105672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Brainstorming cross-curricular planning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70641" y="1543302"/>
            <a:ext cx="43007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Language, literacy &amp; communication</a:t>
            </a:r>
          </a:p>
          <a:p>
            <a:r>
              <a:rPr lang="en-GB" dirty="0">
                <a:latin typeface="Comic Sans MS" panose="030F0702030302020204" pitchFamily="66" charset="0"/>
              </a:rPr>
              <a:t>Role play</a:t>
            </a:r>
          </a:p>
          <a:p>
            <a:r>
              <a:rPr lang="en-GB" dirty="0">
                <a:latin typeface="Comic Sans MS" panose="030F0702030302020204" pitchFamily="66" charset="0"/>
              </a:rPr>
              <a:t>Theme specific vocabulary</a:t>
            </a:r>
          </a:p>
          <a:p>
            <a:r>
              <a:rPr lang="en-GB" dirty="0">
                <a:latin typeface="Comic Sans MS" panose="030F0702030302020204" pitchFamily="66" charset="0"/>
              </a:rPr>
              <a:t>Writing letters to put in bottles</a:t>
            </a:r>
          </a:p>
          <a:p>
            <a:r>
              <a:rPr lang="en-GB" dirty="0">
                <a:latin typeface="Comic Sans MS" panose="030F0702030302020204" pitchFamily="66" charset="0"/>
              </a:rPr>
              <a:t>Follow direction</a:t>
            </a:r>
          </a:p>
          <a:p>
            <a:r>
              <a:rPr lang="en-GB" dirty="0">
                <a:latin typeface="Comic Sans MS" panose="030F0702030302020204" pitchFamily="66" charset="0"/>
              </a:rPr>
              <a:t>Writing directions</a:t>
            </a:r>
          </a:p>
          <a:p>
            <a:r>
              <a:rPr lang="en-GB" dirty="0">
                <a:latin typeface="Comic Sans MS" panose="030F0702030302020204" pitchFamily="66" charset="0"/>
              </a:rPr>
              <a:t>Use rhythm: songs and poems</a:t>
            </a:r>
          </a:p>
          <a:p>
            <a:r>
              <a:rPr lang="en-GB" dirty="0">
                <a:latin typeface="Comic Sans MS" panose="030F0702030302020204" pitchFamily="66" charset="0"/>
              </a:rPr>
              <a:t>Welsh vocabulary</a:t>
            </a:r>
          </a:p>
          <a:p>
            <a:r>
              <a:rPr lang="en-GB" dirty="0">
                <a:latin typeface="Comic Sans MS" panose="030F0702030302020204" pitchFamily="66" charset="0"/>
              </a:rPr>
              <a:t>Story about pirates in Welsh?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46323" y="1543302"/>
            <a:ext cx="344230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latin typeface="Comic Sans MS" panose="030F0702030302020204" pitchFamily="66" charset="0"/>
              </a:rPr>
              <a:t>Humanities</a:t>
            </a:r>
          </a:p>
          <a:p>
            <a:pPr algn="r"/>
            <a:r>
              <a:rPr lang="en-GB" dirty="0">
                <a:latin typeface="Comic Sans MS" panose="030F0702030302020204" pitchFamily="66" charset="0"/>
              </a:rPr>
              <a:t>Finding out about local pirates  - visit to the waterfront museum</a:t>
            </a:r>
          </a:p>
          <a:p>
            <a:pPr algn="r"/>
            <a:r>
              <a:rPr lang="en-GB" dirty="0">
                <a:latin typeface="Comic Sans MS" panose="030F0702030302020204" pitchFamily="66" charset="0"/>
              </a:rPr>
              <a:t>Finding out about local shipwrecks</a:t>
            </a:r>
          </a:p>
          <a:p>
            <a:pPr algn="r"/>
            <a:r>
              <a:rPr lang="en-GB" dirty="0">
                <a:latin typeface="Comic Sans MS" panose="030F0702030302020204" pitchFamily="66" charset="0"/>
              </a:rPr>
              <a:t>World geography</a:t>
            </a:r>
          </a:p>
          <a:p>
            <a:pPr algn="r"/>
            <a:r>
              <a:rPr lang="en-GB" dirty="0">
                <a:latin typeface="Comic Sans MS" panose="030F0702030302020204" pitchFamily="66" charset="0"/>
              </a:rPr>
              <a:t>Reading maps</a:t>
            </a:r>
          </a:p>
          <a:p>
            <a:r>
              <a:rPr lang="en-GB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47856" y="5023215"/>
            <a:ext cx="30498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Health &amp; well-being</a:t>
            </a:r>
          </a:p>
          <a:p>
            <a:r>
              <a:rPr lang="en-GB" dirty="0">
                <a:latin typeface="Comic Sans MS" panose="030F0702030302020204" pitchFamily="66" charset="0"/>
              </a:rPr>
              <a:t>Friendship</a:t>
            </a:r>
          </a:p>
          <a:p>
            <a:r>
              <a:rPr lang="en-GB" dirty="0">
                <a:latin typeface="Comic Sans MS" panose="030F0702030302020204" pitchFamily="66" charset="0"/>
              </a:rPr>
              <a:t>Keeping fit &amp; healthy on board ship</a:t>
            </a:r>
          </a:p>
          <a:p>
            <a:r>
              <a:rPr lang="en-GB" dirty="0">
                <a:latin typeface="Comic Sans MS" panose="030F0702030302020204" pitchFamily="66" charset="0"/>
              </a:rPr>
              <a:t>Use large apparatus to build a ship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32735" y="4505408"/>
            <a:ext cx="25132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Maths &amp; numeracy</a:t>
            </a:r>
          </a:p>
          <a:p>
            <a:r>
              <a:rPr lang="en-GB" dirty="0">
                <a:latin typeface="Comic Sans MS" panose="030F0702030302020204" pitchFamily="66" charset="0"/>
              </a:rPr>
              <a:t>Counting golden coins</a:t>
            </a:r>
          </a:p>
          <a:p>
            <a:r>
              <a:rPr lang="en-GB" dirty="0">
                <a:latin typeface="Comic Sans MS" panose="030F0702030302020204" pitchFamily="66" charset="0"/>
              </a:rPr>
              <a:t>Treasure hunt</a:t>
            </a:r>
          </a:p>
          <a:p>
            <a:r>
              <a:rPr lang="en-GB" dirty="0">
                <a:latin typeface="Comic Sans MS" panose="030F0702030302020204" pitchFamily="66" charset="0"/>
              </a:rPr>
              <a:t>Making plans and/or maps</a:t>
            </a:r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9442241" y="4308637"/>
            <a:ext cx="25243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Science and technology</a:t>
            </a:r>
          </a:p>
          <a:p>
            <a:r>
              <a:rPr lang="en-GB" dirty="0">
                <a:latin typeface="Comic Sans MS" panose="030F0702030302020204" pitchFamily="66" charset="0"/>
              </a:rPr>
              <a:t>Floating &amp; sinking</a:t>
            </a:r>
          </a:p>
          <a:p>
            <a:pPr algn="r"/>
            <a:r>
              <a:rPr lang="en-GB" dirty="0">
                <a:latin typeface="Comic Sans MS" panose="030F0702030302020204" pitchFamily="66" charset="0"/>
              </a:rPr>
              <a:t>Different types of animals</a:t>
            </a:r>
          </a:p>
          <a:p>
            <a:pPr algn="r"/>
            <a:r>
              <a:rPr lang="en-GB" dirty="0">
                <a:latin typeface="Comic Sans MS" panose="030F0702030302020204" pitchFamily="66" charset="0"/>
              </a:rPr>
              <a:t>Building a boat</a:t>
            </a:r>
          </a:p>
          <a:p>
            <a:pPr algn="r"/>
            <a:r>
              <a:rPr lang="en-GB" dirty="0">
                <a:latin typeface="Comic Sans MS" panose="030F0702030302020204" pitchFamily="66" charset="0"/>
              </a:rPr>
              <a:t>Designing a flag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7315406" y="4974224"/>
            <a:ext cx="20587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Expressive arts</a:t>
            </a:r>
          </a:p>
          <a:p>
            <a:r>
              <a:rPr lang="en-GB" dirty="0">
                <a:latin typeface="Comic Sans MS" panose="030F0702030302020204" pitchFamily="66" charset="0"/>
              </a:rPr>
              <a:t>Sing sea shanties</a:t>
            </a:r>
          </a:p>
          <a:p>
            <a:pPr algn="r"/>
            <a:r>
              <a:rPr lang="en-GB" dirty="0">
                <a:latin typeface="Comic Sans MS" panose="030F0702030302020204" pitchFamily="66" charset="0"/>
              </a:rPr>
              <a:t>Range of art activities could link to this theme</a:t>
            </a:r>
          </a:p>
        </p:txBody>
      </p:sp>
      <p:pic>
        <p:nvPicPr>
          <p:cNvPr id="13" name="Picture 1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A9A99D40-30D6-FFE8-2739-DF155F53990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988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38C8113-CA13-88C9-6929-6D692F2D1CE4}"/>
              </a:ext>
            </a:extLst>
          </p:cNvPr>
          <p:cNvSpPr txBox="1">
            <a:spLocks/>
          </p:cNvSpPr>
          <p:nvPr/>
        </p:nvSpPr>
        <p:spPr>
          <a:xfrm>
            <a:off x="413946" y="355238"/>
            <a:ext cx="7901940" cy="10140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Curriculum for Wales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3FE610B-9637-0B69-BC55-981247F00D03}"/>
              </a:ext>
            </a:extLst>
          </p:cNvPr>
          <p:cNvSpPr txBox="1"/>
          <p:nvPr/>
        </p:nvSpPr>
        <p:spPr>
          <a:xfrm>
            <a:off x="1884218" y="5886030"/>
            <a:ext cx="5172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https://hwb.gov.wales/curriculum-for-wales/</a:t>
            </a:r>
            <a:endParaRPr lang="en-GB" dirty="0"/>
          </a:p>
          <a:p>
            <a:endParaRPr lang="en-GB" dirty="0"/>
          </a:p>
        </p:txBody>
      </p:sp>
      <p:pic>
        <p:nvPicPr>
          <p:cNvPr id="2" name="Picture 1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D757D826-E4F4-2FAD-4CF6-1D3FDE8C85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D184A3-02A0-67F3-8D80-4F5DDF9916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773" y="2013767"/>
            <a:ext cx="5172364" cy="3568020"/>
          </a:xfrm>
          <a:prstGeom prst="rect">
            <a:avLst/>
          </a:prstGeom>
          <a:ln w="76200">
            <a:solidFill>
              <a:srgbClr val="186FE2"/>
            </a:solidFill>
          </a:ln>
        </p:spPr>
      </p:pic>
      <p:pic>
        <p:nvPicPr>
          <p:cNvPr id="1026" name="Picture 2" descr="Llanwern High School - Curriculum">
            <a:extLst>
              <a:ext uri="{FF2B5EF4-FFF2-40B4-BE49-F238E27FC236}">
                <a16:creationId xmlns:a16="http://schemas.microsoft.com/office/drawing/2014/main" id="{894A244A-4ADA-7715-A143-7644AC0655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531" y="2013767"/>
            <a:ext cx="5997077" cy="3568020"/>
          </a:xfrm>
          <a:prstGeom prst="rect">
            <a:avLst/>
          </a:prstGeom>
          <a:noFill/>
          <a:ln w="76200">
            <a:solidFill>
              <a:srgbClr val="186FE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FF54280-11CC-B774-E174-40420430093B}"/>
              </a:ext>
            </a:extLst>
          </p:cNvPr>
          <p:cNvCxnSpPr/>
          <p:nvPr/>
        </p:nvCxnSpPr>
        <p:spPr>
          <a:xfrm>
            <a:off x="8541518" y="978725"/>
            <a:ext cx="2447108" cy="258644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34ADAE7-11DF-AE36-16C8-060FFCD1306D}"/>
              </a:ext>
            </a:extLst>
          </p:cNvPr>
          <p:cNvCxnSpPr>
            <a:cxnSpLocks/>
          </p:cNvCxnSpPr>
          <p:nvPr/>
        </p:nvCxnSpPr>
        <p:spPr>
          <a:xfrm>
            <a:off x="7811589" y="1053737"/>
            <a:ext cx="822960" cy="2717073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8E0DAA7-AE1C-9D7A-0AAF-508AB300CE48}"/>
              </a:ext>
            </a:extLst>
          </p:cNvPr>
          <p:cNvCxnSpPr>
            <a:cxnSpLocks/>
          </p:cNvCxnSpPr>
          <p:nvPr/>
        </p:nvCxnSpPr>
        <p:spPr>
          <a:xfrm flipH="1">
            <a:off x="6917508" y="1210491"/>
            <a:ext cx="571761" cy="2652167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E3F510F-F385-BC84-3EC9-5B407145B451}"/>
              </a:ext>
            </a:extLst>
          </p:cNvPr>
          <p:cNvSpPr txBox="1"/>
          <p:nvPr/>
        </p:nvSpPr>
        <p:spPr>
          <a:xfrm>
            <a:off x="6723018" y="355238"/>
            <a:ext cx="25341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Using a story as a stimulus</a:t>
            </a:r>
          </a:p>
        </p:txBody>
      </p:sp>
    </p:spTree>
    <p:extLst>
      <p:ext uri="{BB962C8B-B14F-4D97-AF65-F5344CB8AC3E}">
        <p14:creationId xmlns:p14="http://schemas.microsoft.com/office/powerpoint/2010/main" val="216008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4057" y="245307"/>
            <a:ext cx="9116297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This could be useful: overview of the AoLEs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16" t="25290" r="20983" b="16305"/>
          <a:stretch/>
        </p:blipFill>
        <p:spPr>
          <a:xfrm>
            <a:off x="2351315" y="1695923"/>
            <a:ext cx="7848604" cy="5162077"/>
          </a:xfrm>
          <a:ln w="38100">
            <a:solidFill>
              <a:srgbClr val="186FE2"/>
            </a:solidFill>
          </a:ln>
        </p:spPr>
      </p:pic>
    </p:spTree>
    <p:extLst>
      <p:ext uri="{BB962C8B-B14F-4D97-AF65-F5344CB8AC3E}">
        <p14:creationId xmlns:p14="http://schemas.microsoft.com/office/powerpoint/2010/main" val="4232259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944" y="2625375"/>
            <a:ext cx="46863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Languages, </a:t>
            </a:r>
            <a:br>
              <a:rPr lang="en-GB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Literacy &amp; </a:t>
            </a:r>
            <a:br>
              <a:rPr lang="en-GB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Communication:</a:t>
            </a:r>
            <a:br>
              <a:rPr lang="en-GB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Progression Steps</a:t>
            </a:r>
            <a:br>
              <a:rPr lang="en-GB" dirty="0"/>
            </a:br>
            <a:endParaRPr lang="en-GB" b="1" dirty="0"/>
          </a:p>
        </p:txBody>
      </p:sp>
      <p:pic>
        <p:nvPicPr>
          <p:cNvPr id="4" name="Picture 3" descr="cinco pasos muy sencillos para corregir la letra de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2389" y="4155776"/>
            <a:ext cx="2287487" cy="2393121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5" name="Picture 4" descr="A CANARY'S DIARY: ReWinD Ru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2880" y="372721"/>
            <a:ext cx="2066507" cy="2598241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6" name="Picture 5" descr="Free vector graphic: Earphones, Boy, Headphone - Free ...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9387" y="372721"/>
            <a:ext cx="1903513" cy="2598241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7" name="Picture 6" descr="Multicultural Kids Clip Art by LdyDitto | Teachers Pay ...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37"/>
          <a:stretch/>
        </p:blipFill>
        <p:spPr>
          <a:xfrm>
            <a:off x="297832" y="247030"/>
            <a:ext cx="2620628" cy="2723932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8" name="Picture 7" descr="Free photo Kids The Speech Bubble Clipart Colorful Boy ...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9876" y="4155776"/>
            <a:ext cx="2031665" cy="2393121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9" name="Picture 8" descr="Down the Peter Rabbit Hole: Literary Adventures for Little ...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404" y="3650414"/>
            <a:ext cx="2477716" cy="2825218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82FE57-4499-9B51-3B0E-1D864EAB4059}"/>
              </a:ext>
            </a:extLst>
          </p:cNvPr>
          <p:cNvSpPr txBox="1"/>
          <p:nvPr/>
        </p:nvSpPr>
        <p:spPr>
          <a:xfrm>
            <a:off x="3927565" y="5799909"/>
            <a:ext cx="307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 action="ppaction://hlinkpres?slideindex=1&amp;slidetitle="/>
              </a:rPr>
              <a:t>LLC Progression Steps.pptx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8380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6857246" cy="13255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Learning across AoLEs</a:t>
            </a:r>
          </a:p>
        </p:txBody>
      </p:sp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433439" y="2302177"/>
            <a:ext cx="6507291" cy="3284041"/>
          </a:xfrm>
          <a:prstGeom prst="rect">
            <a:avLst/>
          </a:prstGeom>
          <a:solidFill>
            <a:srgbClr val="FFFFFF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Task 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omic Sans MS" panose="030F0702030302020204" pitchFamily="66" charset="0"/>
              </a:rPr>
              <a:t>Think about the story of the Three Bears;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omic Sans MS" panose="030F0702030302020204" pitchFamily="66" charset="0"/>
              </a:rPr>
              <a:t>What aspects of the story could you use to develop each of the AoLEs?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omic Sans MS" panose="030F0702030302020204" pitchFamily="66" charset="0"/>
              </a:rPr>
              <a:t>Complete the Three Bears Planning sheet I have put ion Teams for you.</a:t>
            </a:r>
          </a:p>
          <a:p>
            <a:pPr lvl="0"/>
            <a:endParaRPr lang="en-GB" dirty="0">
              <a:latin typeface="Comic Sans MS" panose="030F0702030302020204" pitchFamily="66" charset="0"/>
            </a:endParaRPr>
          </a:p>
          <a:p>
            <a:pPr lvl="0"/>
            <a:endParaRPr lang="en-GB" dirty="0">
              <a:latin typeface="Comic Sans MS" panose="030F0702030302020204" pitchFamily="66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24138">
            <a:off x="8307183" y="2643486"/>
            <a:ext cx="3258387" cy="225943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F45663FD-38C9-DCA6-EA46-7F83FEEFD01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51DC10-BFC6-1D9F-EB79-7D383D487185}"/>
              </a:ext>
            </a:extLst>
          </p:cNvPr>
          <p:cNvSpPr txBox="1"/>
          <p:nvPr/>
        </p:nvSpPr>
        <p:spPr>
          <a:xfrm>
            <a:off x="7770035" y="5586218"/>
            <a:ext cx="3988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 action="ppaction://hlinkfile"/>
              </a:rPr>
              <a:t>Planning for the Three Bears.docx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482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8072470" cy="123955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Your task for next time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5751" t="15171" r="28010" b="20836"/>
          <a:stretch/>
        </p:blipFill>
        <p:spPr bwMode="auto">
          <a:xfrm>
            <a:off x="718660" y="2023759"/>
            <a:ext cx="4947034" cy="3229559"/>
          </a:xfrm>
          <a:prstGeom prst="rect">
            <a:avLst/>
          </a:prstGeom>
          <a:ln w="38100"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188563-138A-B656-9160-6FAE5A5F4383}"/>
              </a:ext>
            </a:extLst>
          </p:cNvPr>
          <p:cNvSpPr txBox="1"/>
          <p:nvPr/>
        </p:nvSpPr>
        <p:spPr>
          <a:xfrm>
            <a:off x="7102549" y="2023759"/>
            <a:ext cx="4136065" cy="452431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Comic Sans MS" panose="030F0702030302020204" pitchFamily="66" charset="0"/>
              </a:rPr>
              <a:t>Prepare a book for a shared reading session.</a:t>
            </a:r>
          </a:p>
          <a:p>
            <a:pPr algn="ctr"/>
            <a:r>
              <a:rPr lang="en-GB" sz="3200" dirty="0">
                <a:latin typeface="Comic Sans MS" panose="030F0702030302020204" pitchFamily="66" charset="0"/>
              </a:rPr>
              <a:t>Think about the teaching points you could make.</a:t>
            </a:r>
          </a:p>
          <a:p>
            <a:pPr algn="ctr"/>
            <a:r>
              <a:rPr lang="en-GB" sz="3200" dirty="0">
                <a:latin typeface="Comic Sans MS" panose="030F0702030302020204" pitchFamily="66" charset="0"/>
              </a:rPr>
              <a:t>Be prepared to read the book </a:t>
            </a:r>
            <a:r>
              <a:rPr lang="en-GB" sz="3200" b="1" dirty="0">
                <a:latin typeface="Comic Sans MS" panose="030F0702030302020204" pitchFamily="66" charset="0"/>
              </a:rPr>
              <a:t>with</a:t>
            </a:r>
            <a:r>
              <a:rPr lang="en-GB" sz="3200" dirty="0">
                <a:latin typeface="Comic Sans MS" panose="030F0702030302020204" pitchFamily="66" charset="0"/>
              </a:rPr>
              <a:t> your group.</a:t>
            </a:r>
          </a:p>
        </p:txBody>
      </p:sp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9A021C7E-82A0-7F2F-5776-3E7E85B139E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4339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Review Your Own Learning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2152650" y="2226469"/>
          <a:ext cx="788670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F049-C401-4D2C-AE77-0C78743152E2}" type="slidenum">
              <a:rPr lang="en-GB" smtClean="0"/>
              <a:t>19</a:t>
            </a:fld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7725554" y="5184763"/>
            <a:ext cx="2870900" cy="4397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100" dirty="0">
                <a:latin typeface="Comic Sans MS" panose="030F0702030302020204" pitchFamily="66" charset="0"/>
              </a:rPr>
              <a:t>Activity: Self-review</a:t>
            </a:r>
          </a:p>
        </p:txBody>
      </p:sp>
      <p:pic>
        <p:nvPicPr>
          <p:cNvPr id="9" name="Content Placeholder 6" descr="Description Parking icon.sv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15030">
            <a:off x="1935398" y="4204148"/>
            <a:ext cx="1242426" cy="1242426"/>
          </a:xfrm>
          <a:prstGeom prst="rect">
            <a:avLst/>
          </a:prstGeom>
        </p:spPr>
      </p:pic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E9CBD3FF-B68F-85F6-9846-B9AA9CF924E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5695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50" y="728101"/>
            <a:ext cx="8922217" cy="1879927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defRPr/>
            </a:pPr>
            <a:r>
              <a:rPr lang="en-GB" dirty="0">
                <a:latin typeface="Comic Sans MS" panose="030F0702030302020204" pitchFamily="66" charset="0"/>
              </a:rPr>
              <a:t>If you have any questions following today’s session, please contact me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7098" y="4066524"/>
            <a:ext cx="67226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omic Sans MS" panose="030F0702030302020204" pitchFamily="66" charset="0"/>
              </a:rPr>
              <a:t>jayne.morgan@uwtsd.ac.uk</a:t>
            </a:r>
          </a:p>
        </p:txBody>
      </p:sp>
      <p:pic>
        <p:nvPicPr>
          <p:cNvPr id="5" name="Picture 4" descr="Smiley - Wikipedia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839" y="1959997"/>
            <a:ext cx="3239824" cy="3239824"/>
          </a:xfrm>
          <a:prstGeom prst="rect">
            <a:avLst/>
          </a:prstGeom>
        </p:spPr>
      </p:pic>
      <p:pic>
        <p:nvPicPr>
          <p:cNvPr id="6" name="Picture 5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4AF5C098-6474-61AC-6081-E0C60A0CA98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10088777" y="699174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2199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0C5F2-714F-DF7C-5C78-B0164B7B2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202E4-A4BD-DEB2-9944-29A75E985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5770984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Essential reads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7ADEA0-4C70-9787-AF06-FC082C9CD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Dehaene, S. (2009). </a:t>
            </a:r>
            <a:r>
              <a:rPr lang="en-GB" i="1" dirty="0">
                <a:latin typeface="Comic Sans MS" panose="030F0702030302020204" pitchFamily="66" charset="0"/>
              </a:rPr>
              <a:t>Reading in the Brain</a:t>
            </a:r>
            <a:r>
              <a:rPr lang="en-GB" dirty="0">
                <a:latin typeface="Comic Sans MS" panose="030F0702030302020204" pitchFamily="66" charset="0"/>
              </a:rPr>
              <a:t>. London: Penguin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Such, C. (2021). </a:t>
            </a:r>
            <a:r>
              <a:rPr lang="en-GB" i="1" dirty="0">
                <a:latin typeface="Comic Sans MS" panose="030F0702030302020204" pitchFamily="66" charset="0"/>
              </a:rPr>
              <a:t>The Art &amp; Science of Teaching Primary Reading</a:t>
            </a:r>
            <a:r>
              <a:rPr lang="en-GB" dirty="0">
                <a:latin typeface="Comic Sans MS" panose="030F0702030302020204" pitchFamily="66" charset="0"/>
              </a:rPr>
              <a:t>. London: Sage.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Wyse, D. and Hacking, C. (2024).</a:t>
            </a:r>
            <a:r>
              <a:rPr lang="en-GB" i="1" dirty="0">
                <a:latin typeface="Comic Sans MS" panose="030F0702030302020204" pitchFamily="66" charset="0"/>
              </a:rPr>
              <a:t>The Balancing Act.</a:t>
            </a:r>
            <a:r>
              <a:rPr lang="en-GB" dirty="0">
                <a:latin typeface="Comic Sans MS" panose="030F0702030302020204" pitchFamily="66" charset="0"/>
              </a:rPr>
              <a:t> Oxford: Routledge.</a:t>
            </a:r>
          </a:p>
          <a:p>
            <a:endParaRPr lang="en-GB" dirty="0"/>
          </a:p>
        </p:txBody>
      </p:sp>
      <p:pic>
        <p:nvPicPr>
          <p:cNvPr id="3" name="Picture 2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D8CA6578-7458-2CA8-B1EB-5DBBFAA99F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2945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9" y="367506"/>
            <a:ext cx="4477871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Comic Sans MS" panose="030F0702030302020204" pitchFamily="66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B59A2-FB83-452F-8C31-A82B66BA5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sz="3200" dirty="0"/>
              <a:t>​</a:t>
            </a:r>
            <a:r>
              <a:rPr lang="en-GB" sz="3200" dirty="0">
                <a:latin typeface="Comic Sans MS" panose="030F0702030302020204" pitchFamily="66" charset="0"/>
              </a:rPr>
              <a:t>Biddulph, J. (2002). </a:t>
            </a:r>
            <a:r>
              <a:rPr lang="en-GB" sz="3200" i="1" dirty="0">
                <a:latin typeface="Comic Sans MS" panose="030F0702030302020204" pitchFamily="66" charset="0"/>
              </a:rPr>
              <a:t>Theory &amp; Research: Guided Reading.  </a:t>
            </a:r>
            <a:r>
              <a:rPr lang="en-GB" sz="3200" dirty="0">
                <a:latin typeface="Comic Sans MS" panose="030F0702030302020204" pitchFamily="66" charset="0"/>
              </a:rPr>
              <a:t>Learning Media Limited New Zealand</a:t>
            </a:r>
            <a:r>
              <a:rPr lang="en-US" sz="3200" dirty="0">
                <a:latin typeface="Comic Sans MS" panose="030F0702030302020204" pitchFamily="66" charset="0"/>
              </a:rPr>
              <a:t>​</a:t>
            </a:r>
          </a:p>
          <a:p>
            <a:pPr fontAlgn="base"/>
            <a:endParaRPr lang="en-US" sz="3200" dirty="0">
              <a:latin typeface="Comic Sans MS" panose="030F0702030302020204" pitchFamily="66" charset="0"/>
            </a:endParaRPr>
          </a:p>
          <a:p>
            <a:pPr fontAlgn="base"/>
            <a:r>
              <a:rPr lang="en-GB" sz="3200" dirty="0">
                <a:latin typeface="Comic Sans MS" panose="030F0702030302020204" pitchFamily="66" charset="0"/>
              </a:rPr>
              <a:t>Department of Education WA (2013). </a:t>
            </a:r>
            <a:r>
              <a:rPr lang="en-GB" sz="3200" i="1" dirty="0">
                <a:latin typeface="Comic Sans MS" panose="030F0702030302020204" pitchFamily="66" charset="0"/>
              </a:rPr>
              <a:t>Reading resource book. </a:t>
            </a:r>
            <a:r>
              <a:rPr lang="en-GB" sz="3200" dirty="0">
                <a:latin typeface="Comic Sans MS" panose="030F0702030302020204" pitchFamily="66" charset="0"/>
              </a:rPr>
              <a:t>Perth: Government of Western Australia</a:t>
            </a:r>
            <a:r>
              <a:rPr lang="en-US" sz="3200" dirty="0">
                <a:latin typeface="Comic Sans MS" panose="030F0702030302020204" pitchFamily="66" charset="0"/>
              </a:rPr>
              <a:t>​</a:t>
            </a:r>
          </a:p>
          <a:p>
            <a:pPr marL="0" indent="0" fontAlgn="base">
              <a:buNone/>
            </a:pPr>
            <a:endParaRPr lang="en-GB" sz="3200" dirty="0">
              <a:latin typeface="Comic Sans MS" panose="030F0702030302020204" pitchFamily="66" charset="0"/>
            </a:endParaRPr>
          </a:p>
          <a:p>
            <a:pPr fontAlgn="base"/>
            <a:r>
              <a:rPr lang="en-GB" sz="3200" dirty="0">
                <a:latin typeface="Comic Sans MS" panose="030F0702030302020204" pitchFamily="66" charset="0"/>
              </a:rPr>
              <a:t>Pinnell, G.S. &amp; Fountas, I.C. . (2010)  </a:t>
            </a:r>
            <a:r>
              <a:rPr lang="en-GB" sz="3200" i="1" dirty="0">
                <a:latin typeface="Comic Sans MS" panose="030F0702030302020204" pitchFamily="66" charset="0"/>
              </a:rPr>
              <a:t>Research Base for Guided Reading as an Instructional Approach </a:t>
            </a:r>
            <a:r>
              <a:rPr lang="en-GB" sz="3200" dirty="0">
                <a:latin typeface="Comic Sans MS" panose="030F0702030302020204" pitchFamily="66" charset="0"/>
              </a:rPr>
              <a:t>Scholastic</a:t>
            </a:r>
            <a:r>
              <a:rPr lang="en-US" sz="3200" dirty="0">
                <a:latin typeface="Comic Sans MS" panose="030F0702030302020204" pitchFamily="66" charset="0"/>
              </a:rPr>
              <a:t>​</a:t>
            </a:r>
          </a:p>
          <a:p>
            <a:pPr fontAlgn="base"/>
            <a:endParaRPr lang="en-US" sz="3200" dirty="0">
              <a:latin typeface="Comic Sans MS" panose="030F0702030302020204" pitchFamily="66" charset="0"/>
            </a:endParaRPr>
          </a:p>
          <a:p>
            <a:pPr fontAlgn="base"/>
            <a:r>
              <a:rPr lang="en-US" sz="3200" dirty="0">
                <a:latin typeface="Comic Sans MS" panose="030F0702030302020204" pitchFamily="66" charset="0"/>
              </a:rPr>
              <a:t>Such, C. (2021). </a:t>
            </a:r>
            <a:r>
              <a:rPr lang="en-US" sz="3200" i="1" dirty="0">
                <a:latin typeface="Comic Sans MS" panose="030F0702030302020204" pitchFamily="66" charset="0"/>
              </a:rPr>
              <a:t>The Art &amp; Science of Teaching Primary Reading</a:t>
            </a:r>
            <a:r>
              <a:rPr lang="en-US" sz="3200" dirty="0">
                <a:latin typeface="Comic Sans MS" panose="030F0702030302020204" pitchFamily="66" charset="0"/>
              </a:rPr>
              <a:t>. London: Corwin.</a:t>
            </a:r>
          </a:p>
          <a:p>
            <a:pPr fontAlgn="base"/>
            <a:endParaRPr lang="en-US" sz="3200" dirty="0">
              <a:latin typeface="Comic Sans MS" panose="030F0702030302020204" pitchFamily="66" charset="0"/>
            </a:endParaRPr>
          </a:p>
          <a:p>
            <a:pPr fontAlgn="base"/>
            <a:r>
              <a:rPr lang="en-US" sz="3200" dirty="0">
                <a:latin typeface="Comic Sans MS" panose="030F0702030302020204" pitchFamily="66" charset="0"/>
              </a:rPr>
              <a:t>Wyse, D. and Hacking, C. (2024). </a:t>
            </a:r>
            <a:r>
              <a:rPr lang="en-US" sz="3200" i="1" dirty="0">
                <a:latin typeface="Comic Sans MS" panose="030F0702030302020204" pitchFamily="66" charset="0"/>
              </a:rPr>
              <a:t>The Balancing Act: An Evidence-Based Approach to Teaching Phonics, Reading and Writing</a:t>
            </a:r>
            <a:r>
              <a:rPr lang="en-US" sz="3200" dirty="0">
                <a:latin typeface="Comic Sans MS" panose="030F0702030302020204" pitchFamily="66" charset="0"/>
              </a:rPr>
              <a:t>. Abingdon: Routledge.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 descr="A computer screen shot of a blue background&#10;&#10;Description automatically generated">
            <a:extLst>
              <a:ext uri="{FF2B5EF4-FFF2-40B4-BE49-F238E27FC236}">
                <a16:creationId xmlns:a16="http://schemas.microsoft.com/office/drawing/2014/main" id="{9AEE3EFC-CA39-D456-0F4F-0836490422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43" t="38217" r="30494" b="45864"/>
          <a:stretch/>
        </p:blipFill>
        <p:spPr>
          <a:xfrm>
            <a:off x="9936377" y="546774"/>
            <a:ext cx="2104498" cy="8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4055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1053</TotalTime>
  <Words>1344</Words>
  <Application>Microsoft Office PowerPoint</Application>
  <PresentationFormat>Widescreen</PresentationFormat>
  <Paragraphs>235</Paragraphs>
  <Slides>22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Comic Sans MS</vt:lpstr>
      <vt:lpstr>Times New Roman</vt:lpstr>
      <vt:lpstr>Office Theme</vt:lpstr>
      <vt:lpstr>How we develop reading in the classroom</vt:lpstr>
      <vt:lpstr>PowerPoint Presentation</vt:lpstr>
      <vt:lpstr>Curriculum for Wales</vt:lpstr>
      <vt:lpstr>PowerPoint Presentation</vt:lpstr>
      <vt:lpstr>You learnt that the key aim of early reading teaching  is for pupils to develop fluency and accuracy</vt:lpstr>
      <vt:lpstr>PowerPoint Presentation</vt:lpstr>
      <vt:lpstr>Different types of classroom reading</vt:lpstr>
      <vt:lpstr>PowerPoint Presentation</vt:lpstr>
      <vt:lpstr>Different types of classroom reading</vt:lpstr>
      <vt:lpstr>Let’s look at some reading in the classroom – Shared Reading</vt:lpstr>
      <vt:lpstr>Higher order reading skills</vt:lpstr>
      <vt:lpstr>Using stories as a stimulus for learning</vt:lpstr>
      <vt:lpstr>Brainstorming cross-curricular planning</vt:lpstr>
      <vt:lpstr>PowerPoint Presentation</vt:lpstr>
      <vt:lpstr>This could be useful: overview of the AoLEs</vt:lpstr>
      <vt:lpstr>Languages,  Literacy &amp;  Communication: Progression Steps </vt:lpstr>
      <vt:lpstr>Learning across AoLEs</vt:lpstr>
      <vt:lpstr>Your task for next time</vt:lpstr>
      <vt:lpstr>Review Your Own Learning</vt:lpstr>
      <vt:lpstr>If you have any questions following today’s session, please contact me</vt:lpstr>
      <vt:lpstr>Essential reads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292</cp:revision>
  <dcterms:created xsi:type="dcterms:W3CDTF">2018-06-19T15:42:58Z</dcterms:created>
  <dcterms:modified xsi:type="dcterms:W3CDTF">2026-01-19T15:36:25Z</dcterms:modified>
</cp:coreProperties>
</file>