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8"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542" autoAdjust="0"/>
    <p:restoredTop sz="75613" autoAdjust="0"/>
  </p:normalViewPr>
  <p:slideViewPr>
    <p:cSldViewPr snapToGrid="0">
      <p:cViewPr varScale="1">
        <p:scale>
          <a:sx n="59" d="100"/>
          <a:sy n="59" d="100"/>
        </p:scale>
        <p:origin x="181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Sheet1!$C$1</c:f>
              <c:strCache>
                <c:ptCount val="1"/>
                <c:pt idx="0">
                  <c:v>Scores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Sheet1!$B$2:$B$7</c:f>
              <c:strCache>
                <c:ptCount val="6"/>
                <c:pt idx="0">
                  <c:v>Power Distance</c:v>
                </c:pt>
                <c:pt idx="1">
                  <c:v>Individualism</c:v>
                </c:pt>
                <c:pt idx="2">
                  <c:v>Motivation towards achievement and success</c:v>
                </c:pt>
                <c:pt idx="3">
                  <c:v>Uncertainty Avoidance</c:v>
                </c:pt>
                <c:pt idx="4">
                  <c:v>Long term Orientation</c:v>
                </c:pt>
                <c:pt idx="5">
                  <c:v>Indulgence</c:v>
                </c:pt>
              </c:strCache>
            </c:strRef>
          </c:cat>
          <c:val>
            <c:numRef>
              <c:f>Sheet1!$C$2:$C$7</c:f>
              <c:numCache>
                <c:formatCode>General</c:formatCode>
                <c:ptCount val="6"/>
                <c:pt idx="0">
                  <c:v>68</c:v>
                </c:pt>
                <c:pt idx="1">
                  <c:v>47</c:v>
                </c:pt>
                <c:pt idx="2">
                  <c:v>64</c:v>
                </c:pt>
                <c:pt idx="3">
                  <c:v>93</c:v>
                </c:pt>
                <c:pt idx="4">
                  <c:v>49</c:v>
                </c:pt>
                <c:pt idx="5">
                  <c:v>29</c:v>
                </c:pt>
              </c:numCache>
            </c:numRef>
          </c:val>
          <c:extLst>
            <c:ext xmlns:c16="http://schemas.microsoft.com/office/drawing/2014/chart" uri="{C3380CC4-5D6E-409C-BE32-E72D297353CC}">
              <c16:uniqueId val="{00000000-F40B-4B98-95A8-A4B77FB231E1}"/>
            </c:ext>
          </c:extLst>
        </c:ser>
        <c:dLbls>
          <c:dLblPos val="outEnd"/>
          <c:showLegendKey val="0"/>
          <c:showVal val="1"/>
          <c:showCatName val="0"/>
          <c:showSerName val="0"/>
          <c:showPercent val="0"/>
          <c:showBubbleSize val="0"/>
        </c:dLbls>
        <c:gapWidth val="219"/>
        <c:overlap val="-27"/>
        <c:axId val="13613504"/>
        <c:axId val="204917584"/>
      </c:barChart>
      <c:catAx>
        <c:axId val="136135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204917584"/>
        <c:crosses val="autoZero"/>
        <c:auto val="1"/>
        <c:lblAlgn val="ctr"/>
        <c:lblOffset val="100"/>
        <c:noMultiLvlLbl val="0"/>
      </c:catAx>
      <c:valAx>
        <c:axId val="204917584"/>
        <c:scaling>
          <c:orientation val="minMax"/>
        </c:scaling>
        <c:delete val="1"/>
        <c:axPos val="l"/>
        <c:numFmt formatCode="General" sourceLinked="1"/>
        <c:majorTickMark val="none"/>
        <c:minorTickMark val="none"/>
        <c:tickLblPos val="nextTo"/>
        <c:crossAx val="13613504"/>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9B88DD-7734-4C52-8D63-BA793B209E1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1C17D3C-C993-46D6-9683-8FE963401B93}">
      <dgm:prSet/>
      <dgm:spPr/>
      <dgm:t>
        <a:bodyPr/>
        <a:lstStyle/>
        <a:p>
          <a:pPr rtl="0"/>
          <a:r>
            <a:rPr lang="en-US" dirty="0"/>
            <a:t>Leaders use conflict management to identify and respond to disagreements, disputes, and issues between parties in the most efficient, fair, and event sensible way</a:t>
          </a:r>
        </a:p>
      </dgm:t>
    </dgm:pt>
    <dgm:pt modelId="{F8B18D12-C9B6-47A7-8D20-9F45E4CF9113}" type="parTrans" cxnId="{93A5EEE9-FA65-4BC3-BBF2-E61BEAEA51F2}">
      <dgm:prSet/>
      <dgm:spPr/>
      <dgm:t>
        <a:bodyPr/>
        <a:lstStyle/>
        <a:p>
          <a:endParaRPr lang="en-US"/>
        </a:p>
      </dgm:t>
    </dgm:pt>
    <dgm:pt modelId="{51AF065E-C0A6-4ED4-8C31-67995BFAF25B}" type="sibTrans" cxnId="{93A5EEE9-FA65-4BC3-BBF2-E61BEAEA51F2}">
      <dgm:prSet/>
      <dgm:spPr/>
      <dgm:t>
        <a:bodyPr/>
        <a:lstStyle/>
        <a:p>
          <a:endParaRPr lang="en-US"/>
        </a:p>
      </dgm:t>
    </dgm:pt>
    <dgm:pt modelId="{8851FDD9-2585-43AF-A3A0-B62F91E12891}">
      <dgm:prSet/>
      <dgm:spPr/>
      <dgm:t>
        <a:bodyPr/>
        <a:lstStyle/>
        <a:p>
          <a:pPr rtl="0"/>
          <a:r>
            <a:rPr lang="en-US" dirty="0"/>
            <a:t>Leaders seek to control any negative outcome and make parties gain positive outcomes</a:t>
          </a:r>
        </a:p>
      </dgm:t>
    </dgm:pt>
    <dgm:pt modelId="{477654B2-FB56-4930-9292-C0276C67296F}" type="parTrans" cxnId="{B01CF426-0B71-4522-983B-6CD3A0711283}">
      <dgm:prSet/>
      <dgm:spPr/>
      <dgm:t>
        <a:bodyPr/>
        <a:lstStyle/>
        <a:p>
          <a:endParaRPr lang="en-US"/>
        </a:p>
      </dgm:t>
    </dgm:pt>
    <dgm:pt modelId="{3D2A2D64-6F24-4933-96A2-9EF26EDD2925}" type="sibTrans" cxnId="{B01CF426-0B71-4522-983B-6CD3A0711283}">
      <dgm:prSet/>
      <dgm:spPr/>
      <dgm:t>
        <a:bodyPr/>
        <a:lstStyle/>
        <a:p>
          <a:endParaRPr lang="en-US"/>
        </a:p>
      </dgm:t>
    </dgm:pt>
    <dgm:pt modelId="{FFE364D0-91D7-4CB2-9398-55ADEC543E66}">
      <dgm:prSet/>
      <dgm:spPr/>
      <dgm:t>
        <a:bodyPr/>
        <a:lstStyle/>
        <a:p>
          <a:pPr rtl="0"/>
          <a:r>
            <a:rPr lang="en-US" dirty="0"/>
            <a:t>Some of the outcomes can range from teamwork, improved performance, or creativity</a:t>
          </a:r>
        </a:p>
      </dgm:t>
    </dgm:pt>
    <dgm:pt modelId="{7CB8E9B8-8153-4A9C-977D-92CEA0DC0650}" type="parTrans" cxnId="{169FBAA1-5AE9-413A-B4BA-7FAAADE6280B}">
      <dgm:prSet/>
      <dgm:spPr/>
      <dgm:t>
        <a:bodyPr/>
        <a:lstStyle/>
        <a:p>
          <a:endParaRPr lang="en-US"/>
        </a:p>
      </dgm:t>
    </dgm:pt>
    <dgm:pt modelId="{4957E429-875E-4B9B-993C-40681395DA80}" type="sibTrans" cxnId="{169FBAA1-5AE9-413A-B4BA-7FAAADE6280B}">
      <dgm:prSet/>
      <dgm:spPr/>
      <dgm:t>
        <a:bodyPr/>
        <a:lstStyle/>
        <a:p>
          <a:endParaRPr lang="en-US"/>
        </a:p>
      </dgm:t>
    </dgm:pt>
    <dgm:pt modelId="{E19D9516-0BAD-4C43-8F23-882D872BDB35}">
      <dgm:prSet/>
      <dgm:spPr/>
      <dgm:t>
        <a:bodyPr/>
        <a:lstStyle/>
        <a:p>
          <a:pPr rtl="0"/>
          <a:r>
            <a:rPr lang="en-US" dirty="0"/>
            <a:t>Poland forms one of the countries in Europe with international businesses and leaders</a:t>
          </a:r>
        </a:p>
      </dgm:t>
    </dgm:pt>
    <dgm:pt modelId="{3B69740C-A47B-4ABE-9D1D-3C7E6028BB75}" type="parTrans" cxnId="{69A2C032-701B-4A06-9370-E82F64BB8501}">
      <dgm:prSet/>
      <dgm:spPr/>
      <dgm:t>
        <a:bodyPr/>
        <a:lstStyle/>
        <a:p>
          <a:endParaRPr lang="en-US"/>
        </a:p>
      </dgm:t>
    </dgm:pt>
    <dgm:pt modelId="{01581779-58F8-4EEF-8E02-18308B3A5C73}" type="sibTrans" cxnId="{69A2C032-701B-4A06-9370-E82F64BB8501}">
      <dgm:prSet/>
      <dgm:spPr/>
      <dgm:t>
        <a:bodyPr/>
        <a:lstStyle/>
        <a:p>
          <a:endParaRPr lang="en-US"/>
        </a:p>
      </dgm:t>
    </dgm:pt>
    <dgm:pt modelId="{40481847-1A19-42E5-9761-62D73D5AF1F2}">
      <dgm:prSet/>
      <dgm:spPr/>
      <dgm:t>
        <a:bodyPr/>
        <a:lstStyle/>
        <a:p>
          <a:pPr rtl="0"/>
          <a:r>
            <a:rPr lang="en-US" dirty="0"/>
            <a:t>Both local and expatriates experience conflicts that call upon leaders to manage and achieve harmony work environment</a:t>
          </a:r>
        </a:p>
      </dgm:t>
    </dgm:pt>
    <dgm:pt modelId="{D1AAFB55-DC04-44EE-ACA8-591783EDA7B1}" type="parTrans" cxnId="{B235F1F5-4D9D-40CA-8DB5-AD0F32CA644D}">
      <dgm:prSet/>
      <dgm:spPr/>
      <dgm:t>
        <a:bodyPr/>
        <a:lstStyle/>
        <a:p>
          <a:endParaRPr lang="en-US"/>
        </a:p>
      </dgm:t>
    </dgm:pt>
    <dgm:pt modelId="{260CF355-7FB3-40EA-9830-D313A2B36E55}" type="sibTrans" cxnId="{B235F1F5-4D9D-40CA-8DB5-AD0F32CA644D}">
      <dgm:prSet/>
      <dgm:spPr/>
      <dgm:t>
        <a:bodyPr/>
        <a:lstStyle/>
        <a:p>
          <a:endParaRPr lang="en-US"/>
        </a:p>
      </dgm:t>
    </dgm:pt>
    <dgm:pt modelId="{0B001C8B-0FE9-41C3-B90B-F6D5AB91A744}" type="pres">
      <dgm:prSet presAssocID="{BE9B88DD-7734-4C52-8D63-BA793B209E12}" presName="vert0" presStyleCnt="0">
        <dgm:presLayoutVars>
          <dgm:dir/>
          <dgm:animOne val="branch"/>
          <dgm:animLvl val="lvl"/>
        </dgm:presLayoutVars>
      </dgm:prSet>
      <dgm:spPr/>
    </dgm:pt>
    <dgm:pt modelId="{817586B5-A55A-418D-B68F-E91C72FABA4E}" type="pres">
      <dgm:prSet presAssocID="{A1C17D3C-C993-46D6-9683-8FE963401B93}" presName="thickLine" presStyleLbl="alignNode1" presStyleIdx="0" presStyleCnt="5"/>
      <dgm:spPr/>
    </dgm:pt>
    <dgm:pt modelId="{AB5DB51A-CEE4-44DF-91EF-222256AC491E}" type="pres">
      <dgm:prSet presAssocID="{A1C17D3C-C993-46D6-9683-8FE963401B93}" presName="horz1" presStyleCnt="0"/>
      <dgm:spPr/>
    </dgm:pt>
    <dgm:pt modelId="{C0D963BB-E477-4DFC-8BE7-9EB52D7AE1B0}" type="pres">
      <dgm:prSet presAssocID="{A1C17D3C-C993-46D6-9683-8FE963401B93}" presName="tx1" presStyleLbl="revTx" presStyleIdx="0" presStyleCnt="5"/>
      <dgm:spPr/>
    </dgm:pt>
    <dgm:pt modelId="{538E05F3-22F3-4922-8DCC-3F2EAD1657B8}" type="pres">
      <dgm:prSet presAssocID="{A1C17D3C-C993-46D6-9683-8FE963401B93}" presName="vert1" presStyleCnt="0"/>
      <dgm:spPr/>
    </dgm:pt>
    <dgm:pt modelId="{B42C027D-A9CE-4891-A413-C03A11CAA42C}" type="pres">
      <dgm:prSet presAssocID="{8851FDD9-2585-43AF-A3A0-B62F91E12891}" presName="thickLine" presStyleLbl="alignNode1" presStyleIdx="1" presStyleCnt="5"/>
      <dgm:spPr/>
    </dgm:pt>
    <dgm:pt modelId="{51D166CB-2176-4045-9F57-ECFC8EE95AA7}" type="pres">
      <dgm:prSet presAssocID="{8851FDD9-2585-43AF-A3A0-B62F91E12891}" presName="horz1" presStyleCnt="0"/>
      <dgm:spPr/>
    </dgm:pt>
    <dgm:pt modelId="{05F47F04-2020-4672-B428-0CB6AB6EF68E}" type="pres">
      <dgm:prSet presAssocID="{8851FDD9-2585-43AF-A3A0-B62F91E12891}" presName="tx1" presStyleLbl="revTx" presStyleIdx="1" presStyleCnt="5"/>
      <dgm:spPr/>
    </dgm:pt>
    <dgm:pt modelId="{829A25FD-3050-455C-8BFA-FAEB14D1675D}" type="pres">
      <dgm:prSet presAssocID="{8851FDD9-2585-43AF-A3A0-B62F91E12891}" presName="vert1" presStyleCnt="0"/>
      <dgm:spPr/>
    </dgm:pt>
    <dgm:pt modelId="{AE59A70F-FC8D-4C8B-95B2-90B44F13E3E3}" type="pres">
      <dgm:prSet presAssocID="{FFE364D0-91D7-4CB2-9398-55ADEC543E66}" presName="thickLine" presStyleLbl="alignNode1" presStyleIdx="2" presStyleCnt="5"/>
      <dgm:spPr/>
    </dgm:pt>
    <dgm:pt modelId="{B8C74F5A-BBCF-4FA8-9F1A-8D47156CC3C0}" type="pres">
      <dgm:prSet presAssocID="{FFE364D0-91D7-4CB2-9398-55ADEC543E66}" presName="horz1" presStyleCnt="0"/>
      <dgm:spPr/>
    </dgm:pt>
    <dgm:pt modelId="{56AC5271-1CE5-4E2F-BD5E-60AEF0A3EDC1}" type="pres">
      <dgm:prSet presAssocID="{FFE364D0-91D7-4CB2-9398-55ADEC543E66}" presName="tx1" presStyleLbl="revTx" presStyleIdx="2" presStyleCnt="5"/>
      <dgm:spPr/>
    </dgm:pt>
    <dgm:pt modelId="{74350D9A-9116-442F-83F6-49205600736B}" type="pres">
      <dgm:prSet presAssocID="{FFE364D0-91D7-4CB2-9398-55ADEC543E66}" presName="vert1" presStyleCnt="0"/>
      <dgm:spPr/>
    </dgm:pt>
    <dgm:pt modelId="{99E2FF04-CF00-44F1-ACDD-5F502428DACD}" type="pres">
      <dgm:prSet presAssocID="{E19D9516-0BAD-4C43-8F23-882D872BDB35}" presName="thickLine" presStyleLbl="alignNode1" presStyleIdx="3" presStyleCnt="5"/>
      <dgm:spPr/>
    </dgm:pt>
    <dgm:pt modelId="{C6FBB4EA-1F39-466E-9478-980E090D55BC}" type="pres">
      <dgm:prSet presAssocID="{E19D9516-0BAD-4C43-8F23-882D872BDB35}" presName="horz1" presStyleCnt="0"/>
      <dgm:spPr/>
    </dgm:pt>
    <dgm:pt modelId="{E8C9F15C-57E7-46BC-9D8B-BEF683EC38BB}" type="pres">
      <dgm:prSet presAssocID="{E19D9516-0BAD-4C43-8F23-882D872BDB35}" presName="tx1" presStyleLbl="revTx" presStyleIdx="3" presStyleCnt="5"/>
      <dgm:spPr/>
    </dgm:pt>
    <dgm:pt modelId="{951DABBE-C3FD-4C88-B282-4F7BF75AAD98}" type="pres">
      <dgm:prSet presAssocID="{E19D9516-0BAD-4C43-8F23-882D872BDB35}" presName="vert1" presStyleCnt="0"/>
      <dgm:spPr/>
    </dgm:pt>
    <dgm:pt modelId="{E28CE8ED-EF20-48BA-815E-98F0F9A2E77A}" type="pres">
      <dgm:prSet presAssocID="{40481847-1A19-42E5-9761-62D73D5AF1F2}" presName="thickLine" presStyleLbl="alignNode1" presStyleIdx="4" presStyleCnt="5"/>
      <dgm:spPr/>
    </dgm:pt>
    <dgm:pt modelId="{666BF8FF-69F7-4A6F-9454-54EBC0EDEE42}" type="pres">
      <dgm:prSet presAssocID="{40481847-1A19-42E5-9761-62D73D5AF1F2}" presName="horz1" presStyleCnt="0"/>
      <dgm:spPr/>
    </dgm:pt>
    <dgm:pt modelId="{7D41BCE6-A21B-47EF-B932-B8768CC75A7F}" type="pres">
      <dgm:prSet presAssocID="{40481847-1A19-42E5-9761-62D73D5AF1F2}" presName="tx1" presStyleLbl="revTx" presStyleIdx="4" presStyleCnt="5"/>
      <dgm:spPr/>
    </dgm:pt>
    <dgm:pt modelId="{78E7E317-4979-4421-BACA-68D72124FD1C}" type="pres">
      <dgm:prSet presAssocID="{40481847-1A19-42E5-9761-62D73D5AF1F2}" presName="vert1" presStyleCnt="0"/>
      <dgm:spPr/>
    </dgm:pt>
  </dgm:ptLst>
  <dgm:cxnLst>
    <dgm:cxn modelId="{2EFE3B17-EF49-4063-A180-A69CD3B334EF}" type="presOf" srcId="{8851FDD9-2585-43AF-A3A0-B62F91E12891}" destId="{05F47F04-2020-4672-B428-0CB6AB6EF68E}" srcOrd="0" destOrd="0" presId="urn:microsoft.com/office/officeart/2008/layout/LinedList"/>
    <dgm:cxn modelId="{D5987B1B-4332-40A6-AABA-7C34156EDB47}" type="presOf" srcId="{FFE364D0-91D7-4CB2-9398-55ADEC543E66}" destId="{56AC5271-1CE5-4E2F-BD5E-60AEF0A3EDC1}" srcOrd="0" destOrd="0" presId="urn:microsoft.com/office/officeart/2008/layout/LinedList"/>
    <dgm:cxn modelId="{B01CF426-0B71-4522-983B-6CD3A0711283}" srcId="{BE9B88DD-7734-4C52-8D63-BA793B209E12}" destId="{8851FDD9-2585-43AF-A3A0-B62F91E12891}" srcOrd="1" destOrd="0" parTransId="{477654B2-FB56-4930-9292-C0276C67296F}" sibTransId="{3D2A2D64-6F24-4933-96A2-9EF26EDD2925}"/>
    <dgm:cxn modelId="{69A2C032-701B-4A06-9370-E82F64BB8501}" srcId="{BE9B88DD-7734-4C52-8D63-BA793B209E12}" destId="{E19D9516-0BAD-4C43-8F23-882D872BDB35}" srcOrd="3" destOrd="0" parTransId="{3B69740C-A47B-4ABE-9D1D-3C7E6028BB75}" sibTransId="{01581779-58F8-4EEF-8E02-18308B3A5C73}"/>
    <dgm:cxn modelId="{9A97FA38-A2BC-4F30-B507-192E12BB647D}" type="presOf" srcId="{E19D9516-0BAD-4C43-8F23-882D872BDB35}" destId="{E8C9F15C-57E7-46BC-9D8B-BEF683EC38BB}" srcOrd="0" destOrd="0" presId="urn:microsoft.com/office/officeart/2008/layout/LinedList"/>
    <dgm:cxn modelId="{1F79DA42-7E24-44E3-A50B-651C64D210E4}" type="presOf" srcId="{40481847-1A19-42E5-9761-62D73D5AF1F2}" destId="{7D41BCE6-A21B-47EF-B932-B8768CC75A7F}" srcOrd="0" destOrd="0" presId="urn:microsoft.com/office/officeart/2008/layout/LinedList"/>
    <dgm:cxn modelId="{169FBAA1-5AE9-413A-B4BA-7FAAADE6280B}" srcId="{BE9B88DD-7734-4C52-8D63-BA793B209E12}" destId="{FFE364D0-91D7-4CB2-9398-55ADEC543E66}" srcOrd="2" destOrd="0" parTransId="{7CB8E9B8-8153-4A9C-977D-92CEA0DC0650}" sibTransId="{4957E429-875E-4B9B-993C-40681395DA80}"/>
    <dgm:cxn modelId="{0338CAAA-A167-4116-907A-3D11FE92921E}" type="presOf" srcId="{A1C17D3C-C993-46D6-9683-8FE963401B93}" destId="{C0D963BB-E477-4DFC-8BE7-9EB52D7AE1B0}" srcOrd="0" destOrd="0" presId="urn:microsoft.com/office/officeart/2008/layout/LinedList"/>
    <dgm:cxn modelId="{68D811DC-DD16-4EC3-B7D0-0ED4878FA5FE}" type="presOf" srcId="{BE9B88DD-7734-4C52-8D63-BA793B209E12}" destId="{0B001C8B-0FE9-41C3-B90B-F6D5AB91A744}" srcOrd="0" destOrd="0" presId="urn:microsoft.com/office/officeart/2008/layout/LinedList"/>
    <dgm:cxn modelId="{93A5EEE9-FA65-4BC3-BBF2-E61BEAEA51F2}" srcId="{BE9B88DD-7734-4C52-8D63-BA793B209E12}" destId="{A1C17D3C-C993-46D6-9683-8FE963401B93}" srcOrd="0" destOrd="0" parTransId="{F8B18D12-C9B6-47A7-8D20-9F45E4CF9113}" sibTransId="{51AF065E-C0A6-4ED4-8C31-67995BFAF25B}"/>
    <dgm:cxn modelId="{B235F1F5-4D9D-40CA-8DB5-AD0F32CA644D}" srcId="{BE9B88DD-7734-4C52-8D63-BA793B209E12}" destId="{40481847-1A19-42E5-9761-62D73D5AF1F2}" srcOrd="4" destOrd="0" parTransId="{D1AAFB55-DC04-44EE-ACA8-591783EDA7B1}" sibTransId="{260CF355-7FB3-40EA-9830-D313A2B36E55}"/>
    <dgm:cxn modelId="{5C217444-9F09-4415-B33E-4AE7EAE64A7F}" type="presParOf" srcId="{0B001C8B-0FE9-41C3-B90B-F6D5AB91A744}" destId="{817586B5-A55A-418D-B68F-E91C72FABA4E}" srcOrd="0" destOrd="0" presId="urn:microsoft.com/office/officeart/2008/layout/LinedList"/>
    <dgm:cxn modelId="{CBB9D2EB-A280-494E-91D3-9338C4467186}" type="presParOf" srcId="{0B001C8B-0FE9-41C3-B90B-F6D5AB91A744}" destId="{AB5DB51A-CEE4-44DF-91EF-222256AC491E}" srcOrd="1" destOrd="0" presId="urn:microsoft.com/office/officeart/2008/layout/LinedList"/>
    <dgm:cxn modelId="{5EE736CE-AAC6-4EF2-B93A-B3276EFD23E1}" type="presParOf" srcId="{AB5DB51A-CEE4-44DF-91EF-222256AC491E}" destId="{C0D963BB-E477-4DFC-8BE7-9EB52D7AE1B0}" srcOrd="0" destOrd="0" presId="urn:microsoft.com/office/officeart/2008/layout/LinedList"/>
    <dgm:cxn modelId="{F3A395E4-1AA5-4817-B48E-E06645F72F52}" type="presParOf" srcId="{AB5DB51A-CEE4-44DF-91EF-222256AC491E}" destId="{538E05F3-22F3-4922-8DCC-3F2EAD1657B8}" srcOrd="1" destOrd="0" presId="urn:microsoft.com/office/officeart/2008/layout/LinedList"/>
    <dgm:cxn modelId="{3DB95500-604E-4683-B8C7-955E8247DBAA}" type="presParOf" srcId="{0B001C8B-0FE9-41C3-B90B-F6D5AB91A744}" destId="{B42C027D-A9CE-4891-A413-C03A11CAA42C}" srcOrd="2" destOrd="0" presId="urn:microsoft.com/office/officeart/2008/layout/LinedList"/>
    <dgm:cxn modelId="{58524801-FC41-4750-950C-FC4973708A9F}" type="presParOf" srcId="{0B001C8B-0FE9-41C3-B90B-F6D5AB91A744}" destId="{51D166CB-2176-4045-9F57-ECFC8EE95AA7}" srcOrd="3" destOrd="0" presId="urn:microsoft.com/office/officeart/2008/layout/LinedList"/>
    <dgm:cxn modelId="{F78D985D-1B6A-408E-A143-266DEA38081E}" type="presParOf" srcId="{51D166CB-2176-4045-9F57-ECFC8EE95AA7}" destId="{05F47F04-2020-4672-B428-0CB6AB6EF68E}" srcOrd="0" destOrd="0" presId="urn:microsoft.com/office/officeart/2008/layout/LinedList"/>
    <dgm:cxn modelId="{65FB6D15-ACE9-4830-8212-E811514A6A11}" type="presParOf" srcId="{51D166CB-2176-4045-9F57-ECFC8EE95AA7}" destId="{829A25FD-3050-455C-8BFA-FAEB14D1675D}" srcOrd="1" destOrd="0" presId="urn:microsoft.com/office/officeart/2008/layout/LinedList"/>
    <dgm:cxn modelId="{17C46FD1-8813-43E1-94EB-C11DFCA43AED}" type="presParOf" srcId="{0B001C8B-0FE9-41C3-B90B-F6D5AB91A744}" destId="{AE59A70F-FC8D-4C8B-95B2-90B44F13E3E3}" srcOrd="4" destOrd="0" presId="urn:microsoft.com/office/officeart/2008/layout/LinedList"/>
    <dgm:cxn modelId="{054DEB82-0165-4DDD-8794-E55D9E0739FC}" type="presParOf" srcId="{0B001C8B-0FE9-41C3-B90B-F6D5AB91A744}" destId="{B8C74F5A-BBCF-4FA8-9F1A-8D47156CC3C0}" srcOrd="5" destOrd="0" presId="urn:microsoft.com/office/officeart/2008/layout/LinedList"/>
    <dgm:cxn modelId="{95C4D78D-E1C4-4C34-A5D5-D1B6AE7F65ED}" type="presParOf" srcId="{B8C74F5A-BBCF-4FA8-9F1A-8D47156CC3C0}" destId="{56AC5271-1CE5-4E2F-BD5E-60AEF0A3EDC1}" srcOrd="0" destOrd="0" presId="urn:microsoft.com/office/officeart/2008/layout/LinedList"/>
    <dgm:cxn modelId="{9323E049-80C2-4815-B5B6-4A32918B183E}" type="presParOf" srcId="{B8C74F5A-BBCF-4FA8-9F1A-8D47156CC3C0}" destId="{74350D9A-9116-442F-83F6-49205600736B}" srcOrd="1" destOrd="0" presId="urn:microsoft.com/office/officeart/2008/layout/LinedList"/>
    <dgm:cxn modelId="{D7E6336E-CE11-41C9-A780-EBE257334C96}" type="presParOf" srcId="{0B001C8B-0FE9-41C3-B90B-F6D5AB91A744}" destId="{99E2FF04-CF00-44F1-ACDD-5F502428DACD}" srcOrd="6" destOrd="0" presId="urn:microsoft.com/office/officeart/2008/layout/LinedList"/>
    <dgm:cxn modelId="{4E4F2593-87DD-40EE-ABD7-FD7025528B2E}" type="presParOf" srcId="{0B001C8B-0FE9-41C3-B90B-F6D5AB91A744}" destId="{C6FBB4EA-1F39-466E-9478-980E090D55BC}" srcOrd="7" destOrd="0" presId="urn:microsoft.com/office/officeart/2008/layout/LinedList"/>
    <dgm:cxn modelId="{34E45FED-C016-4037-8299-3A53C41CF50F}" type="presParOf" srcId="{C6FBB4EA-1F39-466E-9478-980E090D55BC}" destId="{E8C9F15C-57E7-46BC-9D8B-BEF683EC38BB}" srcOrd="0" destOrd="0" presId="urn:microsoft.com/office/officeart/2008/layout/LinedList"/>
    <dgm:cxn modelId="{152CB596-7E8D-4495-AFC2-A180231ACDEE}" type="presParOf" srcId="{C6FBB4EA-1F39-466E-9478-980E090D55BC}" destId="{951DABBE-C3FD-4C88-B282-4F7BF75AAD98}" srcOrd="1" destOrd="0" presId="urn:microsoft.com/office/officeart/2008/layout/LinedList"/>
    <dgm:cxn modelId="{D53DFD03-7112-41E7-AE22-9B7B7972F49D}" type="presParOf" srcId="{0B001C8B-0FE9-41C3-B90B-F6D5AB91A744}" destId="{E28CE8ED-EF20-48BA-815E-98F0F9A2E77A}" srcOrd="8" destOrd="0" presId="urn:microsoft.com/office/officeart/2008/layout/LinedList"/>
    <dgm:cxn modelId="{470BB9BE-1AF9-4B8E-B9F6-A8831887BADE}" type="presParOf" srcId="{0B001C8B-0FE9-41C3-B90B-F6D5AB91A744}" destId="{666BF8FF-69F7-4A6F-9454-54EBC0EDEE42}" srcOrd="9" destOrd="0" presId="urn:microsoft.com/office/officeart/2008/layout/LinedList"/>
    <dgm:cxn modelId="{1F9460CF-6373-4825-B31C-91E2B1B76E04}" type="presParOf" srcId="{666BF8FF-69F7-4A6F-9454-54EBC0EDEE42}" destId="{7D41BCE6-A21B-47EF-B932-B8768CC75A7F}" srcOrd="0" destOrd="0" presId="urn:microsoft.com/office/officeart/2008/layout/LinedList"/>
    <dgm:cxn modelId="{C6735992-FF51-41CB-8AAC-B6247170888B}" type="presParOf" srcId="{666BF8FF-69F7-4A6F-9454-54EBC0EDEE42}" destId="{78E7E317-4979-4421-BACA-68D72124FD1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B71DE-7051-47C3-9EC2-D0D403F92144}"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152EB35D-F3AA-4EE4-8771-9935C514CE46}">
      <dgm:prSet/>
      <dgm:spPr/>
      <dgm:t>
        <a:bodyPr/>
        <a:lstStyle/>
        <a:p>
          <a:pPr rtl="0"/>
          <a:r>
            <a:rPr lang="en-US" dirty="0"/>
            <a:t>Frontex and Poland sign the headquarters agreement</a:t>
          </a:r>
        </a:p>
      </dgm:t>
    </dgm:pt>
    <dgm:pt modelId="{DB618ABA-0F18-4AC6-B749-9AA6C61F18AD}" type="parTrans" cxnId="{3D2C79DA-127D-402B-ABAF-09B8D9786F62}">
      <dgm:prSet/>
      <dgm:spPr/>
      <dgm:t>
        <a:bodyPr/>
        <a:lstStyle/>
        <a:p>
          <a:endParaRPr lang="en-US"/>
        </a:p>
      </dgm:t>
    </dgm:pt>
    <dgm:pt modelId="{E25C7C02-8F73-4639-A3E2-3FC002F185D5}" type="sibTrans" cxnId="{3D2C79DA-127D-402B-ABAF-09B8D9786F62}">
      <dgm:prSet/>
      <dgm:spPr/>
      <dgm:t>
        <a:bodyPr/>
        <a:lstStyle/>
        <a:p>
          <a:endParaRPr lang="en-US"/>
        </a:p>
      </dgm:t>
    </dgm:pt>
    <dgm:pt modelId="{401B788A-C394-44C3-A2DD-AA2CB7E74AB1}">
      <dgm:prSet/>
      <dgm:spPr/>
      <dgm:t>
        <a:bodyPr/>
        <a:lstStyle/>
        <a:p>
          <a:pPr rtl="0"/>
          <a:r>
            <a:rPr lang="en-US" dirty="0"/>
            <a:t>Both the Coast Guard Agency (a Polish government) and European Border signed an agreement at the headquarter</a:t>
          </a:r>
        </a:p>
      </dgm:t>
    </dgm:pt>
    <dgm:pt modelId="{D3C68FA9-645B-4FE3-B5F0-AD78D79CFD04}" type="parTrans" cxnId="{BDEAC9DC-6A73-4D65-902B-D55233407F97}">
      <dgm:prSet/>
      <dgm:spPr/>
      <dgm:t>
        <a:bodyPr/>
        <a:lstStyle/>
        <a:p>
          <a:endParaRPr lang="en-US"/>
        </a:p>
      </dgm:t>
    </dgm:pt>
    <dgm:pt modelId="{914CF853-EC31-4346-9D18-B814BAC96CD1}" type="sibTrans" cxnId="{BDEAC9DC-6A73-4D65-902B-D55233407F97}">
      <dgm:prSet/>
      <dgm:spPr/>
      <dgm:t>
        <a:bodyPr/>
        <a:lstStyle/>
        <a:p>
          <a:endParaRPr lang="en-US"/>
        </a:p>
      </dgm:t>
    </dgm:pt>
    <dgm:pt modelId="{CD1ED9FF-C651-43D1-8615-41BC2BA9100A}">
      <dgm:prSet/>
      <dgm:spPr/>
      <dgm:t>
        <a:bodyPr/>
        <a:lstStyle/>
        <a:p>
          <a:pPr rtl="0"/>
          <a:r>
            <a:rPr lang="en-US" dirty="0"/>
            <a:t>The agreement helped settle the conflict between the company leadership and employees in Poland</a:t>
          </a:r>
        </a:p>
      </dgm:t>
    </dgm:pt>
    <dgm:pt modelId="{CD39C76F-F86F-4281-B75A-4F0CF2A3FFAB}" type="parTrans" cxnId="{76C2271A-4DB3-4759-8564-69340B0B9CA1}">
      <dgm:prSet/>
      <dgm:spPr/>
      <dgm:t>
        <a:bodyPr/>
        <a:lstStyle/>
        <a:p>
          <a:endParaRPr lang="en-US"/>
        </a:p>
      </dgm:t>
    </dgm:pt>
    <dgm:pt modelId="{15A3D559-13A9-49E7-A24D-7B7BE309B12A}" type="sibTrans" cxnId="{76C2271A-4DB3-4759-8564-69340B0B9CA1}">
      <dgm:prSet/>
      <dgm:spPr/>
      <dgm:t>
        <a:bodyPr/>
        <a:lstStyle/>
        <a:p>
          <a:endParaRPr lang="en-US"/>
        </a:p>
      </dgm:t>
    </dgm:pt>
    <dgm:pt modelId="{FC67845D-BC48-4A90-9E08-96AD2011935A}">
      <dgm:prSet/>
      <dgm:spPr/>
      <dgm:t>
        <a:bodyPr/>
        <a:lstStyle/>
        <a:p>
          <a:pPr rtl="0"/>
          <a:r>
            <a:rPr lang="en-US" dirty="0"/>
            <a:t>The agreement also made it possible to Frontex company to construct a new headquarter in Poland</a:t>
          </a:r>
        </a:p>
      </dgm:t>
    </dgm:pt>
    <dgm:pt modelId="{BD542B44-F302-404E-A225-8D3C951E16CF}" type="parTrans" cxnId="{4E480DA6-1BAD-4C0B-9D44-9F093FFEBAAD}">
      <dgm:prSet/>
      <dgm:spPr/>
      <dgm:t>
        <a:bodyPr/>
        <a:lstStyle/>
        <a:p>
          <a:endParaRPr lang="en-US"/>
        </a:p>
      </dgm:t>
    </dgm:pt>
    <dgm:pt modelId="{5CF4661C-1A5D-4C09-BE8C-CB7EF73CB34E}" type="sibTrans" cxnId="{4E480DA6-1BAD-4C0B-9D44-9F093FFEBAAD}">
      <dgm:prSet/>
      <dgm:spPr/>
      <dgm:t>
        <a:bodyPr/>
        <a:lstStyle/>
        <a:p>
          <a:endParaRPr lang="en-US"/>
        </a:p>
      </dgm:t>
    </dgm:pt>
    <dgm:pt modelId="{1EC12A63-A5F8-4AD3-A847-862538056BA0}" type="pres">
      <dgm:prSet presAssocID="{E43B71DE-7051-47C3-9EC2-D0D403F92144}" presName="linear" presStyleCnt="0">
        <dgm:presLayoutVars>
          <dgm:animLvl val="lvl"/>
          <dgm:resizeHandles val="exact"/>
        </dgm:presLayoutVars>
      </dgm:prSet>
      <dgm:spPr/>
    </dgm:pt>
    <dgm:pt modelId="{9C3DAE2C-E331-45AD-B3ED-4984BD65779D}" type="pres">
      <dgm:prSet presAssocID="{152EB35D-F3AA-4EE4-8771-9935C514CE46}" presName="parentText" presStyleLbl="node1" presStyleIdx="0" presStyleCnt="4">
        <dgm:presLayoutVars>
          <dgm:chMax val="0"/>
          <dgm:bulletEnabled val="1"/>
        </dgm:presLayoutVars>
      </dgm:prSet>
      <dgm:spPr/>
    </dgm:pt>
    <dgm:pt modelId="{946BB2E3-FA48-4C6F-9020-DFA0F614C4F2}" type="pres">
      <dgm:prSet presAssocID="{E25C7C02-8F73-4639-A3E2-3FC002F185D5}" presName="spacer" presStyleCnt="0"/>
      <dgm:spPr/>
    </dgm:pt>
    <dgm:pt modelId="{962D4FA3-5081-4616-8974-0CF02F5066F5}" type="pres">
      <dgm:prSet presAssocID="{401B788A-C394-44C3-A2DD-AA2CB7E74AB1}" presName="parentText" presStyleLbl="node1" presStyleIdx="1" presStyleCnt="4">
        <dgm:presLayoutVars>
          <dgm:chMax val="0"/>
          <dgm:bulletEnabled val="1"/>
        </dgm:presLayoutVars>
      </dgm:prSet>
      <dgm:spPr/>
    </dgm:pt>
    <dgm:pt modelId="{3926A676-7CFD-4A21-9793-52193EE059FF}" type="pres">
      <dgm:prSet presAssocID="{914CF853-EC31-4346-9D18-B814BAC96CD1}" presName="spacer" presStyleCnt="0"/>
      <dgm:spPr/>
    </dgm:pt>
    <dgm:pt modelId="{F4A1CAD9-64B7-4674-82A9-18932EEA8F0D}" type="pres">
      <dgm:prSet presAssocID="{CD1ED9FF-C651-43D1-8615-41BC2BA9100A}" presName="parentText" presStyleLbl="node1" presStyleIdx="2" presStyleCnt="4">
        <dgm:presLayoutVars>
          <dgm:chMax val="0"/>
          <dgm:bulletEnabled val="1"/>
        </dgm:presLayoutVars>
      </dgm:prSet>
      <dgm:spPr/>
    </dgm:pt>
    <dgm:pt modelId="{2236D22A-7058-40E8-B0DC-5755D07EE301}" type="pres">
      <dgm:prSet presAssocID="{15A3D559-13A9-49E7-A24D-7B7BE309B12A}" presName="spacer" presStyleCnt="0"/>
      <dgm:spPr/>
    </dgm:pt>
    <dgm:pt modelId="{B4F1ABC6-F728-4151-9F98-3D36B0E7B3EE}" type="pres">
      <dgm:prSet presAssocID="{FC67845D-BC48-4A90-9E08-96AD2011935A}" presName="parentText" presStyleLbl="node1" presStyleIdx="3" presStyleCnt="4">
        <dgm:presLayoutVars>
          <dgm:chMax val="0"/>
          <dgm:bulletEnabled val="1"/>
        </dgm:presLayoutVars>
      </dgm:prSet>
      <dgm:spPr/>
    </dgm:pt>
  </dgm:ptLst>
  <dgm:cxnLst>
    <dgm:cxn modelId="{FA340904-9AA9-452A-9711-5590CEFCD96F}" type="presOf" srcId="{401B788A-C394-44C3-A2DD-AA2CB7E74AB1}" destId="{962D4FA3-5081-4616-8974-0CF02F5066F5}" srcOrd="0" destOrd="0" presId="urn:microsoft.com/office/officeart/2005/8/layout/vList2"/>
    <dgm:cxn modelId="{76C2271A-4DB3-4759-8564-69340B0B9CA1}" srcId="{E43B71DE-7051-47C3-9EC2-D0D403F92144}" destId="{CD1ED9FF-C651-43D1-8615-41BC2BA9100A}" srcOrd="2" destOrd="0" parTransId="{CD39C76F-F86F-4281-B75A-4F0CF2A3FFAB}" sibTransId="{15A3D559-13A9-49E7-A24D-7B7BE309B12A}"/>
    <dgm:cxn modelId="{3A36C450-2ED4-4710-A5CB-560CF0298401}" type="presOf" srcId="{E43B71DE-7051-47C3-9EC2-D0D403F92144}" destId="{1EC12A63-A5F8-4AD3-A847-862538056BA0}" srcOrd="0" destOrd="0" presId="urn:microsoft.com/office/officeart/2005/8/layout/vList2"/>
    <dgm:cxn modelId="{85189D74-56BF-495E-A9D0-A132C60DD920}" type="presOf" srcId="{CD1ED9FF-C651-43D1-8615-41BC2BA9100A}" destId="{F4A1CAD9-64B7-4674-82A9-18932EEA8F0D}" srcOrd="0" destOrd="0" presId="urn:microsoft.com/office/officeart/2005/8/layout/vList2"/>
    <dgm:cxn modelId="{4E480DA6-1BAD-4C0B-9D44-9F093FFEBAAD}" srcId="{E43B71DE-7051-47C3-9EC2-D0D403F92144}" destId="{FC67845D-BC48-4A90-9E08-96AD2011935A}" srcOrd="3" destOrd="0" parTransId="{BD542B44-F302-404E-A225-8D3C951E16CF}" sibTransId="{5CF4661C-1A5D-4C09-BE8C-CB7EF73CB34E}"/>
    <dgm:cxn modelId="{ABCC3BCE-ED5A-4376-97C1-41F9D54E42C0}" type="presOf" srcId="{FC67845D-BC48-4A90-9E08-96AD2011935A}" destId="{B4F1ABC6-F728-4151-9F98-3D36B0E7B3EE}" srcOrd="0" destOrd="0" presId="urn:microsoft.com/office/officeart/2005/8/layout/vList2"/>
    <dgm:cxn modelId="{3D2C79DA-127D-402B-ABAF-09B8D9786F62}" srcId="{E43B71DE-7051-47C3-9EC2-D0D403F92144}" destId="{152EB35D-F3AA-4EE4-8771-9935C514CE46}" srcOrd="0" destOrd="0" parTransId="{DB618ABA-0F18-4AC6-B749-9AA6C61F18AD}" sibTransId="{E25C7C02-8F73-4639-A3E2-3FC002F185D5}"/>
    <dgm:cxn modelId="{BDEAC9DC-6A73-4D65-902B-D55233407F97}" srcId="{E43B71DE-7051-47C3-9EC2-D0D403F92144}" destId="{401B788A-C394-44C3-A2DD-AA2CB7E74AB1}" srcOrd="1" destOrd="0" parTransId="{D3C68FA9-645B-4FE3-B5F0-AD78D79CFD04}" sibTransId="{914CF853-EC31-4346-9D18-B814BAC96CD1}"/>
    <dgm:cxn modelId="{C62AF5E8-4DE5-46C0-93E2-FB87124A5056}" type="presOf" srcId="{152EB35D-F3AA-4EE4-8771-9935C514CE46}" destId="{9C3DAE2C-E331-45AD-B3ED-4984BD65779D}" srcOrd="0" destOrd="0" presId="urn:microsoft.com/office/officeart/2005/8/layout/vList2"/>
    <dgm:cxn modelId="{F319A1DD-C305-4737-9CF9-0CDB00BAE84B}" type="presParOf" srcId="{1EC12A63-A5F8-4AD3-A847-862538056BA0}" destId="{9C3DAE2C-E331-45AD-B3ED-4984BD65779D}" srcOrd="0" destOrd="0" presId="urn:microsoft.com/office/officeart/2005/8/layout/vList2"/>
    <dgm:cxn modelId="{5383FB80-6D24-4183-8FC1-68F4444BC15C}" type="presParOf" srcId="{1EC12A63-A5F8-4AD3-A847-862538056BA0}" destId="{946BB2E3-FA48-4C6F-9020-DFA0F614C4F2}" srcOrd="1" destOrd="0" presId="urn:microsoft.com/office/officeart/2005/8/layout/vList2"/>
    <dgm:cxn modelId="{97479620-9085-43FE-87EF-B7A45F7F606B}" type="presParOf" srcId="{1EC12A63-A5F8-4AD3-A847-862538056BA0}" destId="{962D4FA3-5081-4616-8974-0CF02F5066F5}" srcOrd="2" destOrd="0" presId="urn:microsoft.com/office/officeart/2005/8/layout/vList2"/>
    <dgm:cxn modelId="{0D2E5D82-A5FE-4CE8-94A4-E11801FFD804}" type="presParOf" srcId="{1EC12A63-A5F8-4AD3-A847-862538056BA0}" destId="{3926A676-7CFD-4A21-9793-52193EE059FF}" srcOrd="3" destOrd="0" presId="urn:microsoft.com/office/officeart/2005/8/layout/vList2"/>
    <dgm:cxn modelId="{0A5D6840-7068-4A74-9132-FF5D28D63A26}" type="presParOf" srcId="{1EC12A63-A5F8-4AD3-A847-862538056BA0}" destId="{F4A1CAD9-64B7-4674-82A9-18932EEA8F0D}" srcOrd="4" destOrd="0" presId="urn:microsoft.com/office/officeart/2005/8/layout/vList2"/>
    <dgm:cxn modelId="{992E532B-C65B-4152-A8D2-A8521B252188}" type="presParOf" srcId="{1EC12A63-A5F8-4AD3-A847-862538056BA0}" destId="{2236D22A-7058-40E8-B0DC-5755D07EE301}" srcOrd="5" destOrd="0" presId="urn:microsoft.com/office/officeart/2005/8/layout/vList2"/>
    <dgm:cxn modelId="{893F8095-CCB2-48F4-8E12-7D4EF181F38F}" type="presParOf" srcId="{1EC12A63-A5F8-4AD3-A847-862538056BA0}" destId="{B4F1ABC6-F728-4151-9F98-3D36B0E7B3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F3E76C-9776-4A6E-B24F-DA3D8C6F45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1C0DCD7-10CD-447C-8927-EE70C2694AB7}">
      <dgm:prSet/>
      <dgm:spPr/>
      <dgm:t>
        <a:bodyPr/>
        <a:lstStyle/>
        <a:p>
          <a:pPr rtl="0"/>
          <a:r>
            <a:rPr lang="en-US" dirty="0"/>
            <a:t>Cultural sensitivity about the local culture</a:t>
          </a:r>
        </a:p>
      </dgm:t>
    </dgm:pt>
    <dgm:pt modelId="{DD8B6EED-158D-45CD-89EE-25BC68121175}" type="parTrans" cxnId="{18EF245A-82D0-4758-BD2E-4BC44D67E2E4}">
      <dgm:prSet/>
      <dgm:spPr/>
      <dgm:t>
        <a:bodyPr/>
        <a:lstStyle/>
        <a:p>
          <a:endParaRPr lang="en-US"/>
        </a:p>
      </dgm:t>
    </dgm:pt>
    <dgm:pt modelId="{1424F255-0381-46E7-88A2-0A36453DA28A}" type="sibTrans" cxnId="{18EF245A-82D0-4758-BD2E-4BC44D67E2E4}">
      <dgm:prSet/>
      <dgm:spPr/>
      <dgm:t>
        <a:bodyPr/>
        <a:lstStyle/>
        <a:p>
          <a:endParaRPr lang="en-US"/>
        </a:p>
      </dgm:t>
    </dgm:pt>
    <dgm:pt modelId="{3C583E30-F78C-467D-9BC7-DD2046D59A1F}">
      <dgm:prSet/>
      <dgm:spPr/>
      <dgm:t>
        <a:bodyPr/>
        <a:lstStyle/>
        <a:p>
          <a:pPr rtl="0"/>
          <a:r>
            <a:rPr lang="en-US" dirty="0"/>
            <a:t>Awareness of potential sources of cultural noise such as strong use of rules, structures, and following of law</a:t>
          </a:r>
        </a:p>
      </dgm:t>
    </dgm:pt>
    <dgm:pt modelId="{EF916F81-B348-44AF-8A13-47C687688B46}" type="parTrans" cxnId="{F2D55C9B-89A2-468E-90F2-D61B1A608E4A}">
      <dgm:prSet/>
      <dgm:spPr/>
      <dgm:t>
        <a:bodyPr/>
        <a:lstStyle/>
        <a:p>
          <a:endParaRPr lang="en-US"/>
        </a:p>
      </dgm:t>
    </dgm:pt>
    <dgm:pt modelId="{FD169EE7-71A3-484B-9A4C-78A1FF4F966E}" type="sibTrans" cxnId="{F2D55C9B-89A2-468E-90F2-D61B1A608E4A}">
      <dgm:prSet/>
      <dgm:spPr/>
      <dgm:t>
        <a:bodyPr/>
        <a:lstStyle/>
        <a:p>
          <a:endParaRPr lang="en-US"/>
        </a:p>
      </dgm:t>
    </dgm:pt>
    <dgm:pt modelId="{16BB411D-E070-4746-9F80-5549A028F74E}">
      <dgm:prSet/>
      <dgm:spPr/>
      <dgm:t>
        <a:bodyPr/>
        <a:lstStyle/>
        <a:p>
          <a:pPr rtl="0"/>
          <a:r>
            <a:rPr lang="en-US" dirty="0"/>
            <a:t>Work with local human resource managers to draft rules and regulations governing conflict management</a:t>
          </a:r>
        </a:p>
      </dgm:t>
    </dgm:pt>
    <dgm:pt modelId="{2A142BC6-B0BE-42F3-8823-B513B4913262}" type="parTrans" cxnId="{4BFD8499-EB64-4AC6-8A0F-DF1977471C46}">
      <dgm:prSet/>
      <dgm:spPr/>
      <dgm:t>
        <a:bodyPr/>
        <a:lstStyle/>
        <a:p>
          <a:endParaRPr lang="en-US"/>
        </a:p>
      </dgm:t>
    </dgm:pt>
    <dgm:pt modelId="{99483DAC-5ECC-4AD3-AB30-CB420CF8467A}" type="sibTrans" cxnId="{4BFD8499-EB64-4AC6-8A0F-DF1977471C46}">
      <dgm:prSet/>
      <dgm:spPr/>
      <dgm:t>
        <a:bodyPr/>
        <a:lstStyle/>
        <a:p>
          <a:endParaRPr lang="en-US"/>
        </a:p>
      </dgm:t>
    </dgm:pt>
    <dgm:pt modelId="{4E031010-A0A1-48FC-AEDB-865E450CCB2A}">
      <dgm:prSet/>
      <dgm:spPr/>
      <dgm:t>
        <a:bodyPr/>
        <a:lstStyle/>
        <a:p>
          <a:pPr rtl="0"/>
          <a:r>
            <a:rPr lang="en-US" dirty="0"/>
            <a:t>Consider the use of leaders and managers in meetings and negotiations</a:t>
          </a:r>
        </a:p>
      </dgm:t>
    </dgm:pt>
    <dgm:pt modelId="{156BAC5B-DF21-4A85-8AE1-A1A7C71B4055}" type="parTrans" cxnId="{8C6EF1F5-B875-4905-A327-B4161B4286C4}">
      <dgm:prSet/>
      <dgm:spPr/>
      <dgm:t>
        <a:bodyPr/>
        <a:lstStyle/>
        <a:p>
          <a:endParaRPr lang="en-US"/>
        </a:p>
      </dgm:t>
    </dgm:pt>
    <dgm:pt modelId="{174056D5-BBCD-47CE-BF5F-7488C332AA72}" type="sibTrans" cxnId="{8C6EF1F5-B875-4905-A327-B4161B4286C4}">
      <dgm:prSet/>
      <dgm:spPr/>
      <dgm:t>
        <a:bodyPr/>
        <a:lstStyle/>
        <a:p>
          <a:endParaRPr lang="en-US"/>
        </a:p>
      </dgm:t>
    </dgm:pt>
    <dgm:pt modelId="{4E8179D4-5DC1-4272-A155-37C37C9F31ED}" type="pres">
      <dgm:prSet presAssocID="{7DF3E76C-9776-4A6E-B24F-DA3D8C6F4583}" presName="vert0" presStyleCnt="0">
        <dgm:presLayoutVars>
          <dgm:dir/>
          <dgm:animOne val="branch"/>
          <dgm:animLvl val="lvl"/>
        </dgm:presLayoutVars>
      </dgm:prSet>
      <dgm:spPr/>
    </dgm:pt>
    <dgm:pt modelId="{96EED257-AFF5-4D3A-AEE1-6A5ADC2109B5}" type="pres">
      <dgm:prSet presAssocID="{D1C0DCD7-10CD-447C-8927-EE70C2694AB7}" presName="thickLine" presStyleLbl="alignNode1" presStyleIdx="0" presStyleCnt="4"/>
      <dgm:spPr/>
    </dgm:pt>
    <dgm:pt modelId="{05085F0C-AE0A-4A83-9AE3-1D2D13682353}" type="pres">
      <dgm:prSet presAssocID="{D1C0DCD7-10CD-447C-8927-EE70C2694AB7}" presName="horz1" presStyleCnt="0"/>
      <dgm:spPr/>
    </dgm:pt>
    <dgm:pt modelId="{3447A9B4-6982-4C9D-9200-C2E242B3FC54}" type="pres">
      <dgm:prSet presAssocID="{D1C0DCD7-10CD-447C-8927-EE70C2694AB7}" presName="tx1" presStyleLbl="revTx" presStyleIdx="0" presStyleCnt="4"/>
      <dgm:spPr/>
    </dgm:pt>
    <dgm:pt modelId="{994BC765-DA56-48FD-AB5E-144F598FB7AA}" type="pres">
      <dgm:prSet presAssocID="{D1C0DCD7-10CD-447C-8927-EE70C2694AB7}" presName="vert1" presStyleCnt="0"/>
      <dgm:spPr/>
    </dgm:pt>
    <dgm:pt modelId="{10272F46-9632-4712-B43A-A99D2B1199F0}" type="pres">
      <dgm:prSet presAssocID="{3C583E30-F78C-467D-9BC7-DD2046D59A1F}" presName="thickLine" presStyleLbl="alignNode1" presStyleIdx="1" presStyleCnt="4"/>
      <dgm:spPr/>
    </dgm:pt>
    <dgm:pt modelId="{BE0F3F9C-AC97-4DD7-AF50-C4DA6D8246A2}" type="pres">
      <dgm:prSet presAssocID="{3C583E30-F78C-467D-9BC7-DD2046D59A1F}" presName="horz1" presStyleCnt="0"/>
      <dgm:spPr/>
    </dgm:pt>
    <dgm:pt modelId="{FEA1992F-407E-4875-967C-4B29BE6B2BA0}" type="pres">
      <dgm:prSet presAssocID="{3C583E30-F78C-467D-9BC7-DD2046D59A1F}" presName="tx1" presStyleLbl="revTx" presStyleIdx="1" presStyleCnt="4"/>
      <dgm:spPr/>
    </dgm:pt>
    <dgm:pt modelId="{B084F679-7FF5-45E8-8773-DEC9752E6BF0}" type="pres">
      <dgm:prSet presAssocID="{3C583E30-F78C-467D-9BC7-DD2046D59A1F}" presName="vert1" presStyleCnt="0"/>
      <dgm:spPr/>
    </dgm:pt>
    <dgm:pt modelId="{21142E08-65E1-4646-A15F-F43A48CBAF11}" type="pres">
      <dgm:prSet presAssocID="{16BB411D-E070-4746-9F80-5549A028F74E}" presName="thickLine" presStyleLbl="alignNode1" presStyleIdx="2" presStyleCnt="4"/>
      <dgm:spPr/>
    </dgm:pt>
    <dgm:pt modelId="{926F451B-856F-4E56-83BB-D65D87F44B86}" type="pres">
      <dgm:prSet presAssocID="{16BB411D-E070-4746-9F80-5549A028F74E}" presName="horz1" presStyleCnt="0"/>
      <dgm:spPr/>
    </dgm:pt>
    <dgm:pt modelId="{A2E6AF14-189D-42B9-959C-526D9A69774F}" type="pres">
      <dgm:prSet presAssocID="{16BB411D-E070-4746-9F80-5549A028F74E}" presName="tx1" presStyleLbl="revTx" presStyleIdx="2" presStyleCnt="4"/>
      <dgm:spPr/>
    </dgm:pt>
    <dgm:pt modelId="{46E834BA-912E-4491-A9E9-A3103D2C86CA}" type="pres">
      <dgm:prSet presAssocID="{16BB411D-E070-4746-9F80-5549A028F74E}" presName="vert1" presStyleCnt="0"/>
      <dgm:spPr/>
    </dgm:pt>
    <dgm:pt modelId="{22DE3AAA-6EF9-4F9E-B2CB-51D146B91FFB}" type="pres">
      <dgm:prSet presAssocID="{4E031010-A0A1-48FC-AEDB-865E450CCB2A}" presName="thickLine" presStyleLbl="alignNode1" presStyleIdx="3" presStyleCnt="4"/>
      <dgm:spPr/>
    </dgm:pt>
    <dgm:pt modelId="{2492BA3C-8991-4CA4-A2B4-AA31B6ED51FE}" type="pres">
      <dgm:prSet presAssocID="{4E031010-A0A1-48FC-AEDB-865E450CCB2A}" presName="horz1" presStyleCnt="0"/>
      <dgm:spPr/>
    </dgm:pt>
    <dgm:pt modelId="{EEA1A26A-1F2F-4DAC-A0D7-CA8AA4FE7231}" type="pres">
      <dgm:prSet presAssocID="{4E031010-A0A1-48FC-AEDB-865E450CCB2A}" presName="tx1" presStyleLbl="revTx" presStyleIdx="3" presStyleCnt="4"/>
      <dgm:spPr/>
    </dgm:pt>
    <dgm:pt modelId="{80D85982-1AA7-46DC-BDD1-EFFFE179B183}" type="pres">
      <dgm:prSet presAssocID="{4E031010-A0A1-48FC-AEDB-865E450CCB2A}" presName="vert1" presStyleCnt="0"/>
      <dgm:spPr/>
    </dgm:pt>
  </dgm:ptLst>
  <dgm:cxnLst>
    <dgm:cxn modelId="{445C2D67-D8E7-4732-81CE-7F1C5315CCAC}" type="presOf" srcId="{3C583E30-F78C-467D-9BC7-DD2046D59A1F}" destId="{FEA1992F-407E-4875-967C-4B29BE6B2BA0}" srcOrd="0" destOrd="0" presId="urn:microsoft.com/office/officeart/2008/layout/LinedList"/>
    <dgm:cxn modelId="{18EF245A-82D0-4758-BD2E-4BC44D67E2E4}" srcId="{7DF3E76C-9776-4A6E-B24F-DA3D8C6F4583}" destId="{D1C0DCD7-10CD-447C-8927-EE70C2694AB7}" srcOrd="0" destOrd="0" parTransId="{DD8B6EED-158D-45CD-89EE-25BC68121175}" sibTransId="{1424F255-0381-46E7-88A2-0A36453DA28A}"/>
    <dgm:cxn modelId="{E3B6A185-011E-4C21-93EE-C630F36B5D8B}" type="presOf" srcId="{D1C0DCD7-10CD-447C-8927-EE70C2694AB7}" destId="{3447A9B4-6982-4C9D-9200-C2E242B3FC54}" srcOrd="0" destOrd="0" presId="urn:microsoft.com/office/officeart/2008/layout/LinedList"/>
    <dgm:cxn modelId="{0177A198-E162-4EA7-9163-3828AA7CF62C}" type="presOf" srcId="{16BB411D-E070-4746-9F80-5549A028F74E}" destId="{A2E6AF14-189D-42B9-959C-526D9A69774F}" srcOrd="0" destOrd="0" presId="urn:microsoft.com/office/officeart/2008/layout/LinedList"/>
    <dgm:cxn modelId="{4BFD8499-EB64-4AC6-8A0F-DF1977471C46}" srcId="{7DF3E76C-9776-4A6E-B24F-DA3D8C6F4583}" destId="{16BB411D-E070-4746-9F80-5549A028F74E}" srcOrd="2" destOrd="0" parTransId="{2A142BC6-B0BE-42F3-8823-B513B4913262}" sibTransId="{99483DAC-5ECC-4AD3-AB30-CB420CF8467A}"/>
    <dgm:cxn modelId="{F2D55C9B-89A2-468E-90F2-D61B1A608E4A}" srcId="{7DF3E76C-9776-4A6E-B24F-DA3D8C6F4583}" destId="{3C583E30-F78C-467D-9BC7-DD2046D59A1F}" srcOrd="1" destOrd="0" parTransId="{EF916F81-B348-44AF-8A13-47C687688B46}" sibTransId="{FD169EE7-71A3-484B-9A4C-78A1FF4F966E}"/>
    <dgm:cxn modelId="{2D8482AB-90EF-432F-BC74-40135CB73249}" type="presOf" srcId="{4E031010-A0A1-48FC-AEDB-865E450CCB2A}" destId="{EEA1A26A-1F2F-4DAC-A0D7-CA8AA4FE7231}" srcOrd="0" destOrd="0" presId="urn:microsoft.com/office/officeart/2008/layout/LinedList"/>
    <dgm:cxn modelId="{B5E592EA-7850-497A-90FB-67A05F64FE78}" type="presOf" srcId="{7DF3E76C-9776-4A6E-B24F-DA3D8C6F4583}" destId="{4E8179D4-5DC1-4272-A155-37C37C9F31ED}" srcOrd="0" destOrd="0" presId="urn:microsoft.com/office/officeart/2008/layout/LinedList"/>
    <dgm:cxn modelId="{8C6EF1F5-B875-4905-A327-B4161B4286C4}" srcId="{7DF3E76C-9776-4A6E-B24F-DA3D8C6F4583}" destId="{4E031010-A0A1-48FC-AEDB-865E450CCB2A}" srcOrd="3" destOrd="0" parTransId="{156BAC5B-DF21-4A85-8AE1-A1A7C71B4055}" sibTransId="{174056D5-BBCD-47CE-BF5F-7488C332AA72}"/>
    <dgm:cxn modelId="{B7CCB1E1-2770-4C40-94DC-8FD9B588BFDE}" type="presParOf" srcId="{4E8179D4-5DC1-4272-A155-37C37C9F31ED}" destId="{96EED257-AFF5-4D3A-AEE1-6A5ADC2109B5}" srcOrd="0" destOrd="0" presId="urn:microsoft.com/office/officeart/2008/layout/LinedList"/>
    <dgm:cxn modelId="{27EEE93D-A806-4C43-A5D6-182B0DCC1AE1}" type="presParOf" srcId="{4E8179D4-5DC1-4272-A155-37C37C9F31ED}" destId="{05085F0C-AE0A-4A83-9AE3-1D2D13682353}" srcOrd="1" destOrd="0" presId="urn:microsoft.com/office/officeart/2008/layout/LinedList"/>
    <dgm:cxn modelId="{68D7EF63-9A9A-43B3-90A2-43D8A576DA1D}" type="presParOf" srcId="{05085F0C-AE0A-4A83-9AE3-1D2D13682353}" destId="{3447A9B4-6982-4C9D-9200-C2E242B3FC54}" srcOrd="0" destOrd="0" presId="urn:microsoft.com/office/officeart/2008/layout/LinedList"/>
    <dgm:cxn modelId="{62D3A459-77D5-45F6-B91A-A114DC550FC7}" type="presParOf" srcId="{05085F0C-AE0A-4A83-9AE3-1D2D13682353}" destId="{994BC765-DA56-48FD-AB5E-144F598FB7AA}" srcOrd="1" destOrd="0" presId="urn:microsoft.com/office/officeart/2008/layout/LinedList"/>
    <dgm:cxn modelId="{AFCDD570-07A6-497B-A30D-6419DA03BDF6}" type="presParOf" srcId="{4E8179D4-5DC1-4272-A155-37C37C9F31ED}" destId="{10272F46-9632-4712-B43A-A99D2B1199F0}" srcOrd="2" destOrd="0" presId="urn:microsoft.com/office/officeart/2008/layout/LinedList"/>
    <dgm:cxn modelId="{B28122A2-BB85-4793-B4CA-BAE725E589D2}" type="presParOf" srcId="{4E8179D4-5DC1-4272-A155-37C37C9F31ED}" destId="{BE0F3F9C-AC97-4DD7-AF50-C4DA6D8246A2}" srcOrd="3" destOrd="0" presId="urn:microsoft.com/office/officeart/2008/layout/LinedList"/>
    <dgm:cxn modelId="{5097DD21-19A2-4773-94CF-E2081BF31A75}" type="presParOf" srcId="{BE0F3F9C-AC97-4DD7-AF50-C4DA6D8246A2}" destId="{FEA1992F-407E-4875-967C-4B29BE6B2BA0}" srcOrd="0" destOrd="0" presId="urn:microsoft.com/office/officeart/2008/layout/LinedList"/>
    <dgm:cxn modelId="{7ACD3E10-E48B-4E55-B264-661EA7F92DD3}" type="presParOf" srcId="{BE0F3F9C-AC97-4DD7-AF50-C4DA6D8246A2}" destId="{B084F679-7FF5-45E8-8773-DEC9752E6BF0}" srcOrd="1" destOrd="0" presId="urn:microsoft.com/office/officeart/2008/layout/LinedList"/>
    <dgm:cxn modelId="{6A214C77-D15F-4F04-9D92-6F57CA45994E}" type="presParOf" srcId="{4E8179D4-5DC1-4272-A155-37C37C9F31ED}" destId="{21142E08-65E1-4646-A15F-F43A48CBAF11}" srcOrd="4" destOrd="0" presId="urn:microsoft.com/office/officeart/2008/layout/LinedList"/>
    <dgm:cxn modelId="{6E0CE284-F899-4755-AD85-EA64596403C1}" type="presParOf" srcId="{4E8179D4-5DC1-4272-A155-37C37C9F31ED}" destId="{926F451B-856F-4E56-83BB-D65D87F44B86}" srcOrd="5" destOrd="0" presId="urn:microsoft.com/office/officeart/2008/layout/LinedList"/>
    <dgm:cxn modelId="{FEF87892-C699-4430-9689-5677B1208074}" type="presParOf" srcId="{926F451B-856F-4E56-83BB-D65D87F44B86}" destId="{A2E6AF14-189D-42B9-959C-526D9A69774F}" srcOrd="0" destOrd="0" presId="urn:microsoft.com/office/officeart/2008/layout/LinedList"/>
    <dgm:cxn modelId="{CA30CDB0-752D-4791-B4BF-AF61CDF513EE}" type="presParOf" srcId="{926F451B-856F-4E56-83BB-D65D87F44B86}" destId="{46E834BA-912E-4491-A9E9-A3103D2C86CA}" srcOrd="1" destOrd="0" presId="urn:microsoft.com/office/officeart/2008/layout/LinedList"/>
    <dgm:cxn modelId="{26166B8B-367E-485D-9FCF-39B32D6928F8}" type="presParOf" srcId="{4E8179D4-5DC1-4272-A155-37C37C9F31ED}" destId="{22DE3AAA-6EF9-4F9E-B2CB-51D146B91FFB}" srcOrd="6" destOrd="0" presId="urn:microsoft.com/office/officeart/2008/layout/LinedList"/>
    <dgm:cxn modelId="{8D2615C9-9524-42BA-AF6D-BA8A415EAF0D}" type="presParOf" srcId="{4E8179D4-5DC1-4272-A155-37C37C9F31ED}" destId="{2492BA3C-8991-4CA4-A2B4-AA31B6ED51FE}" srcOrd="7" destOrd="0" presId="urn:microsoft.com/office/officeart/2008/layout/LinedList"/>
    <dgm:cxn modelId="{40CEF1F0-3E56-4B20-A0A9-E7B5DDFF8E16}" type="presParOf" srcId="{2492BA3C-8991-4CA4-A2B4-AA31B6ED51FE}" destId="{EEA1A26A-1F2F-4DAC-A0D7-CA8AA4FE7231}" srcOrd="0" destOrd="0" presId="urn:microsoft.com/office/officeart/2008/layout/LinedList"/>
    <dgm:cxn modelId="{DF1FC17F-7D1C-4325-9A18-CA50AB5B034E}" type="presParOf" srcId="{2492BA3C-8991-4CA4-A2B4-AA31B6ED51FE}" destId="{80D85982-1AA7-46DC-BDD1-EFFFE179B18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232B88-BD93-43FF-9CA4-F2506C14F395}" type="doc">
      <dgm:prSet loTypeId="urn:microsoft.com/office/officeart/2005/8/layout/vList2" loCatId="list" qsTypeId="urn:microsoft.com/office/officeart/2005/8/quickstyle/simple1" qsCatId="simple" csTypeId="urn:microsoft.com/office/officeart/2005/8/colors/accent3_1" csCatId="accent3"/>
      <dgm:spPr/>
      <dgm:t>
        <a:bodyPr/>
        <a:lstStyle/>
        <a:p>
          <a:endParaRPr lang="en-US"/>
        </a:p>
      </dgm:t>
    </dgm:pt>
    <dgm:pt modelId="{2F56D777-BCB7-4013-8D8C-1D86D0DC8A38}">
      <dgm:prSet/>
      <dgm:spPr/>
      <dgm:t>
        <a:bodyPr/>
        <a:lstStyle/>
        <a:p>
          <a:pPr rtl="0"/>
          <a:r>
            <a:rPr lang="en-US" dirty="0"/>
            <a:t>Hofstede cross cultural theory play a significant role in shaping how people behave and communicate</a:t>
          </a:r>
        </a:p>
      </dgm:t>
    </dgm:pt>
    <dgm:pt modelId="{C3BA979B-A7F5-43C4-AC9C-F1083CF771DF}" type="parTrans" cxnId="{0046F5B6-F32B-4D7A-8D2F-DD6268DDF4D2}">
      <dgm:prSet/>
      <dgm:spPr/>
      <dgm:t>
        <a:bodyPr/>
        <a:lstStyle/>
        <a:p>
          <a:endParaRPr lang="en-US"/>
        </a:p>
      </dgm:t>
    </dgm:pt>
    <dgm:pt modelId="{AC6F94FA-4CC1-4259-85EC-24AC93C20571}" type="sibTrans" cxnId="{0046F5B6-F32B-4D7A-8D2F-DD6268DDF4D2}">
      <dgm:prSet/>
      <dgm:spPr/>
      <dgm:t>
        <a:bodyPr/>
        <a:lstStyle/>
        <a:p>
          <a:endParaRPr lang="en-US"/>
        </a:p>
      </dgm:t>
    </dgm:pt>
    <dgm:pt modelId="{CD8FEE0B-F59C-41B0-82AB-3EA4E4C911D5}">
      <dgm:prSet/>
      <dgm:spPr/>
      <dgm:t>
        <a:bodyPr/>
        <a:lstStyle/>
        <a:p>
          <a:pPr rtl="0"/>
          <a:r>
            <a:rPr lang="en-US" dirty="0"/>
            <a:t>This also translates to how employees interact while at the workplace. </a:t>
          </a:r>
        </a:p>
      </dgm:t>
    </dgm:pt>
    <dgm:pt modelId="{906BC25F-E95D-4619-AA15-2130BF554E54}" type="parTrans" cxnId="{287EDFD2-B666-4C71-8AA5-EC0D40B02155}">
      <dgm:prSet/>
      <dgm:spPr/>
      <dgm:t>
        <a:bodyPr/>
        <a:lstStyle/>
        <a:p>
          <a:endParaRPr lang="en-US"/>
        </a:p>
      </dgm:t>
    </dgm:pt>
    <dgm:pt modelId="{FD0978B1-D0FB-4E2C-B471-86BE85BCA627}" type="sibTrans" cxnId="{287EDFD2-B666-4C71-8AA5-EC0D40B02155}">
      <dgm:prSet/>
      <dgm:spPr/>
      <dgm:t>
        <a:bodyPr/>
        <a:lstStyle/>
        <a:p>
          <a:endParaRPr lang="en-US"/>
        </a:p>
      </dgm:t>
    </dgm:pt>
    <dgm:pt modelId="{AE127846-9A4F-42D3-8868-1B6874052257}">
      <dgm:prSet/>
      <dgm:spPr/>
      <dgm:t>
        <a:bodyPr/>
        <a:lstStyle/>
        <a:p>
          <a:pPr rtl="0"/>
          <a:r>
            <a:rPr lang="en-US" dirty="0"/>
            <a:t>Every country has distinct Hofstede scores non its culture. </a:t>
          </a:r>
        </a:p>
      </dgm:t>
    </dgm:pt>
    <dgm:pt modelId="{3F2CBE5A-46D0-4604-A2A8-20AA65780BBB}" type="parTrans" cxnId="{8DB52C2A-5336-4448-BAAC-1BA86553C8E3}">
      <dgm:prSet/>
      <dgm:spPr/>
      <dgm:t>
        <a:bodyPr/>
        <a:lstStyle/>
        <a:p>
          <a:endParaRPr lang="en-US"/>
        </a:p>
      </dgm:t>
    </dgm:pt>
    <dgm:pt modelId="{7D657C45-6204-4179-AA49-894BF77531BB}" type="sibTrans" cxnId="{8DB52C2A-5336-4448-BAAC-1BA86553C8E3}">
      <dgm:prSet/>
      <dgm:spPr/>
      <dgm:t>
        <a:bodyPr/>
        <a:lstStyle/>
        <a:p>
          <a:endParaRPr lang="en-US"/>
        </a:p>
      </dgm:t>
    </dgm:pt>
    <dgm:pt modelId="{689C2B13-99C1-4092-86FF-417650AA1E30}">
      <dgm:prSet/>
      <dgm:spPr/>
      <dgm:t>
        <a:bodyPr/>
        <a:lstStyle/>
        <a:p>
          <a:pPr rtl="0"/>
          <a:r>
            <a:rPr lang="en-US" dirty="0"/>
            <a:t>The findings from Poland shows higher scores on uncertainty avoidance than the rest of dimensions</a:t>
          </a:r>
        </a:p>
      </dgm:t>
    </dgm:pt>
    <dgm:pt modelId="{46848AE4-80B7-4B03-85E7-5D077FDD2901}" type="parTrans" cxnId="{E9B2BCA9-E592-415D-9359-6E450A1FE382}">
      <dgm:prSet/>
      <dgm:spPr/>
      <dgm:t>
        <a:bodyPr/>
        <a:lstStyle/>
        <a:p>
          <a:endParaRPr lang="en-US"/>
        </a:p>
      </dgm:t>
    </dgm:pt>
    <dgm:pt modelId="{2CBF0476-E322-43C8-8248-E7683846BD68}" type="sibTrans" cxnId="{E9B2BCA9-E592-415D-9359-6E450A1FE382}">
      <dgm:prSet/>
      <dgm:spPr/>
      <dgm:t>
        <a:bodyPr/>
        <a:lstStyle/>
        <a:p>
          <a:endParaRPr lang="en-US"/>
        </a:p>
      </dgm:t>
    </dgm:pt>
    <dgm:pt modelId="{E73AC2FC-12F7-4997-A02B-ECE86DFF2EAA}">
      <dgm:prSet/>
      <dgm:spPr/>
      <dgm:t>
        <a:bodyPr/>
        <a:lstStyle/>
        <a:p>
          <a:pPr rtl="0"/>
          <a:r>
            <a:rPr lang="en-US" dirty="0"/>
            <a:t>Employees and people in general develop in well structured rules and regulations to govern their behaviors and interactions </a:t>
          </a:r>
        </a:p>
      </dgm:t>
    </dgm:pt>
    <dgm:pt modelId="{775E3236-74A8-41EE-A73C-0790DCECD099}" type="parTrans" cxnId="{02D11523-EFD3-4085-98BD-913CC527824C}">
      <dgm:prSet/>
      <dgm:spPr/>
      <dgm:t>
        <a:bodyPr/>
        <a:lstStyle/>
        <a:p>
          <a:endParaRPr lang="en-US"/>
        </a:p>
      </dgm:t>
    </dgm:pt>
    <dgm:pt modelId="{A4E5F83E-5FE6-405A-8F68-BD3BD87FF9BA}" type="sibTrans" cxnId="{02D11523-EFD3-4085-98BD-913CC527824C}">
      <dgm:prSet/>
      <dgm:spPr/>
      <dgm:t>
        <a:bodyPr/>
        <a:lstStyle/>
        <a:p>
          <a:endParaRPr lang="en-US"/>
        </a:p>
      </dgm:t>
    </dgm:pt>
    <dgm:pt modelId="{70D42A96-CED9-4957-B4E9-F5D68D35D2F9}" type="pres">
      <dgm:prSet presAssocID="{4F232B88-BD93-43FF-9CA4-F2506C14F395}" presName="linear" presStyleCnt="0">
        <dgm:presLayoutVars>
          <dgm:animLvl val="lvl"/>
          <dgm:resizeHandles val="exact"/>
        </dgm:presLayoutVars>
      </dgm:prSet>
      <dgm:spPr/>
    </dgm:pt>
    <dgm:pt modelId="{94C307CC-3DC4-478A-BF95-20A946AF9127}" type="pres">
      <dgm:prSet presAssocID="{2F56D777-BCB7-4013-8D8C-1D86D0DC8A38}" presName="parentText" presStyleLbl="node1" presStyleIdx="0" presStyleCnt="5">
        <dgm:presLayoutVars>
          <dgm:chMax val="0"/>
          <dgm:bulletEnabled val="1"/>
        </dgm:presLayoutVars>
      </dgm:prSet>
      <dgm:spPr/>
    </dgm:pt>
    <dgm:pt modelId="{A1367DF9-3D59-4CAC-B5F8-C0E3CC195AA4}" type="pres">
      <dgm:prSet presAssocID="{AC6F94FA-4CC1-4259-85EC-24AC93C20571}" presName="spacer" presStyleCnt="0"/>
      <dgm:spPr/>
    </dgm:pt>
    <dgm:pt modelId="{BEA888BA-53C5-4596-AD75-C502AA264D48}" type="pres">
      <dgm:prSet presAssocID="{CD8FEE0B-F59C-41B0-82AB-3EA4E4C911D5}" presName="parentText" presStyleLbl="node1" presStyleIdx="1" presStyleCnt="5">
        <dgm:presLayoutVars>
          <dgm:chMax val="0"/>
          <dgm:bulletEnabled val="1"/>
        </dgm:presLayoutVars>
      </dgm:prSet>
      <dgm:spPr/>
    </dgm:pt>
    <dgm:pt modelId="{5AEDD0C4-B588-47ED-97C8-73ED61E64C24}" type="pres">
      <dgm:prSet presAssocID="{FD0978B1-D0FB-4E2C-B471-86BE85BCA627}" presName="spacer" presStyleCnt="0"/>
      <dgm:spPr/>
    </dgm:pt>
    <dgm:pt modelId="{9A8E0926-A97C-4DF5-B6EF-584CCA65FF56}" type="pres">
      <dgm:prSet presAssocID="{AE127846-9A4F-42D3-8868-1B6874052257}" presName="parentText" presStyleLbl="node1" presStyleIdx="2" presStyleCnt="5">
        <dgm:presLayoutVars>
          <dgm:chMax val="0"/>
          <dgm:bulletEnabled val="1"/>
        </dgm:presLayoutVars>
      </dgm:prSet>
      <dgm:spPr/>
    </dgm:pt>
    <dgm:pt modelId="{044DC4BC-2203-41AC-BFF9-D27AE82648FD}" type="pres">
      <dgm:prSet presAssocID="{7D657C45-6204-4179-AA49-894BF77531BB}" presName="spacer" presStyleCnt="0"/>
      <dgm:spPr/>
    </dgm:pt>
    <dgm:pt modelId="{42D46FC4-8DDF-4DEC-9700-122FEA7B6E30}" type="pres">
      <dgm:prSet presAssocID="{689C2B13-99C1-4092-86FF-417650AA1E30}" presName="parentText" presStyleLbl="node1" presStyleIdx="3" presStyleCnt="5">
        <dgm:presLayoutVars>
          <dgm:chMax val="0"/>
          <dgm:bulletEnabled val="1"/>
        </dgm:presLayoutVars>
      </dgm:prSet>
      <dgm:spPr/>
    </dgm:pt>
    <dgm:pt modelId="{17F8F5E6-928C-4E37-A28B-9309280D4937}" type="pres">
      <dgm:prSet presAssocID="{2CBF0476-E322-43C8-8248-E7683846BD68}" presName="spacer" presStyleCnt="0"/>
      <dgm:spPr/>
    </dgm:pt>
    <dgm:pt modelId="{65C7C2EA-1FD7-4476-B1E0-206BEA30EC9A}" type="pres">
      <dgm:prSet presAssocID="{E73AC2FC-12F7-4997-A02B-ECE86DFF2EAA}" presName="parentText" presStyleLbl="node1" presStyleIdx="4" presStyleCnt="5">
        <dgm:presLayoutVars>
          <dgm:chMax val="0"/>
          <dgm:bulletEnabled val="1"/>
        </dgm:presLayoutVars>
      </dgm:prSet>
      <dgm:spPr/>
    </dgm:pt>
  </dgm:ptLst>
  <dgm:cxnLst>
    <dgm:cxn modelId="{02D11523-EFD3-4085-98BD-913CC527824C}" srcId="{4F232B88-BD93-43FF-9CA4-F2506C14F395}" destId="{E73AC2FC-12F7-4997-A02B-ECE86DFF2EAA}" srcOrd="4" destOrd="0" parTransId="{775E3236-74A8-41EE-A73C-0790DCECD099}" sibTransId="{A4E5F83E-5FE6-405A-8F68-BD3BD87FF9BA}"/>
    <dgm:cxn modelId="{8DB52C2A-5336-4448-BAAC-1BA86553C8E3}" srcId="{4F232B88-BD93-43FF-9CA4-F2506C14F395}" destId="{AE127846-9A4F-42D3-8868-1B6874052257}" srcOrd="2" destOrd="0" parTransId="{3F2CBE5A-46D0-4604-A2A8-20AA65780BBB}" sibTransId="{7D657C45-6204-4179-AA49-894BF77531BB}"/>
    <dgm:cxn modelId="{5B90B030-6F45-403A-8EEE-BEF6FD3F38E6}" type="presOf" srcId="{2F56D777-BCB7-4013-8D8C-1D86D0DC8A38}" destId="{94C307CC-3DC4-478A-BF95-20A946AF9127}" srcOrd="0" destOrd="0" presId="urn:microsoft.com/office/officeart/2005/8/layout/vList2"/>
    <dgm:cxn modelId="{51E0E477-6624-42FA-9EEF-2306CA4050E6}" type="presOf" srcId="{E73AC2FC-12F7-4997-A02B-ECE86DFF2EAA}" destId="{65C7C2EA-1FD7-4476-B1E0-206BEA30EC9A}" srcOrd="0" destOrd="0" presId="urn:microsoft.com/office/officeart/2005/8/layout/vList2"/>
    <dgm:cxn modelId="{ADF98859-4DF6-47C0-83A3-CF4763842CEA}" type="presOf" srcId="{AE127846-9A4F-42D3-8868-1B6874052257}" destId="{9A8E0926-A97C-4DF5-B6EF-584CCA65FF56}" srcOrd="0" destOrd="0" presId="urn:microsoft.com/office/officeart/2005/8/layout/vList2"/>
    <dgm:cxn modelId="{E9B2BCA9-E592-415D-9359-6E450A1FE382}" srcId="{4F232B88-BD93-43FF-9CA4-F2506C14F395}" destId="{689C2B13-99C1-4092-86FF-417650AA1E30}" srcOrd="3" destOrd="0" parTransId="{46848AE4-80B7-4B03-85E7-5D077FDD2901}" sibTransId="{2CBF0476-E322-43C8-8248-E7683846BD68}"/>
    <dgm:cxn modelId="{6D2F11AC-A638-4634-B5BC-E6134E567613}" type="presOf" srcId="{4F232B88-BD93-43FF-9CA4-F2506C14F395}" destId="{70D42A96-CED9-4957-B4E9-F5D68D35D2F9}" srcOrd="0" destOrd="0" presId="urn:microsoft.com/office/officeart/2005/8/layout/vList2"/>
    <dgm:cxn modelId="{0046F5B6-F32B-4D7A-8D2F-DD6268DDF4D2}" srcId="{4F232B88-BD93-43FF-9CA4-F2506C14F395}" destId="{2F56D777-BCB7-4013-8D8C-1D86D0DC8A38}" srcOrd="0" destOrd="0" parTransId="{C3BA979B-A7F5-43C4-AC9C-F1083CF771DF}" sibTransId="{AC6F94FA-4CC1-4259-85EC-24AC93C20571}"/>
    <dgm:cxn modelId="{6161B9C5-6985-47A7-B48E-6A7FD8087217}" type="presOf" srcId="{CD8FEE0B-F59C-41B0-82AB-3EA4E4C911D5}" destId="{BEA888BA-53C5-4596-AD75-C502AA264D48}" srcOrd="0" destOrd="0" presId="urn:microsoft.com/office/officeart/2005/8/layout/vList2"/>
    <dgm:cxn modelId="{287EDFD2-B666-4C71-8AA5-EC0D40B02155}" srcId="{4F232B88-BD93-43FF-9CA4-F2506C14F395}" destId="{CD8FEE0B-F59C-41B0-82AB-3EA4E4C911D5}" srcOrd="1" destOrd="0" parTransId="{906BC25F-E95D-4619-AA15-2130BF554E54}" sibTransId="{FD0978B1-D0FB-4E2C-B471-86BE85BCA627}"/>
    <dgm:cxn modelId="{15A389D8-24D5-4BE5-A694-7ED2B2B1572E}" type="presOf" srcId="{689C2B13-99C1-4092-86FF-417650AA1E30}" destId="{42D46FC4-8DDF-4DEC-9700-122FEA7B6E30}" srcOrd="0" destOrd="0" presId="urn:microsoft.com/office/officeart/2005/8/layout/vList2"/>
    <dgm:cxn modelId="{03FF91F1-7290-4F41-B43B-9EA26037E1D5}" type="presParOf" srcId="{70D42A96-CED9-4957-B4E9-F5D68D35D2F9}" destId="{94C307CC-3DC4-478A-BF95-20A946AF9127}" srcOrd="0" destOrd="0" presId="urn:microsoft.com/office/officeart/2005/8/layout/vList2"/>
    <dgm:cxn modelId="{33F45E38-F477-4359-B6C6-521AA59A91D1}" type="presParOf" srcId="{70D42A96-CED9-4957-B4E9-F5D68D35D2F9}" destId="{A1367DF9-3D59-4CAC-B5F8-C0E3CC195AA4}" srcOrd="1" destOrd="0" presId="urn:microsoft.com/office/officeart/2005/8/layout/vList2"/>
    <dgm:cxn modelId="{300D5522-0D46-4916-A379-75F9C323DA1D}" type="presParOf" srcId="{70D42A96-CED9-4957-B4E9-F5D68D35D2F9}" destId="{BEA888BA-53C5-4596-AD75-C502AA264D48}" srcOrd="2" destOrd="0" presId="urn:microsoft.com/office/officeart/2005/8/layout/vList2"/>
    <dgm:cxn modelId="{4996B74C-D544-43A2-9BDC-78AFF9E9091F}" type="presParOf" srcId="{70D42A96-CED9-4957-B4E9-F5D68D35D2F9}" destId="{5AEDD0C4-B588-47ED-97C8-73ED61E64C24}" srcOrd="3" destOrd="0" presId="urn:microsoft.com/office/officeart/2005/8/layout/vList2"/>
    <dgm:cxn modelId="{49624FE6-FDFF-4BF9-B728-E0834A302FF2}" type="presParOf" srcId="{70D42A96-CED9-4957-B4E9-F5D68D35D2F9}" destId="{9A8E0926-A97C-4DF5-B6EF-584CCA65FF56}" srcOrd="4" destOrd="0" presId="urn:microsoft.com/office/officeart/2005/8/layout/vList2"/>
    <dgm:cxn modelId="{794BC23D-6E20-47E6-93E5-05F2B873A062}" type="presParOf" srcId="{70D42A96-CED9-4957-B4E9-F5D68D35D2F9}" destId="{044DC4BC-2203-41AC-BFF9-D27AE82648FD}" srcOrd="5" destOrd="0" presId="urn:microsoft.com/office/officeart/2005/8/layout/vList2"/>
    <dgm:cxn modelId="{53CC818E-6174-440C-B211-1F46A4AA7A67}" type="presParOf" srcId="{70D42A96-CED9-4957-B4E9-F5D68D35D2F9}" destId="{42D46FC4-8DDF-4DEC-9700-122FEA7B6E30}" srcOrd="6" destOrd="0" presId="urn:microsoft.com/office/officeart/2005/8/layout/vList2"/>
    <dgm:cxn modelId="{7672A075-A323-4CD1-BF11-9942910FF21B}" type="presParOf" srcId="{70D42A96-CED9-4957-B4E9-F5D68D35D2F9}" destId="{17F8F5E6-928C-4E37-A28B-9309280D4937}" srcOrd="7" destOrd="0" presId="urn:microsoft.com/office/officeart/2005/8/layout/vList2"/>
    <dgm:cxn modelId="{65C0741E-408A-4721-A0EE-DC8783E2C372}" type="presParOf" srcId="{70D42A96-CED9-4957-B4E9-F5D68D35D2F9}" destId="{65C7C2EA-1FD7-4476-B1E0-206BEA30EC9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64428E-762E-4A7D-B2C8-688281FB1DA7}" type="doc">
      <dgm:prSet loTypeId="urn:microsoft.com/office/officeart/2005/8/layout/venn3" loCatId="relationship" qsTypeId="urn:microsoft.com/office/officeart/2005/8/quickstyle/3d3" qsCatId="3D" csTypeId="urn:microsoft.com/office/officeart/2005/8/colors/accent1_2" csCatId="accent1"/>
      <dgm:spPr/>
      <dgm:t>
        <a:bodyPr/>
        <a:lstStyle/>
        <a:p>
          <a:endParaRPr lang="en-US"/>
        </a:p>
      </dgm:t>
    </dgm:pt>
    <dgm:pt modelId="{CB0AE2D4-4A2F-4CC7-AAAD-141C8430518B}">
      <dgm:prSet/>
      <dgm:spPr/>
      <dgm:t>
        <a:bodyPr/>
        <a:lstStyle/>
        <a:p>
          <a:pPr rtl="0"/>
          <a:r>
            <a:rPr lang="en-US" dirty="0"/>
            <a:t>International business managers need to understand that employees working in different countries use different cultures</a:t>
          </a:r>
        </a:p>
      </dgm:t>
    </dgm:pt>
    <dgm:pt modelId="{DF7442C7-CA6D-4927-B0EB-2577E6637487}" type="parTrans" cxnId="{EE524C80-8FDF-49A1-980E-831F5B4DED65}">
      <dgm:prSet/>
      <dgm:spPr/>
      <dgm:t>
        <a:bodyPr/>
        <a:lstStyle/>
        <a:p>
          <a:endParaRPr lang="en-US"/>
        </a:p>
      </dgm:t>
    </dgm:pt>
    <dgm:pt modelId="{B3A3A2DF-C25B-4110-B852-A03D8B34A6E1}" type="sibTrans" cxnId="{EE524C80-8FDF-49A1-980E-831F5B4DED65}">
      <dgm:prSet/>
      <dgm:spPr/>
      <dgm:t>
        <a:bodyPr/>
        <a:lstStyle/>
        <a:p>
          <a:endParaRPr lang="en-US"/>
        </a:p>
      </dgm:t>
    </dgm:pt>
    <dgm:pt modelId="{C7DA2180-A983-48AB-91F4-B885152D5018}">
      <dgm:prSet/>
      <dgm:spPr/>
      <dgm:t>
        <a:bodyPr/>
        <a:lstStyle/>
        <a:p>
          <a:pPr rtl="0"/>
          <a:r>
            <a:rPr lang="en-US" dirty="0"/>
            <a:t>According to Hofstede, countries can have high scores in one element and lower in other elements</a:t>
          </a:r>
        </a:p>
      </dgm:t>
    </dgm:pt>
    <dgm:pt modelId="{788043A6-386F-446D-8629-AED974A5BF50}" type="parTrans" cxnId="{E3F03D87-C769-4455-A851-72FAE40F205E}">
      <dgm:prSet/>
      <dgm:spPr/>
      <dgm:t>
        <a:bodyPr/>
        <a:lstStyle/>
        <a:p>
          <a:endParaRPr lang="en-US"/>
        </a:p>
      </dgm:t>
    </dgm:pt>
    <dgm:pt modelId="{9E93AE6A-9333-4F3A-9ED4-D7B962D49986}" type="sibTrans" cxnId="{E3F03D87-C769-4455-A851-72FAE40F205E}">
      <dgm:prSet/>
      <dgm:spPr/>
      <dgm:t>
        <a:bodyPr/>
        <a:lstStyle/>
        <a:p>
          <a:endParaRPr lang="en-US"/>
        </a:p>
      </dgm:t>
    </dgm:pt>
    <dgm:pt modelId="{BC5DE999-E05F-447E-B10B-42798F9FE08E}">
      <dgm:prSet/>
      <dgm:spPr/>
      <dgm:t>
        <a:bodyPr/>
        <a:lstStyle/>
        <a:p>
          <a:pPr rtl="0"/>
          <a:r>
            <a:rPr lang="en-US" dirty="0"/>
            <a:t>Such leaders from other international countries must first understand the highest scores that guide employees. </a:t>
          </a:r>
        </a:p>
      </dgm:t>
    </dgm:pt>
    <dgm:pt modelId="{2903C3B6-061C-4DD6-9B71-42318467392A}" type="parTrans" cxnId="{FAF4DC3B-9D9C-40EB-A80E-64B1BB218952}">
      <dgm:prSet/>
      <dgm:spPr/>
      <dgm:t>
        <a:bodyPr/>
        <a:lstStyle/>
        <a:p>
          <a:endParaRPr lang="en-US"/>
        </a:p>
      </dgm:t>
    </dgm:pt>
    <dgm:pt modelId="{3AB36A30-1CD4-4A9F-88D3-D08677AD3510}" type="sibTrans" cxnId="{FAF4DC3B-9D9C-40EB-A80E-64B1BB218952}">
      <dgm:prSet/>
      <dgm:spPr/>
      <dgm:t>
        <a:bodyPr/>
        <a:lstStyle/>
        <a:p>
          <a:endParaRPr lang="en-US"/>
        </a:p>
      </dgm:t>
    </dgm:pt>
    <dgm:pt modelId="{3BC3312A-6F53-491A-9701-66DD2590DFB6}">
      <dgm:prSet/>
      <dgm:spPr/>
      <dgm:t>
        <a:bodyPr/>
        <a:lstStyle/>
        <a:p>
          <a:pPr rtl="0"/>
          <a:r>
            <a:rPr lang="en-US" dirty="0"/>
            <a:t>They also need to liaison with human resource managers</a:t>
          </a:r>
        </a:p>
      </dgm:t>
    </dgm:pt>
    <dgm:pt modelId="{89723170-D2FE-44B5-B649-5382FB96CE8B}" type="parTrans" cxnId="{2966A9FB-FD1D-47D6-B11E-9B48A0C4DC5E}">
      <dgm:prSet/>
      <dgm:spPr/>
      <dgm:t>
        <a:bodyPr/>
        <a:lstStyle/>
        <a:p>
          <a:endParaRPr lang="en-US"/>
        </a:p>
      </dgm:t>
    </dgm:pt>
    <dgm:pt modelId="{238EDAF8-F0A4-4C0E-BD6C-3DB7C010F92A}" type="sibTrans" cxnId="{2966A9FB-FD1D-47D6-B11E-9B48A0C4DC5E}">
      <dgm:prSet/>
      <dgm:spPr/>
      <dgm:t>
        <a:bodyPr/>
        <a:lstStyle/>
        <a:p>
          <a:endParaRPr lang="en-US"/>
        </a:p>
      </dgm:t>
    </dgm:pt>
    <dgm:pt modelId="{AE867E59-5604-46F2-A49D-1CA9ABD2643E}">
      <dgm:prSet/>
      <dgm:spPr/>
      <dgm:t>
        <a:bodyPr/>
        <a:lstStyle/>
        <a:p>
          <a:pPr rtl="0"/>
          <a:r>
            <a:rPr lang="en-US" dirty="0"/>
            <a:t>Imposing their own cultures can increase conflict among employees</a:t>
          </a:r>
        </a:p>
      </dgm:t>
    </dgm:pt>
    <dgm:pt modelId="{DCFA36F5-3CC4-4AEC-88BC-2C14C877FF32}" type="parTrans" cxnId="{8C8275E3-9F41-4E7A-AABB-29A27E228FA3}">
      <dgm:prSet/>
      <dgm:spPr/>
      <dgm:t>
        <a:bodyPr/>
        <a:lstStyle/>
        <a:p>
          <a:endParaRPr lang="en-US"/>
        </a:p>
      </dgm:t>
    </dgm:pt>
    <dgm:pt modelId="{5F6CD5BD-DC2C-484F-A986-102AF0C81BDF}" type="sibTrans" cxnId="{8C8275E3-9F41-4E7A-AABB-29A27E228FA3}">
      <dgm:prSet/>
      <dgm:spPr/>
      <dgm:t>
        <a:bodyPr/>
        <a:lstStyle/>
        <a:p>
          <a:endParaRPr lang="en-US"/>
        </a:p>
      </dgm:t>
    </dgm:pt>
    <dgm:pt modelId="{90E7BBF7-8567-423C-B39C-1CE9D4990BA9}">
      <dgm:prSet/>
      <dgm:spPr/>
      <dgm:t>
        <a:bodyPr/>
        <a:lstStyle/>
        <a:p>
          <a:pPr rtl="0"/>
          <a:r>
            <a:rPr lang="en-US" dirty="0"/>
            <a:t>Consequently, this can lead to lower trust.  </a:t>
          </a:r>
        </a:p>
      </dgm:t>
    </dgm:pt>
    <dgm:pt modelId="{92367380-56C6-45E8-A131-AF1DA743C7FD}" type="parTrans" cxnId="{27CEE4BA-1764-4348-BCA7-380BF671570D}">
      <dgm:prSet/>
      <dgm:spPr/>
      <dgm:t>
        <a:bodyPr/>
        <a:lstStyle/>
        <a:p>
          <a:endParaRPr lang="en-US"/>
        </a:p>
      </dgm:t>
    </dgm:pt>
    <dgm:pt modelId="{264796B5-B553-4D1E-B8F1-4174B8F7EC1A}" type="sibTrans" cxnId="{27CEE4BA-1764-4348-BCA7-380BF671570D}">
      <dgm:prSet/>
      <dgm:spPr/>
      <dgm:t>
        <a:bodyPr/>
        <a:lstStyle/>
        <a:p>
          <a:endParaRPr lang="en-US"/>
        </a:p>
      </dgm:t>
    </dgm:pt>
    <dgm:pt modelId="{BBEDD4B0-9D49-418A-B262-4EC9208220E5}" type="pres">
      <dgm:prSet presAssocID="{DA64428E-762E-4A7D-B2C8-688281FB1DA7}" presName="Name0" presStyleCnt="0">
        <dgm:presLayoutVars>
          <dgm:dir/>
          <dgm:resizeHandles val="exact"/>
        </dgm:presLayoutVars>
      </dgm:prSet>
      <dgm:spPr/>
    </dgm:pt>
    <dgm:pt modelId="{456EDCE8-6B8E-49D4-BE75-0959F01381C7}" type="pres">
      <dgm:prSet presAssocID="{CB0AE2D4-4A2F-4CC7-AAAD-141C8430518B}" presName="Name5" presStyleLbl="vennNode1" presStyleIdx="0" presStyleCnt="6">
        <dgm:presLayoutVars>
          <dgm:bulletEnabled val="1"/>
        </dgm:presLayoutVars>
      </dgm:prSet>
      <dgm:spPr/>
    </dgm:pt>
    <dgm:pt modelId="{5DBACBAA-7E14-412E-A76C-E4218304B79B}" type="pres">
      <dgm:prSet presAssocID="{B3A3A2DF-C25B-4110-B852-A03D8B34A6E1}" presName="space" presStyleCnt="0"/>
      <dgm:spPr/>
    </dgm:pt>
    <dgm:pt modelId="{D5AFB69F-95D1-48D1-B886-47CA554B8D63}" type="pres">
      <dgm:prSet presAssocID="{C7DA2180-A983-48AB-91F4-B885152D5018}" presName="Name5" presStyleLbl="vennNode1" presStyleIdx="1" presStyleCnt="6">
        <dgm:presLayoutVars>
          <dgm:bulletEnabled val="1"/>
        </dgm:presLayoutVars>
      </dgm:prSet>
      <dgm:spPr/>
    </dgm:pt>
    <dgm:pt modelId="{D12E117C-F3D5-4EE3-BBDF-DE8C28F87599}" type="pres">
      <dgm:prSet presAssocID="{9E93AE6A-9333-4F3A-9ED4-D7B962D49986}" presName="space" presStyleCnt="0"/>
      <dgm:spPr/>
    </dgm:pt>
    <dgm:pt modelId="{7F063F2B-BA5C-43E2-9027-EB22159B32BE}" type="pres">
      <dgm:prSet presAssocID="{BC5DE999-E05F-447E-B10B-42798F9FE08E}" presName="Name5" presStyleLbl="vennNode1" presStyleIdx="2" presStyleCnt="6">
        <dgm:presLayoutVars>
          <dgm:bulletEnabled val="1"/>
        </dgm:presLayoutVars>
      </dgm:prSet>
      <dgm:spPr/>
    </dgm:pt>
    <dgm:pt modelId="{332AF756-55C5-4210-8769-9DB4B1B2F71C}" type="pres">
      <dgm:prSet presAssocID="{3AB36A30-1CD4-4A9F-88D3-D08677AD3510}" presName="space" presStyleCnt="0"/>
      <dgm:spPr/>
    </dgm:pt>
    <dgm:pt modelId="{A5B995CA-A20B-494B-93B4-54F6BF02D55C}" type="pres">
      <dgm:prSet presAssocID="{3BC3312A-6F53-491A-9701-66DD2590DFB6}" presName="Name5" presStyleLbl="vennNode1" presStyleIdx="3" presStyleCnt="6">
        <dgm:presLayoutVars>
          <dgm:bulletEnabled val="1"/>
        </dgm:presLayoutVars>
      </dgm:prSet>
      <dgm:spPr/>
    </dgm:pt>
    <dgm:pt modelId="{AF4F6362-D58D-4E72-ACBF-A51982215792}" type="pres">
      <dgm:prSet presAssocID="{238EDAF8-F0A4-4C0E-BD6C-3DB7C010F92A}" presName="space" presStyleCnt="0"/>
      <dgm:spPr/>
    </dgm:pt>
    <dgm:pt modelId="{49BF5C5E-90B3-490D-8068-E39A40C7A7C0}" type="pres">
      <dgm:prSet presAssocID="{AE867E59-5604-46F2-A49D-1CA9ABD2643E}" presName="Name5" presStyleLbl="vennNode1" presStyleIdx="4" presStyleCnt="6">
        <dgm:presLayoutVars>
          <dgm:bulletEnabled val="1"/>
        </dgm:presLayoutVars>
      </dgm:prSet>
      <dgm:spPr/>
    </dgm:pt>
    <dgm:pt modelId="{90D4B56F-1959-4A9E-BB13-D7731A2D2E07}" type="pres">
      <dgm:prSet presAssocID="{5F6CD5BD-DC2C-484F-A986-102AF0C81BDF}" presName="space" presStyleCnt="0"/>
      <dgm:spPr/>
    </dgm:pt>
    <dgm:pt modelId="{9835F1A7-7437-483C-A736-811F2D6FC601}" type="pres">
      <dgm:prSet presAssocID="{90E7BBF7-8567-423C-B39C-1CE9D4990BA9}" presName="Name5" presStyleLbl="vennNode1" presStyleIdx="5" presStyleCnt="6">
        <dgm:presLayoutVars>
          <dgm:bulletEnabled val="1"/>
        </dgm:presLayoutVars>
      </dgm:prSet>
      <dgm:spPr/>
    </dgm:pt>
  </dgm:ptLst>
  <dgm:cxnLst>
    <dgm:cxn modelId="{96255605-5348-4FE2-B270-C443EA0DC7BA}" type="presOf" srcId="{C7DA2180-A983-48AB-91F4-B885152D5018}" destId="{D5AFB69F-95D1-48D1-B886-47CA554B8D63}" srcOrd="0" destOrd="0" presId="urn:microsoft.com/office/officeart/2005/8/layout/venn3"/>
    <dgm:cxn modelId="{BFC9AF1D-15A5-48CF-8715-8A6F649F748D}" type="presOf" srcId="{CB0AE2D4-4A2F-4CC7-AAAD-141C8430518B}" destId="{456EDCE8-6B8E-49D4-BE75-0959F01381C7}" srcOrd="0" destOrd="0" presId="urn:microsoft.com/office/officeart/2005/8/layout/venn3"/>
    <dgm:cxn modelId="{F99E4F28-7E0A-4208-B98E-FC5EE9B91F9F}" type="presOf" srcId="{DA64428E-762E-4A7D-B2C8-688281FB1DA7}" destId="{BBEDD4B0-9D49-418A-B262-4EC9208220E5}" srcOrd="0" destOrd="0" presId="urn:microsoft.com/office/officeart/2005/8/layout/venn3"/>
    <dgm:cxn modelId="{1083212A-C356-47EB-A819-015150B9C392}" type="presOf" srcId="{3BC3312A-6F53-491A-9701-66DD2590DFB6}" destId="{A5B995CA-A20B-494B-93B4-54F6BF02D55C}" srcOrd="0" destOrd="0" presId="urn:microsoft.com/office/officeart/2005/8/layout/venn3"/>
    <dgm:cxn modelId="{31CB453A-04CF-4732-A327-147F28EF5DDB}" type="presOf" srcId="{BC5DE999-E05F-447E-B10B-42798F9FE08E}" destId="{7F063F2B-BA5C-43E2-9027-EB22159B32BE}" srcOrd="0" destOrd="0" presId="urn:microsoft.com/office/officeart/2005/8/layout/venn3"/>
    <dgm:cxn modelId="{74A38D3B-3B46-4A9D-9EDA-38E653A1A2C7}" type="presOf" srcId="{AE867E59-5604-46F2-A49D-1CA9ABD2643E}" destId="{49BF5C5E-90B3-490D-8068-E39A40C7A7C0}" srcOrd="0" destOrd="0" presId="urn:microsoft.com/office/officeart/2005/8/layout/venn3"/>
    <dgm:cxn modelId="{FAF4DC3B-9D9C-40EB-A80E-64B1BB218952}" srcId="{DA64428E-762E-4A7D-B2C8-688281FB1DA7}" destId="{BC5DE999-E05F-447E-B10B-42798F9FE08E}" srcOrd="2" destOrd="0" parTransId="{2903C3B6-061C-4DD6-9B71-42318467392A}" sibTransId="{3AB36A30-1CD4-4A9F-88D3-D08677AD3510}"/>
    <dgm:cxn modelId="{EE524C80-8FDF-49A1-980E-831F5B4DED65}" srcId="{DA64428E-762E-4A7D-B2C8-688281FB1DA7}" destId="{CB0AE2D4-4A2F-4CC7-AAAD-141C8430518B}" srcOrd="0" destOrd="0" parTransId="{DF7442C7-CA6D-4927-B0EB-2577E6637487}" sibTransId="{B3A3A2DF-C25B-4110-B852-A03D8B34A6E1}"/>
    <dgm:cxn modelId="{E3F03D87-C769-4455-A851-72FAE40F205E}" srcId="{DA64428E-762E-4A7D-B2C8-688281FB1DA7}" destId="{C7DA2180-A983-48AB-91F4-B885152D5018}" srcOrd="1" destOrd="0" parTransId="{788043A6-386F-446D-8629-AED974A5BF50}" sibTransId="{9E93AE6A-9333-4F3A-9ED4-D7B962D49986}"/>
    <dgm:cxn modelId="{6293E28A-3342-403A-84F9-BEE716D4F1EF}" type="presOf" srcId="{90E7BBF7-8567-423C-B39C-1CE9D4990BA9}" destId="{9835F1A7-7437-483C-A736-811F2D6FC601}" srcOrd="0" destOrd="0" presId="urn:microsoft.com/office/officeart/2005/8/layout/venn3"/>
    <dgm:cxn modelId="{27CEE4BA-1764-4348-BCA7-380BF671570D}" srcId="{DA64428E-762E-4A7D-B2C8-688281FB1DA7}" destId="{90E7BBF7-8567-423C-B39C-1CE9D4990BA9}" srcOrd="5" destOrd="0" parTransId="{92367380-56C6-45E8-A131-AF1DA743C7FD}" sibTransId="{264796B5-B553-4D1E-B8F1-4174B8F7EC1A}"/>
    <dgm:cxn modelId="{8C8275E3-9F41-4E7A-AABB-29A27E228FA3}" srcId="{DA64428E-762E-4A7D-B2C8-688281FB1DA7}" destId="{AE867E59-5604-46F2-A49D-1CA9ABD2643E}" srcOrd="4" destOrd="0" parTransId="{DCFA36F5-3CC4-4AEC-88BC-2C14C877FF32}" sibTransId="{5F6CD5BD-DC2C-484F-A986-102AF0C81BDF}"/>
    <dgm:cxn modelId="{2966A9FB-FD1D-47D6-B11E-9B48A0C4DC5E}" srcId="{DA64428E-762E-4A7D-B2C8-688281FB1DA7}" destId="{3BC3312A-6F53-491A-9701-66DD2590DFB6}" srcOrd="3" destOrd="0" parTransId="{89723170-D2FE-44B5-B649-5382FB96CE8B}" sibTransId="{238EDAF8-F0A4-4C0E-BD6C-3DB7C010F92A}"/>
    <dgm:cxn modelId="{4F2537A7-2F97-4880-A7CF-014266A18F4A}" type="presParOf" srcId="{BBEDD4B0-9D49-418A-B262-4EC9208220E5}" destId="{456EDCE8-6B8E-49D4-BE75-0959F01381C7}" srcOrd="0" destOrd="0" presId="urn:microsoft.com/office/officeart/2005/8/layout/venn3"/>
    <dgm:cxn modelId="{FBCE95FF-A2BB-4D55-97F6-799F5EE310DB}" type="presParOf" srcId="{BBEDD4B0-9D49-418A-B262-4EC9208220E5}" destId="{5DBACBAA-7E14-412E-A76C-E4218304B79B}" srcOrd="1" destOrd="0" presId="urn:microsoft.com/office/officeart/2005/8/layout/venn3"/>
    <dgm:cxn modelId="{3437A618-E237-4A4A-9922-52BC4F9DF284}" type="presParOf" srcId="{BBEDD4B0-9D49-418A-B262-4EC9208220E5}" destId="{D5AFB69F-95D1-48D1-B886-47CA554B8D63}" srcOrd="2" destOrd="0" presId="urn:microsoft.com/office/officeart/2005/8/layout/venn3"/>
    <dgm:cxn modelId="{C0276538-E094-44B1-B2E5-35FB5245D47F}" type="presParOf" srcId="{BBEDD4B0-9D49-418A-B262-4EC9208220E5}" destId="{D12E117C-F3D5-4EE3-BBDF-DE8C28F87599}" srcOrd="3" destOrd="0" presId="urn:microsoft.com/office/officeart/2005/8/layout/venn3"/>
    <dgm:cxn modelId="{4CDBB7A3-0A95-404D-A397-C332C086A906}" type="presParOf" srcId="{BBEDD4B0-9D49-418A-B262-4EC9208220E5}" destId="{7F063F2B-BA5C-43E2-9027-EB22159B32BE}" srcOrd="4" destOrd="0" presId="urn:microsoft.com/office/officeart/2005/8/layout/venn3"/>
    <dgm:cxn modelId="{16BBA4B9-C347-4A12-B721-3EDE68F0848E}" type="presParOf" srcId="{BBEDD4B0-9D49-418A-B262-4EC9208220E5}" destId="{332AF756-55C5-4210-8769-9DB4B1B2F71C}" srcOrd="5" destOrd="0" presId="urn:microsoft.com/office/officeart/2005/8/layout/venn3"/>
    <dgm:cxn modelId="{27C28DF8-31FF-4132-8746-D9B2725AB19B}" type="presParOf" srcId="{BBEDD4B0-9D49-418A-B262-4EC9208220E5}" destId="{A5B995CA-A20B-494B-93B4-54F6BF02D55C}" srcOrd="6" destOrd="0" presId="urn:microsoft.com/office/officeart/2005/8/layout/venn3"/>
    <dgm:cxn modelId="{78F8E62F-BC32-44F2-AE72-65E225C5CC2E}" type="presParOf" srcId="{BBEDD4B0-9D49-418A-B262-4EC9208220E5}" destId="{AF4F6362-D58D-4E72-ACBF-A51982215792}" srcOrd="7" destOrd="0" presId="urn:microsoft.com/office/officeart/2005/8/layout/venn3"/>
    <dgm:cxn modelId="{8EE19E0B-9948-43AB-860F-C46CD877828E}" type="presParOf" srcId="{BBEDD4B0-9D49-418A-B262-4EC9208220E5}" destId="{49BF5C5E-90B3-490D-8068-E39A40C7A7C0}" srcOrd="8" destOrd="0" presId="urn:microsoft.com/office/officeart/2005/8/layout/venn3"/>
    <dgm:cxn modelId="{554354EC-94D6-4752-B2F9-F859F1E4A7CB}" type="presParOf" srcId="{BBEDD4B0-9D49-418A-B262-4EC9208220E5}" destId="{90D4B56F-1959-4A9E-BB13-D7731A2D2E07}" srcOrd="9" destOrd="0" presId="urn:microsoft.com/office/officeart/2005/8/layout/venn3"/>
    <dgm:cxn modelId="{8F550175-A470-481A-BA5E-E0251A0F5A89}" type="presParOf" srcId="{BBEDD4B0-9D49-418A-B262-4EC9208220E5}" destId="{9835F1A7-7437-483C-A736-811F2D6FC601}" srcOrd="10"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586B5-A55A-418D-B68F-E91C72FABA4E}">
      <dsp:nvSpPr>
        <dsp:cNvPr id="0" name=""/>
        <dsp:cNvSpPr/>
      </dsp:nvSpPr>
      <dsp:spPr>
        <a:xfrm>
          <a:off x="0" y="691"/>
          <a:ext cx="8082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963BB-E477-4DFC-8BE7-9EB52D7AE1B0}">
      <dsp:nvSpPr>
        <dsp:cNvPr id="0" name=""/>
        <dsp:cNvSpPr/>
      </dsp:nvSpPr>
      <dsp:spPr>
        <a:xfrm>
          <a:off x="0" y="691"/>
          <a:ext cx="8082811" cy="113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Leaders use conflict management to identify and respond to disagreements, disputes, and issues between parties in the most efficient, fair, and event sensible way</a:t>
          </a:r>
        </a:p>
      </dsp:txBody>
      <dsp:txXfrm>
        <a:off x="0" y="691"/>
        <a:ext cx="8082811" cy="1132106"/>
      </dsp:txXfrm>
    </dsp:sp>
    <dsp:sp modelId="{B42C027D-A9CE-4891-A413-C03A11CAA42C}">
      <dsp:nvSpPr>
        <dsp:cNvPr id="0" name=""/>
        <dsp:cNvSpPr/>
      </dsp:nvSpPr>
      <dsp:spPr>
        <a:xfrm>
          <a:off x="0" y="1132797"/>
          <a:ext cx="8082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F47F04-2020-4672-B428-0CB6AB6EF68E}">
      <dsp:nvSpPr>
        <dsp:cNvPr id="0" name=""/>
        <dsp:cNvSpPr/>
      </dsp:nvSpPr>
      <dsp:spPr>
        <a:xfrm>
          <a:off x="0" y="1132797"/>
          <a:ext cx="8082811" cy="113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Leaders seek to control any negative outcome and make parties gain positive outcomes</a:t>
          </a:r>
        </a:p>
      </dsp:txBody>
      <dsp:txXfrm>
        <a:off x="0" y="1132797"/>
        <a:ext cx="8082811" cy="1132106"/>
      </dsp:txXfrm>
    </dsp:sp>
    <dsp:sp modelId="{AE59A70F-FC8D-4C8B-95B2-90B44F13E3E3}">
      <dsp:nvSpPr>
        <dsp:cNvPr id="0" name=""/>
        <dsp:cNvSpPr/>
      </dsp:nvSpPr>
      <dsp:spPr>
        <a:xfrm>
          <a:off x="0" y="2264903"/>
          <a:ext cx="8082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C5271-1CE5-4E2F-BD5E-60AEF0A3EDC1}">
      <dsp:nvSpPr>
        <dsp:cNvPr id="0" name=""/>
        <dsp:cNvSpPr/>
      </dsp:nvSpPr>
      <dsp:spPr>
        <a:xfrm>
          <a:off x="0" y="2264903"/>
          <a:ext cx="8082811" cy="113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Some of the outcomes can range from teamwork, improved performance, or creativity</a:t>
          </a:r>
        </a:p>
      </dsp:txBody>
      <dsp:txXfrm>
        <a:off x="0" y="2264903"/>
        <a:ext cx="8082811" cy="1132106"/>
      </dsp:txXfrm>
    </dsp:sp>
    <dsp:sp modelId="{99E2FF04-CF00-44F1-ACDD-5F502428DACD}">
      <dsp:nvSpPr>
        <dsp:cNvPr id="0" name=""/>
        <dsp:cNvSpPr/>
      </dsp:nvSpPr>
      <dsp:spPr>
        <a:xfrm>
          <a:off x="0" y="3397009"/>
          <a:ext cx="8082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9F15C-57E7-46BC-9D8B-BEF683EC38BB}">
      <dsp:nvSpPr>
        <dsp:cNvPr id="0" name=""/>
        <dsp:cNvSpPr/>
      </dsp:nvSpPr>
      <dsp:spPr>
        <a:xfrm>
          <a:off x="0" y="3397009"/>
          <a:ext cx="8082811" cy="113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Poland forms one of the countries in Europe with international businesses and leaders</a:t>
          </a:r>
        </a:p>
      </dsp:txBody>
      <dsp:txXfrm>
        <a:off x="0" y="3397009"/>
        <a:ext cx="8082811" cy="1132106"/>
      </dsp:txXfrm>
    </dsp:sp>
    <dsp:sp modelId="{E28CE8ED-EF20-48BA-815E-98F0F9A2E77A}">
      <dsp:nvSpPr>
        <dsp:cNvPr id="0" name=""/>
        <dsp:cNvSpPr/>
      </dsp:nvSpPr>
      <dsp:spPr>
        <a:xfrm>
          <a:off x="0" y="4529115"/>
          <a:ext cx="8082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1BCE6-A21B-47EF-B932-B8768CC75A7F}">
      <dsp:nvSpPr>
        <dsp:cNvPr id="0" name=""/>
        <dsp:cNvSpPr/>
      </dsp:nvSpPr>
      <dsp:spPr>
        <a:xfrm>
          <a:off x="0" y="4529115"/>
          <a:ext cx="8082811" cy="113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Both local and expatriates experience conflicts that call upon leaders to manage and achieve harmony work environment</a:t>
          </a:r>
        </a:p>
      </dsp:txBody>
      <dsp:txXfrm>
        <a:off x="0" y="4529115"/>
        <a:ext cx="8082811" cy="11321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DAE2C-E331-45AD-B3ED-4984BD65779D}">
      <dsp:nvSpPr>
        <dsp:cNvPr id="0" name=""/>
        <dsp:cNvSpPr/>
      </dsp:nvSpPr>
      <dsp:spPr>
        <a:xfrm>
          <a:off x="0" y="517198"/>
          <a:ext cx="4622470" cy="1118812"/>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Frontex and Poland sign the headquarters agreement</a:t>
          </a:r>
        </a:p>
      </dsp:txBody>
      <dsp:txXfrm>
        <a:off x="54616" y="571814"/>
        <a:ext cx="4513238" cy="1009580"/>
      </dsp:txXfrm>
    </dsp:sp>
    <dsp:sp modelId="{962D4FA3-5081-4616-8974-0CF02F5066F5}">
      <dsp:nvSpPr>
        <dsp:cNvPr id="0" name=""/>
        <dsp:cNvSpPr/>
      </dsp:nvSpPr>
      <dsp:spPr>
        <a:xfrm>
          <a:off x="0" y="1693610"/>
          <a:ext cx="4622470" cy="1118812"/>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Both the Coast Guard Agency (a Polish government) and European Border signed an agreement at the headquarter</a:t>
          </a:r>
        </a:p>
      </dsp:txBody>
      <dsp:txXfrm>
        <a:off x="54616" y="1748226"/>
        <a:ext cx="4513238" cy="1009580"/>
      </dsp:txXfrm>
    </dsp:sp>
    <dsp:sp modelId="{F4A1CAD9-64B7-4674-82A9-18932EEA8F0D}">
      <dsp:nvSpPr>
        <dsp:cNvPr id="0" name=""/>
        <dsp:cNvSpPr/>
      </dsp:nvSpPr>
      <dsp:spPr>
        <a:xfrm>
          <a:off x="0" y="2870023"/>
          <a:ext cx="4622470" cy="1118812"/>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The agreement helped settle the conflict between the company leadership and employees in Poland</a:t>
          </a:r>
        </a:p>
      </dsp:txBody>
      <dsp:txXfrm>
        <a:off x="54616" y="2924639"/>
        <a:ext cx="4513238" cy="1009580"/>
      </dsp:txXfrm>
    </dsp:sp>
    <dsp:sp modelId="{B4F1ABC6-F728-4151-9F98-3D36B0E7B3EE}">
      <dsp:nvSpPr>
        <dsp:cNvPr id="0" name=""/>
        <dsp:cNvSpPr/>
      </dsp:nvSpPr>
      <dsp:spPr>
        <a:xfrm>
          <a:off x="0" y="4046435"/>
          <a:ext cx="4622470" cy="1118812"/>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The agreement also made it possible to Frontex company to construct a new headquarter in Poland</a:t>
          </a:r>
        </a:p>
      </dsp:txBody>
      <dsp:txXfrm>
        <a:off x="54616" y="4101051"/>
        <a:ext cx="4513238" cy="1009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ED257-AFF5-4D3A-AEE1-6A5ADC2109B5}">
      <dsp:nvSpPr>
        <dsp:cNvPr id="0" name=""/>
        <dsp:cNvSpPr/>
      </dsp:nvSpPr>
      <dsp:spPr>
        <a:xfrm>
          <a:off x="0" y="0"/>
          <a:ext cx="4597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47A9B4-6982-4C9D-9200-C2E242B3FC54}">
      <dsp:nvSpPr>
        <dsp:cNvPr id="0" name=""/>
        <dsp:cNvSpPr/>
      </dsp:nvSpPr>
      <dsp:spPr>
        <a:xfrm>
          <a:off x="0" y="0"/>
          <a:ext cx="4597400" cy="132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Cultural sensitivity about the local culture</a:t>
          </a:r>
        </a:p>
      </dsp:txBody>
      <dsp:txXfrm>
        <a:off x="0" y="0"/>
        <a:ext cx="4597400" cy="1323974"/>
      </dsp:txXfrm>
    </dsp:sp>
    <dsp:sp modelId="{10272F46-9632-4712-B43A-A99D2B1199F0}">
      <dsp:nvSpPr>
        <dsp:cNvPr id="0" name=""/>
        <dsp:cNvSpPr/>
      </dsp:nvSpPr>
      <dsp:spPr>
        <a:xfrm>
          <a:off x="0" y="1323974"/>
          <a:ext cx="4597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A1992F-407E-4875-967C-4B29BE6B2BA0}">
      <dsp:nvSpPr>
        <dsp:cNvPr id="0" name=""/>
        <dsp:cNvSpPr/>
      </dsp:nvSpPr>
      <dsp:spPr>
        <a:xfrm>
          <a:off x="0" y="1323974"/>
          <a:ext cx="4597400" cy="132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Awareness of potential sources of cultural noise such as strong use of rules, structures, and following of law</a:t>
          </a:r>
        </a:p>
      </dsp:txBody>
      <dsp:txXfrm>
        <a:off x="0" y="1323974"/>
        <a:ext cx="4597400" cy="1323974"/>
      </dsp:txXfrm>
    </dsp:sp>
    <dsp:sp modelId="{21142E08-65E1-4646-A15F-F43A48CBAF11}">
      <dsp:nvSpPr>
        <dsp:cNvPr id="0" name=""/>
        <dsp:cNvSpPr/>
      </dsp:nvSpPr>
      <dsp:spPr>
        <a:xfrm>
          <a:off x="0" y="2647948"/>
          <a:ext cx="4597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6AF14-189D-42B9-959C-526D9A69774F}">
      <dsp:nvSpPr>
        <dsp:cNvPr id="0" name=""/>
        <dsp:cNvSpPr/>
      </dsp:nvSpPr>
      <dsp:spPr>
        <a:xfrm>
          <a:off x="0" y="2647949"/>
          <a:ext cx="4597400" cy="132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Work with local human resource managers to draft rules and regulations governing conflict management</a:t>
          </a:r>
        </a:p>
      </dsp:txBody>
      <dsp:txXfrm>
        <a:off x="0" y="2647949"/>
        <a:ext cx="4597400" cy="1323974"/>
      </dsp:txXfrm>
    </dsp:sp>
    <dsp:sp modelId="{22DE3AAA-6EF9-4F9E-B2CB-51D146B91FFB}">
      <dsp:nvSpPr>
        <dsp:cNvPr id="0" name=""/>
        <dsp:cNvSpPr/>
      </dsp:nvSpPr>
      <dsp:spPr>
        <a:xfrm>
          <a:off x="0" y="3971923"/>
          <a:ext cx="4597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A1A26A-1F2F-4DAC-A0D7-CA8AA4FE7231}">
      <dsp:nvSpPr>
        <dsp:cNvPr id="0" name=""/>
        <dsp:cNvSpPr/>
      </dsp:nvSpPr>
      <dsp:spPr>
        <a:xfrm>
          <a:off x="0" y="3971923"/>
          <a:ext cx="4597400" cy="132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Consider the use of leaders and managers in meetings and negotiations</a:t>
          </a:r>
        </a:p>
      </dsp:txBody>
      <dsp:txXfrm>
        <a:off x="0" y="3971923"/>
        <a:ext cx="4597400" cy="13239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307CC-3DC4-478A-BF95-20A946AF9127}">
      <dsp:nvSpPr>
        <dsp:cNvPr id="0" name=""/>
        <dsp:cNvSpPr/>
      </dsp:nvSpPr>
      <dsp:spPr>
        <a:xfrm>
          <a:off x="0" y="79934"/>
          <a:ext cx="11393905" cy="794503"/>
        </a:xfrm>
        <a:prstGeom prst="roundRect">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Hofstede cross cultural theory play a significant role in shaping how people behave and communicate</a:t>
          </a:r>
        </a:p>
      </dsp:txBody>
      <dsp:txXfrm>
        <a:off x="38784" y="118718"/>
        <a:ext cx="11316337" cy="716935"/>
      </dsp:txXfrm>
    </dsp:sp>
    <dsp:sp modelId="{BEA888BA-53C5-4596-AD75-C502AA264D48}">
      <dsp:nvSpPr>
        <dsp:cNvPr id="0" name=""/>
        <dsp:cNvSpPr/>
      </dsp:nvSpPr>
      <dsp:spPr>
        <a:xfrm>
          <a:off x="0" y="932037"/>
          <a:ext cx="11393905" cy="794503"/>
        </a:xfrm>
        <a:prstGeom prst="roundRect">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This also translates to how employees interact while at the workplace. </a:t>
          </a:r>
        </a:p>
      </dsp:txBody>
      <dsp:txXfrm>
        <a:off x="38784" y="970821"/>
        <a:ext cx="11316337" cy="716935"/>
      </dsp:txXfrm>
    </dsp:sp>
    <dsp:sp modelId="{9A8E0926-A97C-4DF5-B6EF-584CCA65FF56}">
      <dsp:nvSpPr>
        <dsp:cNvPr id="0" name=""/>
        <dsp:cNvSpPr/>
      </dsp:nvSpPr>
      <dsp:spPr>
        <a:xfrm>
          <a:off x="0" y="1784140"/>
          <a:ext cx="11393905" cy="794503"/>
        </a:xfrm>
        <a:prstGeom prst="roundRect">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Every country has distinct Hofstede scores non its culture. </a:t>
          </a:r>
        </a:p>
      </dsp:txBody>
      <dsp:txXfrm>
        <a:off x="38784" y="1822924"/>
        <a:ext cx="11316337" cy="716935"/>
      </dsp:txXfrm>
    </dsp:sp>
    <dsp:sp modelId="{42D46FC4-8DDF-4DEC-9700-122FEA7B6E30}">
      <dsp:nvSpPr>
        <dsp:cNvPr id="0" name=""/>
        <dsp:cNvSpPr/>
      </dsp:nvSpPr>
      <dsp:spPr>
        <a:xfrm>
          <a:off x="0" y="2636243"/>
          <a:ext cx="11393905" cy="794503"/>
        </a:xfrm>
        <a:prstGeom prst="roundRect">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The findings from Poland shows higher scores on uncertainty avoidance than the rest of dimensions</a:t>
          </a:r>
        </a:p>
      </dsp:txBody>
      <dsp:txXfrm>
        <a:off x="38784" y="2675027"/>
        <a:ext cx="11316337" cy="716935"/>
      </dsp:txXfrm>
    </dsp:sp>
    <dsp:sp modelId="{65C7C2EA-1FD7-4476-B1E0-206BEA30EC9A}">
      <dsp:nvSpPr>
        <dsp:cNvPr id="0" name=""/>
        <dsp:cNvSpPr/>
      </dsp:nvSpPr>
      <dsp:spPr>
        <a:xfrm>
          <a:off x="0" y="3488346"/>
          <a:ext cx="11393905" cy="794503"/>
        </a:xfrm>
        <a:prstGeom prst="roundRect">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Employees and people in general develop in well structured rules and regulations to govern their behaviors and interactions </a:t>
          </a:r>
        </a:p>
      </dsp:txBody>
      <dsp:txXfrm>
        <a:off x="38784" y="3527130"/>
        <a:ext cx="11316337" cy="716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6EDCE8-6B8E-49D4-BE75-0959F01381C7}">
      <dsp:nvSpPr>
        <dsp:cNvPr id="0" name=""/>
        <dsp:cNvSpPr/>
      </dsp:nvSpPr>
      <dsp:spPr>
        <a:xfrm>
          <a:off x="1263" y="1366114"/>
          <a:ext cx="2069957" cy="2069957"/>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3917" tIns="15240" rIns="11391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International business managers need to understand that employees working in different countries use different cultures</a:t>
          </a:r>
        </a:p>
      </dsp:txBody>
      <dsp:txXfrm>
        <a:off x="304401" y="1669252"/>
        <a:ext cx="1463681" cy="1463681"/>
      </dsp:txXfrm>
    </dsp:sp>
    <dsp:sp modelId="{D5AFB69F-95D1-48D1-B886-47CA554B8D63}">
      <dsp:nvSpPr>
        <dsp:cNvPr id="0" name=""/>
        <dsp:cNvSpPr/>
      </dsp:nvSpPr>
      <dsp:spPr>
        <a:xfrm>
          <a:off x="1657229" y="1366114"/>
          <a:ext cx="2069957" cy="2069957"/>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3917" tIns="15240" rIns="11391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According to Hofstede, countries can have high scores in one element and lower in other elements</a:t>
          </a:r>
        </a:p>
      </dsp:txBody>
      <dsp:txXfrm>
        <a:off x="1960367" y="1669252"/>
        <a:ext cx="1463681" cy="1463681"/>
      </dsp:txXfrm>
    </dsp:sp>
    <dsp:sp modelId="{7F063F2B-BA5C-43E2-9027-EB22159B32BE}">
      <dsp:nvSpPr>
        <dsp:cNvPr id="0" name=""/>
        <dsp:cNvSpPr/>
      </dsp:nvSpPr>
      <dsp:spPr>
        <a:xfrm>
          <a:off x="3313195" y="1366114"/>
          <a:ext cx="2069957" cy="2069957"/>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3917" tIns="15240" rIns="11391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Such leaders from other international countries must first understand the highest scores that guide employees. </a:t>
          </a:r>
        </a:p>
      </dsp:txBody>
      <dsp:txXfrm>
        <a:off x="3616333" y="1669252"/>
        <a:ext cx="1463681" cy="1463681"/>
      </dsp:txXfrm>
    </dsp:sp>
    <dsp:sp modelId="{A5B995CA-A20B-494B-93B4-54F6BF02D55C}">
      <dsp:nvSpPr>
        <dsp:cNvPr id="0" name=""/>
        <dsp:cNvSpPr/>
      </dsp:nvSpPr>
      <dsp:spPr>
        <a:xfrm>
          <a:off x="4969161" y="1366114"/>
          <a:ext cx="2069957" cy="2069957"/>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3917" tIns="15240" rIns="11391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They also need to liaison with human resource managers</a:t>
          </a:r>
        </a:p>
      </dsp:txBody>
      <dsp:txXfrm>
        <a:off x="5272299" y="1669252"/>
        <a:ext cx="1463681" cy="1463681"/>
      </dsp:txXfrm>
    </dsp:sp>
    <dsp:sp modelId="{49BF5C5E-90B3-490D-8068-E39A40C7A7C0}">
      <dsp:nvSpPr>
        <dsp:cNvPr id="0" name=""/>
        <dsp:cNvSpPr/>
      </dsp:nvSpPr>
      <dsp:spPr>
        <a:xfrm>
          <a:off x="6625127" y="1366114"/>
          <a:ext cx="2069957" cy="2069957"/>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3917" tIns="15240" rIns="11391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Imposing their own cultures can increase conflict among employees</a:t>
          </a:r>
        </a:p>
      </dsp:txBody>
      <dsp:txXfrm>
        <a:off x="6928265" y="1669252"/>
        <a:ext cx="1463681" cy="1463681"/>
      </dsp:txXfrm>
    </dsp:sp>
    <dsp:sp modelId="{9835F1A7-7437-483C-A736-811F2D6FC601}">
      <dsp:nvSpPr>
        <dsp:cNvPr id="0" name=""/>
        <dsp:cNvSpPr/>
      </dsp:nvSpPr>
      <dsp:spPr>
        <a:xfrm>
          <a:off x="8281092" y="1366114"/>
          <a:ext cx="2069957" cy="2069957"/>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3917" tIns="15240" rIns="11391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Consequently, this can lead to lower trust.  </a:t>
          </a:r>
        </a:p>
      </dsp:txBody>
      <dsp:txXfrm>
        <a:off x="8584230" y="1669252"/>
        <a:ext cx="1463681" cy="14636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E5760C-AA98-4CC2-846D-3053886C7E22}" type="datetimeFigureOut">
              <a:rPr lang="en-US" smtClean="0"/>
              <a:t>10/18/2025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770C2-8150-41BE-AB55-A3B80DACA20E}" type="slidenum">
              <a:rPr lang="en-US" smtClean="0"/>
              <a:t>‹#›</a:t>
            </a:fld>
            <a:endParaRPr lang="en-US" dirty="0"/>
          </a:p>
        </p:txBody>
      </p:sp>
    </p:spTree>
    <p:extLst>
      <p:ext uri="{BB962C8B-B14F-4D97-AF65-F5344CB8AC3E}">
        <p14:creationId xmlns:p14="http://schemas.microsoft.com/office/powerpoint/2010/main" val="2060869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3770C2-8150-41BE-AB55-A3B80DACA20E}" type="slidenum">
              <a:rPr lang="en-US" smtClean="0"/>
              <a:t>1</a:t>
            </a:fld>
            <a:endParaRPr lang="en-US" dirty="0"/>
          </a:p>
        </p:txBody>
      </p:sp>
    </p:spTree>
    <p:extLst>
      <p:ext uri="{BB962C8B-B14F-4D97-AF65-F5344CB8AC3E}">
        <p14:creationId xmlns:p14="http://schemas.microsoft.com/office/powerpoint/2010/main" val="2797196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Hello everyone. My name is</a:t>
            </a:r>
            <a:r>
              <a:rPr lang="en-US" b="1" baseline="0" dirty="0"/>
              <a:t> Saveta Victoria </a:t>
            </a:r>
          </a:p>
          <a:p>
            <a:r>
              <a:rPr lang="en-US" b="1" dirty="0"/>
              <a:t>Welcome to this presentation. </a:t>
            </a:r>
          </a:p>
          <a:p>
            <a:r>
              <a:rPr lang="en-US" b="1" dirty="0"/>
              <a:t>I will be talking about the topic of conflict management in Poland</a:t>
            </a:r>
          </a:p>
          <a:p>
            <a:endParaRPr lang="en-US" dirty="0"/>
          </a:p>
          <a:p>
            <a:pPr marL="171450" indent="-171450">
              <a:buFont typeface="Wingdings" panose="05000000000000000000" pitchFamily="2" charset="2"/>
              <a:buChar char="v"/>
            </a:pPr>
            <a:r>
              <a:rPr lang="en-US" dirty="0"/>
              <a:t>We acknowledge that conflicts happen almost in every workplace. Such conflicts exacerbate in environments where people have conflicting cultures and communication.</a:t>
            </a:r>
          </a:p>
          <a:p>
            <a:pPr marL="171450" indent="-171450">
              <a:buFont typeface="Wingdings" panose="05000000000000000000" pitchFamily="2" charset="2"/>
              <a:buChar char="v"/>
            </a:pPr>
            <a:r>
              <a:rPr lang="en-US" dirty="0"/>
              <a:t>Conflict management basically means the method that a leader or a mediator uses to identify what causes employees to disagree. The process also allows the leaders to come up with the most appropriate way to make the parties work together for the harmony of the teams and overall performance of the company (Elgoibar, Munduate, and Euwema, 2021)</a:t>
            </a:r>
          </a:p>
          <a:p>
            <a:pPr marL="171450" indent="-171450">
              <a:buFont typeface="Wingdings" panose="05000000000000000000" pitchFamily="2" charset="2"/>
              <a:buChar char="v"/>
            </a:pPr>
            <a:r>
              <a:rPr lang="en-US" dirty="0"/>
              <a:t>In many case, conflict management seek to improve teamwork, creativity, and overall key performance indicators such as sales revenues, profitability, customer experience, and overall growth (Rahim, 2023).</a:t>
            </a:r>
          </a:p>
          <a:p>
            <a:pPr marL="171450" indent="-171450">
              <a:buFont typeface="Wingdings" panose="05000000000000000000" pitchFamily="2" charset="2"/>
              <a:buChar char="v"/>
            </a:pPr>
            <a:r>
              <a:rPr lang="en-US" dirty="0"/>
              <a:t>Poland forms one of the countries in Europe with different international businesses and expatriates. Such environments can be prone to conflicts hence, demanding conflict management approaches.</a:t>
            </a:r>
          </a:p>
        </p:txBody>
      </p:sp>
      <p:sp>
        <p:nvSpPr>
          <p:cNvPr id="4" name="Slide Number Placeholder 3"/>
          <p:cNvSpPr>
            <a:spLocks noGrp="1"/>
          </p:cNvSpPr>
          <p:nvPr>
            <p:ph type="sldNum" sz="quarter" idx="5"/>
          </p:nvPr>
        </p:nvSpPr>
        <p:spPr/>
        <p:txBody>
          <a:bodyPr/>
          <a:lstStyle/>
          <a:p>
            <a:fld id="{4C3770C2-8150-41BE-AB55-A3B80DACA20E}" type="slidenum">
              <a:rPr lang="en-US" smtClean="0"/>
              <a:t>2</a:t>
            </a:fld>
            <a:endParaRPr lang="en-US" dirty="0"/>
          </a:p>
        </p:txBody>
      </p:sp>
    </p:spTree>
    <p:extLst>
      <p:ext uri="{BB962C8B-B14F-4D97-AF65-F5344CB8AC3E}">
        <p14:creationId xmlns:p14="http://schemas.microsoft.com/office/powerpoint/2010/main" val="3569197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cover five core areas:</a:t>
            </a:r>
          </a:p>
          <a:p>
            <a:pPr marL="285750" indent="-285750">
              <a:buFont typeface="+mj-lt"/>
              <a:buAutoNum type="romanUcPeriod"/>
            </a:pPr>
            <a:r>
              <a:rPr lang="en-US" dirty="0"/>
              <a:t>The next slide talks about elements of Hofstede theory of cross culture</a:t>
            </a:r>
          </a:p>
          <a:p>
            <a:pPr marL="285750" indent="-285750">
              <a:buFont typeface="+mj-lt"/>
              <a:buAutoNum type="romanUcPeriod"/>
            </a:pPr>
            <a:r>
              <a:rPr lang="en-US" dirty="0"/>
              <a:t>Will</a:t>
            </a:r>
            <a:r>
              <a:rPr lang="en-US" baseline="0" dirty="0"/>
              <a:t> adopt </a:t>
            </a:r>
            <a:r>
              <a:rPr lang="en-US" dirty="0"/>
              <a:t>the elements to understand how Poland scores in each of the elements. Moreover, we then apply the elements in a company working in Poland to solve different conflicts such responsibilities in teams and issues of payments. </a:t>
            </a:r>
          </a:p>
          <a:p>
            <a:pPr marL="285750" indent="-285750">
              <a:buFont typeface="+mj-lt"/>
              <a:buAutoNum type="romanUcPeriod"/>
            </a:pPr>
            <a:r>
              <a:rPr lang="en-US" dirty="0"/>
              <a:t>Besides, others areas worth looking at includes the challenges leaders experience when managing conflict where people have varying culture such as Poland.</a:t>
            </a:r>
          </a:p>
          <a:p>
            <a:pPr marL="285750" indent="-285750">
              <a:buFont typeface="+mj-lt"/>
              <a:buAutoNum type="romanUcPeriod"/>
            </a:pPr>
            <a:r>
              <a:rPr lang="en-US" dirty="0"/>
              <a:t>This gives us a better opportunity to recommend the best approaches for international leaders confronted with conflicts among teams</a:t>
            </a:r>
          </a:p>
        </p:txBody>
      </p:sp>
      <p:sp>
        <p:nvSpPr>
          <p:cNvPr id="4" name="Slide Number Placeholder 3"/>
          <p:cNvSpPr>
            <a:spLocks noGrp="1"/>
          </p:cNvSpPr>
          <p:nvPr>
            <p:ph type="sldNum" sz="quarter" idx="5"/>
          </p:nvPr>
        </p:nvSpPr>
        <p:spPr/>
        <p:txBody>
          <a:bodyPr/>
          <a:lstStyle/>
          <a:p>
            <a:fld id="{4C3770C2-8150-41BE-AB55-A3B80DACA20E}" type="slidenum">
              <a:rPr lang="en-US" smtClean="0"/>
              <a:t>3</a:t>
            </a:fld>
            <a:endParaRPr lang="en-US" dirty="0"/>
          </a:p>
        </p:txBody>
      </p:sp>
    </p:spTree>
    <p:extLst>
      <p:ext uri="{BB962C8B-B14F-4D97-AF65-F5344CB8AC3E}">
        <p14:creationId xmlns:p14="http://schemas.microsoft.com/office/powerpoint/2010/main" val="3086854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ü"/>
            </a:pPr>
            <a:r>
              <a:rPr lang="en-US" dirty="0"/>
              <a:t>Hofstede cultural dimension theory covers six different components. </a:t>
            </a:r>
          </a:p>
          <a:p>
            <a:pPr marL="171450" indent="-171450">
              <a:buFont typeface="Wingdings" panose="05000000000000000000" pitchFamily="2" charset="2"/>
              <a:buChar char="ü"/>
            </a:pPr>
            <a:r>
              <a:rPr lang="en-US" dirty="0"/>
              <a:t>They determine the level of cultures and how they communicate and solve conflicts’</a:t>
            </a:r>
          </a:p>
          <a:p>
            <a:pPr marL="171450" indent="-171450">
              <a:buFont typeface="Wingdings" panose="05000000000000000000" pitchFamily="2" charset="2"/>
              <a:buChar char="ü"/>
            </a:pPr>
            <a:r>
              <a:rPr lang="en-US" dirty="0"/>
              <a:t>Cultures with high power distance scores emphasizes on the role of hierarchy when handling issues. In a business setting, leaders and managers are considered to play important roles in formulation of</a:t>
            </a:r>
          </a:p>
          <a:p>
            <a:r>
              <a:rPr lang="en-US" dirty="0"/>
              <a:t>decisions to be followed by their followers working in other departments. </a:t>
            </a:r>
          </a:p>
          <a:p>
            <a:pPr marL="171450" indent="-171450">
              <a:buFont typeface="Wingdings" panose="05000000000000000000" pitchFamily="2" charset="2"/>
              <a:buChar char="ü"/>
            </a:pPr>
            <a:r>
              <a:rPr lang="en-US" dirty="0"/>
              <a:t>Individualism vs collectivism on the other hand, considers self interests that collective roles in teams. Such cultures place individual performance and achievement more than they do  on collective bargaining for the better benefit of the whole team. </a:t>
            </a:r>
          </a:p>
          <a:p>
            <a:pPr marL="171450" indent="-171450">
              <a:buFont typeface="Wingdings" panose="05000000000000000000" pitchFamily="2" charset="2"/>
              <a:buChar char="ü"/>
            </a:pPr>
            <a:r>
              <a:rPr lang="en-US" dirty="0"/>
              <a:t>Uncertainty avoidance explain the manner in which a society deal with their future. The society comes up with rules and regulations to guide them in handling their future. Businesses also formulate policies and rules on how the relate with their staff and how they also communicate with one another. </a:t>
            </a:r>
          </a:p>
          <a:p>
            <a:endParaRPr lang="en-US" dirty="0"/>
          </a:p>
          <a:p>
            <a:endParaRPr lang="en-US" dirty="0"/>
          </a:p>
        </p:txBody>
      </p:sp>
      <p:sp>
        <p:nvSpPr>
          <p:cNvPr id="4" name="Slide Number Placeholder 3"/>
          <p:cNvSpPr>
            <a:spLocks noGrp="1"/>
          </p:cNvSpPr>
          <p:nvPr>
            <p:ph type="sldNum" sz="quarter" idx="5"/>
          </p:nvPr>
        </p:nvSpPr>
        <p:spPr/>
        <p:txBody>
          <a:bodyPr/>
          <a:lstStyle/>
          <a:p>
            <a:fld id="{4C3770C2-8150-41BE-AB55-A3B80DACA20E}" type="slidenum">
              <a:rPr lang="en-US" smtClean="0"/>
              <a:t>4</a:t>
            </a:fld>
            <a:endParaRPr lang="en-US" dirty="0"/>
          </a:p>
        </p:txBody>
      </p:sp>
    </p:spTree>
    <p:extLst>
      <p:ext uri="{BB962C8B-B14F-4D97-AF65-F5344CB8AC3E}">
        <p14:creationId xmlns:p14="http://schemas.microsoft.com/office/powerpoint/2010/main" val="2010556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Out of all the scores, it is evident that Poland scores highest on uncertainty avoidance at 93 index than the rest of the elements on Hofstede cross-cultural theory</a:t>
            </a:r>
          </a:p>
          <a:p>
            <a:pPr marL="171450" indent="-171450">
              <a:buFont typeface="Wingdings" panose="05000000000000000000" pitchFamily="2" charset="2"/>
              <a:buChar char="§"/>
            </a:pPr>
            <a:r>
              <a:rPr lang="en-US" dirty="0"/>
              <a:t>What is the implication of this to companies and international leaders that operate in such an environment. </a:t>
            </a:r>
          </a:p>
          <a:p>
            <a:pPr marL="171450" indent="-171450">
              <a:buFont typeface="Wingdings" panose="05000000000000000000" pitchFamily="2" charset="2"/>
              <a:buChar char="§"/>
            </a:pPr>
            <a:r>
              <a:rPr lang="en-US" dirty="0"/>
              <a:t>According to Hofstede, managers relate with their staff through policies, rules, and regulations in order to handle future uncertainties they have no control over.  </a:t>
            </a:r>
          </a:p>
          <a:p>
            <a:pPr marL="171450" indent="-171450">
              <a:buFont typeface="Wingdings" panose="05000000000000000000" pitchFamily="2" charset="2"/>
              <a:buChar char="§"/>
            </a:pPr>
            <a:r>
              <a:rPr lang="en-US" dirty="0"/>
              <a:t>Specifically, the local people in Poland prefer communications and negotiations that give then assurance about how they can respond to their future. </a:t>
            </a:r>
          </a:p>
          <a:p>
            <a:pPr marL="171450" indent="-171450">
              <a:buFont typeface="Wingdings" panose="05000000000000000000" pitchFamily="2" charset="2"/>
              <a:buChar char="§"/>
            </a:pPr>
            <a:r>
              <a:rPr lang="en-US" dirty="0"/>
              <a:t>They sign contracts whenever they make contracts or agreements. </a:t>
            </a:r>
          </a:p>
          <a:p>
            <a:pPr marL="171450" indent="-171450">
              <a:buFont typeface="Wingdings" panose="05000000000000000000" pitchFamily="2" charset="2"/>
              <a:buChar char="§"/>
            </a:pPr>
            <a:r>
              <a:rPr lang="en-US" dirty="0"/>
              <a:t>This is also evident when it comes to handling disputes and conflicts. The moderators make parties to understand rules, structures, and guidelines to avoid similar scenarios happening in the future. </a:t>
            </a:r>
          </a:p>
        </p:txBody>
      </p:sp>
      <p:sp>
        <p:nvSpPr>
          <p:cNvPr id="4" name="Slide Number Placeholder 3"/>
          <p:cNvSpPr>
            <a:spLocks noGrp="1"/>
          </p:cNvSpPr>
          <p:nvPr>
            <p:ph type="sldNum" sz="quarter" idx="5"/>
          </p:nvPr>
        </p:nvSpPr>
        <p:spPr/>
        <p:txBody>
          <a:bodyPr/>
          <a:lstStyle/>
          <a:p>
            <a:fld id="{4C3770C2-8150-41BE-AB55-A3B80DACA20E}" type="slidenum">
              <a:rPr lang="en-US" smtClean="0"/>
              <a:t>5</a:t>
            </a:fld>
            <a:endParaRPr lang="en-US" dirty="0"/>
          </a:p>
        </p:txBody>
      </p:sp>
    </p:spTree>
    <p:extLst>
      <p:ext uri="{BB962C8B-B14F-4D97-AF65-F5344CB8AC3E}">
        <p14:creationId xmlns:p14="http://schemas.microsoft.com/office/powerpoint/2010/main" val="268179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US" dirty="0"/>
              <a:t>The agreement between Frontex Company and Coast Guard Agency provides a perfect example of how culture can define communication between leaders and employees from a given culture.</a:t>
            </a:r>
          </a:p>
          <a:p>
            <a:pPr marL="171450" indent="-171450">
              <a:buFont typeface="Wingdings" panose="05000000000000000000" pitchFamily="2" charset="2"/>
              <a:buChar char="Ø"/>
            </a:pPr>
            <a:r>
              <a:rPr lang="en-US" dirty="0"/>
              <a:t>The fact that Poland scores higher on its Uncertainty avoidance element, people use rules and regulations to control their future. They understand that they have no control of the future and therefore, they develop policies and structure to avoid similar scenarios from happening in the future. The leaders came together to sign an agreements after experiencing two years of conflict. </a:t>
            </a:r>
          </a:p>
          <a:p>
            <a:pPr marL="171450" indent="-171450">
              <a:buFont typeface="Wingdings" panose="05000000000000000000" pitchFamily="2" charset="2"/>
              <a:buChar char="Ø"/>
            </a:pPr>
            <a:r>
              <a:rPr lang="en-US" dirty="0"/>
              <a:t>Conflict management helped them settle the conflict between the company leadership and employees in Poland. Moreover, conflict management made it possible to Frontex company to construct a new headquarter in Poland</a:t>
            </a:r>
          </a:p>
          <a:p>
            <a:endParaRPr lang="en-US" dirty="0"/>
          </a:p>
        </p:txBody>
      </p:sp>
      <p:sp>
        <p:nvSpPr>
          <p:cNvPr id="4" name="Slide Number Placeholder 3"/>
          <p:cNvSpPr>
            <a:spLocks noGrp="1"/>
          </p:cNvSpPr>
          <p:nvPr>
            <p:ph type="sldNum" sz="quarter" idx="5"/>
          </p:nvPr>
        </p:nvSpPr>
        <p:spPr/>
        <p:txBody>
          <a:bodyPr/>
          <a:lstStyle/>
          <a:p>
            <a:fld id="{4C3770C2-8150-41BE-AB55-A3B80DACA20E}" type="slidenum">
              <a:rPr lang="en-US" smtClean="0"/>
              <a:t>6</a:t>
            </a:fld>
            <a:endParaRPr lang="en-US" dirty="0"/>
          </a:p>
        </p:txBody>
      </p:sp>
    </p:spTree>
    <p:extLst>
      <p:ext uri="{BB962C8B-B14F-4D97-AF65-F5344CB8AC3E}">
        <p14:creationId xmlns:p14="http://schemas.microsoft.com/office/powerpoint/2010/main" val="2531439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US" dirty="0"/>
              <a:t>Just as we have seen, is that Poland culture scores very high on uncertainty avoidance and power distance. While these are beneficial to managers and employees, it can also create challenges for international managers who seek to manage conflict. </a:t>
            </a:r>
          </a:p>
          <a:p>
            <a:pPr marL="171450" indent="-171450">
              <a:buFont typeface="Wingdings" panose="05000000000000000000" pitchFamily="2" charset="2"/>
              <a:buChar char="v"/>
            </a:pPr>
            <a:r>
              <a:rPr lang="en-US" dirty="0"/>
              <a:t>Local employees who experience conflict expect their leaders to draft strong in-depth policies and rules governing contractual agreement between  their employer and employees. </a:t>
            </a:r>
          </a:p>
          <a:p>
            <a:pPr marL="171450" indent="-171450">
              <a:buFont typeface="Wingdings" panose="05000000000000000000" pitchFamily="2" charset="2"/>
              <a:buChar char="v"/>
            </a:pPr>
            <a:r>
              <a:rPr lang="en-US" dirty="0"/>
              <a:t>However, international managers from countries and cultures with lower scores on uncertainty avoidance might face challenges in drafting detailed rules and structures.</a:t>
            </a:r>
          </a:p>
          <a:p>
            <a:pPr marL="171450" indent="-171450">
              <a:buFont typeface="Wingdings" panose="05000000000000000000" pitchFamily="2" charset="2"/>
              <a:buChar char="v"/>
            </a:pPr>
            <a:r>
              <a:rPr lang="en-US" dirty="0"/>
              <a:t>For international leaders that only uses basic rules on conflict management might fail to attract trust from employees. </a:t>
            </a:r>
          </a:p>
          <a:p>
            <a:pPr marL="171450" indent="-171450">
              <a:buFont typeface="Wingdings" panose="05000000000000000000" pitchFamily="2" charset="2"/>
              <a:buChar char="v"/>
            </a:pPr>
            <a:r>
              <a:rPr lang="en-US" dirty="0"/>
              <a:t>Moreover, higher power distance means that employees trust their leaders and managers more than they do with line managers. </a:t>
            </a:r>
          </a:p>
          <a:p>
            <a:pPr marL="171450" indent="-171450">
              <a:buFont typeface="Wingdings" panose="05000000000000000000" pitchFamily="2" charset="2"/>
              <a:buChar char="v"/>
            </a:pPr>
            <a:r>
              <a:rPr lang="en-US" dirty="0"/>
              <a:t>They are likely to resist any changes coming from line managers </a:t>
            </a:r>
          </a:p>
        </p:txBody>
      </p:sp>
      <p:sp>
        <p:nvSpPr>
          <p:cNvPr id="4" name="Slide Number Placeholder 3"/>
          <p:cNvSpPr>
            <a:spLocks noGrp="1"/>
          </p:cNvSpPr>
          <p:nvPr>
            <p:ph type="sldNum" sz="quarter" idx="5"/>
          </p:nvPr>
        </p:nvSpPr>
        <p:spPr/>
        <p:txBody>
          <a:bodyPr/>
          <a:lstStyle/>
          <a:p>
            <a:fld id="{4C3770C2-8150-41BE-AB55-A3B80DACA20E}" type="slidenum">
              <a:rPr lang="en-US" smtClean="0"/>
              <a:t>7</a:t>
            </a:fld>
            <a:endParaRPr lang="en-US" dirty="0"/>
          </a:p>
        </p:txBody>
      </p:sp>
    </p:spTree>
    <p:extLst>
      <p:ext uri="{BB962C8B-B14F-4D97-AF65-F5344CB8AC3E}">
        <p14:creationId xmlns:p14="http://schemas.microsoft.com/office/powerpoint/2010/main" val="22910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dirty="0"/>
              <a:t>While high uncertainty avoidance has challenges, it also creates opportunities for internation  High uncertainty avoidance in Poland gives employees and international managers leaning conflicts.</a:t>
            </a:r>
          </a:p>
          <a:p>
            <a:pPr marL="171450" indent="-171450">
              <a:buFont typeface="Wingdings" panose="05000000000000000000" pitchFamily="2" charset="2"/>
              <a:buChar char="q"/>
            </a:pPr>
            <a:r>
              <a:rPr lang="en-US" dirty="0"/>
              <a:t>International leaders from countries such as Spain that also have higher uncertainty avoidance have a higher chance of developing rules and guidance for their employees. </a:t>
            </a:r>
          </a:p>
          <a:p>
            <a:pPr marL="171450" indent="-171450">
              <a:buFont typeface="Wingdings" panose="05000000000000000000" pitchFamily="2" charset="2"/>
              <a:buChar char="q"/>
            </a:pPr>
            <a:r>
              <a:rPr lang="en-US" dirty="0"/>
              <a:t>Managers from cultures where employees see higher power distance, they are likely to rely on their managers and leaders in conflict management. </a:t>
            </a:r>
          </a:p>
          <a:p>
            <a:pPr marL="171450" indent="-171450">
              <a:buFont typeface="Wingdings" panose="05000000000000000000" pitchFamily="2" charset="2"/>
              <a:buChar char="q"/>
            </a:pPr>
            <a:r>
              <a:rPr lang="en-US" dirty="0"/>
              <a:t>Strong rules and structures increases trust among employees knowing that they are likely to experience less risks in the future.</a:t>
            </a:r>
            <a:r>
              <a:rPr lang="en-US" baseline="0" dirty="0"/>
              <a:t> </a:t>
            </a:r>
            <a:r>
              <a:rPr lang="en-US" dirty="0"/>
              <a:t>Consequently, it increase working in harmony among team members. </a:t>
            </a:r>
          </a:p>
          <a:p>
            <a:endParaRPr lang="en-US" dirty="0"/>
          </a:p>
        </p:txBody>
      </p:sp>
      <p:sp>
        <p:nvSpPr>
          <p:cNvPr id="4" name="Slide Number Placeholder 3"/>
          <p:cNvSpPr>
            <a:spLocks noGrp="1"/>
          </p:cNvSpPr>
          <p:nvPr>
            <p:ph type="sldNum" sz="quarter" idx="5"/>
          </p:nvPr>
        </p:nvSpPr>
        <p:spPr/>
        <p:txBody>
          <a:bodyPr/>
          <a:lstStyle/>
          <a:p>
            <a:fld id="{4C3770C2-8150-41BE-AB55-A3B80DACA20E}" type="slidenum">
              <a:rPr lang="en-US" smtClean="0"/>
              <a:t>8</a:t>
            </a:fld>
            <a:endParaRPr lang="en-US" dirty="0"/>
          </a:p>
        </p:txBody>
      </p:sp>
    </p:spTree>
    <p:extLst>
      <p:ext uri="{BB962C8B-B14F-4D97-AF65-F5344CB8AC3E}">
        <p14:creationId xmlns:p14="http://schemas.microsoft.com/office/powerpoint/2010/main" val="442713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For an international manager and any leader that seeks to work in such a culture, must first take time to learn and study local cultures. </a:t>
            </a:r>
          </a:p>
          <a:p>
            <a:pPr marL="171450" indent="-171450">
              <a:buFont typeface="Courier New" panose="02070309020205020404" pitchFamily="49" charset="0"/>
              <a:buChar char="o"/>
            </a:pPr>
            <a:r>
              <a:rPr lang="en-US" dirty="0"/>
              <a:t>The approach would help them align well with how locals communicate, their perceptions towards regulations and rules and many and terms and conditions</a:t>
            </a:r>
          </a:p>
          <a:p>
            <a:pPr marL="171450" indent="-171450">
              <a:buFont typeface="Courier New" panose="02070309020205020404" pitchFamily="49" charset="0"/>
              <a:buChar char="o"/>
            </a:pPr>
            <a:r>
              <a:rPr lang="en-US" dirty="0"/>
              <a:t>An international manager who comes to work in such environment must liaison with local human resources managers.</a:t>
            </a:r>
          </a:p>
          <a:p>
            <a:pPr marL="171450" indent="-171450">
              <a:buFont typeface="Courier New" panose="02070309020205020404" pitchFamily="49" charset="0"/>
              <a:buChar char="o"/>
            </a:pPr>
            <a:r>
              <a:rPr lang="en-US" dirty="0"/>
              <a:t>The move would help gain more knowledge in recruiting, interviewing, and signing contractual agreements. </a:t>
            </a:r>
          </a:p>
        </p:txBody>
      </p:sp>
      <p:sp>
        <p:nvSpPr>
          <p:cNvPr id="4" name="Slide Number Placeholder 3"/>
          <p:cNvSpPr>
            <a:spLocks noGrp="1"/>
          </p:cNvSpPr>
          <p:nvPr>
            <p:ph type="sldNum" sz="quarter" idx="5"/>
          </p:nvPr>
        </p:nvSpPr>
        <p:spPr/>
        <p:txBody>
          <a:bodyPr/>
          <a:lstStyle/>
          <a:p>
            <a:fld id="{4C3770C2-8150-41BE-AB55-A3B80DACA20E}" type="slidenum">
              <a:rPr lang="en-US" smtClean="0"/>
              <a:t>9</a:t>
            </a:fld>
            <a:endParaRPr lang="en-US" dirty="0"/>
          </a:p>
        </p:txBody>
      </p:sp>
    </p:spTree>
    <p:extLst>
      <p:ext uri="{BB962C8B-B14F-4D97-AF65-F5344CB8AC3E}">
        <p14:creationId xmlns:p14="http://schemas.microsoft.com/office/powerpoint/2010/main" val="411140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Hofstede provides an important framework on culture</a:t>
            </a:r>
          </a:p>
          <a:p>
            <a:pPr marL="171450" indent="-171450">
              <a:buFont typeface="Wingdings" panose="05000000000000000000" pitchFamily="2" charset="2"/>
              <a:buChar char="§"/>
            </a:pPr>
            <a:r>
              <a:rPr lang="en-US" dirty="0"/>
              <a:t>Despite six elements, it is now clear that countries have varying scores on their cultural dimensions.</a:t>
            </a:r>
          </a:p>
          <a:p>
            <a:pPr marL="171450" indent="-171450">
              <a:buFont typeface="Wingdings" panose="05000000000000000000" pitchFamily="2" charset="2"/>
              <a:buChar char="§"/>
            </a:pPr>
            <a:r>
              <a:rPr lang="en-US" dirty="0"/>
              <a:t>The dimensions explain how local people behave and expect from their leaders.</a:t>
            </a:r>
          </a:p>
          <a:p>
            <a:pPr marL="171450" indent="-171450">
              <a:buFont typeface="Wingdings" panose="05000000000000000000" pitchFamily="2" charset="2"/>
              <a:buChar char="§"/>
            </a:pPr>
            <a:r>
              <a:rPr lang="en-US" dirty="0"/>
              <a:t>However., international leaders and managers from countries with lower uncertainty avoidance would experience the challenge of communicating with their employees</a:t>
            </a:r>
          </a:p>
        </p:txBody>
      </p:sp>
      <p:sp>
        <p:nvSpPr>
          <p:cNvPr id="4" name="Slide Number Placeholder 3"/>
          <p:cNvSpPr>
            <a:spLocks noGrp="1"/>
          </p:cNvSpPr>
          <p:nvPr>
            <p:ph type="sldNum" sz="quarter" idx="5"/>
          </p:nvPr>
        </p:nvSpPr>
        <p:spPr/>
        <p:txBody>
          <a:bodyPr/>
          <a:lstStyle/>
          <a:p>
            <a:fld id="{4C3770C2-8150-41BE-AB55-A3B80DACA20E}" type="slidenum">
              <a:rPr lang="en-US" smtClean="0"/>
              <a:t>10</a:t>
            </a:fld>
            <a:endParaRPr lang="en-US" dirty="0"/>
          </a:p>
        </p:txBody>
      </p:sp>
    </p:spTree>
    <p:extLst>
      <p:ext uri="{BB962C8B-B14F-4D97-AF65-F5344CB8AC3E}">
        <p14:creationId xmlns:p14="http://schemas.microsoft.com/office/powerpoint/2010/main" val="4006384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International business communication leaders have a role to play in ensuring that they enhance communication and engagement among employees</a:t>
            </a:r>
          </a:p>
          <a:p>
            <a:pPr marL="171450" indent="-171450">
              <a:buFont typeface="Courier New" panose="02070309020205020404" pitchFamily="49" charset="0"/>
              <a:buChar char="o"/>
            </a:pPr>
            <a:r>
              <a:rPr lang="en-US" dirty="0"/>
              <a:t>Besides, Hofstede cross-cultural theory provides us with the framework to understand how employees behave and relate with one another.</a:t>
            </a:r>
          </a:p>
          <a:p>
            <a:pPr marL="171450" indent="-171450">
              <a:buFont typeface="Courier New" panose="02070309020205020404" pitchFamily="49" charset="0"/>
              <a:buChar char="o"/>
            </a:pPr>
            <a:r>
              <a:rPr lang="en-US" dirty="0"/>
              <a:t>However, every international leader and manager must adapt local cultures with local employees.</a:t>
            </a:r>
          </a:p>
          <a:p>
            <a:pPr marL="171450" indent="-171450">
              <a:buFont typeface="Courier New" panose="02070309020205020404" pitchFamily="49" charset="0"/>
              <a:buChar char="o"/>
            </a:pPr>
            <a:r>
              <a:rPr lang="en-US" dirty="0"/>
              <a:t>First, they must begin to conduct research into local cultures ands what shapes them. </a:t>
            </a:r>
          </a:p>
          <a:p>
            <a:pPr marL="171450" indent="-171450">
              <a:buFont typeface="Courier New" panose="02070309020205020404" pitchFamily="49" charset="0"/>
              <a:buChar char="o"/>
            </a:pPr>
            <a:r>
              <a:rPr lang="en-US" dirty="0"/>
              <a:t>Such understanding would help in communicating up with most innovative ways of handling despites and conflicts among employees. </a:t>
            </a:r>
          </a:p>
          <a:p>
            <a:endParaRPr lang="en-US" dirty="0"/>
          </a:p>
        </p:txBody>
      </p:sp>
      <p:sp>
        <p:nvSpPr>
          <p:cNvPr id="4" name="Slide Number Placeholder 3"/>
          <p:cNvSpPr>
            <a:spLocks noGrp="1"/>
          </p:cNvSpPr>
          <p:nvPr>
            <p:ph type="sldNum" sz="quarter" idx="5"/>
          </p:nvPr>
        </p:nvSpPr>
        <p:spPr/>
        <p:txBody>
          <a:bodyPr/>
          <a:lstStyle/>
          <a:p>
            <a:fld id="{4C3770C2-8150-41BE-AB55-A3B80DACA20E}" type="slidenum">
              <a:rPr lang="en-US" smtClean="0"/>
              <a:t>11</a:t>
            </a:fld>
            <a:endParaRPr lang="en-US" dirty="0"/>
          </a:p>
        </p:txBody>
      </p:sp>
    </p:spTree>
    <p:extLst>
      <p:ext uri="{BB962C8B-B14F-4D97-AF65-F5344CB8AC3E}">
        <p14:creationId xmlns:p14="http://schemas.microsoft.com/office/powerpoint/2010/main" val="2688786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770C2-8150-41BE-AB55-A3B80DACA20E}" type="slidenum">
              <a:rPr lang="en-US" smtClean="0"/>
              <a:t>12</a:t>
            </a:fld>
            <a:endParaRPr lang="en-US" dirty="0"/>
          </a:p>
        </p:txBody>
      </p:sp>
    </p:spTree>
    <p:extLst>
      <p:ext uri="{BB962C8B-B14F-4D97-AF65-F5344CB8AC3E}">
        <p14:creationId xmlns:p14="http://schemas.microsoft.com/office/powerpoint/2010/main" val="1646207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Thank you</a:t>
            </a:r>
            <a:r>
              <a:rPr lang="en-US" b="1" baseline="0" dirty="0"/>
              <a:t> for listening</a:t>
            </a:r>
          </a:p>
          <a:p>
            <a:r>
              <a:rPr lang="en-US" b="1" baseline="0" dirty="0"/>
              <a:t>I'm ready for any questions or clarifications </a:t>
            </a:r>
            <a:endParaRPr lang="en-US" b="1" dirty="0"/>
          </a:p>
        </p:txBody>
      </p:sp>
      <p:sp>
        <p:nvSpPr>
          <p:cNvPr id="4" name="Slide Number Placeholder 3"/>
          <p:cNvSpPr>
            <a:spLocks noGrp="1"/>
          </p:cNvSpPr>
          <p:nvPr>
            <p:ph type="sldNum" sz="quarter" idx="10"/>
          </p:nvPr>
        </p:nvSpPr>
        <p:spPr/>
        <p:txBody>
          <a:bodyPr/>
          <a:lstStyle/>
          <a:p>
            <a:fld id="{4C3770C2-8150-41BE-AB55-A3B80DACA20E}" type="slidenum">
              <a:rPr lang="en-US" smtClean="0"/>
              <a:t>13</a:t>
            </a:fld>
            <a:endParaRPr lang="en-US" dirty="0"/>
          </a:p>
        </p:txBody>
      </p:sp>
    </p:spTree>
    <p:extLst>
      <p:ext uri="{BB962C8B-B14F-4D97-AF65-F5344CB8AC3E}">
        <p14:creationId xmlns:p14="http://schemas.microsoft.com/office/powerpoint/2010/main" val="4020995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AFB64-AD6C-CF0D-D25C-CAAB59DBCC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839E20F-6FDF-F710-F8B1-DB59F9A6F2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2472502-AEE1-3CE8-A1AF-E24D030E703E}"/>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5" name="Footer Placeholder 4">
            <a:extLst>
              <a:ext uri="{FF2B5EF4-FFF2-40B4-BE49-F238E27FC236}">
                <a16:creationId xmlns:a16="http://schemas.microsoft.com/office/drawing/2014/main" id="{75554DF3-74DD-6E65-0D37-7B7386546F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8F91CC-8C7E-3122-6FBD-181850930921}"/>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2460807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1F4FA-38D6-20BE-9F16-31B89943F84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B50EDF-2C76-5735-5288-29EA2359CA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44BE24-E57F-A318-1E64-3D8ABA032939}"/>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5" name="Footer Placeholder 4">
            <a:extLst>
              <a:ext uri="{FF2B5EF4-FFF2-40B4-BE49-F238E27FC236}">
                <a16:creationId xmlns:a16="http://schemas.microsoft.com/office/drawing/2014/main" id="{9EA6F871-A321-53F5-E233-C4AB0A9E45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47A0F1B-8238-63B9-0DCD-2795E1E0463F}"/>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3358616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1ECB6-DE8B-5A62-EC61-125521173D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9041873-3CDC-4A6B-F558-9A6998609F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8724DF-2280-42DE-D48D-70CC05ED49A9}"/>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5" name="Footer Placeholder 4">
            <a:extLst>
              <a:ext uri="{FF2B5EF4-FFF2-40B4-BE49-F238E27FC236}">
                <a16:creationId xmlns:a16="http://schemas.microsoft.com/office/drawing/2014/main" id="{2E77EA23-D45D-FD07-22C7-2FE55BE7D5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B5D3249-53D7-0285-81E5-4887AD1016EF}"/>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2977447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3128-AAA0-7CBB-50B3-08C722E57E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A63A04A-24EC-E6B6-1897-03CB1A2186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ADBD09-11A7-5589-D85D-D25973CE7F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B5444D5-7510-C912-A091-5BF4D8F016E2}"/>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6" name="Footer Placeholder 5">
            <a:extLst>
              <a:ext uri="{FF2B5EF4-FFF2-40B4-BE49-F238E27FC236}">
                <a16:creationId xmlns:a16="http://schemas.microsoft.com/office/drawing/2014/main" id="{7A2B3986-B08A-D3E7-DD4B-524AF3A08D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F0B062-FE2A-E48E-4BF7-482EEE9E23CB}"/>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404058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34A77-5BD7-70FA-FA0D-8525EC029B8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BB7FC11-8E29-F71E-8363-9156E9BFEF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E0BC6B-86FB-B3F8-4E48-2F8E74BD03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8A10B59-E09C-4475-4302-F0EB30A3BF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05D648-5450-E682-8CFC-58BF844129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43CFDF-6F11-B05C-32F2-D804D019E65B}"/>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8" name="Footer Placeholder 7">
            <a:extLst>
              <a:ext uri="{FF2B5EF4-FFF2-40B4-BE49-F238E27FC236}">
                <a16:creationId xmlns:a16="http://schemas.microsoft.com/office/drawing/2014/main" id="{E56D3DED-BB48-0704-CFF3-D1627AAD61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E45C71A-2DFD-78E2-A88A-A396527424AC}"/>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845020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01A6C-32A7-186C-F513-0AE8301D29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04AA524-CE9B-6E95-BB55-E7BB67C84F64}"/>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4" name="Footer Placeholder 3">
            <a:extLst>
              <a:ext uri="{FF2B5EF4-FFF2-40B4-BE49-F238E27FC236}">
                <a16:creationId xmlns:a16="http://schemas.microsoft.com/office/drawing/2014/main" id="{993D68F3-9A2C-99E4-B279-13CF5BD9746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A0210BE-339B-1785-03C5-428065EAE031}"/>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081655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FC5D5C-CAAA-5611-583D-260B82CBB056}"/>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3" name="Footer Placeholder 2">
            <a:extLst>
              <a:ext uri="{FF2B5EF4-FFF2-40B4-BE49-F238E27FC236}">
                <a16:creationId xmlns:a16="http://schemas.microsoft.com/office/drawing/2014/main" id="{217D51D8-1362-FF59-633E-B665620754F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8D7B73E-603E-E266-FC28-FD6AF118FEB4}"/>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4290952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7A98-8716-2F29-8D6D-5E896DC288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5C9EC81-710D-3207-DBD5-2E208B3481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B4F005-309F-CFFD-4B4A-2B6A91E552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EF4BF2-CBDB-0261-00A6-B7228D5EC16C}"/>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6" name="Footer Placeholder 5">
            <a:extLst>
              <a:ext uri="{FF2B5EF4-FFF2-40B4-BE49-F238E27FC236}">
                <a16:creationId xmlns:a16="http://schemas.microsoft.com/office/drawing/2014/main" id="{B1DBE10D-4B32-603B-EBF6-F3A486E5B51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70ED589-DDBD-90C0-CE80-3E1B0D6D41B4}"/>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2567303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6BDFB-897E-6FED-E6E8-2BBD499C9D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25D0B3-8E5F-417F-8BB0-F2EF84D7EF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B47D9B5-2D3B-4883-9C2B-3B14DAAEE0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81EF0C-2571-F60D-3870-52027CC6F04E}"/>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6" name="Footer Placeholder 5">
            <a:extLst>
              <a:ext uri="{FF2B5EF4-FFF2-40B4-BE49-F238E27FC236}">
                <a16:creationId xmlns:a16="http://schemas.microsoft.com/office/drawing/2014/main" id="{0F8F28A5-3E41-9731-F7A6-EAAA61A8E3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750EDB5-91A9-5686-C7FC-18CBFF095E4B}"/>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465586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77B79-1342-6F6B-B6BA-DCBCAA7B6F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74B22C4-9073-E213-32AF-37C64356DB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9BA755-E5A7-18FE-4423-7925B45DE411}"/>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5" name="Footer Placeholder 4">
            <a:extLst>
              <a:ext uri="{FF2B5EF4-FFF2-40B4-BE49-F238E27FC236}">
                <a16:creationId xmlns:a16="http://schemas.microsoft.com/office/drawing/2014/main" id="{3D577D41-D013-6567-CF3E-CAAD48598A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30D496-3C60-B4A6-84BC-B1CA290377B3}"/>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63440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0291B7-0A8F-F0CC-28EE-B2C662B2F05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BEE7E83-B7C4-DE86-0C66-3450DE831F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9B174C-3365-074B-4CA0-9ECACF16BDAC}"/>
              </a:ext>
            </a:extLst>
          </p:cNvPr>
          <p:cNvSpPr>
            <a:spLocks noGrp="1"/>
          </p:cNvSpPr>
          <p:nvPr>
            <p:ph type="dt" sz="half" idx="10"/>
          </p:nvPr>
        </p:nvSpPr>
        <p:spPr/>
        <p:txBody>
          <a:bodyPr/>
          <a:lstStyle/>
          <a:p>
            <a:fld id="{5657F70D-D4F3-48F5-BBFC-37449CBB4344}" type="datetimeFigureOut">
              <a:rPr lang="en-US" smtClean="0"/>
              <a:t>10/18/2025</a:t>
            </a:fld>
            <a:endParaRPr lang="en-US" dirty="0"/>
          </a:p>
        </p:txBody>
      </p:sp>
      <p:sp>
        <p:nvSpPr>
          <p:cNvPr id="5" name="Footer Placeholder 4">
            <a:extLst>
              <a:ext uri="{FF2B5EF4-FFF2-40B4-BE49-F238E27FC236}">
                <a16:creationId xmlns:a16="http://schemas.microsoft.com/office/drawing/2014/main" id="{BAEFBB30-050C-AD37-FA9C-9E2A486BD63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543DD4-7D0D-27BB-3C09-6878983BBC52}"/>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3012430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20AB75-6989-46D1-B86D-45B25F3938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616E37-2007-9791-B79D-554ACA1003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1EDDB4-D1E7-9848-0522-E51AF4194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57F70D-D4F3-48F5-BBFC-37449CBB4344}" type="datetimeFigureOut">
              <a:rPr lang="en-US" smtClean="0"/>
              <a:t>10/18/2025</a:t>
            </a:fld>
            <a:endParaRPr lang="en-US" dirty="0"/>
          </a:p>
        </p:txBody>
      </p:sp>
      <p:sp>
        <p:nvSpPr>
          <p:cNvPr id="5" name="Footer Placeholder 4">
            <a:extLst>
              <a:ext uri="{FF2B5EF4-FFF2-40B4-BE49-F238E27FC236}">
                <a16:creationId xmlns:a16="http://schemas.microsoft.com/office/drawing/2014/main" id="{DD9AEAE0-136F-8537-6F93-8769273DCE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506EC69-137A-4969-544D-AC1E59B422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F1B68F-A923-4FC8-8396-AEE88AE81F1C}" type="slidenum">
              <a:rPr lang="en-US" smtClean="0"/>
              <a:t>‹#›</a:t>
            </a:fld>
            <a:endParaRPr lang="en-US" dirty="0"/>
          </a:p>
        </p:txBody>
      </p:sp>
    </p:spTree>
    <p:extLst>
      <p:ext uri="{BB962C8B-B14F-4D97-AF65-F5344CB8AC3E}">
        <p14:creationId xmlns:p14="http://schemas.microsoft.com/office/powerpoint/2010/main" val="20926910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hofstedes-cultural-dimensions-theory.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theculturefactor.com/country-comparison-tool?countries=polan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8250F-E6B8-CD73-273F-21FD58566D4D}"/>
              </a:ext>
            </a:extLst>
          </p:cNvPr>
          <p:cNvSpPr>
            <a:spLocks noGrp="1"/>
          </p:cNvSpPr>
          <p:nvPr>
            <p:ph type="ctrTitle"/>
          </p:nvPr>
        </p:nvSpPr>
        <p:spPr>
          <a:xfrm>
            <a:off x="0" y="0"/>
            <a:ext cx="12192000" cy="2514600"/>
          </a:xfrm>
          <a:solidFill>
            <a:schemeClr val="tx2">
              <a:lumMod val="20000"/>
              <a:lumOff val="80000"/>
            </a:schemeClr>
          </a:solidFill>
        </p:spPr>
        <p:txBody>
          <a:bodyPr>
            <a:normAutofit/>
          </a:bodyPr>
          <a:lstStyle/>
          <a:p>
            <a:r>
              <a:rPr lang="en-US" b="1" dirty="0">
                <a:effectLst>
                  <a:outerShdw blurRad="38100" dist="38100" dir="2700000" algn="tl">
                    <a:srgbClr val="000000">
                      <a:alpha val="43137"/>
                    </a:srgbClr>
                  </a:outerShdw>
                </a:effectLst>
              </a:rPr>
              <a:t>Conflict Management at Workplace in Poland  </a:t>
            </a:r>
            <a:endParaRPr lang="en-US"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764D2104-B1E6-9FF9-7E1D-7E4255A8D795}"/>
              </a:ext>
            </a:extLst>
          </p:cNvPr>
          <p:cNvSpPr>
            <a:spLocks noGrp="1"/>
          </p:cNvSpPr>
          <p:nvPr>
            <p:ph type="subTitle" idx="1"/>
          </p:nvPr>
        </p:nvSpPr>
        <p:spPr>
          <a:xfrm>
            <a:off x="1524000" y="4481526"/>
            <a:ext cx="9144000" cy="1869372"/>
          </a:xfrm>
        </p:spPr>
        <p:txBody>
          <a:bodyPr>
            <a:normAutofit/>
          </a:bodyPr>
          <a:lstStyle/>
          <a:p>
            <a:r>
              <a:rPr lang="en-US" dirty="0"/>
              <a:t>Student Name: Ionel Stefan</a:t>
            </a:r>
          </a:p>
          <a:p>
            <a:r>
              <a:rPr lang="en-US" dirty="0"/>
              <a:t>Student Number: 2216967</a:t>
            </a:r>
          </a:p>
          <a:p>
            <a:r>
              <a:rPr lang="en-GB" dirty="0"/>
              <a:t>LCBB6023 </a:t>
            </a:r>
            <a:r>
              <a:rPr lang="en-US" dirty="0">
                <a:ea typeface="Calibri" panose="020F0502020204030204" pitchFamily="34" charset="0"/>
                <a:cs typeface="Times New Roman" panose="02020603050405020304" pitchFamily="18" charset="0"/>
              </a:rPr>
              <a:t>International Business Communication</a:t>
            </a:r>
          </a:p>
          <a:p>
            <a:r>
              <a:rPr lang="en-US" dirty="0">
                <a:latin typeface="Calibri" panose="020F0502020204030204" pitchFamily="34" charset="0"/>
                <a:ea typeface="Calibri" panose="020F0502020204030204" pitchFamily="34" charset="0"/>
                <a:cs typeface="Times New Roman" panose="02020603050405020304" pitchFamily="18" charset="0"/>
              </a:rPr>
              <a:t>Lecturer: Afzal </a:t>
            </a:r>
            <a:r>
              <a:rPr lang="en-US" dirty="0" err="1">
                <a:latin typeface="Calibri" panose="020F0502020204030204" pitchFamily="34" charset="0"/>
                <a:ea typeface="Calibri" panose="020F0502020204030204" pitchFamily="34" charset="0"/>
                <a:cs typeface="Times New Roman" panose="02020603050405020304" pitchFamily="18" charset="0"/>
              </a:rPr>
              <a:t>Munnal</a:t>
            </a:r>
            <a:endParaRPr lang="en-US" dirty="0"/>
          </a:p>
        </p:txBody>
      </p:sp>
      <p:sp>
        <p:nvSpPr>
          <p:cNvPr id="4" name="Title 1">
            <a:extLst>
              <a:ext uri="{FF2B5EF4-FFF2-40B4-BE49-F238E27FC236}">
                <a16:creationId xmlns:a16="http://schemas.microsoft.com/office/drawing/2014/main" id="{DFEE55BD-CD39-4890-BDF2-10378D5A7ED9}"/>
              </a:ext>
            </a:extLst>
          </p:cNvPr>
          <p:cNvSpPr txBox="1">
            <a:spLocks/>
          </p:cNvSpPr>
          <p:nvPr/>
        </p:nvSpPr>
        <p:spPr>
          <a:xfrm>
            <a:off x="1524000" y="2783028"/>
            <a:ext cx="9144000" cy="85133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pPr algn="ctr"/>
            <a:r>
              <a:rPr lang="en-US" sz="3600" b="1" dirty="0">
                <a:solidFill>
                  <a:schemeClr val="tx1"/>
                </a:solidFill>
                <a:latin typeface="+mn-lt"/>
              </a:rPr>
              <a:t>Component 1: Practical – Individual Presentation </a:t>
            </a:r>
            <a:endParaRPr lang="en-US" sz="3600" b="1" dirty="0"/>
          </a:p>
        </p:txBody>
      </p:sp>
    </p:spTree>
    <p:extLst>
      <p:ext uri="{BB962C8B-B14F-4D97-AF65-F5344CB8AC3E}">
        <p14:creationId xmlns:p14="http://schemas.microsoft.com/office/powerpoint/2010/main" val="1100884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632E7-D14A-CDFE-FD36-FDEF53E49CA9}"/>
              </a:ext>
            </a:extLst>
          </p:cNvPr>
          <p:cNvSpPr>
            <a:spLocks noGrp="1"/>
          </p:cNvSpPr>
          <p:nvPr>
            <p:ph type="title"/>
          </p:nvPr>
        </p:nvSpPr>
        <p:spPr>
          <a:xfrm>
            <a:off x="0" y="2"/>
            <a:ext cx="12192000" cy="1108754"/>
          </a:xfrm>
          <a:solidFill>
            <a:schemeClr val="tx2">
              <a:lumMod val="60000"/>
              <a:lumOff val="40000"/>
            </a:schemeClr>
          </a:solidFill>
        </p:spPr>
        <p:txBody>
          <a:bodyPr>
            <a:normAutofit/>
          </a:bodyPr>
          <a:lstStyle/>
          <a:p>
            <a:r>
              <a:rPr lang="en-US" dirty="0">
                <a:solidFill>
                  <a:srgbClr val="FFFFFF"/>
                </a:solidFill>
              </a:rPr>
              <a:t>Introduction Conflict management and Poland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13976352"/>
              </p:ext>
            </p:extLst>
          </p:nvPr>
        </p:nvGraphicFramePr>
        <p:xfrm>
          <a:off x="175364" y="1108756"/>
          <a:ext cx="8082811" cy="5661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onflict Management — Relationships Happen">
            <a:extLst>
              <a:ext uri="{FF2B5EF4-FFF2-40B4-BE49-F238E27FC236}">
                <a16:creationId xmlns:a16="http://schemas.microsoft.com/office/drawing/2014/main" id="{4154FC48-7B05-49C6-3373-A8F78BDEC3A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127" t="12831" r="4182" b="13759"/>
          <a:stretch>
            <a:fillRect/>
          </a:stretch>
        </p:blipFill>
        <p:spPr bwMode="auto">
          <a:xfrm>
            <a:off x="8013843" y="2321960"/>
            <a:ext cx="4178157" cy="3143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4319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0DF0B-2F1E-1D6C-299D-79759011E5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4A101E-F351-7A1B-D03F-EC0E17452DFE}"/>
              </a:ext>
            </a:extLst>
          </p:cNvPr>
          <p:cNvSpPr>
            <a:spLocks noGrp="1"/>
          </p:cNvSpPr>
          <p:nvPr>
            <p:ph type="title"/>
          </p:nvPr>
        </p:nvSpPr>
        <p:spPr>
          <a:xfrm>
            <a:off x="0" y="0"/>
            <a:ext cx="12103101" cy="1206499"/>
          </a:xfrm>
          <a:solidFill>
            <a:schemeClr val="tx2">
              <a:lumMod val="60000"/>
              <a:lumOff val="40000"/>
            </a:schemeClr>
          </a:solidFill>
        </p:spPr>
        <p:txBody>
          <a:bodyPr vert="horz" lIns="91440" tIns="45720" rIns="91440" bIns="45720" rtlCol="0" anchor="ctr">
            <a:normAutofit/>
          </a:bodyPr>
          <a:lstStyle/>
          <a:p>
            <a:pPr algn="ctr"/>
            <a:r>
              <a:rPr lang="en-US" dirty="0">
                <a:solidFill>
                  <a:srgbClr val="FFFFFF"/>
                </a:solidFill>
              </a:rPr>
              <a:t>Introduction – Outline and purpose</a:t>
            </a:r>
          </a:p>
        </p:txBody>
      </p:sp>
      <p:sp>
        <p:nvSpPr>
          <p:cNvPr id="3" name="Content Placeholder 2">
            <a:extLst>
              <a:ext uri="{FF2B5EF4-FFF2-40B4-BE49-F238E27FC236}">
                <a16:creationId xmlns:a16="http://schemas.microsoft.com/office/drawing/2014/main" id="{D57DD0DF-9C10-B704-1868-17936ED33CC4}"/>
              </a:ext>
            </a:extLst>
          </p:cNvPr>
          <p:cNvSpPr>
            <a:spLocks noGrp="1"/>
          </p:cNvSpPr>
          <p:nvPr>
            <p:ph idx="1"/>
          </p:nvPr>
        </p:nvSpPr>
        <p:spPr>
          <a:xfrm>
            <a:off x="6329629" y="1460500"/>
            <a:ext cx="5773471" cy="5397500"/>
          </a:xfrm>
        </p:spPr>
        <p:txBody>
          <a:bodyPr>
            <a:normAutofit lnSpcReduction="10000"/>
          </a:bodyPr>
          <a:lstStyle/>
          <a:p>
            <a:r>
              <a:rPr lang="en-US" dirty="0"/>
              <a:t>The Hofstede theory of cross-cultural communication</a:t>
            </a:r>
          </a:p>
          <a:p>
            <a:r>
              <a:rPr lang="en-US" dirty="0"/>
              <a:t>Application to Poland with real examples</a:t>
            </a:r>
          </a:p>
          <a:p>
            <a:r>
              <a:rPr lang="en-US" dirty="0"/>
              <a:t>Challenges and opportunities involved in conflict management at the workplace</a:t>
            </a:r>
          </a:p>
          <a:p>
            <a:r>
              <a:rPr lang="en-US" dirty="0"/>
              <a:t>Recommendations to how other managers can</a:t>
            </a:r>
          </a:p>
          <a:p>
            <a:r>
              <a:rPr lang="en-US" dirty="0"/>
              <a:t>The purpose of the presentation is to guide international leaders working in other countries to manage conflict in a better way</a:t>
            </a:r>
          </a:p>
          <a:p>
            <a:endParaRPr lang="en-US" dirty="0"/>
          </a:p>
          <a:p>
            <a:endParaRPr lang="en-US" dirty="0"/>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E83514C7-7D65-1B87-65B5-EA17E3DB9E40}"/>
              </a:ext>
            </a:extLst>
          </p:cNvPr>
          <p:cNvPicPr>
            <a:picLocks noChangeAspect="1"/>
          </p:cNvPicPr>
          <p:nvPr/>
        </p:nvPicPr>
        <p:blipFill>
          <a:blip r:embed="rId3"/>
          <a:srcRect l="10139" t="8519" r="9306" b="7223"/>
          <a:stretch>
            <a:fillRect/>
          </a:stretch>
        </p:blipFill>
        <p:spPr>
          <a:xfrm>
            <a:off x="88900" y="1460500"/>
            <a:ext cx="6232771" cy="4889501"/>
          </a:xfrm>
          <a:prstGeom prst="rect">
            <a:avLst/>
          </a:prstGeom>
        </p:spPr>
      </p:pic>
    </p:spTree>
    <p:extLst>
      <p:ext uri="{BB962C8B-B14F-4D97-AF65-F5344CB8AC3E}">
        <p14:creationId xmlns:p14="http://schemas.microsoft.com/office/powerpoint/2010/main" val="2874128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1B2B0-D3C1-DC4F-4E01-749F259E4C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8C62B5-EEBB-1A89-E53A-25D2D7635488}"/>
              </a:ext>
            </a:extLst>
          </p:cNvPr>
          <p:cNvSpPr>
            <a:spLocks noGrp="1"/>
          </p:cNvSpPr>
          <p:nvPr>
            <p:ph type="title"/>
          </p:nvPr>
        </p:nvSpPr>
        <p:spPr>
          <a:xfrm>
            <a:off x="0" y="0"/>
            <a:ext cx="5752618" cy="1195388"/>
          </a:xfrm>
          <a:solidFill>
            <a:schemeClr val="tx2">
              <a:lumMod val="60000"/>
              <a:lumOff val="40000"/>
            </a:schemeClr>
          </a:solidFill>
        </p:spPr>
        <p:txBody>
          <a:bodyPr vert="horz" lIns="91440" tIns="45720" rIns="91440" bIns="45720" rtlCol="0" anchor="ctr">
            <a:normAutofit fontScale="90000"/>
          </a:bodyPr>
          <a:lstStyle/>
          <a:p>
            <a:r>
              <a:rPr lang="en-US" dirty="0">
                <a:solidFill>
                  <a:srgbClr val="FFFFFF"/>
                </a:solidFill>
              </a:rPr>
              <a:t>Hofstede communication theory</a:t>
            </a:r>
          </a:p>
        </p:txBody>
      </p:sp>
      <p:sp>
        <p:nvSpPr>
          <p:cNvPr id="3" name="Content Placeholder 2">
            <a:extLst>
              <a:ext uri="{FF2B5EF4-FFF2-40B4-BE49-F238E27FC236}">
                <a16:creationId xmlns:a16="http://schemas.microsoft.com/office/drawing/2014/main" id="{87F39A87-B7D0-247C-BF7D-3157FF13CAA5}"/>
              </a:ext>
            </a:extLst>
          </p:cNvPr>
          <p:cNvSpPr>
            <a:spLocks noGrp="1"/>
          </p:cNvSpPr>
          <p:nvPr>
            <p:ph idx="1"/>
          </p:nvPr>
        </p:nvSpPr>
        <p:spPr>
          <a:xfrm>
            <a:off x="95250" y="1458410"/>
            <a:ext cx="5422900" cy="5278056"/>
          </a:xfrm>
        </p:spPr>
        <p:txBody>
          <a:bodyPr>
            <a:normAutofit fontScale="92500" lnSpcReduction="10000"/>
          </a:bodyPr>
          <a:lstStyle/>
          <a:p>
            <a:r>
              <a:rPr lang="en-US" b="1" dirty="0"/>
              <a:t>Power Distance </a:t>
            </a:r>
            <a:r>
              <a:rPr lang="en-US" dirty="0"/>
              <a:t>– this explains how people perceive the importance of hierarchy in leadership and organizations</a:t>
            </a:r>
          </a:p>
          <a:p>
            <a:r>
              <a:rPr lang="en-US" b="1" dirty="0"/>
              <a:t>Individualism vs collectivism</a:t>
            </a:r>
            <a:r>
              <a:rPr lang="en-US" dirty="0"/>
              <a:t> – The dimension explains how people consider themselves and contribution of others in societies. Individualists' societies consider their own interests more that connective societies. </a:t>
            </a:r>
          </a:p>
          <a:p>
            <a:r>
              <a:rPr lang="en-US" b="1" dirty="0"/>
              <a:t>Uncertainty Avoidance </a:t>
            </a:r>
            <a:r>
              <a:rPr lang="en-US" dirty="0"/>
              <a:t>– the uncertainty avoidance helps people avoid future </a:t>
            </a:r>
          </a:p>
          <a:p>
            <a:pPr marL="0" indent="0">
              <a:buNone/>
            </a:pPr>
            <a:r>
              <a:rPr lang="en-US" dirty="0"/>
              <a:t>(Nickerson, 2022) </a:t>
            </a:r>
          </a:p>
          <a:p>
            <a:endParaRPr lang="en-US" dirty="0"/>
          </a:p>
        </p:txBody>
      </p:sp>
      <p:pic>
        <p:nvPicPr>
          <p:cNvPr id="4" name="Picture 3">
            <a:extLst>
              <a:ext uri="{FF2B5EF4-FFF2-40B4-BE49-F238E27FC236}">
                <a16:creationId xmlns:a16="http://schemas.microsoft.com/office/drawing/2014/main" id="{8A02C28D-2D55-831F-A080-DB44802290BA}"/>
              </a:ext>
            </a:extLst>
          </p:cNvPr>
          <p:cNvPicPr>
            <a:picLocks noChangeAspect="1"/>
          </p:cNvPicPr>
          <p:nvPr/>
        </p:nvPicPr>
        <p:blipFill>
          <a:blip r:embed="rId3"/>
          <a:srcRect l="6603" r="6540"/>
          <a:stretch>
            <a:fillRect/>
          </a:stretch>
        </p:blipFill>
        <p:spPr>
          <a:xfrm>
            <a:off x="5613400" y="0"/>
            <a:ext cx="6578600" cy="6858000"/>
          </a:xfrm>
          <a:prstGeom prst="rect">
            <a:avLst/>
          </a:prstGeom>
        </p:spPr>
      </p:pic>
    </p:spTree>
    <p:extLst>
      <p:ext uri="{BB962C8B-B14F-4D97-AF65-F5344CB8AC3E}">
        <p14:creationId xmlns:p14="http://schemas.microsoft.com/office/powerpoint/2010/main" val="1936034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16C41-2EAE-6B33-AACE-AB9FC7FCF6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064442-62A6-5113-F702-DFE30447F787}"/>
              </a:ext>
            </a:extLst>
          </p:cNvPr>
          <p:cNvSpPr>
            <a:spLocks noGrp="1"/>
          </p:cNvSpPr>
          <p:nvPr>
            <p:ph type="title"/>
          </p:nvPr>
        </p:nvSpPr>
        <p:spPr>
          <a:xfrm>
            <a:off x="0" y="0"/>
            <a:ext cx="12192000" cy="798286"/>
          </a:xfrm>
          <a:solidFill>
            <a:schemeClr val="tx2">
              <a:lumMod val="60000"/>
              <a:lumOff val="40000"/>
            </a:schemeClr>
          </a:solidFill>
        </p:spPr>
        <p:txBody>
          <a:bodyPr vert="horz" lIns="91440" tIns="45720" rIns="91440" bIns="45720" rtlCol="0" anchor="ctr">
            <a:normAutofit/>
          </a:bodyPr>
          <a:lstStyle/>
          <a:p>
            <a:pPr algn="ctr"/>
            <a:r>
              <a:rPr lang="en-US" dirty="0">
                <a:solidFill>
                  <a:srgbClr val="FFFFFF"/>
                </a:solidFill>
              </a:rPr>
              <a:t>Hofstede dimensional scores in Poland</a:t>
            </a:r>
          </a:p>
        </p:txBody>
      </p:sp>
      <p:sp>
        <p:nvSpPr>
          <p:cNvPr id="3" name="Content Placeholder 2">
            <a:extLst>
              <a:ext uri="{FF2B5EF4-FFF2-40B4-BE49-F238E27FC236}">
                <a16:creationId xmlns:a16="http://schemas.microsoft.com/office/drawing/2014/main" id="{885457BD-CDF0-A225-B830-F3D2CB682C25}"/>
              </a:ext>
            </a:extLst>
          </p:cNvPr>
          <p:cNvSpPr>
            <a:spLocks noGrp="1"/>
          </p:cNvSpPr>
          <p:nvPr>
            <p:ph idx="1"/>
          </p:nvPr>
        </p:nvSpPr>
        <p:spPr>
          <a:xfrm>
            <a:off x="6286500" y="1234705"/>
            <a:ext cx="5905500" cy="5001306"/>
          </a:xfrm>
        </p:spPr>
        <p:txBody>
          <a:bodyPr>
            <a:normAutofit/>
          </a:bodyPr>
          <a:lstStyle/>
          <a:p>
            <a:r>
              <a:rPr lang="en-US" dirty="0"/>
              <a:t>Poland scores highest on Uncertainty avoidance at 93</a:t>
            </a:r>
          </a:p>
          <a:p>
            <a:r>
              <a:rPr lang="en-US" dirty="0"/>
              <a:t>Power distance scores second at 68</a:t>
            </a:r>
          </a:p>
          <a:p>
            <a:r>
              <a:rPr lang="en-US" dirty="0"/>
              <a:t>While Motivation towards achievement and success scores third with 64</a:t>
            </a:r>
          </a:p>
          <a:p>
            <a:r>
              <a:rPr lang="en-US" dirty="0"/>
              <a:t>However, three elements with the lowest scores includes </a:t>
            </a:r>
          </a:p>
          <a:p>
            <a:pPr marL="0" indent="0">
              <a:buNone/>
            </a:pPr>
            <a:r>
              <a:rPr lang="en-US" dirty="0"/>
              <a:t>(The Culture Factor Group, 2025) </a:t>
            </a:r>
          </a:p>
        </p:txBody>
      </p:sp>
      <p:graphicFrame>
        <p:nvGraphicFramePr>
          <p:cNvPr id="6" name="Chart 5">
            <a:extLst>
              <a:ext uri="{FF2B5EF4-FFF2-40B4-BE49-F238E27FC236}">
                <a16:creationId xmlns:a16="http://schemas.microsoft.com/office/drawing/2014/main" id="{7C82B09D-43FD-E14B-DADA-BBBD2507364E}"/>
              </a:ext>
            </a:extLst>
          </p:cNvPr>
          <p:cNvGraphicFramePr>
            <a:graphicFrameLocks/>
          </p:cNvGraphicFramePr>
          <p:nvPr>
            <p:extLst>
              <p:ext uri="{D42A27DB-BD31-4B8C-83A1-F6EECF244321}">
                <p14:modId xmlns:p14="http://schemas.microsoft.com/office/powerpoint/2010/main" val="3316859880"/>
              </p:ext>
            </p:extLst>
          </p:nvPr>
        </p:nvGraphicFramePr>
        <p:xfrm>
          <a:off x="0" y="1675172"/>
          <a:ext cx="6096000" cy="414142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29513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64DAA-C95D-9839-0E86-B459230A3E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8FA822-EB9A-F144-AD09-948CCA3F0FAC}"/>
              </a:ext>
            </a:extLst>
          </p:cNvPr>
          <p:cNvSpPr>
            <a:spLocks noGrp="1"/>
          </p:cNvSpPr>
          <p:nvPr>
            <p:ph type="title"/>
          </p:nvPr>
        </p:nvSpPr>
        <p:spPr>
          <a:xfrm>
            <a:off x="0" y="73026"/>
            <a:ext cx="12190751" cy="829499"/>
          </a:xfrm>
          <a:solidFill>
            <a:schemeClr val="tx2">
              <a:lumMod val="60000"/>
              <a:lumOff val="40000"/>
            </a:schemeClr>
          </a:solidFill>
        </p:spPr>
        <p:txBody>
          <a:bodyPr vert="horz" lIns="91440" tIns="45720" rIns="91440" bIns="45720" rtlCol="0" anchor="ctr">
            <a:normAutofit/>
          </a:bodyPr>
          <a:lstStyle/>
          <a:p>
            <a:pPr algn="ctr"/>
            <a:r>
              <a:rPr lang="en-US" dirty="0">
                <a:solidFill>
                  <a:srgbClr val="FFFFFF"/>
                </a:solidFill>
              </a:rPr>
              <a:t>Application to Poland culture with real example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77041718"/>
              </p:ext>
            </p:extLst>
          </p:nvPr>
        </p:nvGraphicFramePr>
        <p:xfrm>
          <a:off x="178130" y="1027112"/>
          <a:ext cx="4622470" cy="5682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A5189503-8442-292A-17E8-417A5779E961}"/>
              </a:ext>
            </a:extLst>
          </p:cNvPr>
          <p:cNvPicPr>
            <a:picLocks noChangeAspect="1"/>
          </p:cNvPicPr>
          <p:nvPr/>
        </p:nvPicPr>
        <p:blipFill>
          <a:blip r:embed="rId8"/>
          <a:stretch>
            <a:fillRect/>
          </a:stretch>
        </p:blipFill>
        <p:spPr>
          <a:xfrm>
            <a:off x="5047001" y="1238250"/>
            <a:ext cx="7143750" cy="4762500"/>
          </a:xfrm>
          <a:prstGeom prst="rect">
            <a:avLst/>
          </a:prstGeom>
        </p:spPr>
      </p:pic>
    </p:spTree>
    <p:extLst>
      <p:ext uri="{BB962C8B-B14F-4D97-AF65-F5344CB8AC3E}">
        <p14:creationId xmlns:p14="http://schemas.microsoft.com/office/powerpoint/2010/main" val="3560377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6B4D5-24E4-78AA-3DFF-F516B2BAD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F31C43-7E37-4939-1E27-0F12FE3C874F}"/>
              </a:ext>
            </a:extLst>
          </p:cNvPr>
          <p:cNvSpPr>
            <a:spLocks noGrp="1"/>
          </p:cNvSpPr>
          <p:nvPr>
            <p:ph type="title"/>
          </p:nvPr>
        </p:nvSpPr>
        <p:spPr>
          <a:xfrm>
            <a:off x="0" y="0"/>
            <a:ext cx="12192000" cy="1116281"/>
          </a:xfrm>
          <a:solidFill>
            <a:schemeClr val="tx2">
              <a:lumMod val="60000"/>
              <a:lumOff val="40000"/>
            </a:schemeClr>
          </a:solidFill>
        </p:spPr>
        <p:txBody>
          <a:bodyPr vert="horz" lIns="91440" tIns="45720" rIns="91440" bIns="45720" rtlCol="0" anchor="ctr">
            <a:normAutofit fontScale="90000"/>
          </a:bodyPr>
          <a:lstStyle/>
          <a:p>
            <a:pPr algn="ctr"/>
            <a:r>
              <a:rPr lang="en-US" b="1" dirty="0">
                <a:solidFill>
                  <a:srgbClr val="FFFFFF"/>
                </a:solidFill>
              </a:rPr>
              <a:t>Analysis of Key Challenges for international managers in Poland</a:t>
            </a:r>
          </a:p>
        </p:txBody>
      </p:sp>
      <p:sp>
        <p:nvSpPr>
          <p:cNvPr id="6" name="Title 1">
            <a:extLst>
              <a:ext uri="{FF2B5EF4-FFF2-40B4-BE49-F238E27FC236}">
                <a16:creationId xmlns:a16="http://schemas.microsoft.com/office/drawing/2014/main" id="{7856A1AA-1146-FF0C-62D7-6842E1949FD4}"/>
              </a:ext>
            </a:extLst>
          </p:cNvPr>
          <p:cNvSpPr txBox="1">
            <a:spLocks/>
          </p:cNvSpPr>
          <p:nvPr/>
        </p:nvSpPr>
        <p:spPr>
          <a:xfrm>
            <a:off x="5798434" y="1235034"/>
            <a:ext cx="6393566" cy="54959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en-US" sz="2000" dirty="0"/>
              <a:t>Strong reliance on formal communication where leaders must formulate detailed agreements when solving conflict</a:t>
            </a:r>
          </a:p>
          <a:p>
            <a:pPr marL="571500" indent="-571500">
              <a:buFont typeface="Arial" panose="020B0604020202020204" pitchFamily="34" charset="0"/>
              <a:buChar char="•"/>
            </a:pPr>
            <a:r>
              <a:rPr lang="en-US" sz="2000" dirty="0"/>
              <a:t>International managers who fail to use formal policies could make employee lack trust in the agreement</a:t>
            </a:r>
          </a:p>
          <a:p>
            <a:pPr marL="571500" indent="-571500">
              <a:buFont typeface="Arial" panose="020B0604020202020204" pitchFamily="34" charset="0"/>
              <a:buChar char="•"/>
            </a:pPr>
            <a:r>
              <a:rPr lang="en-US" sz="2000" dirty="0"/>
              <a:t>Employees avoid raising concerns when international managers fail to show them clarity and in-depth contracts  </a:t>
            </a:r>
          </a:p>
          <a:p>
            <a:pPr marL="571500" indent="-571500">
              <a:buFont typeface="Arial" panose="020B0604020202020204" pitchFamily="34" charset="0"/>
              <a:buChar char="•"/>
            </a:pPr>
            <a:r>
              <a:rPr lang="en-US" sz="2000" dirty="0"/>
              <a:t>Employees remain rigid to new innovations of solving conflict</a:t>
            </a:r>
          </a:p>
          <a:p>
            <a:pPr marL="571500" indent="-571500">
              <a:buFont typeface="Arial" panose="020B0604020202020204" pitchFamily="34" charset="0"/>
              <a:buChar char="•"/>
            </a:pPr>
            <a:r>
              <a:rPr lang="en-US" sz="2000" dirty="0"/>
              <a:t>Employees depend on their managers and leaders alone because of high power distance of 63</a:t>
            </a:r>
          </a:p>
          <a:p>
            <a:pPr marL="571500" indent="-571500">
              <a:buFont typeface="Arial" panose="020B0604020202020204" pitchFamily="34" charset="0"/>
              <a:buChar char="•"/>
            </a:pPr>
            <a:r>
              <a:rPr lang="en-US" sz="2000" dirty="0"/>
              <a:t>Managers from countries with lower scores face hinderance from local companies</a:t>
            </a:r>
          </a:p>
          <a:p>
            <a:pPr marL="571500" indent="-571500">
              <a:buFont typeface="Arial" panose="020B0604020202020204" pitchFamily="34" charset="0"/>
              <a:buChar char="•"/>
            </a:pPr>
            <a:r>
              <a:rPr lang="en-US" sz="2000" dirty="0"/>
              <a:t>This is likely to erode trust among local employees</a:t>
            </a:r>
          </a:p>
        </p:txBody>
      </p:sp>
      <p:pic>
        <p:nvPicPr>
          <p:cNvPr id="7" name="Picture 6">
            <a:extLst>
              <a:ext uri="{FF2B5EF4-FFF2-40B4-BE49-F238E27FC236}">
                <a16:creationId xmlns:a16="http://schemas.microsoft.com/office/drawing/2014/main" id="{3E7F843C-68CD-2A6E-5779-A5155AA326B0}"/>
              </a:ext>
            </a:extLst>
          </p:cNvPr>
          <p:cNvPicPr>
            <a:picLocks noChangeAspect="1"/>
          </p:cNvPicPr>
          <p:nvPr/>
        </p:nvPicPr>
        <p:blipFill>
          <a:blip r:embed="rId3"/>
          <a:srcRect l="10853" r="20231"/>
          <a:stretch>
            <a:fillRect/>
          </a:stretch>
        </p:blipFill>
        <p:spPr>
          <a:xfrm>
            <a:off x="95002" y="1608117"/>
            <a:ext cx="5595234" cy="4749800"/>
          </a:xfrm>
          <a:prstGeom prst="rect">
            <a:avLst/>
          </a:prstGeom>
          <a:ln>
            <a:noFill/>
          </a:ln>
          <a:effectLst>
            <a:softEdge rad="112500"/>
          </a:effectLst>
        </p:spPr>
      </p:pic>
    </p:spTree>
    <p:extLst>
      <p:ext uri="{BB962C8B-B14F-4D97-AF65-F5344CB8AC3E}">
        <p14:creationId xmlns:p14="http://schemas.microsoft.com/office/powerpoint/2010/main" val="3694029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F280A-7721-FA08-CAED-5A2A4B6730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80B6A3-0DF9-0E13-278E-88F33F2ABB13}"/>
              </a:ext>
            </a:extLst>
          </p:cNvPr>
          <p:cNvSpPr>
            <a:spLocks noGrp="1"/>
          </p:cNvSpPr>
          <p:nvPr>
            <p:ph type="title"/>
          </p:nvPr>
        </p:nvSpPr>
        <p:spPr>
          <a:xfrm>
            <a:off x="0" y="0"/>
            <a:ext cx="12192000" cy="676275"/>
          </a:xfrm>
          <a:solidFill>
            <a:schemeClr val="tx2">
              <a:lumMod val="60000"/>
              <a:lumOff val="40000"/>
            </a:schemeClr>
          </a:solidFill>
        </p:spPr>
        <p:txBody>
          <a:bodyPr vert="horz" lIns="91440" tIns="45720" rIns="91440" bIns="45720" rtlCol="0" anchor="ctr">
            <a:normAutofit fontScale="90000"/>
          </a:bodyPr>
          <a:lstStyle/>
          <a:p>
            <a:pPr algn="ctr"/>
            <a:r>
              <a:rPr lang="en-US" b="1" dirty="0">
                <a:solidFill>
                  <a:srgbClr val="FFFFFF"/>
                </a:solidFill>
              </a:rPr>
              <a:t>Analysis of Key Opportunities</a:t>
            </a:r>
          </a:p>
        </p:txBody>
      </p:sp>
      <p:sp>
        <p:nvSpPr>
          <p:cNvPr id="3" name="Content Placeholder 2">
            <a:extLst>
              <a:ext uri="{FF2B5EF4-FFF2-40B4-BE49-F238E27FC236}">
                <a16:creationId xmlns:a16="http://schemas.microsoft.com/office/drawing/2014/main" id="{97F768A1-78C2-4BB9-928D-B930625A16D9}"/>
              </a:ext>
            </a:extLst>
          </p:cNvPr>
          <p:cNvSpPr>
            <a:spLocks noGrp="1"/>
          </p:cNvSpPr>
          <p:nvPr>
            <p:ph idx="1"/>
          </p:nvPr>
        </p:nvSpPr>
        <p:spPr>
          <a:xfrm>
            <a:off x="6376736" y="945478"/>
            <a:ext cx="5501774" cy="5718509"/>
          </a:xfrm>
        </p:spPr>
        <p:txBody>
          <a:bodyPr>
            <a:normAutofit/>
          </a:bodyPr>
          <a:lstStyle/>
          <a:p>
            <a:r>
              <a:rPr lang="en-US" dirty="0"/>
              <a:t>High uncertainty avoidance in Poland gives employees and international managers higher trust</a:t>
            </a:r>
          </a:p>
          <a:p>
            <a:r>
              <a:rPr lang="en-US" dirty="0"/>
              <a:t>Managers from countries with high uncertainty avoidance such as Spain, develop strong rules and structures</a:t>
            </a:r>
          </a:p>
          <a:p>
            <a:r>
              <a:rPr lang="en-US" dirty="0"/>
              <a:t>Creates strong relationship between employees and  managers</a:t>
            </a:r>
          </a:p>
          <a:p>
            <a:r>
              <a:rPr lang="en-US" dirty="0"/>
              <a:t>Increases creativity in teams</a:t>
            </a:r>
          </a:p>
          <a:p>
            <a:r>
              <a:rPr lang="en-US" dirty="0"/>
              <a:t>Long lasting performance</a:t>
            </a:r>
          </a:p>
          <a:p>
            <a:endParaRPr lang="en-US" dirty="0"/>
          </a:p>
          <a:p>
            <a:endParaRPr lang="en-US" dirty="0"/>
          </a:p>
        </p:txBody>
      </p:sp>
      <p:pic>
        <p:nvPicPr>
          <p:cNvPr id="2050" name="Picture 2" descr="Benefits of Conflict Resolution Training for Employees">
            <a:extLst>
              <a:ext uri="{FF2B5EF4-FFF2-40B4-BE49-F238E27FC236}">
                <a16:creationId xmlns:a16="http://schemas.microsoft.com/office/drawing/2014/main" id="{55E83502-F26F-768F-C04C-739101CB6D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867"/>
          <a:stretch>
            <a:fillRect/>
          </a:stretch>
        </p:blipFill>
        <p:spPr bwMode="auto">
          <a:xfrm>
            <a:off x="127000" y="790577"/>
            <a:ext cx="5768474" cy="5873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938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 Comprehensive Guide to Understand Signing of Contracts | Truecopy">
            <a:extLst>
              <a:ext uri="{FF2B5EF4-FFF2-40B4-BE49-F238E27FC236}">
                <a16:creationId xmlns:a16="http://schemas.microsoft.com/office/drawing/2014/main" id="{34EE3D22-2E33-DD30-0D58-C6BF54C303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9903" y="1079502"/>
            <a:ext cx="6362097" cy="585269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36D1CF-3D58-3320-D5E2-007C8A590500}"/>
              </a:ext>
            </a:extLst>
          </p:cNvPr>
          <p:cNvSpPr>
            <a:spLocks noGrp="1"/>
          </p:cNvSpPr>
          <p:nvPr>
            <p:ph type="title"/>
          </p:nvPr>
        </p:nvSpPr>
        <p:spPr>
          <a:xfrm>
            <a:off x="0" y="1"/>
            <a:ext cx="12192000" cy="838200"/>
          </a:xfrm>
          <a:solidFill>
            <a:schemeClr val="tx2">
              <a:lumMod val="60000"/>
              <a:lumOff val="40000"/>
            </a:schemeClr>
          </a:solidFill>
        </p:spPr>
        <p:txBody>
          <a:bodyPr>
            <a:normAutofit/>
          </a:bodyPr>
          <a:lstStyle/>
          <a:p>
            <a:pPr algn="ctr"/>
            <a:r>
              <a:rPr lang="en-US" b="1" dirty="0">
                <a:solidFill>
                  <a:schemeClr val="bg1"/>
                </a:solidFill>
              </a:rPr>
              <a:t>Recommendation for International Managers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57846442"/>
              </p:ext>
            </p:extLst>
          </p:nvPr>
        </p:nvGraphicFramePr>
        <p:xfrm>
          <a:off x="0" y="1079502"/>
          <a:ext cx="4597400" cy="52958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83871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BA5B4-992D-63E3-46B7-F550B0BD39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D30B4-839B-B333-AA32-FA2324154515}"/>
              </a:ext>
            </a:extLst>
          </p:cNvPr>
          <p:cNvSpPr>
            <a:spLocks noGrp="1"/>
          </p:cNvSpPr>
          <p:nvPr>
            <p:ph type="title"/>
          </p:nvPr>
        </p:nvSpPr>
        <p:spPr>
          <a:xfrm>
            <a:off x="0" y="18256"/>
            <a:ext cx="12192000" cy="739734"/>
          </a:xfrm>
          <a:solidFill>
            <a:schemeClr val="tx2">
              <a:lumMod val="60000"/>
              <a:lumOff val="40000"/>
            </a:schemeClr>
          </a:solidFill>
        </p:spPr>
        <p:txBody>
          <a:bodyPr vert="horz" lIns="91440" tIns="45720" rIns="91440" bIns="45720" rtlCol="0" anchor="ctr">
            <a:normAutofit/>
          </a:bodyPr>
          <a:lstStyle/>
          <a:p>
            <a:pPr algn="ctr"/>
            <a:r>
              <a:rPr lang="en-US" b="1" dirty="0">
                <a:solidFill>
                  <a:srgbClr val="FFFFFF"/>
                </a:solidFill>
              </a:rPr>
              <a:t>Summary of Key findings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87064115"/>
              </p:ext>
            </p:extLst>
          </p:nvPr>
        </p:nvGraphicFramePr>
        <p:xfrm>
          <a:off x="505326" y="1797385"/>
          <a:ext cx="11393905" cy="43627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022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62B59-9D55-FCCD-CC00-272C1E7DF8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962FA-EDEF-A2B2-C08E-D3AEB2C606BF}"/>
              </a:ext>
            </a:extLst>
          </p:cNvPr>
          <p:cNvSpPr>
            <a:spLocks noGrp="1"/>
          </p:cNvSpPr>
          <p:nvPr>
            <p:ph type="title"/>
          </p:nvPr>
        </p:nvSpPr>
        <p:spPr>
          <a:xfrm>
            <a:off x="0" y="0"/>
            <a:ext cx="12192000" cy="898191"/>
          </a:xfrm>
          <a:solidFill>
            <a:schemeClr val="tx2">
              <a:lumMod val="60000"/>
              <a:lumOff val="40000"/>
            </a:schemeClr>
          </a:solidFill>
        </p:spPr>
        <p:txBody>
          <a:bodyPr vert="horz" lIns="91440" tIns="45720" rIns="91440" bIns="45720" rtlCol="0" anchor="ctr">
            <a:normAutofit/>
          </a:bodyPr>
          <a:lstStyle/>
          <a:p>
            <a:pPr algn="ctr"/>
            <a:r>
              <a:rPr lang="en-US" dirty="0">
                <a:solidFill>
                  <a:srgbClr val="FFFFFF"/>
                </a:solidFill>
              </a:rPr>
              <a:t>Implications for International Business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3733137"/>
              </p:ext>
            </p:extLst>
          </p:nvPr>
        </p:nvGraphicFramePr>
        <p:xfrm>
          <a:off x="919843" y="1185362"/>
          <a:ext cx="10352314" cy="4802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5625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62734-5CE5-EF32-40B8-D447F3CF68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173D9-5706-A750-1B67-CF342DBAF2B7}"/>
              </a:ext>
            </a:extLst>
          </p:cNvPr>
          <p:cNvSpPr>
            <a:spLocks noGrp="1"/>
          </p:cNvSpPr>
          <p:nvPr>
            <p:ph type="title"/>
          </p:nvPr>
        </p:nvSpPr>
        <p:spPr>
          <a:xfrm>
            <a:off x="0" y="0"/>
            <a:ext cx="12192000" cy="733926"/>
          </a:xfrm>
          <a:solidFill>
            <a:schemeClr val="tx2">
              <a:lumMod val="60000"/>
              <a:lumOff val="40000"/>
            </a:schemeClr>
          </a:solidFill>
        </p:spPr>
        <p:txBody>
          <a:bodyPr vert="horz" lIns="91440" tIns="45720" rIns="91440" bIns="45720" rtlCol="0" anchor="ctr">
            <a:normAutofit/>
          </a:bodyPr>
          <a:lstStyle/>
          <a:p>
            <a:pPr algn="ctr"/>
            <a:r>
              <a:rPr lang="en-US" dirty="0">
                <a:solidFill>
                  <a:srgbClr val="FFFFFF"/>
                </a:solidFill>
              </a:rPr>
              <a:t>References</a:t>
            </a:r>
          </a:p>
        </p:txBody>
      </p:sp>
      <p:sp>
        <p:nvSpPr>
          <p:cNvPr id="3" name="Content Placeholder 2">
            <a:extLst>
              <a:ext uri="{FF2B5EF4-FFF2-40B4-BE49-F238E27FC236}">
                <a16:creationId xmlns:a16="http://schemas.microsoft.com/office/drawing/2014/main" id="{DCCFE956-5FD6-7B2D-8072-2B04C9162182}"/>
              </a:ext>
            </a:extLst>
          </p:cNvPr>
          <p:cNvSpPr>
            <a:spLocks noGrp="1"/>
          </p:cNvSpPr>
          <p:nvPr>
            <p:ph idx="1"/>
          </p:nvPr>
        </p:nvSpPr>
        <p:spPr>
          <a:xfrm>
            <a:off x="260683" y="902368"/>
            <a:ext cx="11758863" cy="5955632"/>
          </a:xfrm>
        </p:spPr>
        <p:txBody>
          <a:bodyPr>
            <a:normAutofit fontScale="85000" lnSpcReduction="10000"/>
          </a:bodyPr>
          <a:lstStyle/>
          <a:p>
            <a:pPr lvl="0"/>
            <a:r>
              <a:rPr lang="en-US" dirty="0"/>
              <a:t>Deresky, H. (2017). International management. Harlow, Essex: Pearson. (13/10/2025)</a:t>
            </a:r>
            <a:endParaRPr lang="x-none" dirty="0"/>
          </a:p>
          <a:p>
            <a:pPr lvl="0"/>
            <a:r>
              <a:rPr lang="en-US" dirty="0"/>
              <a:t>Dignen, B., McMaster, I. (2013). Collins Effective International Business Communication. London: Collins (Accessed 14/10/2025)</a:t>
            </a:r>
            <a:endParaRPr lang="x-none" dirty="0"/>
          </a:p>
          <a:p>
            <a:pPr lvl="0"/>
            <a:r>
              <a:rPr lang="en-US" dirty="0"/>
              <a:t>Elgoibar, P., Munduate, L. and Euwema, M.C., 2021. Conflict management and trust relationships in organizations. </a:t>
            </a:r>
            <a:r>
              <a:rPr lang="en-US" i="1" dirty="0"/>
              <a:t>Frontiers in Psychology</a:t>
            </a:r>
            <a:r>
              <a:rPr lang="en-US" dirty="0"/>
              <a:t>, </a:t>
            </a:r>
            <a:r>
              <a:rPr lang="en-US" i="1" dirty="0"/>
              <a:t>12</a:t>
            </a:r>
            <a:r>
              <a:rPr lang="en-US" dirty="0"/>
              <a:t>, p.764332. (Accessed: 13/10/2025)</a:t>
            </a:r>
            <a:endParaRPr lang="x-none" dirty="0"/>
          </a:p>
          <a:p>
            <a:pPr lvl="0"/>
            <a:r>
              <a:rPr lang="en-US" dirty="0"/>
              <a:t>Frontex. 2017. Frontex and Poland sign the headquarters agreement. Available at: https://www.frontex.europa.eu/media-centre/news/news-release/frontex-and-poland-sign-the-headquarters-agreement-Tx15sl (Accessed: 15/10/2025)</a:t>
            </a:r>
            <a:endParaRPr lang="x-none" dirty="0"/>
          </a:p>
          <a:p>
            <a:pPr lvl="0"/>
            <a:r>
              <a:rPr lang="en-US" dirty="0"/>
              <a:t>Holliday, A., 2021. Intercultural communication: An advanced resource book for students. Routledge. (Accessed: 14/10/2025)</a:t>
            </a:r>
            <a:endParaRPr lang="x-none" dirty="0"/>
          </a:p>
          <a:p>
            <a:pPr lvl="0"/>
            <a:r>
              <a:rPr lang="x-none" dirty="0"/>
              <a:t> </a:t>
            </a:r>
            <a:r>
              <a:rPr lang="en-US" dirty="0"/>
              <a:t>Nickerson, C., 2022. </a:t>
            </a:r>
            <a:r>
              <a:rPr lang="en-US" i="1" dirty="0"/>
              <a:t>Hofstede’s cultural dimensions theory</a:t>
            </a:r>
            <a:r>
              <a:rPr lang="en-US" dirty="0"/>
              <a:t> [online]. Available at: </a:t>
            </a:r>
            <a:r>
              <a:rPr lang="en-US" dirty="0">
                <a:hlinkClick r:id="rId3"/>
              </a:rPr>
              <a:t>https://www.simplypsychology.org/hofstedes-cultural-dimensions-theory.html</a:t>
            </a:r>
            <a:r>
              <a:rPr lang="en-US" dirty="0"/>
              <a:t> (Accessed: 13/10/2025</a:t>
            </a:r>
            <a:endParaRPr lang="x-none" dirty="0"/>
          </a:p>
          <a:p>
            <a:pPr lvl="0"/>
            <a:r>
              <a:rPr lang="en-US" dirty="0"/>
              <a:t>Rahim, M.A., 2023. </a:t>
            </a:r>
            <a:r>
              <a:rPr lang="en-US" i="1" dirty="0"/>
              <a:t>Managing conflict in organizations</a:t>
            </a:r>
            <a:r>
              <a:rPr lang="en-US" dirty="0"/>
              <a:t>. Routledge. (Accessed: 13/10/2025) </a:t>
            </a:r>
            <a:endParaRPr lang="x-none" dirty="0"/>
          </a:p>
          <a:p>
            <a:r>
              <a:rPr lang="en-US" dirty="0"/>
              <a:t>The Culture Factor Group. 2025. Available at: </a:t>
            </a:r>
            <a:r>
              <a:rPr lang="en-US" dirty="0">
                <a:hlinkClick r:id="rId4"/>
              </a:rPr>
              <a:t>https://www.theculturefactor.com/country-comparison-tool?countries=poland</a:t>
            </a:r>
            <a:r>
              <a:rPr lang="en-US" dirty="0"/>
              <a:t> (Accessed: 15/10/2025)</a:t>
            </a:r>
            <a:endParaRPr lang="x-none" dirty="0"/>
          </a:p>
          <a:p>
            <a:endParaRPr lang="x-none" dirty="0"/>
          </a:p>
        </p:txBody>
      </p:sp>
    </p:spTree>
    <p:extLst>
      <p:ext uri="{BB962C8B-B14F-4D97-AF65-F5344CB8AC3E}">
        <p14:creationId xmlns:p14="http://schemas.microsoft.com/office/powerpoint/2010/main" val="183126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EF1B0EA4-8A76-4A4F-FFB6-52F857100074}"/>
            </a:ext>
          </a:extLst>
        </p:cNvPr>
        <p:cNvGrpSpPr/>
        <p:nvPr/>
      </p:nvGrpSpPr>
      <p:grpSpPr>
        <a:xfrm>
          <a:off x="0" y="0"/>
          <a:ext cx="0" cy="0"/>
          <a:chOff x="0" y="0"/>
          <a:chExt cx="0" cy="0"/>
        </a:xfrm>
      </p:grpSpPr>
    </p:spTree>
    <p:extLst>
      <p:ext uri="{BB962C8B-B14F-4D97-AF65-F5344CB8AC3E}">
        <p14:creationId xmlns:p14="http://schemas.microsoft.com/office/powerpoint/2010/main" val="1837226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2141</Words>
  <Application>Microsoft Office PowerPoint</Application>
  <PresentationFormat>Widescreen</PresentationFormat>
  <Paragraphs>145</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Courier New</vt:lpstr>
      <vt:lpstr>Wingdings</vt:lpstr>
      <vt:lpstr>Office Theme</vt:lpstr>
      <vt:lpstr>Conflict Management at Workplace in Poland  </vt:lpstr>
      <vt:lpstr>Introduction Conflict management and Poland</vt:lpstr>
      <vt:lpstr>Introduction – Outline and purpose</vt:lpstr>
      <vt:lpstr>Hofstede communication theory</vt:lpstr>
      <vt:lpstr>Hofstede dimensional scores in Poland</vt:lpstr>
      <vt:lpstr>Application to Poland culture with real example</vt:lpstr>
      <vt:lpstr>Analysis of Key Challenges for international managers in Poland</vt:lpstr>
      <vt:lpstr>Analysis of Key Opportunities</vt:lpstr>
      <vt:lpstr>Recommendation for International Managers</vt:lpstr>
      <vt:lpstr>Summary of Key findings</vt:lpstr>
      <vt:lpstr>Implications for International Business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Management at Workplace in Poland</dc:title>
  <dc:creator>Saveta Victoria</dc:creator>
  <cp:lastModifiedBy>Ionel Stefan (2216967)</cp:lastModifiedBy>
  <cp:revision>4</cp:revision>
  <dcterms:created xsi:type="dcterms:W3CDTF">2025-09-23T07:20:30Z</dcterms:created>
  <dcterms:modified xsi:type="dcterms:W3CDTF">2025-10-18T22:26:23Z</dcterms:modified>
</cp:coreProperties>
</file>