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embeddedFontLst>
    <p:embeddedFont>
      <p:font typeface="Roboto"/>
      <p:regular r:id="rId18"/>
      <p:bold r:id="rId19"/>
      <p:italic r:id="rId20"/>
      <p:boldItalic r:id="rId21"/>
    </p:embeddedFont>
    <p:embeddedFont>
      <p:font typeface="Playfair Display"/>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italic.fntdata"/><Relationship Id="rId22" Type="http://schemas.openxmlformats.org/officeDocument/2006/relationships/font" Target="fonts/PlayfairDisplay-regular.fntdata"/><Relationship Id="rId21" Type="http://schemas.openxmlformats.org/officeDocument/2006/relationships/font" Target="fonts/Roboto-boldItalic.fntdata"/><Relationship Id="rId24" Type="http://schemas.openxmlformats.org/officeDocument/2006/relationships/font" Target="fonts/PlayfairDisplay-italic.fntdata"/><Relationship Id="rId23" Type="http://schemas.openxmlformats.org/officeDocument/2006/relationships/font" Target="fonts/PlayfairDisplay-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font" Target="fonts/PlayfairDisplay-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Roboto-bold.fntdata"/><Relationship Id="rId18" Type="http://schemas.openxmlformats.org/officeDocument/2006/relationships/font" Target="fonts/Roboto-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3cccda7789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3cccda7789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3cccda77899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3cccda77899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cccda77899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cccda77899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3cccda77899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3cccda77899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3cccda77899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3cccda77899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cccda77899_1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3cccda77899_1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cccda77899_1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cccda77899_1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3cccda77899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3cccda77899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cccda77899_1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cccda77899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cdf526a98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3cdf526a98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cccda77899_1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cccda77899_1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jpg"/><Relationship Id="rId4" Type="http://schemas.openxmlformats.org/officeDocument/2006/relationships/hyperlink" Target="https://www.adhdcentre.co.uk/cognitive-behavioural-therapy-cbt/"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4.jpg"/><Relationship Id="rId4" Type="http://schemas.openxmlformats.org/officeDocument/2006/relationships/hyperlink" Target="https://www.ourmental.health/impulsivity/overcoming-impulsivity-with-cognitive-behavioral-therapy" TargetMode="External"/><Relationship Id="rId5" Type="http://schemas.openxmlformats.org/officeDocument/2006/relationships/hyperlink" Target="https://www.ourmental.health/mindfulness/transform-your-inner-dialogue-mindfulness-techniques-to-overcome-negative-self-tal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jpg"/><Relationship Id="rId4" Type="http://schemas.openxmlformats.org/officeDocument/2006/relationships/hyperlink" Target="https://blog.govnet.co.uk/justice/moj-recognising-the-link-between-adhd-and-crime#the-link" TargetMode="External"/><Relationship Id="rId5" Type="http://schemas.openxmlformats.org/officeDocument/2006/relationships/hyperlink" Target="https://pmc.ncbi.nlm.nih.gov/articles/PMC7033699/" TargetMode="External"/><Relationship Id="rId6" Type="http://schemas.openxmlformats.org/officeDocument/2006/relationships/hyperlink" Target="https://www.adhdcentre.co.uk/overcome-adhd-impulse-with-these-6-coping-strategies-for-adults/" TargetMode="External"/><Relationship Id="rId7" Type="http://schemas.openxmlformats.org/officeDocument/2006/relationships/hyperlink" Target="https://www.adhdcentre.co.uk/relapse-prevention-strategies-for-adhd-patients-struggling-with-addiction/" TargetMode="External"/><Relationship Id="rId8" Type="http://schemas.openxmlformats.org/officeDocument/2006/relationships/hyperlink" Target="https://www.nhs.uk/conditions/adhd-adult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jpg"/><Relationship Id="rId4" Type="http://schemas.openxmlformats.org/officeDocument/2006/relationships/hyperlink" Target="https://addictionsuk.com/blogs/adhd-and-substance-abus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1545450"/>
            <a:ext cx="8520600" cy="2052600"/>
          </a:xfrm>
          <a:prstGeom prst="rect">
            <a:avLst/>
          </a:prstGeom>
        </p:spPr>
        <p:txBody>
          <a:bodyPr anchorCtr="0" anchor="b" bIns="91425" lIns="91425" spcFirstLastPara="1" rIns="91425" wrap="square" tIns="91425">
            <a:normAutofit fontScale="90000"/>
          </a:bodyPr>
          <a:lstStyle/>
          <a:p>
            <a:pPr indent="0" lvl="0" marL="0" rtl="0" algn="ctr">
              <a:lnSpc>
                <a:spcPct val="85000"/>
              </a:lnSpc>
              <a:spcBef>
                <a:spcPts val="0"/>
              </a:spcBef>
              <a:spcAft>
                <a:spcPts val="0"/>
              </a:spcAft>
              <a:buClr>
                <a:schemeClr val="dk1"/>
              </a:buClr>
              <a:buSzPts val="990"/>
              <a:buFont typeface="Arial"/>
              <a:buNone/>
            </a:pPr>
            <a:r>
              <a:rPr lang="en" sz="6400">
                <a:latin typeface="Playfair Display"/>
                <a:ea typeface="Playfair Display"/>
                <a:cs typeface="Playfair Display"/>
                <a:sym typeface="Playfair Display"/>
              </a:rPr>
              <a:t>Case study analysis - Sarah, ADHD</a:t>
            </a:r>
            <a:endParaRPr sz="6400">
              <a:latin typeface="Playfair Display"/>
              <a:ea typeface="Playfair Display"/>
              <a:cs typeface="Playfair Display"/>
              <a:sym typeface="Playfair Display"/>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8" name="Shape 58"/>
        <p:cNvGrpSpPr/>
        <p:nvPr/>
      </p:nvGrpSpPr>
      <p:grpSpPr>
        <a:xfrm>
          <a:off x="0" y="0"/>
          <a:ext cx="0" cy="0"/>
          <a:chOff x="0" y="0"/>
          <a:chExt cx="0" cy="0"/>
        </a:xfrm>
      </p:grpSpPr>
      <p:sp>
        <p:nvSpPr>
          <p:cNvPr id="59" name="Google Shape;59;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i="1" lang="en" sz="3000" u="sng">
                <a:latin typeface="Playfair Display"/>
                <a:ea typeface="Playfair Display"/>
                <a:cs typeface="Playfair Display"/>
                <a:sym typeface="Playfair Display"/>
              </a:rPr>
              <a:t>What is </a:t>
            </a:r>
            <a:r>
              <a:rPr b="1" i="1" lang="en" sz="3000" u="sng">
                <a:latin typeface="Playfair Display"/>
                <a:ea typeface="Playfair Display"/>
                <a:cs typeface="Playfair Display"/>
                <a:sym typeface="Playfair Display"/>
              </a:rPr>
              <a:t>ADHD?</a:t>
            </a:r>
            <a:endParaRPr b="1" i="1" sz="3000" u="sng">
              <a:latin typeface="Playfair Display"/>
              <a:ea typeface="Playfair Display"/>
              <a:cs typeface="Playfair Display"/>
              <a:sym typeface="Playfair Display"/>
            </a:endParaRPr>
          </a:p>
        </p:txBody>
      </p:sp>
      <p:sp>
        <p:nvSpPr>
          <p:cNvPr id="60" name="Google Shape;60;p14"/>
          <p:cNvSpPr txBox="1"/>
          <p:nvPr>
            <p:ph idx="1" type="body"/>
          </p:nvPr>
        </p:nvSpPr>
        <p:spPr>
          <a:xfrm>
            <a:off x="311700" y="1505400"/>
            <a:ext cx="8520600" cy="3638100"/>
          </a:xfrm>
          <a:prstGeom prst="rect">
            <a:avLst/>
          </a:prstGeom>
        </p:spPr>
        <p:txBody>
          <a:bodyPr anchorCtr="0" anchor="t" bIns="91425" lIns="91425" spcFirstLastPara="1" rIns="91425" wrap="square" tIns="91425">
            <a:noAutofit/>
          </a:bodyPr>
          <a:lstStyle/>
          <a:p>
            <a:pPr indent="0" lvl="0" marL="0" rtl="0" algn="l">
              <a:lnSpc>
                <a:spcPct val="133333"/>
              </a:lnSpc>
              <a:spcBef>
                <a:spcPts val="0"/>
              </a:spcBef>
              <a:spcAft>
                <a:spcPts val="0"/>
              </a:spcAft>
              <a:buNone/>
            </a:pPr>
            <a:r>
              <a:rPr lang="en" sz="1400">
                <a:solidFill>
                  <a:schemeClr val="dk1"/>
                </a:solidFill>
                <a:latin typeface="Playfair Display"/>
                <a:ea typeface="Playfair Display"/>
                <a:cs typeface="Playfair Display"/>
                <a:sym typeface="Playfair Display"/>
              </a:rPr>
              <a:t>‘Attention deficit hyperactivity disorder is a condition where the brain works differently to most people. If you have ADHD, you may have trouble with things like concentrating and sitting still’. There are three main symptoms including hyperactivity, inattentiveness and impulsivity. Majority of people have a mix of both inattentiveness and hyperactivity, but may lean more to one that the other. - NHS, 2025</a:t>
            </a:r>
            <a:endParaRPr sz="1400">
              <a:solidFill>
                <a:schemeClr val="dk1"/>
              </a:solidFill>
              <a:latin typeface="Playfair Display"/>
              <a:ea typeface="Playfair Display"/>
              <a:cs typeface="Playfair Display"/>
              <a:sym typeface="Playfair Display"/>
            </a:endParaRPr>
          </a:p>
          <a:p>
            <a:pPr indent="0" lvl="0" marL="0" rtl="0" algn="l">
              <a:lnSpc>
                <a:spcPct val="133333"/>
              </a:lnSpc>
              <a:spcBef>
                <a:spcPts val="3600"/>
              </a:spcBef>
              <a:spcAft>
                <a:spcPts val="3600"/>
              </a:spcAft>
              <a:buNone/>
            </a:pPr>
            <a:r>
              <a:t/>
            </a:r>
            <a:endParaRPr sz="1400">
              <a:solidFill>
                <a:srgbClr val="FF0000"/>
              </a:solidFill>
              <a:latin typeface="Playfair Display"/>
              <a:ea typeface="Playfair Display"/>
              <a:cs typeface="Playfair Display"/>
              <a:sym typeface="Playfair Display"/>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4" name="Shape 64"/>
        <p:cNvGrpSpPr/>
        <p:nvPr/>
      </p:nvGrpSpPr>
      <p:grpSpPr>
        <a:xfrm>
          <a:off x="0" y="0"/>
          <a:ext cx="0" cy="0"/>
          <a:chOff x="0" y="0"/>
          <a:chExt cx="0" cy="0"/>
        </a:xfrm>
      </p:grpSpPr>
      <p:sp>
        <p:nvSpPr>
          <p:cNvPr id="65" name="Google Shape;65;p15"/>
          <p:cNvSpPr txBox="1"/>
          <p:nvPr>
            <p:ph idx="1" type="body"/>
          </p:nvPr>
        </p:nvSpPr>
        <p:spPr>
          <a:xfrm>
            <a:off x="311700" y="285875"/>
            <a:ext cx="8520600" cy="4283100"/>
          </a:xfrm>
          <a:prstGeom prst="rect">
            <a:avLst/>
          </a:prstGeom>
        </p:spPr>
        <p:txBody>
          <a:bodyPr anchorCtr="0" anchor="t" bIns="91425" lIns="91425" spcFirstLastPara="1" rIns="91425" wrap="square" tIns="91425">
            <a:noAutofit/>
          </a:bodyPr>
          <a:lstStyle/>
          <a:p>
            <a:pPr indent="0" lvl="0" marL="0" rtl="0" algn="l">
              <a:lnSpc>
                <a:spcPct val="133333"/>
              </a:lnSpc>
              <a:spcBef>
                <a:spcPts val="0"/>
              </a:spcBef>
              <a:spcAft>
                <a:spcPts val="0"/>
              </a:spcAft>
              <a:buClr>
                <a:schemeClr val="dk1"/>
              </a:buClr>
              <a:buSzPts val="1100"/>
              <a:buFont typeface="Arial"/>
              <a:buNone/>
            </a:pPr>
            <a:r>
              <a:rPr b="1" i="1" lang="en" sz="3000" u="sng">
                <a:solidFill>
                  <a:schemeClr val="dk1"/>
                </a:solidFill>
                <a:latin typeface="Playfair Display"/>
                <a:ea typeface="Playfair Display"/>
                <a:cs typeface="Playfair Display"/>
                <a:sym typeface="Playfair Display"/>
              </a:rPr>
              <a:t>ADHD and the criminal justice system</a:t>
            </a:r>
            <a:endParaRPr b="1" i="1" sz="3000" u="sng">
              <a:solidFill>
                <a:schemeClr val="dk1"/>
              </a:solidFill>
              <a:latin typeface="Playfair Display"/>
              <a:ea typeface="Playfair Display"/>
              <a:cs typeface="Playfair Display"/>
              <a:sym typeface="Playfair Display"/>
            </a:endParaRPr>
          </a:p>
          <a:p>
            <a:pPr indent="0" lvl="0" marL="0" rtl="0" algn="l">
              <a:lnSpc>
                <a:spcPct val="133333"/>
              </a:lnSpc>
              <a:spcBef>
                <a:spcPts val="3600"/>
              </a:spcBef>
              <a:spcAft>
                <a:spcPts val="0"/>
              </a:spcAft>
              <a:buClr>
                <a:schemeClr val="dk1"/>
              </a:buClr>
              <a:buSzPts val="1100"/>
              <a:buFont typeface="Arial"/>
              <a:buNone/>
            </a:pPr>
            <a:r>
              <a:rPr lang="en" sz="1400">
                <a:solidFill>
                  <a:schemeClr val="dk1"/>
                </a:solidFill>
                <a:latin typeface="Playfair Display"/>
                <a:ea typeface="Playfair Display"/>
                <a:cs typeface="Playfair Display"/>
                <a:sym typeface="Playfair Display"/>
              </a:rPr>
              <a:t>According to Ian Freckleton, 2020  ‘ADHD has been identified as significantly over-represented in the prison population and being a likely cause to engagement in criminal behaviour. Impulsivity, inattentiveness to instructions, inability to retain information and limitations in the ability to think rationally through the likely consequences of actions have long been recognised as criminogenic factors’. </a:t>
            </a:r>
            <a:endParaRPr sz="1400">
              <a:solidFill>
                <a:schemeClr val="dk1"/>
              </a:solidFill>
              <a:latin typeface="Playfair Display"/>
              <a:ea typeface="Playfair Display"/>
              <a:cs typeface="Playfair Display"/>
              <a:sym typeface="Playfair Display"/>
            </a:endParaRPr>
          </a:p>
          <a:p>
            <a:pPr indent="0" lvl="0" marL="0" rtl="0" algn="l">
              <a:lnSpc>
                <a:spcPct val="133333"/>
              </a:lnSpc>
              <a:spcBef>
                <a:spcPts val="360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0" lvl="0" marL="0" rtl="0" algn="l">
              <a:lnSpc>
                <a:spcPct val="133333"/>
              </a:lnSpc>
              <a:spcBef>
                <a:spcPts val="3600"/>
              </a:spcBef>
              <a:spcAft>
                <a:spcPts val="0"/>
              </a:spcAft>
              <a:buClr>
                <a:schemeClr val="dk1"/>
              </a:buClr>
              <a:buSzPts val="1100"/>
              <a:buFont typeface="Arial"/>
              <a:buNone/>
            </a:pPr>
            <a:r>
              <a:t/>
            </a:r>
            <a:endParaRPr sz="1300">
              <a:solidFill>
                <a:schemeClr val="dk1"/>
              </a:solidFill>
              <a:latin typeface="Playfair Display"/>
              <a:ea typeface="Playfair Display"/>
              <a:cs typeface="Playfair Display"/>
              <a:sym typeface="Playfair Display"/>
            </a:endParaRPr>
          </a:p>
          <a:p>
            <a:pPr indent="0" lvl="0" marL="0" rtl="0" algn="l">
              <a:lnSpc>
                <a:spcPct val="100000"/>
              </a:lnSpc>
              <a:spcBef>
                <a:spcPts val="3600"/>
              </a:spcBef>
              <a:spcAft>
                <a:spcPts val="0"/>
              </a:spcAft>
              <a:buClr>
                <a:schemeClr val="dk1"/>
              </a:buClr>
              <a:buSzPts val="1100"/>
              <a:buFont typeface="Arial"/>
              <a:buNone/>
            </a:pPr>
            <a:r>
              <a:t/>
            </a:r>
            <a:endParaRPr sz="1300">
              <a:solidFill>
                <a:srgbClr val="AF7B51"/>
              </a:solidFill>
              <a:latin typeface="Playfair Display"/>
              <a:ea typeface="Playfair Display"/>
              <a:cs typeface="Playfair Display"/>
              <a:sym typeface="Playfair Display"/>
            </a:endParaRPr>
          </a:p>
          <a:p>
            <a:pPr indent="0" lvl="0" marL="0" rtl="0" algn="l">
              <a:spcBef>
                <a:spcPts val="0"/>
              </a:spcBef>
              <a:spcAft>
                <a:spcPts val="0"/>
              </a:spcAft>
              <a:buClr>
                <a:schemeClr val="dk1"/>
              </a:buClr>
              <a:buSzPts val="1100"/>
              <a:buFont typeface="Arial"/>
              <a:buNone/>
            </a:pPr>
            <a:r>
              <a:t/>
            </a:r>
            <a:endParaRPr sz="1300">
              <a:latin typeface="Playfair Display"/>
              <a:ea typeface="Playfair Display"/>
              <a:cs typeface="Playfair Display"/>
              <a:sym typeface="Playfair Display"/>
            </a:endParaRPr>
          </a:p>
          <a:p>
            <a:pPr indent="0" lvl="0" marL="0" rtl="0" algn="l">
              <a:spcBef>
                <a:spcPts val="1200"/>
              </a:spcBef>
              <a:spcAft>
                <a:spcPts val="1200"/>
              </a:spcAft>
              <a:buNone/>
            </a:pPr>
            <a:r>
              <a:t/>
            </a:r>
            <a:endParaRPr sz="1300">
              <a:latin typeface="Playfair Display"/>
              <a:ea typeface="Playfair Display"/>
              <a:cs typeface="Playfair Display"/>
              <a:sym typeface="Playfair Display"/>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9" name="Shape 69"/>
        <p:cNvGrpSpPr/>
        <p:nvPr/>
      </p:nvGrpSpPr>
      <p:grpSpPr>
        <a:xfrm>
          <a:off x="0" y="0"/>
          <a:ext cx="0" cy="0"/>
          <a:chOff x="0" y="0"/>
          <a:chExt cx="0" cy="0"/>
        </a:xfrm>
      </p:grpSpPr>
      <p:sp>
        <p:nvSpPr>
          <p:cNvPr id="70" name="Google Shape;70;p16"/>
          <p:cNvSpPr txBox="1"/>
          <p:nvPr>
            <p:ph type="title"/>
          </p:nvPr>
        </p:nvSpPr>
        <p:spPr>
          <a:xfrm>
            <a:off x="355025" y="0"/>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 sz="2400" u="sng">
                <a:latin typeface="Playfair Display"/>
                <a:ea typeface="Playfair Display"/>
                <a:cs typeface="Playfair Display"/>
                <a:sym typeface="Playfair Display"/>
              </a:rPr>
              <a:t>Sarah’s Struggles - Substance Abuse </a:t>
            </a:r>
            <a:endParaRPr b="1" i="1" sz="2400" u="sng">
              <a:latin typeface="Playfair Display"/>
              <a:ea typeface="Playfair Display"/>
              <a:cs typeface="Playfair Display"/>
              <a:sym typeface="Playfair Display"/>
            </a:endParaRPr>
          </a:p>
        </p:txBody>
      </p:sp>
      <p:sp>
        <p:nvSpPr>
          <p:cNvPr id="71" name="Google Shape;71;p16"/>
          <p:cNvSpPr txBox="1"/>
          <p:nvPr>
            <p:ph idx="1" type="body"/>
          </p:nvPr>
        </p:nvSpPr>
        <p:spPr>
          <a:xfrm>
            <a:off x="311700" y="632700"/>
            <a:ext cx="8520600" cy="446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400">
                <a:solidFill>
                  <a:srgbClr val="0A0A0A"/>
                </a:solidFill>
                <a:latin typeface="Playfair Display"/>
                <a:ea typeface="Playfair Display"/>
                <a:cs typeface="Playfair Display"/>
                <a:sym typeface="Playfair Display"/>
              </a:rPr>
              <a:t>‘</a:t>
            </a:r>
            <a:r>
              <a:rPr lang="en" sz="1400">
                <a:solidFill>
                  <a:schemeClr val="dk1"/>
                </a:solidFill>
                <a:latin typeface="Playfair Display"/>
                <a:ea typeface="Playfair Display"/>
                <a:cs typeface="Playfair Display"/>
                <a:sym typeface="Playfair Display"/>
              </a:rPr>
              <a:t>A survey found that 15 </a:t>
            </a:r>
            <a:r>
              <a:rPr lang="en" sz="1400">
                <a:solidFill>
                  <a:schemeClr val="dk1"/>
                </a:solidFill>
                <a:latin typeface="Playfair Display"/>
                <a:ea typeface="Playfair Display"/>
                <a:cs typeface="Playfair Display"/>
                <a:sym typeface="Playfair Display"/>
              </a:rPr>
              <a:t>percent</a:t>
            </a:r>
            <a:r>
              <a:rPr lang="en" sz="1400">
                <a:solidFill>
                  <a:schemeClr val="dk1"/>
                </a:solidFill>
                <a:latin typeface="Playfair Display"/>
                <a:ea typeface="Playfair Display"/>
                <a:cs typeface="Playfair Display"/>
                <a:sym typeface="Playfair Display"/>
              </a:rPr>
              <a:t> of adults who have ADHD had abused alcohol or drugs in the past year. That is nearly triple the rate for adults without ADHD. Several studies have highlighted a strong link between ADHD, alcoholism and drug abuse. ADHD is 5 to 10 times more common among adult alcoholics than in people without the condition’. - AddictionsUK, 2021</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lang="en" sz="1400">
                <a:solidFill>
                  <a:schemeClr val="dk1"/>
                </a:solidFill>
                <a:latin typeface="Playfair Display"/>
                <a:ea typeface="Playfair Display"/>
                <a:cs typeface="Playfair Display"/>
                <a:sym typeface="Playfair Display"/>
              </a:rPr>
              <a:t>‘People with ADHD have been known to be more impulsive which can lead to alcohol and drug abuse. The receptors in the brain that are involved in ADHD are the same as in substance abuse problems. This indicates that ADHD patients are prone to develop addictions or vice versa. </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lang="en" sz="1400">
                <a:solidFill>
                  <a:schemeClr val="dk1"/>
                </a:solidFill>
                <a:latin typeface="Playfair Display"/>
                <a:ea typeface="Playfair Display"/>
                <a:cs typeface="Playfair Display"/>
                <a:sym typeface="Playfair Display"/>
              </a:rPr>
              <a:t>The risk for criminal behavior among individuals with ADHD is increased when there is psychiatric comorbidity, particularly conduct disorder and substance use disorder. </a:t>
            </a:r>
            <a:endParaRPr sz="1400">
              <a:solidFill>
                <a:schemeClr val="dk1"/>
              </a:solidFill>
              <a:latin typeface="Playfair Display"/>
              <a:ea typeface="Playfair Display"/>
              <a:cs typeface="Playfair Display"/>
              <a:sym typeface="Playfair Display"/>
            </a:endParaRPr>
          </a:p>
          <a:p>
            <a:pPr indent="0" lvl="0" marL="0" rtl="0" algn="l">
              <a:lnSpc>
                <a:spcPct val="147368"/>
              </a:lnSpc>
              <a:spcBef>
                <a:spcPts val="1200"/>
              </a:spcBef>
              <a:spcAft>
                <a:spcPts val="0"/>
              </a:spcAft>
              <a:buNone/>
            </a:pPr>
            <a:r>
              <a:rPr lang="en" sz="1400">
                <a:solidFill>
                  <a:schemeClr val="dk1"/>
                </a:solidFill>
                <a:latin typeface="Playfair Display"/>
                <a:ea typeface="Playfair Display"/>
                <a:cs typeface="Playfair Display"/>
                <a:sym typeface="Playfair Display"/>
              </a:rPr>
              <a:t>People with ADHD may be more likely to have a mental health issues such as anxiety and depression. They are also at higher risk of suicide.’ - </a:t>
            </a:r>
            <a:r>
              <a:rPr lang="en" sz="1400">
                <a:solidFill>
                  <a:schemeClr val="dk1"/>
                </a:solidFill>
                <a:latin typeface="Playfair Display"/>
                <a:ea typeface="Playfair Display"/>
                <a:cs typeface="Playfair Display"/>
                <a:sym typeface="Playfair Display"/>
              </a:rPr>
              <a:t>Knecht. C et al, 2015</a:t>
            </a:r>
            <a:endParaRPr sz="1400">
              <a:solidFill>
                <a:schemeClr val="dk1"/>
              </a:solidFill>
              <a:latin typeface="Playfair Display"/>
              <a:ea typeface="Playfair Display"/>
              <a:cs typeface="Playfair Display"/>
              <a:sym typeface="Playfair Display"/>
            </a:endParaRPr>
          </a:p>
          <a:p>
            <a:pPr indent="0" lvl="0" marL="0" rtl="0" algn="l">
              <a:lnSpc>
                <a:spcPct val="147368"/>
              </a:lnSpc>
              <a:spcBef>
                <a:spcPts val="1800"/>
              </a:spcBef>
              <a:spcAft>
                <a:spcPts val="0"/>
              </a:spcAft>
              <a:buNone/>
            </a:pPr>
            <a:r>
              <a:t/>
            </a:r>
            <a:endParaRPr b="1" sz="1400">
              <a:solidFill>
                <a:schemeClr val="dk1"/>
              </a:solidFill>
              <a:latin typeface="Playfair Display"/>
              <a:ea typeface="Playfair Display"/>
              <a:cs typeface="Playfair Display"/>
              <a:sym typeface="Playfair Display"/>
            </a:endParaRPr>
          </a:p>
          <a:p>
            <a:pPr indent="0" lvl="0" marL="0" rtl="0" algn="l">
              <a:spcBef>
                <a:spcPts val="1800"/>
              </a:spcBef>
              <a:spcAft>
                <a:spcPts val="1200"/>
              </a:spcAft>
              <a:buNone/>
            </a:pPr>
            <a:r>
              <a:t/>
            </a:r>
            <a:endParaRPr sz="1450">
              <a:solidFill>
                <a:srgbClr val="0A0A0A"/>
              </a:solidFill>
              <a:highlight>
                <a:srgbClr val="FFFFFF"/>
              </a:highlight>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5" name="Shape 75"/>
        <p:cNvGrpSpPr/>
        <p:nvPr/>
      </p:nvGrpSpPr>
      <p:grpSpPr>
        <a:xfrm>
          <a:off x="0" y="0"/>
          <a:ext cx="0" cy="0"/>
          <a:chOff x="0" y="0"/>
          <a:chExt cx="0" cy="0"/>
        </a:xfrm>
      </p:grpSpPr>
      <p:sp>
        <p:nvSpPr>
          <p:cNvPr id="76" name="Google Shape;76;p17"/>
          <p:cNvSpPr txBox="1"/>
          <p:nvPr>
            <p:ph type="title"/>
          </p:nvPr>
        </p:nvSpPr>
        <p:spPr>
          <a:xfrm>
            <a:off x="311700" y="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i="1" lang="en" sz="2400" u="sng">
                <a:latin typeface="Playfair Display"/>
                <a:ea typeface="Playfair Display"/>
                <a:cs typeface="Playfair Display"/>
                <a:sym typeface="Playfair Display"/>
              </a:rPr>
              <a:t>Sarah’s Struggles - Impulsivity</a:t>
            </a:r>
            <a:endParaRPr b="1" i="1" sz="2400" u="sng">
              <a:latin typeface="Playfair Display"/>
              <a:ea typeface="Playfair Display"/>
              <a:cs typeface="Playfair Display"/>
              <a:sym typeface="Playfair Display"/>
            </a:endParaRPr>
          </a:p>
          <a:p>
            <a:pPr indent="0" lvl="0" marL="0" rtl="0" algn="l">
              <a:spcBef>
                <a:spcPts val="0"/>
              </a:spcBef>
              <a:spcAft>
                <a:spcPts val="0"/>
              </a:spcAft>
              <a:buNone/>
            </a:pPr>
            <a:r>
              <a:t/>
            </a:r>
            <a:endParaRPr/>
          </a:p>
        </p:txBody>
      </p:sp>
      <p:sp>
        <p:nvSpPr>
          <p:cNvPr id="77" name="Google Shape;77;p17"/>
          <p:cNvSpPr txBox="1"/>
          <p:nvPr>
            <p:ph idx="1" type="body"/>
          </p:nvPr>
        </p:nvSpPr>
        <p:spPr>
          <a:xfrm>
            <a:off x="311700" y="459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300">
                <a:solidFill>
                  <a:schemeClr val="dk1"/>
                </a:solidFill>
                <a:latin typeface="Playfair Display"/>
                <a:ea typeface="Playfair Display"/>
                <a:cs typeface="Playfair Display"/>
                <a:sym typeface="Playfair Display"/>
              </a:rPr>
              <a:t>‘There are many reasons why ADHD and criminality are linked. One is that individuals with ADHD may act impulsively without considering the consequences of their behaviour, leading to criminal activity. Additionally, people with ADHD can have difficulty controlling their emotions and behaviour. This can result in aggressive and violent outbursts’. - gov.net</a:t>
            </a:r>
            <a:endParaRPr sz="13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Clr>
                <a:schemeClr val="dk1"/>
              </a:buClr>
              <a:buSzPts val="1100"/>
              <a:buFont typeface="Arial"/>
              <a:buNone/>
            </a:pPr>
            <a:r>
              <a:rPr lang="en" sz="1300">
                <a:solidFill>
                  <a:schemeClr val="dk1"/>
                </a:solidFill>
                <a:latin typeface="Playfair Display"/>
                <a:ea typeface="Playfair Display"/>
                <a:cs typeface="Playfair Display"/>
                <a:sym typeface="Playfair Display"/>
              </a:rPr>
              <a:t>‘People with ADHD also tend to display higher risk-taking behaviour and may find it harder to plan and anticipate the consequences of their actions. </a:t>
            </a:r>
            <a:endParaRPr sz="1300">
              <a:solidFill>
                <a:schemeClr val="dk1"/>
              </a:solidFill>
              <a:latin typeface="Playfair Display"/>
              <a:ea typeface="Playfair Display"/>
              <a:cs typeface="Playfair Display"/>
              <a:sym typeface="Playfair Display"/>
            </a:endParaRPr>
          </a:p>
          <a:p>
            <a:pPr indent="0" lvl="0" marL="0" rtl="0" algn="l">
              <a:lnSpc>
                <a:spcPct val="170000"/>
              </a:lnSpc>
              <a:spcBef>
                <a:spcPts val="1200"/>
              </a:spcBef>
              <a:spcAft>
                <a:spcPts val="0"/>
              </a:spcAft>
              <a:buClr>
                <a:schemeClr val="dk1"/>
              </a:buClr>
              <a:buSzPts val="1100"/>
              <a:buFont typeface="Arial"/>
              <a:buNone/>
            </a:pPr>
            <a:r>
              <a:rPr lang="en" sz="1300">
                <a:solidFill>
                  <a:schemeClr val="dk1"/>
                </a:solidFill>
                <a:latin typeface="Playfair Display"/>
                <a:ea typeface="Playfair Display"/>
                <a:cs typeface="Playfair Display"/>
                <a:sym typeface="Playfair Display"/>
              </a:rPr>
              <a:t>Impulsivity is one of the core symptoms of ADHD and involves acting without thinking through the consequences. Everyone acts impulsively at times, but for those with ADHD, impulsivity can be more frequent, intense, and challenging to control.</a:t>
            </a:r>
            <a:endParaRPr sz="1300">
              <a:solidFill>
                <a:schemeClr val="dk1"/>
              </a:solidFill>
              <a:latin typeface="Playfair Display"/>
              <a:ea typeface="Playfair Display"/>
              <a:cs typeface="Playfair Display"/>
              <a:sym typeface="Playfair Display"/>
            </a:endParaRPr>
          </a:p>
          <a:p>
            <a:pPr indent="0" lvl="0" marL="0" rtl="0" algn="l">
              <a:lnSpc>
                <a:spcPct val="170000"/>
              </a:lnSpc>
              <a:spcBef>
                <a:spcPts val="1500"/>
              </a:spcBef>
              <a:spcAft>
                <a:spcPts val="0"/>
              </a:spcAft>
              <a:buClr>
                <a:schemeClr val="dk1"/>
              </a:buClr>
              <a:buSzPts val="1100"/>
              <a:buFont typeface="Arial"/>
              <a:buNone/>
            </a:pPr>
            <a:r>
              <a:rPr lang="en" sz="1300">
                <a:solidFill>
                  <a:schemeClr val="dk1"/>
                </a:solidFill>
                <a:latin typeface="Playfair Display"/>
                <a:ea typeface="Playfair Display"/>
                <a:cs typeface="Playfair Display"/>
                <a:sym typeface="Playfair Display"/>
              </a:rPr>
              <a:t>Research suggests that impulsivity in adults with ADHD is linked to the impaired regulation of dopamine, a neurotransmitter responsible for reward and motivation. This dysregulation in the brain’s reward system contributes to impulsive behaviours and a reduced ability to consider long-term consequences’. - Nadya Koseva, 2023</a:t>
            </a:r>
            <a:endParaRPr sz="1300">
              <a:solidFill>
                <a:schemeClr val="dk1"/>
              </a:solidFill>
              <a:latin typeface="Playfair Display"/>
              <a:ea typeface="Playfair Display"/>
              <a:cs typeface="Playfair Display"/>
              <a:sym typeface="Playfair Display"/>
            </a:endParaRPr>
          </a:p>
          <a:p>
            <a:pPr indent="0" lvl="0" marL="0" rtl="0" algn="l">
              <a:spcBef>
                <a:spcPts val="1500"/>
              </a:spcBef>
              <a:spcAft>
                <a:spcPts val="1200"/>
              </a:spcAft>
              <a:buNone/>
            </a:pPr>
            <a:r>
              <a:t/>
            </a:r>
            <a:endParaRPr sz="1200">
              <a:latin typeface="Playfair Display"/>
              <a:ea typeface="Playfair Display"/>
              <a:cs typeface="Playfair Display"/>
              <a:sym typeface="Playfair Displa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1" name="Shape 81"/>
        <p:cNvGrpSpPr/>
        <p:nvPr/>
      </p:nvGrpSpPr>
      <p:grpSpPr>
        <a:xfrm>
          <a:off x="0" y="0"/>
          <a:ext cx="0" cy="0"/>
          <a:chOff x="0" y="0"/>
          <a:chExt cx="0" cy="0"/>
        </a:xfrm>
      </p:grpSpPr>
      <p:sp>
        <p:nvSpPr>
          <p:cNvPr id="82" name="Google Shape;82;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i="1" lang="en" sz="2420" u="sng">
                <a:latin typeface="Playfair Display"/>
                <a:ea typeface="Playfair Display"/>
                <a:cs typeface="Playfair Display"/>
                <a:sym typeface="Playfair Display"/>
              </a:rPr>
              <a:t>Sarah’s Struggles - Focusing and adapting to structure</a:t>
            </a:r>
            <a:endParaRPr b="1" i="1" sz="2420" u="sng">
              <a:latin typeface="Playfair Display"/>
              <a:ea typeface="Playfair Display"/>
              <a:cs typeface="Playfair Display"/>
              <a:sym typeface="Playfair Display"/>
            </a:endParaRPr>
          </a:p>
          <a:p>
            <a:pPr indent="0" lvl="0" marL="0" rtl="0" algn="l">
              <a:spcBef>
                <a:spcPts val="0"/>
              </a:spcBef>
              <a:spcAft>
                <a:spcPts val="0"/>
              </a:spcAft>
              <a:buSzPts val="990"/>
              <a:buNone/>
            </a:pPr>
            <a:r>
              <a:t/>
            </a:r>
            <a:endParaRPr sz="2520"/>
          </a:p>
        </p:txBody>
      </p:sp>
      <p:sp>
        <p:nvSpPr>
          <p:cNvPr id="83" name="Google Shape;83;p18"/>
          <p:cNvSpPr txBox="1"/>
          <p:nvPr>
            <p:ph idx="1" type="body"/>
          </p:nvPr>
        </p:nvSpPr>
        <p:spPr>
          <a:xfrm>
            <a:off x="235900" y="1017725"/>
            <a:ext cx="8721300" cy="4125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0" rtl="0" algn="l">
              <a:spcBef>
                <a:spcPts val="0"/>
              </a:spcBef>
              <a:spcAft>
                <a:spcPts val="0"/>
              </a:spcAft>
              <a:buClr>
                <a:schemeClr val="dk1"/>
              </a:buClr>
              <a:buSzPts val="1100"/>
              <a:buFont typeface="Arial"/>
              <a:buNone/>
            </a:pPr>
            <a:r>
              <a:rPr lang="en" sz="1400">
                <a:solidFill>
                  <a:schemeClr val="dk1"/>
                </a:solidFill>
                <a:latin typeface="Playfair Display"/>
                <a:ea typeface="Playfair Display"/>
                <a:cs typeface="Playfair Display"/>
                <a:sym typeface="Playfair Display"/>
              </a:rPr>
              <a:t>Lower dopamine activity affects motivation, reward, and attention regulation.</a:t>
            </a:r>
            <a:endParaRPr sz="1400">
              <a:solidFill>
                <a:schemeClr val="dk1"/>
              </a:solidFill>
              <a:latin typeface="Playfair Display"/>
              <a:ea typeface="Playfair Display"/>
              <a:cs typeface="Playfair Display"/>
              <a:sym typeface="Playfair Display"/>
            </a:endParaRPr>
          </a:p>
          <a:p>
            <a:pPr indent="0" lvl="0" marL="0" rtl="0" algn="l">
              <a:spcBef>
                <a:spcPts val="0"/>
              </a:spcBef>
              <a:spcAft>
                <a:spcPts val="0"/>
              </a:spcAft>
              <a:buNone/>
            </a:pPr>
            <a:r>
              <a:rPr lang="en" sz="1400">
                <a:solidFill>
                  <a:schemeClr val="dk1"/>
                </a:solidFill>
                <a:latin typeface="Playfair Display"/>
                <a:ea typeface="Playfair Display"/>
                <a:cs typeface="Playfair Display"/>
                <a:sym typeface="Playfair Display"/>
              </a:rPr>
              <a:t>The brain's "control center" for attention and impulses works differently.</a:t>
            </a:r>
            <a:endParaRPr sz="1400">
              <a:solidFill>
                <a:schemeClr val="dk1"/>
              </a:solidFill>
              <a:latin typeface="Playfair Display"/>
              <a:ea typeface="Playfair Display"/>
              <a:cs typeface="Playfair Display"/>
              <a:sym typeface="Playfair Display"/>
            </a:endParaRPr>
          </a:p>
          <a:p>
            <a:pPr indent="0" lvl="0" marL="0" rtl="0" algn="l">
              <a:spcBef>
                <a:spcPts val="0"/>
              </a:spcBef>
              <a:spcAft>
                <a:spcPts val="0"/>
              </a:spcAft>
              <a:buClr>
                <a:schemeClr val="dk1"/>
              </a:buClr>
              <a:buSzPts val="1100"/>
              <a:buFont typeface="Arial"/>
              <a:buNone/>
            </a:pPr>
            <a:r>
              <a:t/>
            </a:r>
            <a:endParaRPr sz="1400">
              <a:solidFill>
                <a:schemeClr val="dk1"/>
              </a:solidFill>
              <a:latin typeface="Playfair Display"/>
              <a:ea typeface="Playfair Display"/>
              <a:cs typeface="Playfair Display"/>
              <a:sym typeface="Playfair Display"/>
            </a:endParaRPr>
          </a:p>
          <a:p>
            <a:pPr indent="0" lvl="0" marL="0" rtl="0" algn="l">
              <a:spcBef>
                <a:spcPts val="0"/>
              </a:spcBef>
              <a:spcAft>
                <a:spcPts val="0"/>
              </a:spcAft>
              <a:buNone/>
            </a:pPr>
            <a:r>
              <a:rPr lang="en" sz="1400">
                <a:solidFill>
                  <a:schemeClr val="dk1"/>
                </a:solidFill>
                <a:latin typeface="Playfair Display"/>
                <a:ea typeface="Playfair Display"/>
                <a:cs typeface="Playfair Display"/>
                <a:sym typeface="Playfair Display"/>
              </a:rPr>
              <a:t>‘Mind wandering — Your thoughts drift away even during important conversations</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rPr lang="en" sz="1400">
                <a:solidFill>
                  <a:schemeClr val="dk1"/>
                </a:solidFill>
                <a:latin typeface="Playfair Display"/>
                <a:ea typeface="Playfair Display"/>
                <a:cs typeface="Playfair Display"/>
                <a:sym typeface="Playfair Display"/>
              </a:rPr>
              <a:t>Difficulty sustaining attention — You start strong but can't maintain focus</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rPr lang="en" sz="1400">
                <a:solidFill>
                  <a:schemeClr val="dk1"/>
                </a:solidFill>
                <a:latin typeface="Playfair Display"/>
                <a:ea typeface="Playfair Display"/>
                <a:cs typeface="Playfair Display"/>
                <a:sym typeface="Playfair Display"/>
              </a:rPr>
              <a:t>Easy distraction — Background noises or passing thoughts pull your attention away</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rPr lang="en" sz="1400">
                <a:solidFill>
                  <a:schemeClr val="dk1"/>
                </a:solidFill>
                <a:latin typeface="Playfair Display"/>
                <a:ea typeface="Playfair Display"/>
                <a:cs typeface="Playfair Display"/>
                <a:sym typeface="Playfair Display"/>
              </a:rPr>
              <a:t>Task avoidance — You put off tasks that require sustained mental effort</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rPr lang="en" sz="1400">
                <a:solidFill>
                  <a:schemeClr val="dk1"/>
                </a:solidFill>
                <a:latin typeface="Playfair Display"/>
                <a:ea typeface="Playfair Display"/>
                <a:cs typeface="Playfair Display"/>
                <a:sym typeface="Playfair Display"/>
              </a:rPr>
              <a:t>Incomplete tasks — Many started projects, few finished ones</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rPr lang="en" sz="1400">
                <a:solidFill>
                  <a:schemeClr val="dk1"/>
                </a:solidFill>
                <a:latin typeface="Playfair Display"/>
                <a:ea typeface="Playfair Display"/>
                <a:cs typeface="Playfair Display"/>
                <a:sym typeface="Playfair Display"/>
              </a:rPr>
              <a:t>Missing details — Careless mistakes despite knowing better’ - Open ADHD, 2025</a:t>
            </a:r>
            <a:endParaRPr sz="1400">
              <a:solidFill>
                <a:schemeClr val="dk1"/>
              </a:solidFill>
              <a:latin typeface="Playfair Display"/>
              <a:ea typeface="Playfair Display"/>
              <a:cs typeface="Playfair Display"/>
              <a:sym typeface="Playfair Display"/>
            </a:endParaRPr>
          </a:p>
          <a:p>
            <a:pPr indent="0" lvl="0" marL="0" rtl="0" algn="l">
              <a:spcBef>
                <a:spcPts val="90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0" rtl="0" algn="l">
              <a:spcBef>
                <a:spcPts val="0"/>
              </a:spcBef>
              <a:spcAft>
                <a:spcPts val="1200"/>
              </a:spcAft>
              <a:buNone/>
            </a:pPr>
            <a:r>
              <a:t/>
            </a:r>
            <a:endParaRPr sz="1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7" name="Shape 87"/>
        <p:cNvGrpSpPr/>
        <p:nvPr/>
      </p:nvGrpSpPr>
      <p:grpSpPr>
        <a:xfrm>
          <a:off x="0" y="0"/>
          <a:ext cx="0" cy="0"/>
          <a:chOff x="0" y="0"/>
          <a:chExt cx="0" cy="0"/>
        </a:xfrm>
      </p:grpSpPr>
      <p:sp>
        <p:nvSpPr>
          <p:cNvPr id="88" name="Google Shape;88;p19"/>
          <p:cNvSpPr txBox="1"/>
          <p:nvPr>
            <p:ph type="title"/>
          </p:nvPr>
        </p:nvSpPr>
        <p:spPr>
          <a:xfrm>
            <a:off x="311700" y="0"/>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i="1" lang="en" sz="2420" u="sng">
                <a:latin typeface="Playfair Display"/>
                <a:ea typeface="Playfair Display"/>
                <a:cs typeface="Playfair Display"/>
                <a:sym typeface="Playfair Display"/>
              </a:rPr>
              <a:t>Recommendations - Substance abuse </a:t>
            </a:r>
            <a:endParaRPr b="1" i="1" sz="2420" u="sng">
              <a:latin typeface="Playfair Display"/>
              <a:ea typeface="Playfair Display"/>
              <a:cs typeface="Playfair Display"/>
              <a:sym typeface="Playfair Display"/>
            </a:endParaRPr>
          </a:p>
        </p:txBody>
      </p:sp>
      <p:sp>
        <p:nvSpPr>
          <p:cNvPr id="89" name="Google Shape;89;p19"/>
          <p:cNvSpPr txBox="1"/>
          <p:nvPr>
            <p:ph idx="1" type="body"/>
          </p:nvPr>
        </p:nvSpPr>
        <p:spPr>
          <a:xfrm>
            <a:off x="311700" y="572700"/>
            <a:ext cx="8520600" cy="3416400"/>
          </a:xfrm>
          <a:prstGeom prst="rect">
            <a:avLst/>
          </a:prstGeom>
        </p:spPr>
        <p:txBody>
          <a:bodyPr anchorCtr="0" anchor="t" bIns="91425" lIns="91425" spcFirstLastPara="1" rIns="91425" wrap="square" tIns="91425">
            <a:noAutofit/>
          </a:bodyPr>
          <a:lstStyle/>
          <a:p>
            <a:pPr indent="0" lvl="0" marL="0" rtl="0" algn="l">
              <a:lnSpc>
                <a:spcPct val="187500"/>
              </a:lnSpc>
              <a:spcBef>
                <a:spcPts val="0"/>
              </a:spcBef>
              <a:spcAft>
                <a:spcPts val="0"/>
              </a:spcAft>
              <a:buClr>
                <a:schemeClr val="dk1"/>
              </a:buClr>
              <a:buSzPts val="1100"/>
              <a:buFont typeface="Arial"/>
              <a:buNone/>
            </a:pPr>
            <a:r>
              <a:rPr lang="en" sz="1300">
                <a:solidFill>
                  <a:schemeClr val="dk1"/>
                </a:solidFill>
                <a:latin typeface="Playfair Display"/>
                <a:ea typeface="Playfair Display"/>
                <a:cs typeface="Playfair Display"/>
                <a:sym typeface="Playfair Display"/>
              </a:rPr>
              <a:t>‘Impulsivity and inattention associated with ADHD can lead to experimentation with drugs and alcohol. Many people with ADHD also turn to substance abuse as a form of self-medication, attempting to alleviate ADHD symptoms and cope with challenges such as emotional dysregulation, stress, and anxiety.</a:t>
            </a:r>
            <a:endParaRPr sz="1300">
              <a:solidFill>
                <a:schemeClr val="dk1"/>
              </a:solidFill>
              <a:latin typeface="Playfair Display"/>
              <a:ea typeface="Playfair Display"/>
              <a:cs typeface="Playfair Display"/>
              <a:sym typeface="Playfair Display"/>
            </a:endParaRPr>
          </a:p>
          <a:p>
            <a:pPr indent="0" lvl="0" marL="0" rtl="0" algn="l">
              <a:lnSpc>
                <a:spcPct val="187500"/>
              </a:lnSpc>
              <a:spcBef>
                <a:spcPts val="1500"/>
              </a:spcBef>
              <a:spcAft>
                <a:spcPts val="0"/>
              </a:spcAft>
              <a:buNone/>
            </a:pPr>
            <a:r>
              <a:rPr lang="en" sz="1300">
                <a:solidFill>
                  <a:schemeClr val="dk1"/>
                </a:solidFill>
                <a:latin typeface="Playfair Display"/>
                <a:ea typeface="Playfair Display"/>
                <a:cs typeface="Playfair Display"/>
                <a:sym typeface="Playfair Display"/>
              </a:rPr>
              <a:t>Some people with ADHD use stimulants to improve focus and alertness, or depressants like alcohol or cannabis to calm racing thoughts and reduce impulsivity. However, self-medication often leads to addiction and a worsening of ADHD symptoms in the long run. The neurobiological differences in the ADHD brain, particularly in the dopamine reward system, may also increase vulnerability to addiction.</a:t>
            </a:r>
            <a:endParaRPr sz="1300">
              <a:solidFill>
                <a:schemeClr val="dk1"/>
              </a:solidFill>
              <a:latin typeface="Playfair Display"/>
              <a:ea typeface="Playfair Display"/>
              <a:cs typeface="Playfair Display"/>
              <a:sym typeface="Playfair Display"/>
            </a:endParaRPr>
          </a:p>
          <a:p>
            <a:pPr indent="0" lvl="0" marL="0" rtl="0" algn="l">
              <a:lnSpc>
                <a:spcPct val="187500"/>
              </a:lnSpc>
              <a:spcBef>
                <a:spcPts val="1500"/>
              </a:spcBef>
              <a:spcAft>
                <a:spcPts val="0"/>
              </a:spcAft>
              <a:buNone/>
            </a:pPr>
            <a:r>
              <a:rPr lang="en" sz="1300">
                <a:solidFill>
                  <a:schemeClr val="dk1"/>
                </a:solidFill>
                <a:uFill>
                  <a:noFill/>
                </a:uFill>
                <a:latin typeface="Playfair Display"/>
                <a:ea typeface="Playfair Display"/>
                <a:cs typeface="Playfair Display"/>
                <a:sym typeface="Playfair Display"/>
                <a:hlinkClick r:id="rId4">
                  <a:extLst>
                    <a:ext uri="{A12FA001-AC4F-418D-AE19-62706E023703}">
                      <ahyp:hlinkClr val="tx"/>
                    </a:ext>
                  </a:extLst>
                </a:hlinkClick>
              </a:rPr>
              <a:t>Cognitive Behavioral Therapy</a:t>
            </a:r>
            <a:r>
              <a:rPr lang="en" sz="1300">
                <a:solidFill>
                  <a:schemeClr val="dk1"/>
                </a:solidFill>
                <a:latin typeface="Playfair Display"/>
                <a:ea typeface="Playfair Display"/>
                <a:cs typeface="Playfair Display"/>
                <a:sym typeface="Playfair Display"/>
              </a:rPr>
              <a:t> (CBT) is a highly effective relapse prevention strategy for people with ADHD and addiction. CBT can help patients recognise the thought patterns that lead to substance abuse and take the necessary actions to prevent a relapse’. </a:t>
            </a:r>
            <a:r>
              <a:rPr lang="en" sz="1300">
                <a:solidFill>
                  <a:schemeClr val="dk1"/>
                </a:solidFill>
                <a:latin typeface="Playfair Display"/>
                <a:ea typeface="Playfair Display"/>
                <a:cs typeface="Playfair Display"/>
                <a:sym typeface="Playfair Display"/>
              </a:rPr>
              <a:t>- Nadya Koseva, 2024</a:t>
            </a:r>
            <a:endParaRPr sz="1300">
              <a:solidFill>
                <a:schemeClr val="dk1"/>
              </a:solidFill>
              <a:latin typeface="Playfair Display"/>
              <a:ea typeface="Playfair Display"/>
              <a:cs typeface="Playfair Display"/>
              <a:sym typeface="Playfair Display"/>
            </a:endParaRPr>
          </a:p>
          <a:p>
            <a:pPr indent="0" lvl="0" marL="0" rtl="0" algn="l">
              <a:lnSpc>
                <a:spcPct val="187500"/>
              </a:lnSpc>
              <a:spcBef>
                <a:spcPts val="1500"/>
              </a:spcBef>
              <a:spcAft>
                <a:spcPts val="0"/>
              </a:spcAft>
              <a:buNone/>
            </a:pPr>
            <a:r>
              <a:t/>
            </a:r>
            <a:endParaRPr sz="1200">
              <a:solidFill>
                <a:schemeClr val="dk1"/>
              </a:solidFill>
              <a:latin typeface="Playfair Display"/>
              <a:ea typeface="Playfair Display"/>
              <a:cs typeface="Playfair Display"/>
              <a:sym typeface="Playfair Display"/>
            </a:endParaRPr>
          </a:p>
          <a:p>
            <a:pPr indent="0" lvl="0" marL="0" rtl="0" algn="l">
              <a:lnSpc>
                <a:spcPct val="187500"/>
              </a:lnSpc>
              <a:spcBef>
                <a:spcPts val="0"/>
              </a:spcBef>
              <a:spcAft>
                <a:spcPts val="0"/>
              </a:spcAft>
              <a:buClr>
                <a:schemeClr val="dk1"/>
              </a:buClr>
              <a:buSzPts val="1100"/>
              <a:buFont typeface="Arial"/>
              <a:buNone/>
            </a:pPr>
            <a:r>
              <a:t/>
            </a:r>
            <a:endParaRPr sz="1200">
              <a:solidFill>
                <a:srgbClr val="2C2D2E"/>
              </a:solidFill>
              <a:highlight>
                <a:srgbClr val="FFFFFF"/>
              </a:highlight>
            </a:endParaRPr>
          </a:p>
          <a:p>
            <a:pPr indent="0" lvl="0" marL="0" rtl="0" algn="l">
              <a:spcBef>
                <a:spcPts val="150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3" name="Shape 93"/>
        <p:cNvGrpSpPr/>
        <p:nvPr/>
      </p:nvGrpSpPr>
      <p:grpSpPr>
        <a:xfrm>
          <a:off x="0" y="0"/>
          <a:ext cx="0" cy="0"/>
          <a:chOff x="0" y="0"/>
          <a:chExt cx="0" cy="0"/>
        </a:xfrm>
      </p:grpSpPr>
      <p:sp>
        <p:nvSpPr>
          <p:cNvPr id="94" name="Google Shape;94;p20"/>
          <p:cNvSpPr txBox="1"/>
          <p:nvPr>
            <p:ph type="title"/>
          </p:nvPr>
        </p:nvSpPr>
        <p:spPr>
          <a:xfrm>
            <a:off x="311700" y="0"/>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i="1" lang="en" sz="2420" u="sng">
                <a:latin typeface="Playfair Display"/>
                <a:ea typeface="Playfair Display"/>
                <a:cs typeface="Playfair Display"/>
                <a:sym typeface="Playfair Display"/>
              </a:rPr>
              <a:t>Recommendations - Impulsivity </a:t>
            </a:r>
            <a:endParaRPr b="1" i="1" sz="2420" u="sng">
              <a:latin typeface="Playfair Display"/>
              <a:ea typeface="Playfair Display"/>
              <a:cs typeface="Playfair Display"/>
              <a:sym typeface="Playfair Display"/>
            </a:endParaRPr>
          </a:p>
        </p:txBody>
      </p:sp>
      <p:sp>
        <p:nvSpPr>
          <p:cNvPr id="95" name="Google Shape;95;p20"/>
          <p:cNvSpPr txBox="1"/>
          <p:nvPr>
            <p:ph idx="1" type="body"/>
          </p:nvPr>
        </p:nvSpPr>
        <p:spPr>
          <a:xfrm>
            <a:off x="311700" y="643525"/>
            <a:ext cx="8520600" cy="34164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 sz="1400">
                <a:solidFill>
                  <a:schemeClr val="dk1"/>
                </a:solidFill>
                <a:latin typeface="Playfair Display"/>
                <a:ea typeface="Playfair Display"/>
                <a:cs typeface="Playfair Display"/>
                <a:sym typeface="Playfair Display"/>
              </a:rPr>
              <a:t>NICE guidelines describe an appropriate treatment pathway for </a:t>
            </a:r>
            <a:r>
              <a:rPr lang="en" sz="1400">
                <a:solidFill>
                  <a:schemeClr val="dk1"/>
                </a:solidFill>
                <a:latin typeface="Playfair Display"/>
                <a:ea typeface="Playfair Display"/>
                <a:cs typeface="Playfair Display"/>
                <a:sym typeface="Playfair Display"/>
              </a:rPr>
              <a:t>ADHD</a:t>
            </a:r>
            <a:r>
              <a:rPr lang="en" sz="1400">
                <a:solidFill>
                  <a:schemeClr val="dk1"/>
                </a:solidFill>
                <a:latin typeface="Playfair Display"/>
                <a:ea typeface="Playfair Display"/>
                <a:cs typeface="Playfair Display"/>
                <a:sym typeface="Playfair Display"/>
              </a:rPr>
              <a:t>, outlining both pharmacological and non-pharmacological interventions to manage it. Medication has been shown to effectively reduce ADHD </a:t>
            </a:r>
            <a:r>
              <a:rPr lang="en" sz="1400">
                <a:solidFill>
                  <a:schemeClr val="dk1"/>
                </a:solidFill>
                <a:latin typeface="Playfair Display"/>
                <a:ea typeface="Playfair Display"/>
                <a:cs typeface="Playfair Display"/>
                <a:sym typeface="Playfair Display"/>
              </a:rPr>
              <a:t>symptoms</a:t>
            </a:r>
            <a:r>
              <a:rPr lang="en" sz="1400">
                <a:solidFill>
                  <a:schemeClr val="dk1"/>
                </a:solidFill>
                <a:latin typeface="Playfair Display"/>
                <a:ea typeface="Playfair Display"/>
                <a:cs typeface="Playfair Display"/>
                <a:sym typeface="Playfair Display"/>
              </a:rPr>
              <a:t>, leading to a significant reduction in criminality for both men (41%) and women (32%) including im</a:t>
            </a:r>
            <a:r>
              <a:rPr lang="en" sz="1400">
                <a:solidFill>
                  <a:schemeClr val="dk1"/>
                </a:solidFill>
                <a:latin typeface="Playfair Display"/>
                <a:ea typeface="Playfair Display"/>
                <a:cs typeface="Playfair Display"/>
                <a:sym typeface="Playfair Display"/>
              </a:rPr>
              <a:t>proved social functioning and emotional lability’.</a:t>
            </a:r>
            <a:r>
              <a:rPr lang="en" sz="1400">
                <a:solidFill>
                  <a:schemeClr val="dk1"/>
                </a:solidFill>
                <a:latin typeface="Playfair Display"/>
                <a:ea typeface="Playfair Display"/>
                <a:cs typeface="Playfair Display"/>
                <a:sym typeface="Playfair Display"/>
              </a:rPr>
              <a:t> - Nadya Koseva, 2023</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0"/>
              </a:spcBef>
              <a:spcAft>
                <a:spcPts val="0"/>
              </a:spcAft>
              <a:buClr>
                <a:schemeClr val="dk1"/>
              </a:buClr>
              <a:buSzPts val="1100"/>
              <a:buFont typeface="Arial"/>
              <a:buNone/>
            </a:pPr>
            <a:r>
              <a:rPr lang="en" sz="1400">
                <a:solidFill>
                  <a:schemeClr val="dk1"/>
                </a:solidFill>
                <a:latin typeface="Playfair Display"/>
                <a:ea typeface="Playfair Display"/>
                <a:cs typeface="Playfair Display"/>
                <a:sym typeface="Playfair Display"/>
              </a:rPr>
              <a:t>‘</a:t>
            </a:r>
            <a:r>
              <a:rPr lang="en" sz="1400">
                <a:solidFill>
                  <a:schemeClr val="dk1"/>
                </a:solidFill>
                <a:latin typeface="Playfair Display"/>
                <a:ea typeface="Playfair Display"/>
                <a:cs typeface="Playfair Display"/>
                <a:sym typeface="Playfair Display"/>
              </a:rPr>
              <a:t>Impulse Control Training Programs focus on teaching</a:t>
            </a:r>
            <a:r>
              <a:rPr lang="en" sz="1400">
                <a:solidFill>
                  <a:schemeClr val="dk1"/>
                </a:solidFill>
                <a:uFill>
                  <a:noFill/>
                </a:uFill>
                <a:latin typeface="Playfair Display"/>
                <a:ea typeface="Playfair Display"/>
                <a:cs typeface="Playfair Display"/>
                <a:sym typeface="Playfair Display"/>
                <a:hlinkClick r:id="rId4">
                  <a:extLst>
                    <a:ext uri="{A12FA001-AC4F-418D-AE19-62706E023703}">
                      <ahyp:hlinkClr val="tx"/>
                    </a:ext>
                  </a:extLst>
                </a:hlinkClick>
              </a:rPr>
              <a:t> cognitive-behavioral techniques</a:t>
            </a:r>
            <a:r>
              <a:rPr lang="en" sz="1400">
                <a:solidFill>
                  <a:schemeClr val="dk1"/>
                </a:solidFill>
                <a:latin typeface="Playfair Display"/>
                <a:ea typeface="Playfair Display"/>
                <a:cs typeface="Playfair Display"/>
                <a:sym typeface="Playfair Display"/>
              </a:rPr>
              <a:t> to help offenders manage their impulsive tendencies.</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1200"/>
              </a:spcBef>
              <a:spcAft>
                <a:spcPts val="0"/>
              </a:spcAft>
              <a:buClr>
                <a:schemeClr val="dk1"/>
              </a:buClr>
              <a:buSzPts val="1100"/>
              <a:buFont typeface="Arial"/>
              <a:buNone/>
            </a:pPr>
            <a:r>
              <a:rPr lang="en" sz="1400">
                <a:solidFill>
                  <a:schemeClr val="dk1"/>
                </a:solidFill>
                <a:latin typeface="Playfair Display"/>
                <a:ea typeface="Playfair Display"/>
                <a:cs typeface="Playfair Display"/>
                <a:sym typeface="Playfair Display"/>
              </a:rPr>
              <a:t>CBT workshops are structured programs that focus on changing</a:t>
            </a:r>
            <a:r>
              <a:rPr lang="en" sz="1400">
                <a:solidFill>
                  <a:schemeClr val="dk1"/>
                </a:solidFill>
                <a:uFill>
                  <a:noFill/>
                </a:uFill>
                <a:latin typeface="Playfair Display"/>
                <a:ea typeface="Playfair Display"/>
                <a:cs typeface="Playfair Display"/>
                <a:sym typeface="Playfair Display"/>
                <a:hlinkClick r:id="rId5">
                  <a:extLst>
                    <a:ext uri="{A12FA001-AC4F-418D-AE19-62706E023703}">
                      <ahyp:hlinkClr val="tx"/>
                    </a:ext>
                  </a:extLst>
                </a:hlinkClick>
              </a:rPr>
              <a:t> negative thought patterns</a:t>
            </a:r>
            <a:r>
              <a:rPr lang="en" sz="1400">
                <a:solidFill>
                  <a:schemeClr val="dk1"/>
                </a:solidFill>
                <a:latin typeface="Playfair Display"/>
                <a:ea typeface="Playfair Display"/>
                <a:cs typeface="Playfair Display"/>
                <a:sym typeface="Playfair Display"/>
              </a:rPr>
              <a:t> and behaviors that contribute to criminal conduct. Studies indicate that participants are less likely to reoffend after release compared to those who do not receive such interventions.</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1200"/>
              </a:spcBef>
              <a:spcAft>
                <a:spcPts val="0"/>
              </a:spcAft>
              <a:buClr>
                <a:schemeClr val="dk1"/>
              </a:buClr>
              <a:buSzPts val="1100"/>
              <a:buFont typeface="Arial"/>
              <a:buNone/>
            </a:pPr>
            <a:r>
              <a:rPr lang="en" sz="1400">
                <a:solidFill>
                  <a:schemeClr val="dk1"/>
                </a:solidFill>
                <a:latin typeface="Playfair Display"/>
                <a:ea typeface="Playfair Display"/>
                <a:cs typeface="Playfair Display"/>
                <a:sym typeface="Playfair Display"/>
              </a:rPr>
              <a:t>One study found that prisoners who completed mindfulness training were 43.5% less likely to return to prison within 15 years of release compared to those who did not participate’. - In Prisons, 2024</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1200"/>
              </a:spcAft>
              <a:buNone/>
            </a:pPr>
            <a:r>
              <a:t/>
            </a:r>
            <a:endParaRPr sz="1200">
              <a:solidFill>
                <a:schemeClr val="dk1"/>
              </a:solidFill>
              <a:latin typeface="Playfair Display"/>
              <a:ea typeface="Playfair Display"/>
              <a:cs typeface="Playfair Display"/>
              <a:sym typeface="Playfair Display"/>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9" name="Shape 99"/>
        <p:cNvGrpSpPr/>
        <p:nvPr/>
      </p:nvGrpSpPr>
      <p:grpSpPr>
        <a:xfrm>
          <a:off x="0" y="0"/>
          <a:ext cx="0" cy="0"/>
          <a:chOff x="0" y="0"/>
          <a:chExt cx="0" cy="0"/>
        </a:xfrm>
      </p:grpSpPr>
      <p:sp>
        <p:nvSpPr>
          <p:cNvPr id="100" name="Google Shape;100;p21"/>
          <p:cNvSpPr txBox="1"/>
          <p:nvPr>
            <p:ph type="title"/>
          </p:nvPr>
        </p:nvSpPr>
        <p:spPr>
          <a:xfrm>
            <a:off x="311700" y="4065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i="1" lang="en" sz="2420" u="sng">
                <a:latin typeface="Playfair Display"/>
                <a:ea typeface="Playfair Display"/>
                <a:cs typeface="Playfair Display"/>
                <a:sym typeface="Playfair Display"/>
              </a:rPr>
              <a:t>Recommendations - </a:t>
            </a:r>
            <a:r>
              <a:rPr b="1" i="1" lang="en" sz="2420" u="sng">
                <a:latin typeface="Playfair Display"/>
                <a:ea typeface="Playfair Display"/>
                <a:cs typeface="Playfair Display"/>
                <a:sym typeface="Playfair Display"/>
              </a:rPr>
              <a:t>Focusing and adapting to structure</a:t>
            </a:r>
            <a:r>
              <a:rPr b="1" i="1" lang="en" sz="2420" u="sng">
                <a:latin typeface="Playfair Display"/>
                <a:ea typeface="Playfair Display"/>
                <a:cs typeface="Playfair Display"/>
                <a:sym typeface="Playfair Display"/>
              </a:rPr>
              <a:t>  </a:t>
            </a:r>
            <a:endParaRPr b="1" i="1" sz="2420" u="sng">
              <a:latin typeface="Playfair Display"/>
              <a:ea typeface="Playfair Display"/>
              <a:cs typeface="Playfair Display"/>
              <a:sym typeface="Playfair Display"/>
            </a:endParaRPr>
          </a:p>
        </p:txBody>
      </p:sp>
      <p:sp>
        <p:nvSpPr>
          <p:cNvPr id="101" name="Google Shape;101;p2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400">
                <a:solidFill>
                  <a:schemeClr val="dk1"/>
                </a:solidFill>
                <a:latin typeface="Playfair Display"/>
                <a:ea typeface="Playfair Display"/>
                <a:cs typeface="Playfair Display"/>
                <a:sym typeface="Playfair Display"/>
              </a:rPr>
              <a:t>‘</a:t>
            </a:r>
            <a:r>
              <a:rPr lang="en" sz="1400">
                <a:solidFill>
                  <a:schemeClr val="dk1"/>
                </a:solidFill>
                <a:latin typeface="Playfair Display"/>
                <a:ea typeface="Playfair Display"/>
                <a:cs typeface="Playfair Display"/>
                <a:sym typeface="Playfair Display"/>
              </a:rPr>
              <a:t>Daily habits make ADHD easier to manage; at the same time, ADHD symptoms and executive function challenges make it difficult to establish and consistently follow routines. </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1200"/>
              </a:spcBef>
              <a:spcAft>
                <a:spcPts val="0"/>
              </a:spcAft>
              <a:buNone/>
            </a:pPr>
            <a:r>
              <a:rPr lang="en" sz="1400">
                <a:solidFill>
                  <a:schemeClr val="dk1"/>
                </a:solidFill>
                <a:latin typeface="Playfair Display"/>
                <a:ea typeface="Playfair Display"/>
                <a:cs typeface="Playfair Display"/>
                <a:sym typeface="Playfair Display"/>
              </a:rPr>
              <a:t>ADHD brains enjoy novelty and spontaneity, the opposite of routine. The consistency and stability of a routine can transform the task of sticking to that routine into an unsatisfying chore. Change]ing routines to keep it different and interesting, time for fun activities and rewards as positive feedback encourage motivation to stick to a routine. </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2300"/>
              </a:spcBef>
              <a:spcAft>
                <a:spcPts val="0"/>
              </a:spcAft>
              <a:buNone/>
            </a:pPr>
            <a:r>
              <a:rPr lang="en" sz="1400">
                <a:solidFill>
                  <a:schemeClr val="dk1"/>
                </a:solidFill>
                <a:latin typeface="Playfair Display"/>
                <a:ea typeface="Playfair Display"/>
                <a:cs typeface="Playfair Display"/>
                <a:sym typeface="Playfair Display"/>
              </a:rPr>
              <a:t>Many people with ADHD associate routines with rigidity, limitations, and lack of freedom. Routine helps plan what to do with enough time to do it and it will lessen stress in the long run. Sticking to the routine long enough to feel the positives will help encourage them to keep going with the routine and see that it does help’. - Additude</a:t>
            </a:r>
            <a:endParaRPr sz="1400">
              <a:solidFill>
                <a:schemeClr val="dk1"/>
              </a:solidFill>
              <a:latin typeface="Playfair Display"/>
              <a:ea typeface="Playfair Display"/>
              <a:cs typeface="Playfair Display"/>
              <a:sym typeface="Playfair Display"/>
            </a:endParaRPr>
          </a:p>
          <a:p>
            <a:pPr indent="0" lvl="0" marL="0" rtl="0" algn="l">
              <a:lnSpc>
                <a:spcPct val="150000"/>
              </a:lnSpc>
              <a:spcBef>
                <a:spcPts val="230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0" rtl="0" algn="l">
              <a:spcBef>
                <a:spcPts val="2300"/>
              </a:spcBef>
              <a:spcAft>
                <a:spcPts val="0"/>
              </a:spcAft>
              <a:buNone/>
            </a:pPr>
            <a:r>
              <a:t/>
            </a:r>
            <a:endParaRPr sz="1200">
              <a:solidFill>
                <a:schemeClr val="dk1"/>
              </a:solidFill>
              <a:latin typeface="Playfair Display"/>
              <a:ea typeface="Playfair Display"/>
              <a:cs typeface="Playfair Display"/>
              <a:sym typeface="Playfair Display"/>
            </a:endParaRPr>
          </a:p>
          <a:p>
            <a:pPr indent="0" lvl="0" marL="0" rtl="0" algn="l">
              <a:lnSpc>
                <a:spcPct val="150000"/>
              </a:lnSpc>
              <a:spcBef>
                <a:spcPts val="0"/>
              </a:spcBef>
              <a:spcAft>
                <a:spcPts val="0"/>
              </a:spcAft>
              <a:buClr>
                <a:schemeClr val="dk1"/>
              </a:buClr>
              <a:buSzPts val="1100"/>
              <a:buFont typeface="Arial"/>
              <a:buNone/>
            </a:pPr>
            <a:r>
              <a:t/>
            </a:r>
            <a:endParaRPr sz="1200">
              <a:solidFill>
                <a:schemeClr val="dk1"/>
              </a:solidFill>
              <a:latin typeface="Playfair Display"/>
              <a:ea typeface="Playfair Display"/>
              <a:cs typeface="Playfair Display"/>
              <a:sym typeface="Playfair Display"/>
            </a:endParaRPr>
          </a:p>
          <a:p>
            <a:pPr indent="0" lvl="0" marL="0" rtl="0" algn="l">
              <a:spcBef>
                <a:spcPts val="230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5" name="Shape 105"/>
        <p:cNvGrpSpPr/>
        <p:nvPr/>
      </p:nvGrpSpPr>
      <p:grpSpPr>
        <a:xfrm>
          <a:off x="0" y="0"/>
          <a:ext cx="0" cy="0"/>
          <a:chOff x="0" y="0"/>
          <a:chExt cx="0" cy="0"/>
        </a:xfrm>
      </p:grpSpPr>
      <p:sp>
        <p:nvSpPr>
          <p:cNvPr id="106" name="Google Shape;106;p22"/>
          <p:cNvSpPr txBox="1"/>
          <p:nvPr>
            <p:ph type="title"/>
          </p:nvPr>
        </p:nvSpPr>
        <p:spPr>
          <a:xfrm>
            <a:off x="311700" y="0"/>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 sz="2400" u="sng">
                <a:latin typeface="Playfair Display"/>
                <a:ea typeface="Playfair Display"/>
                <a:cs typeface="Playfair Display"/>
                <a:sym typeface="Playfair Display"/>
              </a:rPr>
              <a:t>References </a:t>
            </a:r>
            <a:endParaRPr b="1" i="1" sz="2400" u="sng">
              <a:latin typeface="Playfair Display"/>
              <a:ea typeface="Playfair Display"/>
              <a:cs typeface="Playfair Display"/>
              <a:sym typeface="Playfair Display"/>
            </a:endParaRPr>
          </a:p>
        </p:txBody>
      </p:sp>
      <p:sp>
        <p:nvSpPr>
          <p:cNvPr id="107" name="Google Shape;107;p22"/>
          <p:cNvSpPr txBox="1"/>
          <p:nvPr>
            <p:ph idx="1" type="body"/>
          </p:nvPr>
        </p:nvSpPr>
        <p:spPr>
          <a:xfrm>
            <a:off x="0" y="415800"/>
            <a:ext cx="9144000" cy="3864000"/>
          </a:xfrm>
          <a:prstGeom prst="rect">
            <a:avLst/>
          </a:prstGeom>
        </p:spPr>
        <p:txBody>
          <a:bodyPr anchorCtr="0" anchor="t" bIns="91425" lIns="91425" spcFirstLastPara="1" rIns="91425" wrap="square" tIns="91425">
            <a:noAutofit/>
          </a:bodyPr>
          <a:lstStyle/>
          <a:p>
            <a:pPr indent="0" lvl="0" marL="0" marR="190500" rtl="0" algn="l">
              <a:lnSpc>
                <a:spcPct val="150000"/>
              </a:lnSpc>
              <a:spcBef>
                <a:spcPts val="0"/>
              </a:spcBef>
              <a:spcAft>
                <a:spcPts val="0"/>
              </a:spcAft>
              <a:buNone/>
            </a:pPr>
            <a:r>
              <a:rPr lang="en" sz="1400">
                <a:solidFill>
                  <a:schemeClr val="dk1"/>
                </a:solidFill>
                <a:latin typeface="Playfair Display"/>
                <a:ea typeface="Playfair Display"/>
                <a:cs typeface="Playfair Display"/>
                <a:sym typeface="Playfair Display"/>
              </a:rPr>
              <a:t>additudemag </a:t>
            </a:r>
            <a:r>
              <a:rPr i="1" lang="en" sz="1400">
                <a:solidFill>
                  <a:schemeClr val="dk1"/>
                </a:solidFill>
                <a:latin typeface="Playfair Display"/>
                <a:ea typeface="Playfair Display"/>
                <a:cs typeface="Playfair Display"/>
                <a:sym typeface="Playfair Display"/>
              </a:rPr>
              <a:t>How to Stick to a Routine: Daily Routine Troubleshooting for ADHD Brains</a:t>
            </a:r>
            <a:r>
              <a:rPr lang="en" sz="1400">
                <a:solidFill>
                  <a:schemeClr val="dk1"/>
                </a:solidFill>
                <a:latin typeface="Playfair Display"/>
                <a:ea typeface="Playfair Display"/>
                <a:cs typeface="Playfair Display"/>
                <a:sym typeface="Playfair Display"/>
              </a:rPr>
              <a:t>.  Available at: https://www.additudemag.com/how-to-stick-to-a-routine-adhd/.</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Events, G. </a:t>
            </a:r>
            <a:r>
              <a:rPr i="1" lang="en" sz="1400">
                <a:solidFill>
                  <a:schemeClr val="dk1"/>
                </a:solidFill>
                <a:latin typeface="Playfair Display"/>
                <a:ea typeface="Playfair Display"/>
                <a:cs typeface="Playfair Display"/>
                <a:sym typeface="Playfair Display"/>
              </a:rPr>
              <a:t>Understanding the Link Between ADHD and Criminality: A Complex Relationship Explored</a:t>
            </a:r>
            <a:r>
              <a:rPr lang="en" sz="1400">
                <a:solidFill>
                  <a:schemeClr val="dk1"/>
                </a:solidFill>
                <a:latin typeface="Playfair Display"/>
                <a:ea typeface="Playfair Display"/>
                <a:cs typeface="Playfair Display"/>
                <a:sym typeface="Playfair Display"/>
              </a:rPr>
              <a:t>. Available at: </a:t>
            </a:r>
            <a:r>
              <a:rPr lang="en" sz="1400">
                <a:solidFill>
                  <a:schemeClr val="dk1"/>
                </a:solidFill>
                <a:uFill>
                  <a:noFill/>
                </a:uFill>
                <a:latin typeface="Playfair Display"/>
                <a:ea typeface="Playfair Display"/>
                <a:cs typeface="Playfair Display"/>
                <a:sym typeface="Playfair Display"/>
                <a:hlinkClick r:id="rId4">
                  <a:extLst>
                    <a:ext uri="{A12FA001-AC4F-418D-AE19-62706E023703}">
                      <ahyp:hlinkClr val="tx"/>
                    </a:ext>
                  </a:extLst>
                </a:hlinkClick>
              </a:rPr>
              <a:t>https://blog.govnet.co.uk/justice/moj-recognising-the-link-between-adhd-and-crime#the-link</a:t>
            </a:r>
            <a:r>
              <a:rPr lang="en" sz="1400">
                <a:solidFill>
                  <a:schemeClr val="dk1"/>
                </a:solidFill>
                <a:latin typeface="Playfair Display"/>
                <a:ea typeface="Playfair Display"/>
                <a:cs typeface="Playfair Display"/>
                <a:sym typeface="Playfair Display"/>
              </a:rPr>
              <a:t>.</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Freckelton, I. (2020). Attention Deficit Hyperactivity Disorder (ADHD) and the Criminal Law. </a:t>
            </a:r>
            <a:r>
              <a:rPr i="1" lang="en" sz="1400">
                <a:solidFill>
                  <a:schemeClr val="dk1"/>
                </a:solidFill>
                <a:latin typeface="Playfair Display"/>
                <a:ea typeface="Playfair Display"/>
                <a:cs typeface="Playfair Display"/>
                <a:sym typeface="Playfair Display"/>
              </a:rPr>
              <a:t>Psychiatry, Psychology and Law. Available at: </a:t>
            </a:r>
            <a:r>
              <a:rPr i="1" lang="en" sz="1400">
                <a:solidFill>
                  <a:schemeClr val="dk1"/>
                </a:solidFill>
                <a:uFill>
                  <a:noFill/>
                </a:uFill>
                <a:latin typeface="Playfair Display"/>
                <a:ea typeface="Playfair Display"/>
                <a:cs typeface="Playfair Display"/>
                <a:sym typeface="Playfair Display"/>
                <a:hlinkClick r:id="rId5">
                  <a:extLst>
                    <a:ext uri="{A12FA001-AC4F-418D-AE19-62706E023703}">
                      <ahyp:hlinkClr val="tx"/>
                    </a:ext>
                  </a:extLst>
                </a:hlinkClick>
              </a:rPr>
              <a:t>https://pmc.ncbi.nlm.nih.gov/articles/PMC7033699/</a:t>
            </a:r>
            <a:endParaRPr i="1"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Nadya Koseva (2023). </a:t>
            </a:r>
            <a:r>
              <a:rPr i="1" lang="en" sz="1400">
                <a:solidFill>
                  <a:schemeClr val="dk1"/>
                </a:solidFill>
                <a:latin typeface="Playfair Display"/>
                <a:ea typeface="Playfair Display"/>
                <a:cs typeface="Playfair Display"/>
                <a:sym typeface="Playfair Display"/>
              </a:rPr>
              <a:t>Overcome ADHD Impulse With These 6 Coping Strategies For Adults</a:t>
            </a:r>
            <a:r>
              <a:rPr lang="en" sz="1400">
                <a:solidFill>
                  <a:schemeClr val="dk1"/>
                </a:solidFill>
                <a:latin typeface="Playfair Display"/>
                <a:ea typeface="Playfair Display"/>
                <a:cs typeface="Playfair Display"/>
                <a:sym typeface="Playfair Display"/>
              </a:rPr>
              <a:t>. The ADHD Centre. Available at: </a:t>
            </a:r>
            <a:r>
              <a:rPr lang="en" sz="1400">
                <a:solidFill>
                  <a:schemeClr val="dk1"/>
                </a:solidFill>
                <a:uFill>
                  <a:noFill/>
                </a:uFill>
                <a:latin typeface="Playfair Display"/>
                <a:ea typeface="Playfair Display"/>
                <a:cs typeface="Playfair Display"/>
                <a:sym typeface="Playfair Display"/>
                <a:hlinkClick r:id="rId6">
                  <a:extLst>
                    <a:ext uri="{A12FA001-AC4F-418D-AE19-62706E023703}">
                      <ahyp:hlinkClr val="tx"/>
                    </a:ext>
                  </a:extLst>
                </a:hlinkClick>
              </a:rPr>
              <a:t>https://www.adhdcentre.co.uk/overcome-adhd-impulse-with-these-6-coping-strategies-for-adults/</a:t>
            </a:r>
            <a:r>
              <a:rPr lang="en" sz="1400">
                <a:solidFill>
                  <a:schemeClr val="dk1"/>
                </a:solidFill>
                <a:latin typeface="Playfair Display"/>
                <a:ea typeface="Playfair Display"/>
                <a:cs typeface="Playfair Display"/>
                <a:sym typeface="Playfair Display"/>
              </a:rPr>
              <a:t>.</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Nadya Koseva (2024). </a:t>
            </a:r>
            <a:r>
              <a:rPr i="1" lang="en" sz="1400">
                <a:solidFill>
                  <a:schemeClr val="dk1"/>
                </a:solidFill>
                <a:latin typeface="Playfair Display"/>
                <a:ea typeface="Playfair Display"/>
                <a:cs typeface="Playfair Display"/>
                <a:sym typeface="Playfair Display"/>
              </a:rPr>
              <a:t>Relapse Prevention Strategies for ADHD Patients Struggling with Addiction</a:t>
            </a:r>
            <a:r>
              <a:rPr lang="en" sz="1400">
                <a:solidFill>
                  <a:schemeClr val="dk1"/>
                </a:solidFill>
                <a:latin typeface="Playfair Display"/>
                <a:ea typeface="Playfair Display"/>
                <a:cs typeface="Playfair Display"/>
                <a:sym typeface="Playfair Display"/>
              </a:rPr>
              <a:t>. The ADHD Centre. Available at: </a:t>
            </a:r>
            <a:r>
              <a:rPr lang="en" sz="1400">
                <a:solidFill>
                  <a:schemeClr val="dk1"/>
                </a:solidFill>
                <a:uFill>
                  <a:noFill/>
                </a:uFill>
                <a:latin typeface="Playfair Display"/>
                <a:ea typeface="Playfair Display"/>
                <a:cs typeface="Playfair Display"/>
                <a:sym typeface="Playfair Display"/>
                <a:hlinkClick r:id="rId7">
                  <a:extLst>
                    <a:ext uri="{A12FA001-AC4F-418D-AE19-62706E023703}">
                      <ahyp:hlinkClr val="tx"/>
                    </a:ext>
                  </a:extLst>
                </a:hlinkClick>
              </a:rPr>
              <a:t>https://www.adhdcentre.co.uk/relapse-prevention-strategies-for-adhd-patients-struggling-with-addiction/</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NHS (2025). </a:t>
            </a:r>
            <a:r>
              <a:rPr i="1" lang="en" sz="1400">
                <a:solidFill>
                  <a:schemeClr val="dk1"/>
                </a:solidFill>
                <a:latin typeface="Playfair Display"/>
                <a:ea typeface="Playfair Display"/>
                <a:cs typeface="Playfair Display"/>
                <a:sym typeface="Playfair Display"/>
              </a:rPr>
              <a:t>ADHD in adults</a:t>
            </a:r>
            <a:r>
              <a:rPr lang="en" sz="1400">
                <a:solidFill>
                  <a:schemeClr val="dk1"/>
                </a:solidFill>
                <a:latin typeface="Playfair Display"/>
                <a:ea typeface="Playfair Display"/>
                <a:cs typeface="Playfair Display"/>
                <a:sym typeface="Playfair Display"/>
              </a:rPr>
              <a:t>. Available at: </a:t>
            </a:r>
            <a:r>
              <a:rPr lang="en" sz="1400">
                <a:solidFill>
                  <a:schemeClr val="dk1"/>
                </a:solidFill>
                <a:uFill>
                  <a:noFill/>
                </a:uFill>
                <a:latin typeface="Playfair Display"/>
                <a:ea typeface="Playfair Display"/>
                <a:cs typeface="Playfair Display"/>
                <a:sym typeface="Playfair Display"/>
                <a:hlinkClick r:id="rId8">
                  <a:extLst>
                    <a:ext uri="{A12FA001-AC4F-418D-AE19-62706E023703}">
                      <ahyp:hlinkClr val="tx"/>
                    </a:ext>
                  </a:extLst>
                </a:hlinkClick>
              </a:rPr>
              <a:t>https://www.nhs.uk/conditions/adhd-adults/</a:t>
            </a:r>
            <a:r>
              <a:rPr lang="en" sz="1400">
                <a:solidFill>
                  <a:schemeClr val="dk1"/>
                </a:solidFill>
                <a:latin typeface="Playfair Display"/>
                <a:ea typeface="Playfair Display"/>
                <a:cs typeface="Playfair Display"/>
                <a:sym typeface="Playfair Display"/>
              </a:rPr>
              <a:t>.</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Clr>
                <a:schemeClr val="dk1"/>
              </a:buClr>
              <a:buSzPts val="1100"/>
              <a:buFont typeface="Arial"/>
              <a:buNone/>
            </a:pPr>
            <a:r>
              <a:t/>
            </a:r>
            <a:endParaRPr i="1" sz="1350">
              <a:solidFill>
                <a:schemeClr val="dk1"/>
              </a:solidFill>
              <a:latin typeface="Roboto"/>
              <a:ea typeface="Roboto"/>
              <a:cs typeface="Roboto"/>
              <a:sym typeface="Roboto"/>
            </a:endParaRPr>
          </a:p>
          <a:p>
            <a:pPr indent="0" lvl="0" marL="0" rtl="0" algn="l">
              <a:spcBef>
                <a:spcPts val="800"/>
              </a:spcBef>
              <a:spcAft>
                <a:spcPts val="0"/>
              </a:spcAft>
              <a:buNone/>
            </a:pPr>
            <a:r>
              <a:t/>
            </a:r>
            <a:endParaRPr sz="1200">
              <a:solidFill>
                <a:schemeClr val="dk1"/>
              </a:solidFill>
              <a:latin typeface="Playfair Display"/>
              <a:ea typeface="Playfair Display"/>
              <a:cs typeface="Playfair Display"/>
              <a:sym typeface="Playfair Display"/>
            </a:endParaRPr>
          </a:p>
          <a:p>
            <a:pPr indent="0" lvl="0" marL="0" rtl="0" algn="l">
              <a:spcBef>
                <a:spcPts val="1200"/>
              </a:spcBef>
              <a:spcAft>
                <a:spcPts val="1200"/>
              </a:spcAft>
              <a:buNone/>
            </a:pPr>
            <a:r>
              <a:t/>
            </a:r>
            <a:endParaRPr sz="1200">
              <a:solidFill>
                <a:schemeClr val="dk1"/>
              </a:solidFill>
              <a:latin typeface="Playfair Display"/>
              <a:ea typeface="Playfair Display"/>
              <a:cs typeface="Playfair Display"/>
              <a:sym typeface="Playfair Display"/>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1" name="Shape 111"/>
        <p:cNvGrpSpPr/>
        <p:nvPr/>
      </p:nvGrpSpPr>
      <p:grpSpPr>
        <a:xfrm>
          <a:off x="0" y="0"/>
          <a:ext cx="0" cy="0"/>
          <a:chOff x="0" y="0"/>
          <a:chExt cx="0" cy="0"/>
        </a:xfrm>
      </p:grpSpPr>
      <p:sp>
        <p:nvSpPr>
          <p:cNvPr id="112" name="Google Shape;112;p23"/>
          <p:cNvSpPr txBox="1"/>
          <p:nvPr>
            <p:ph idx="1" type="body"/>
          </p:nvPr>
        </p:nvSpPr>
        <p:spPr>
          <a:xfrm>
            <a:off x="68100" y="72900"/>
            <a:ext cx="9007800" cy="4695900"/>
          </a:xfrm>
          <a:prstGeom prst="rect">
            <a:avLst/>
          </a:prstGeom>
        </p:spPr>
        <p:txBody>
          <a:bodyPr anchorCtr="0" anchor="t" bIns="91425" lIns="91425" spcFirstLastPara="1" rIns="91425" wrap="square" tIns="91425">
            <a:noAutofit/>
          </a:bodyPr>
          <a:lstStyle/>
          <a:p>
            <a:pPr indent="0" lvl="0" marL="0" marR="190500" rtl="0" algn="l">
              <a:lnSpc>
                <a:spcPct val="150000"/>
              </a:lnSpc>
              <a:spcBef>
                <a:spcPts val="0"/>
              </a:spcBef>
              <a:spcAft>
                <a:spcPts val="0"/>
              </a:spcAft>
              <a:buNone/>
            </a:pPr>
            <a:r>
              <a:rPr lang="en" sz="1400">
                <a:solidFill>
                  <a:schemeClr val="dk1"/>
                </a:solidFill>
                <a:latin typeface="Playfair Display"/>
                <a:ea typeface="Playfair Display"/>
                <a:cs typeface="Playfair Display"/>
                <a:sym typeface="Playfair Display"/>
              </a:rPr>
              <a:t>Open ADHD (2025). </a:t>
            </a:r>
            <a:r>
              <a:rPr i="1" lang="en" sz="1400">
                <a:solidFill>
                  <a:schemeClr val="dk1"/>
                </a:solidFill>
                <a:latin typeface="Playfair Display"/>
                <a:ea typeface="Playfair Display"/>
                <a:cs typeface="Playfair Display"/>
                <a:sym typeface="Playfair Display"/>
              </a:rPr>
              <a:t>Difficulty Focusing: Understanding ADHD &amp; Attention Challenges</a:t>
            </a:r>
            <a:r>
              <a:rPr lang="en" sz="1400">
                <a:solidFill>
                  <a:schemeClr val="dk1"/>
                </a:solidFill>
                <a:latin typeface="Playfair Display"/>
                <a:ea typeface="Playfair Display"/>
                <a:cs typeface="Playfair Display"/>
                <a:sym typeface="Playfair Display"/>
              </a:rPr>
              <a:t>. Available at: https://open-adhd.org/symptoms/difficulty-focusing </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Prisons, in (2024). </a:t>
            </a:r>
            <a:r>
              <a:rPr i="1" lang="en" sz="1400">
                <a:solidFill>
                  <a:schemeClr val="dk1"/>
                </a:solidFill>
                <a:latin typeface="Playfair Display"/>
                <a:ea typeface="Playfair Display"/>
                <a:cs typeface="Playfair Display"/>
                <a:sym typeface="Playfair Display"/>
              </a:rPr>
              <a:t>Our Mental Health</a:t>
            </a:r>
            <a:r>
              <a:rPr lang="en" sz="1400">
                <a:solidFill>
                  <a:schemeClr val="dk1"/>
                </a:solidFill>
                <a:latin typeface="Playfair Display"/>
                <a:ea typeface="Playfair Display"/>
                <a:cs typeface="Playfair Display"/>
                <a:sym typeface="Playfair Display"/>
              </a:rPr>
              <a:t>. Available at: https://www.ourmental.health/impulsivity/3-groundbreaking-impulsivity-management-programs-in-prisons </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Srichawla, B.S., Telles, C.C., Schweitzer, M. and Darwish, B. (2022). Attention Deficit Hyperactivity Disorder and Substance Use Disorder: A Narrative Review. Available at: https://pmc.ncbi.nlm.nih.gov/articles/PMC9097465/</a:t>
            </a:r>
            <a:endParaRPr sz="1400">
              <a:solidFill>
                <a:schemeClr val="dk1"/>
              </a:solidFill>
              <a:latin typeface="Playfair Display"/>
              <a:ea typeface="Playfair Display"/>
              <a:cs typeface="Playfair Display"/>
              <a:sym typeface="Playfair Display"/>
            </a:endParaRPr>
          </a:p>
          <a:p>
            <a:pPr indent="0" lvl="0" marL="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UK, A. (2021). </a:t>
            </a:r>
            <a:r>
              <a:rPr i="1" lang="en" sz="1400">
                <a:solidFill>
                  <a:schemeClr val="dk1"/>
                </a:solidFill>
                <a:latin typeface="Playfair Display"/>
                <a:ea typeface="Playfair Display"/>
                <a:cs typeface="Playfair Display"/>
                <a:sym typeface="Playfair Display"/>
              </a:rPr>
              <a:t>ADHD and Substance Abuse</a:t>
            </a:r>
            <a:r>
              <a:rPr lang="en" sz="1400">
                <a:solidFill>
                  <a:schemeClr val="dk1"/>
                </a:solidFill>
                <a:latin typeface="Playfair Display"/>
                <a:ea typeface="Playfair Display"/>
                <a:cs typeface="Playfair Display"/>
                <a:sym typeface="Playfair Display"/>
              </a:rPr>
              <a:t>. Addictions UK. Available at: </a:t>
            </a:r>
            <a:r>
              <a:rPr lang="en" sz="1400">
                <a:solidFill>
                  <a:schemeClr val="dk1"/>
                </a:solidFill>
                <a:uFill>
                  <a:noFill/>
                </a:uFill>
                <a:latin typeface="Playfair Display"/>
                <a:ea typeface="Playfair Display"/>
                <a:cs typeface="Playfair Display"/>
                <a:sym typeface="Playfair Display"/>
                <a:hlinkClick r:id="rId4">
                  <a:extLst>
                    <a:ext uri="{A12FA001-AC4F-418D-AE19-62706E023703}">
                      <ahyp:hlinkClr val="tx"/>
                    </a:ext>
                  </a:extLst>
                </a:hlinkClick>
              </a:rPr>
              <a:t>https://addictionsuk.com/blogs/adhd-and-substance-abuse/</a:t>
            </a:r>
            <a:r>
              <a:rPr lang="en" sz="1400">
                <a:solidFill>
                  <a:schemeClr val="dk1"/>
                </a:solidFill>
                <a:latin typeface="Playfair Display"/>
                <a:ea typeface="Playfair Display"/>
                <a:cs typeface="Playfair Display"/>
                <a:sym typeface="Playfair Display"/>
              </a:rPr>
              <a:t>..</a:t>
            </a:r>
            <a:endParaRPr sz="1400">
              <a:solidFill>
                <a:schemeClr val="dk1"/>
              </a:solidFill>
              <a:latin typeface="Playfair Display"/>
              <a:ea typeface="Playfair Display"/>
              <a:cs typeface="Playfair Display"/>
              <a:sym typeface="Playfair Display"/>
            </a:endParaRPr>
          </a:p>
          <a:p>
            <a:pPr indent="0" lvl="0" marL="190500" marR="190500" rtl="0" algn="l">
              <a:lnSpc>
                <a:spcPct val="150000"/>
              </a:lnSpc>
              <a:spcBef>
                <a:spcPts val="800"/>
              </a:spcBef>
              <a:spcAft>
                <a:spcPts val="0"/>
              </a:spcAft>
              <a:buNone/>
            </a:pPr>
            <a:r>
              <a:rPr lang="en" sz="1400">
                <a:solidFill>
                  <a:schemeClr val="dk1"/>
                </a:solidFill>
                <a:latin typeface="Playfair Display"/>
                <a:ea typeface="Playfair Display"/>
                <a:cs typeface="Playfair Display"/>
                <a:sym typeface="Playfair Display"/>
              </a:rPr>
              <a:t>Knecht, C., de Alvaro, R., Martinez-Raga, J. and Balanza-Martinez, V. (2015). Attention-deficit hyperactivity disorder (ADHD), substance use disorders, and criminality: a difficult problem with complex solutions. </a:t>
            </a:r>
            <a:r>
              <a:rPr i="1" lang="en" sz="1400">
                <a:solidFill>
                  <a:schemeClr val="dk1"/>
                </a:solidFill>
                <a:latin typeface="Playfair Display"/>
                <a:ea typeface="Playfair Display"/>
                <a:cs typeface="Playfair Display"/>
                <a:sym typeface="Playfair Display"/>
              </a:rPr>
              <a:t>International Journal of Adolescent Medicine and Health</a:t>
            </a:r>
            <a:r>
              <a:rPr lang="en" sz="1400">
                <a:solidFill>
                  <a:schemeClr val="dk1"/>
                </a:solidFill>
                <a:latin typeface="Playfair Display"/>
                <a:ea typeface="Playfair Display"/>
                <a:cs typeface="Playfair Display"/>
                <a:sym typeface="Playfair Display"/>
              </a:rPr>
              <a:t> pp.163–175. Available at: https://pubmed.ncbi.nlm.nih.gov/25411986/</a:t>
            </a:r>
            <a:endParaRPr sz="1400">
              <a:solidFill>
                <a:schemeClr val="dk1"/>
              </a:solidFill>
              <a:latin typeface="Playfair Display"/>
              <a:ea typeface="Playfair Display"/>
              <a:cs typeface="Playfair Display"/>
              <a:sym typeface="Playfair Display"/>
            </a:endParaRPr>
          </a:p>
          <a:p>
            <a:pPr indent="0" lvl="0" marL="190500" marR="190500" rtl="0" algn="l">
              <a:spcBef>
                <a:spcPts val="800"/>
              </a:spcBef>
              <a:spcAft>
                <a:spcPts val="0"/>
              </a:spcAft>
              <a:buNone/>
            </a:pPr>
            <a:r>
              <a:t/>
            </a:r>
            <a:endParaRPr sz="1150">
              <a:solidFill>
                <a:srgbClr val="2C3E50"/>
              </a:solidFill>
              <a:highlight>
                <a:srgbClr val="FEF1C4"/>
              </a:highlight>
              <a:latin typeface="Roboto"/>
              <a:ea typeface="Roboto"/>
              <a:cs typeface="Roboto"/>
              <a:sym typeface="Roboto"/>
            </a:endParaRPr>
          </a:p>
          <a:p>
            <a:pPr indent="0" lvl="0" marL="0" marR="190500" rtl="0" algn="l">
              <a:lnSpc>
                <a:spcPct val="150000"/>
              </a:lnSpc>
              <a:spcBef>
                <a:spcPts val="80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190500" marR="190500" rtl="0" algn="l">
              <a:spcBef>
                <a:spcPts val="800"/>
              </a:spcBef>
              <a:spcAft>
                <a:spcPts val="0"/>
              </a:spcAft>
              <a:buNone/>
            </a:pPr>
            <a:r>
              <a:t/>
            </a:r>
            <a:endParaRPr sz="1150">
              <a:solidFill>
                <a:srgbClr val="2C3E50"/>
              </a:solidFill>
              <a:highlight>
                <a:srgbClr val="FEF1C4"/>
              </a:highlight>
              <a:latin typeface="Roboto"/>
              <a:ea typeface="Roboto"/>
              <a:cs typeface="Roboto"/>
              <a:sym typeface="Roboto"/>
            </a:endParaRPr>
          </a:p>
          <a:p>
            <a:pPr indent="0" lvl="0" marL="0" marR="190500" rtl="0" algn="l">
              <a:lnSpc>
                <a:spcPct val="150000"/>
              </a:lnSpc>
              <a:spcBef>
                <a:spcPts val="800"/>
              </a:spcBef>
              <a:spcAft>
                <a:spcPts val="0"/>
              </a:spcAft>
              <a:buNone/>
            </a:pPr>
            <a:r>
              <a:t/>
            </a:r>
            <a:endParaRPr sz="1400">
              <a:solidFill>
                <a:schemeClr val="dk1"/>
              </a:solidFill>
              <a:latin typeface="Playfair Display"/>
              <a:ea typeface="Playfair Display"/>
              <a:cs typeface="Playfair Display"/>
              <a:sym typeface="Playfair Display"/>
            </a:endParaRPr>
          </a:p>
          <a:p>
            <a:pPr indent="0" lvl="0" marL="190500" marR="190500" rtl="0" algn="l">
              <a:lnSpc>
                <a:spcPct val="150000"/>
              </a:lnSpc>
              <a:spcBef>
                <a:spcPts val="800"/>
              </a:spcBef>
              <a:spcAft>
                <a:spcPts val="0"/>
              </a:spcAft>
              <a:buNone/>
            </a:pPr>
            <a:r>
              <a:t/>
            </a:r>
            <a:endParaRPr sz="1350">
              <a:solidFill>
                <a:schemeClr val="dk1"/>
              </a:solidFill>
              <a:latin typeface="Roboto"/>
              <a:ea typeface="Roboto"/>
              <a:cs typeface="Roboto"/>
              <a:sym typeface="Roboto"/>
            </a:endParaRPr>
          </a:p>
          <a:p>
            <a:pPr indent="0" lvl="0" marL="0" marR="190500" rtl="0" algn="l">
              <a:lnSpc>
                <a:spcPct val="150000"/>
              </a:lnSpc>
              <a:spcBef>
                <a:spcPts val="800"/>
              </a:spcBef>
              <a:spcAft>
                <a:spcPts val="0"/>
              </a:spcAft>
              <a:buNone/>
            </a:pPr>
            <a:r>
              <a:t/>
            </a:r>
            <a:endParaRPr i="1" sz="1350">
              <a:solidFill>
                <a:schemeClr val="dk1"/>
              </a:solidFill>
              <a:latin typeface="Roboto"/>
              <a:ea typeface="Roboto"/>
              <a:cs typeface="Roboto"/>
              <a:sym typeface="Roboto"/>
            </a:endParaRPr>
          </a:p>
          <a:p>
            <a:pPr indent="0" lvl="0" marL="0" rtl="0" algn="l">
              <a:spcBef>
                <a:spcPts val="800"/>
              </a:spcBef>
              <a:spcAft>
                <a:spcPts val="0"/>
              </a:spcAft>
              <a:buNone/>
            </a:pPr>
            <a:r>
              <a:t/>
            </a:r>
            <a:endParaRPr sz="12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t/>
            </a:r>
            <a:endParaRPr sz="1200">
              <a:solidFill>
                <a:schemeClr val="dk1"/>
              </a:solidFill>
              <a:latin typeface="Playfair Display"/>
              <a:ea typeface="Playfair Display"/>
              <a:cs typeface="Playfair Display"/>
              <a:sym typeface="Playfair Display"/>
            </a:endParaRPr>
          </a:p>
          <a:p>
            <a:pPr indent="0" lvl="0" marL="190500" marR="190500" rtl="0" algn="l">
              <a:lnSpc>
                <a:spcPct val="150000"/>
              </a:lnSpc>
              <a:spcBef>
                <a:spcPts val="1200"/>
              </a:spcBef>
              <a:spcAft>
                <a:spcPts val="0"/>
              </a:spcAft>
              <a:buNone/>
            </a:pPr>
            <a:r>
              <a:t/>
            </a:r>
            <a:endParaRPr sz="1350">
              <a:solidFill>
                <a:schemeClr val="dk1"/>
              </a:solidFill>
              <a:latin typeface="Roboto"/>
              <a:ea typeface="Roboto"/>
              <a:cs typeface="Roboto"/>
              <a:sym typeface="Roboto"/>
            </a:endParaRPr>
          </a:p>
          <a:p>
            <a:pPr indent="0" lvl="0" marL="190500" marR="190500" rtl="0" algn="l">
              <a:spcBef>
                <a:spcPts val="800"/>
              </a:spcBef>
              <a:spcAft>
                <a:spcPts val="0"/>
              </a:spcAft>
              <a:buNone/>
            </a:pPr>
            <a:r>
              <a:t/>
            </a:r>
            <a:endParaRPr sz="1150">
              <a:solidFill>
                <a:schemeClr val="dk1"/>
              </a:solidFill>
              <a:latin typeface="Roboto"/>
              <a:ea typeface="Roboto"/>
              <a:cs typeface="Roboto"/>
              <a:sym typeface="Roboto"/>
            </a:endParaRPr>
          </a:p>
          <a:p>
            <a:pPr indent="0" lvl="0" marL="190500" marR="190500" rtl="0" algn="l">
              <a:lnSpc>
                <a:spcPct val="150000"/>
              </a:lnSpc>
              <a:spcBef>
                <a:spcPts val="800"/>
              </a:spcBef>
              <a:spcAft>
                <a:spcPts val="0"/>
              </a:spcAft>
              <a:buNone/>
            </a:pPr>
            <a:r>
              <a:t/>
            </a:r>
            <a:endParaRPr sz="1350">
              <a:solidFill>
                <a:srgbClr val="2C3E50"/>
              </a:solidFill>
              <a:highlight>
                <a:srgbClr val="FEF1C4"/>
              </a:highlight>
              <a:latin typeface="Roboto"/>
              <a:ea typeface="Roboto"/>
              <a:cs typeface="Roboto"/>
              <a:sym typeface="Roboto"/>
            </a:endParaRPr>
          </a:p>
          <a:p>
            <a:pPr indent="0" lvl="0" marL="190500" marR="190500" rtl="0" algn="l">
              <a:spcBef>
                <a:spcPts val="800"/>
              </a:spcBef>
              <a:spcAft>
                <a:spcPts val="0"/>
              </a:spcAft>
              <a:buNone/>
            </a:pPr>
            <a:r>
              <a:t/>
            </a:r>
            <a:endParaRPr sz="1150">
              <a:solidFill>
                <a:srgbClr val="2C3E50"/>
              </a:solidFill>
              <a:highlight>
                <a:srgbClr val="FEF1C4"/>
              </a:highlight>
              <a:latin typeface="Roboto"/>
              <a:ea typeface="Roboto"/>
              <a:cs typeface="Roboto"/>
              <a:sym typeface="Roboto"/>
            </a:endParaRPr>
          </a:p>
          <a:p>
            <a:pPr indent="0" lvl="0" marL="190500" marR="190500" rtl="0" algn="l">
              <a:lnSpc>
                <a:spcPct val="150000"/>
              </a:lnSpc>
              <a:spcBef>
                <a:spcPts val="800"/>
              </a:spcBef>
              <a:spcAft>
                <a:spcPts val="0"/>
              </a:spcAft>
              <a:buNone/>
            </a:pPr>
            <a:r>
              <a:t/>
            </a:r>
            <a:endParaRPr sz="1350">
              <a:solidFill>
                <a:srgbClr val="2C3E50"/>
              </a:solidFill>
              <a:highlight>
                <a:srgbClr val="FEF1C4"/>
              </a:highlight>
              <a:latin typeface="Roboto"/>
              <a:ea typeface="Roboto"/>
              <a:cs typeface="Roboto"/>
              <a:sym typeface="Roboto"/>
            </a:endParaRPr>
          </a:p>
          <a:p>
            <a:pPr indent="0" lvl="0" marL="190500" marR="190500" rtl="0" algn="l">
              <a:spcBef>
                <a:spcPts val="800"/>
              </a:spcBef>
              <a:spcAft>
                <a:spcPts val="0"/>
              </a:spcAft>
              <a:buNone/>
            </a:pPr>
            <a:r>
              <a:t/>
            </a:r>
            <a:endParaRPr sz="1150">
              <a:solidFill>
                <a:srgbClr val="2C3E50"/>
              </a:solidFill>
              <a:highlight>
                <a:srgbClr val="FEF1C4"/>
              </a:highlight>
              <a:latin typeface="Roboto"/>
              <a:ea typeface="Roboto"/>
              <a:cs typeface="Roboto"/>
              <a:sym typeface="Roboto"/>
            </a:endParaRPr>
          </a:p>
          <a:p>
            <a:pPr indent="0" lvl="0" marL="190500" marR="190500" rtl="0" algn="l">
              <a:lnSpc>
                <a:spcPct val="150000"/>
              </a:lnSpc>
              <a:spcBef>
                <a:spcPts val="800"/>
              </a:spcBef>
              <a:spcAft>
                <a:spcPts val="0"/>
              </a:spcAft>
              <a:buNone/>
            </a:pPr>
            <a:r>
              <a:t/>
            </a:r>
            <a:endParaRPr sz="1350">
              <a:solidFill>
                <a:srgbClr val="2C3E50"/>
              </a:solidFill>
              <a:highlight>
                <a:srgbClr val="FEF1C4"/>
              </a:highlight>
              <a:latin typeface="Roboto"/>
              <a:ea typeface="Roboto"/>
              <a:cs typeface="Roboto"/>
              <a:sym typeface="Roboto"/>
            </a:endParaRPr>
          </a:p>
          <a:p>
            <a:pPr indent="0" lvl="0" marL="190500" marR="190500" rtl="0" algn="l">
              <a:spcBef>
                <a:spcPts val="800"/>
              </a:spcBef>
              <a:spcAft>
                <a:spcPts val="0"/>
              </a:spcAft>
              <a:buNone/>
            </a:pPr>
            <a:r>
              <a:t/>
            </a:r>
            <a:endParaRPr sz="1150">
              <a:solidFill>
                <a:srgbClr val="2C3E50"/>
              </a:solidFill>
              <a:highlight>
                <a:srgbClr val="FEF1C4"/>
              </a:highlight>
              <a:latin typeface="Roboto"/>
              <a:ea typeface="Roboto"/>
              <a:cs typeface="Roboto"/>
              <a:sym typeface="Roboto"/>
            </a:endParaRPr>
          </a:p>
          <a:p>
            <a:pPr indent="0" lvl="0" marL="190500" marR="190500" rtl="0" algn="l">
              <a:lnSpc>
                <a:spcPct val="150000"/>
              </a:lnSpc>
              <a:spcBef>
                <a:spcPts val="800"/>
              </a:spcBef>
              <a:spcAft>
                <a:spcPts val="0"/>
              </a:spcAft>
              <a:buClr>
                <a:schemeClr val="dk1"/>
              </a:buClr>
              <a:buSzPts val="1100"/>
              <a:buFont typeface="Arial"/>
              <a:buNone/>
            </a:pPr>
            <a:r>
              <a:t/>
            </a:r>
            <a:endParaRPr sz="1350">
              <a:solidFill>
                <a:srgbClr val="2C3E50"/>
              </a:solidFill>
              <a:highlight>
                <a:srgbClr val="FEF1C4"/>
              </a:highlight>
              <a:latin typeface="Roboto"/>
              <a:ea typeface="Roboto"/>
              <a:cs typeface="Roboto"/>
              <a:sym typeface="Roboto"/>
            </a:endParaRPr>
          </a:p>
          <a:p>
            <a:pPr indent="0" lvl="0" marL="190500" marR="190500" rtl="0" algn="l">
              <a:spcBef>
                <a:spcPts val="800"/>
              </a:spcBef>
              <a:spcAft>
                <a:spcPts val="0"/>
              </a:spcAft>
              <a:buClr>
                <a:schemeClr val="dk1"/>
              </a:buClr>
              <a:buSzPts val="1100"/>
              <a:buFont typeface="Arial"/>
              <a:buNone/>
            </a:pPr>
            <a:r>
              <a:t/>
            </a:r>
            <a:endParaRPr sz="1150">
              <a:solidFill>
                <a:srgbClr val="2C3E50"/>
              </a:solidFill>
              <a:highlight>
                <a:srgbClr val="FEF1C4"/>
              </a:highlight>
              <a:latin typeface="Roboto"/>
              <a:ea typeface="Roboto"/>
              <a:cs typeface="Roboto"/>
              <a:sym typeface="Roboto"/>
            </a:endParaRPr>
          </a:p>
          <a:p>
            <a:pPr indent="0" lvl="0" marL="0" rtl="0" algn="l">
              <a:spcBef>
                <a:spcPts val="800"/>
              </a:spcBef>
              <a:spcAft>
                <a:spcPts val="12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6" name="Shape 116"/>
        <p:cNvGrpSpPr/>
        <p:nvPr/>
      </p:nvGrpSpPr>
      <p:grpSpPr>
        <a:xfrm>
          <a:off x="0" y="0"/>
          <a:ext cx="0" cy="0"/>
          <a:chOff x="0" y="0"/>
          <a:chExt cx="0" cy="0"/>
        </a:xfrm>
      </p:grpSpPr>
      <p:sp>
        <p:nvSpPr>
          <p:cNvPr id="117" name="Google Shape;117;p2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i="1" lang="en" sz="2400" u="sng">
                <a:latin typeface="Playfair Display"/>
                <a:ea typeface="Playfair Display"/>
                <a:cs typeface="Playfair Display"/>
                <a:sym typeface="Playfair Display"/>
              </a:rPr>
              <a:t>Research timeline </a:t>
            </a:r>
            <a:endParaRPr b="1" i="1" sz="2400" u="sng">
              <a:latin typeface="Playfair Display"/>
              <a:ea typeface="Playfair Display"/>
              <a:cs typeface="Playfair Display"/>
              <a:sym typeface="Playfair Display"/>
            </a:endParaRPr>
          </a:p>
        </p:txBody>
      </p:sp>
      <p:sp>
        <p:nvSpPr>
          <p:cNvPr id="118" name="Google Shape;118;p24"/>
          <p:cNvSpPr txBox="1"/>
          <p:nvPr>
            <p:ph idx="1" type="body"/>
          </p:nvPr>
        </p:nvSpPr>
        <p:spPr>
          <a:xfrm>
            <a:off x="311700" y="1152475"/>
            <a:ext cx="8520600" cy="39195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 sz="1400">
                <a:solidFill>
                  <a:schemeClr val="dk1"/>
                </a:solidFill>
                <a:latin typeface="Playfair Display"/>
                <a:ea typeface="Playfair Display"/>
                <a:cs typeface="Playfair Display"/>
                <a:sym typeface="Playfair Display"/>
              </a:rPr>
              <a:t>Background reading </a:t>
            </a:r>
            <a:r>
              <a:rPr lang="en" sz="1400">
                <a:solidFill>
                  <a:schemeClr val="dk1"/>
                </a:solidFill>
                <a:latin typeface="Playfair Display"/>
                <a:ea typeface="Playfair Display"/>
                <a:cs typeface="Playfair Display"/>
                <a:sym typeface="Playfair Display"/>
              </a:rPr>
              <a:t>- Government websites as they would have the most accurate statistics about ADHD in the criminal justice system.</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 sz="1400">
                <a:solidFill>
                  <a:schemeClr val="dk1"/>
                </a:solidFill>
                <a:latin typeface="Playfair Display"/>
                <a:ea typeface="Playfair Display"/>
                <a:cs typeface="Playfair Display"/>
                <a:sym typeface="Playfair Display"/>
              </a:rPr>
              <a:t>Planning </a:t>
            </a:r>
            <a:r>
              <a:rPr lang="en" sz="1400">
                <a:solidFill>
                  <a:schemeClr val="dk1"/>
                </a:solidFill>
                <a:latin typeface="Playfair Display"/>
                <a:ea typeface="Playfair Display"/>
                <a:cs typeface="Playfair Display"/>
                <a:sym typeface="Playfair Display"/>
              </a:rPr>
              <a:t>- I put all the research on the slides and cut out any parts I felt weren’t needed. Checked to make sure I met criteria and found any more sources for areas where there was some alck of information or detail.</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 sz="1400">
                <a:solidFill>
                  <a:schemeClr val="dk1"/>
                </a:solidFill>
                <a:latin typeface="Playfair Display"/>
                <a:ea typeface="Playfair Display"/>
                <a:cs typeface="Playfair Display"/>
                <a:sym typeface="Playfair Display"/>
              </a:rPr>
              <a:t>Structure </a:t>
            </a:r>
            <a:r>
              <a:rPr lang="en" sz="1400">
                <a:solidFill>
                  <a:schemeClr val="dk1"/>
                </a:solidFill>
                <a:latin typeface="Playfair Display"/>
                <a:ea typeface="Playfair Display"/>
                <a:cs typeface="Playfair Display"/>
                <a:sym typeface="Playfair Display"/>
              </a:rPr>
              <a:t>- Starting with the issues highlighted in the brief and then went on to the recommendations </a:t>
            </a:r>
            <a:r>
              <a:rPr lang="en" sz="1400">
                <a:solidFill>
                  <a:schemeClr val="dk1"/>
                </a:solidFill>
                <a:latin typeface="Playfair Display"/>
                <a:ea typeface="Playfair Display"/>
                <a:cs typeface="Playfair Display"/>
                <a:sym typeface="Playfair Display"/>
              </a:rPr>
              <a:t>based</a:t>
            </a:r>
            <a:r>
              <a:rPr lang="en" sz="1400">
                <a:solidFill>
                  <a:schemeClr val="dk1"/>
                </a:solidFill>
                <a:latin typeface="Playfair Display"/>
                <a:ea typeface="Playfair Display"/>
                <a:cs typeface="Playfair Display"/>
                <a:sym typeface="Playfair Display"/>
              </a:rPr>
              <a:t> on those issues and the sources I found </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 sz="1400">
                <a:solidFill>
                  <a:schemeClr val="dk1"/>
                </a:solidFill>
                <a:latin typeface="Playfair Display"/>
                <a:ea typeface="Playfair Display"/>
                <a:cs typeface="Playfair Display"/>
                <a:sym typeface="Playfair Display"/>
              </a:rPr>
              <a:t>Wider reading </a:t>
            </a:r>
            <a:r>
              <a:rPr lang="en" sz="1400">
                <a:solidFill>
                  <a:schemeClr val="dk1"/>
                </a:solidFill>
                <a:latin typeface="Playfair Display"/>
                <a:ea typeface="Playfair Display"/>
                <a:cs typeface="Playfair Display"/>
                <a:sym typeface="Playfair Display"/>
              </a:rPr>
              <a:t>- Starting with government sources and then filled in gaps using sources found on google scholar and google books. Looked at websites from ADHD organisations.</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0"/>
              </a:spcAft>
              <a:buNone/>
            </a:pPr>
            <a:r>
              <a:rPr b="1" lang="en" sz="1400">
                <a:solidFill>
                  <a:schemeClr val="dk1"/>
                </a:solidFill>
                <a:latin typeface="Playfair Display"/>
                <a:ea typeface="Playfair Display"/>
                <a:cs typeface="Playfair Display"/>
                <a:sym typeface="Playfair Display"/>
              </a:rPr>
              <a:t>Reflection/challenges</a:t>
            </a:r>
            <a:r>
              <a:rPr lang="en" sz="1400">
                <a:solidFill>
                  <a:schemeClr val="dk1"/>
                </a:solidFill>
                <a:latin typeface="Playfair Display"/>
                <a:ea typeface="Playfair Display"/>
                <a:cs typeface="Playfair Display"/>
                <a:sym typeface="Playfair Display"/>
              </a:rPr>
              <a:t> - Some parts were more difficult to find </a:t>
            </a:r>
            <a:r>
              <a:rPr lang="en" sz="1400">
                <a:solidFill>
                  <a:schemeClr val="dk1"/>
                </a:solidFill>
                <a:latin typeface="Playfair Display"/>
                <a:ea typeface="Playfair Display"/>
                <a:cs typeface="Playfair Display"/>
                <a:sym typeface="Playfair Display"/>
              </a:rPr>
              <a:t>sources</a:t>
            </a:r>
            <a:r>
              <a:rPr lang="en" sz="1400">
                <a:solidFill>
                  <a:schemeClr val="dk1"/>
                </a:solidFill>
                <a:latin typeface="Playfair Display"/>
                <a:ea typeface="Playfair Display"/>
                <a:cs typeface="Playfair Display"/>
                <a:sym typeface="Playfair Display"/>
              </a:rPr>
              <a:t> for such as ADHD and focusing as things like substance abuse are more </a:t>
            </a:r>
            <a:r>
              <a:rPr lang="en" sz="1400">
                <a:solidFill>
                  <a:schemeClr val="dk1"/>
                </a:solidFill>
                <a:latin typeface="Playfair Display"/>
                <a:ea typeface="Playfair Display"/>
                <a:cs typeface="Playfair Display"/>
                <a:sym typeface="Playfair Display"/>
              </a:rPr>
              <a:t>widely</a:t>
            </a:r>
            <a:r>
              <a:rPr lang="en" sz="1400">
                <a:solidFill>
                  <a:schemeClr val="dk1"/>
                </a:solidFill>
                <a:latin typeface="Playfair Display"/>
                <a:ea typeface="Playfair Display"/>
                <a:cs typeface="Playfair Display"/>
                <a:sym typeface="Playfair Display"/>
              </a:rPr>
              <a:t> researched. I would take more time to read through articles next time and use sources found in the library.</a:t>
            </a:r>
            <a:endParaRPr sz="1400">
              <a:solidFill>
                <a:schemeClr val="dk1"/>
              </a:solidFill>
              <a:latin typeface="Playfair Display"/>
              <a:ea typeface="Playfair Display"/>
              <a:cs typeface="Playfair Display"/>
              <a:sym typeface="Playfair Display"/>
            </a:endParaRPr>
          </a:p>
          <a:p>
            <a:pPr indent="0" lvl="0" marL="0" rtl="0" algn="l">
              <a:spcBef>
                <a:spcPts val="1200"/>
              </a:spcBef>
              <a:spcAft>
                <a:spcPts val="1200"/>
              </a:spcAft>
              <a:buNone/>
            </a:pPr>
            <a:r>
              <a:t/>
            </a:r>
            <a:endParaRPr sz="1200">
              <a:solidFill>
                <a:schemeClr val="dk1"/>
              </a:solidFill>
              <a:latin typeface="Playfair Display"/>
              <a:ea typeface="Playfair Display"/>
              <a:cs typeface="Playfair Display"/>
              <a:sym typeface="Playfair Display"/>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